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12"/>
  </p:notesMasterIdLst>
  <p:sldIdLst>
    <p:sldId id="256" r:id="rId5"/>
    <p:sldId id="257" r:id="rId6"/>
    <p:sldId id="274" r:id="rId7"/>
    <p:sldId id="268" r:id="rId8"/>
    <p:sldId id="290" r:id="rId9"/>
    <p:sldId id="273" r:id="rId10"/>
    <p:sldId id="291"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Helvetica Neue" panose="020B0604020202020204" charset="0"/>
      <p:regular r:id="rId17"/>
      <p:bold r:id="rId18"/>
      <p:italic r:id="rId19"/>
      <p:boldItalic r:id="rId20"/>
    </p:embeddedFont>
    <p:embeddedFont>
      <p:font typeface="Helvetica Neue Light" panose="020B0604020202020204" charset="0"/>
      <p:regular r:id="rId21"/>
      <p:bold r:id="rId22"/>
      <p:italic r:id="rId23"/>
      <p:boldItalic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gullberg" initials="an" lastIdx="5" clrIdx="0">
    <p:extLst>
      <p:ext uri="{19B8F6BF-5375-455C-9EA6-DF929625EA0E}">
        <p15:presenceInfo xmlns:p15="http://schemas.microsoft.com/office/powerpoint/2012/main" userId="S::anders.gullberg_urbancity.se#ext#@ltuse.onmicrosoft.com::3ad3d0d0-d6e6-44f4-969a-6b0a6a8c5604" providerId="AD"/>
      </p:ext>
    </p:extLst>
  </p:cmAuthor>
  <p:cmAuthor id="2" name="Johanna Lindberg" initials="JL" lastIdx="2" clrIdx="1">
    <p:extLst>
      <p:ext uri="{19B8F6BF-5375-455C-9EA6-DF929625EA0E}">
        <p15:presenceInfo xmlns:p15="http://schemas.microsoft.com/office/powerpoint/2012/main" userId="S::johanna.lindberg@ltu.se::85f465a8-a11b-4a1b-b4e5-d14116c68d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9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2F46EC-A69C-4DA8-A09A-B40976286D8F}" v="2" dt="2021-02-12T07:59:16.210"/>
    <p1510:client id="{30C53551-E9E9-4CE3-BB65-D105430D60BC}" v="90" dt="2021-02-08T12:01:40.286"/>
    <p1510:client id="{5AD41C18-B70D-4BB8-AFB1-CA33892FADE3}" v="98" dt="2021-02-12T09:18:23.545"/>
    <p1510:client id="{6D874221-E914-4C38-88EA-B7DBCB353473}" v="39" dt="2021-02-11T21:21:07.819"/>
    <p1510:client id="{D007AD1F-B041-4DB3-897F-03099185D7B9}" v="27" dt="2021-02-13T13:13:30.194"/>
    <p1510:client id="{994DAB93-4C6E-4191-93CA-983054E71BD6}" v="65" dt="2021-02-11T20:37:36.704"/>
    <p1510:client id="{CCBD05D8-D70E-4C7D-8355-2AE548EFA23F}" v="147" dt="2021-02-12T08:40:39.017"/>
    <p1510:client id="{D07E6015-FC96-494C-9E06-A87D4342BD62}" v="6" dt="2021-02-12T12:01:10.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snapToGrid="0">
      <p:cViewPr varScale="1">
        <p:scale>
          <a:sx n="99" d="100"/>
          <a:sy n="99" d="100"/>
        </p:scale>
        <p:origin x="3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customXml" Target="../customXml/item3.xml"/><Relationship Id="rId21"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2.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2T00:37:34.575" idx="4">
    <p:pos x="10" y="10"/>
    <p:text>Här argument för stiftelse. Vi behöver klara ut hur relationen ser ut mellan denna och den ideella förening vi föreslår
</p:text>
    <p:extLst>
      <p:ext uri="{C676402C-5697-4E1C-873F-D02D1690AC5C}">
        <p15:threadingInfo xmlns:p15="http://schemas.microsoft.com/office/powerpoint/2012/main" timeZoneBias="480"/>
      </p:ext>
    </p:extLst>
  </p:cm>
  <p:cm authorId="2" dt="2021-02-12T01:03:21.245" idx="1">
    <p:pos x="10" y="146"/>
    <p:text>fast jag tänker att vi inte ska krångla till det. den här gången går vi till TrV för att de ska tycka att det är bra att vi startar en ideell förening som de ska betala med deras projektstöd, sen vidare med deras anslagsstöd. Det vikgtiga är också att vi får med dem på tåget att PM blir den organisation som de anänvder för att jobba med datadelning.  Vi vill också att de ska vara med i stryrelsen.
</p:text>
    <p:extLst>
      <p:ext uri="{C676402C-5697-4E1C-873F-D02D1690AC5C}">
        <p15:threadingInfo xmlns:p15="http://schemas.microsoft.com/office/powerpoint/2012/main" timeZoneBias="480">
          <p15:parentCm authorId="1"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731fd109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731fd109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69f5a14d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a69f5a14d0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effddaf7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effddaf7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246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69f5a14d0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a69f5a14d0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arenR"/>
              <a:tabLst/>
              <a:defRPr/>
            </a:pPr>
            <a:r>
              <a:rPr lang="sv-SE" dirty="0"/>
              <a:t>PM</a:t>
            </a:r>
            <a:r>
              <a:rPr lang="sv-SE" baseline="0" dirty="0"/>
              <a:t> möjliggör samlastning och samåkning inom alla </a:t>
            </a:r>
            <a:r>
              <a:rPr lang="sv-SE" baseline="0" dirty="0" err="1"/>
              <a:t>brancher</a:t>
            </a:r>
            <a:r>
              <a:rPr lang="sv-SE" baseline="0" dirty="0"/>
              <a:t>. Tekniska lösningar ser till att inte matcha transporter som inte ska samordnas. Samlastning och samåkning gör så att trafiken minskas och där med utsläppen från transportbranschen. </a:t>
            </a:r>
            <a:r>
              <a:rPr lang="sv-SE" sz="1100" dirty="0">
                <a:solidFill>
                  <a:srgbClr val="000000"/>
                </a:solidFill>
                <a:latin typeface="Calibri"/>
                <a:ea typeface="Calibri"/>
                <a:cs typeface="Calibri"/>
                <a:sym typeface="Calibri"/>
              </a:rPr>
              <a:t>I storstaden kommer såväl människor som gods att kunna förflytta sig smidigare och snabbare, - klimatsmart och minskar trängseln. </a:t>
            </a:r>
            <a:endParaRPr lang="sv-SE" baseline="0" dirty="0"/>
          </a:p>
          <a:p>
            <a:pPr marL="228600" lvl="0" indent="-228600" algn="l" rtl="0">
              <a:spcBef>
                <a:spcPts val="0"/>
              </a:spcBef>
              <a:spcAft>
                <a:spcPts val="0"/>
              </a:spcAft>
              <a:buClr>
                <a:schemeClr val="dk1"/>
              </a:buClr>
              <a:buSzPts val="1200"/>
              <a:buFont typeface="Calibri"/>
              <a:buAutoNum type="arabicParenR"/>
            </a:pPr>
            <a:r>
              <a:rPr lang="sv-SE" baseline="0" dirty="0"/>
              <a:t>Det är viktigt att trafikrörelser optimeras för alla för att få fyllnadsgrad i lastbilar, bussar, mm. Det är även viktigt för utsläppen, då paketoperatörer idag jobbar utifrån sina egna organisationers hållbarhetsredovisningar. Det innebär att transporter till vissa ”för klimatdyra” orter dras in, istället för att samordna transporter till dessa orter får de enskilda företagen eller privatpersoner själva åka långa sträckor för att hämta paket, helt utan samordning.</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arenR"/>
              <a:tabLst/>
              <a:defRPr/>
            </a:pPr>
            <a:r>
              <a:rPr lang="sv-SE" baseline="0" dirty="0"/>
              <a:t>Öppen källkod är ett arbetssätt som är gynnsamt för bästa utvecklingen av plattformen, olika intresserade personer med unika kunskaper kan hjälpas åt att utveckla plattformen. De öppna </a:t>
            </a:r>
            <a:r>
              <a:rPr lang="sv-SE" baseline="0" dirty="0" err="1"/>
              <a:t>API:erna</a:t>
            </a:r>
            <a:r>
              <a:rPr lang="sv-SE" baseline="0" dirty="0"/>
              <a:t> kopplar samman befintliga </a:t>
            </a:r>
            <a:r>
              <a:rPr lang="sv-SE" baseline="0" dirty="0" err="1"/>
              <a:t>appar</a:t>
            </a:r>
            <a:r>
              <a:rPr lang="sv-SE" baseline="0" dirty="0"/>
              <a:t> hos transportbolag. Dvs transportbolag och kunder behöver inte lämna sin egen </a:t>
            </a:r>
            <a:r>
              <a:rPr lang="sv-SE" baseline="0" dirty="0" err="1"/>
              <a:t>app</a:t>
            </a:r>
            <a:r>
              <a:rPr lang="sv-SE" baseline="0" dirty="0"/>
              <a:t> för att kunna använda sig av PM. </a:t>
            </a:r>
            <a:r>
              <a:rPr lang="sv" sz="1100" dirty="0">
                <a:solidFill>
                  <a:srgbClr val="000000"/>
                </a:solidFill>
                <a:latin typeface="Calibri"/>
                <a:ea typeface="Calibri"/>
                <a:cs typeface="Calibri"/>
                <a:sym typeface="Calibri"/>
              </a:rPr>
              <a:t>Predictive Movement är inte en produkt som ska säljas. Inriktning är att plattformen ska ägas gemensamt</a:t>
            </a:r>
            <a:r>
              <a:rPr lang="sv" sz="1100" dirty="0">
                <a:latin typeface="Calibri"/>
                <a:ea typeface="Calibri"/>
                <a:cs typeface="Calibri"/>
                <a:sym typeface="Calibri"/>
              </a:rPr>
              <a:t>.</a:t>
            </a:r>
            <a:endParaRPr lang="sv-SE" baseline="0"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arenR"/>
              <a:tabLst/>
              <a:defRPr/>
            </a:pPr>
            <a:r>
              <a:rPr lang="sv-SE" baseline="0" dirty="0"/>
              <a:t>PM är </a:t>
            </a:r>
            <a:r>
              <a:rPr lang="sv-SE" sz="1100" b="0" i="0" u="none" strike="noStrike" cap="none" dirty="0">
                <a:solidFill>
                  <a:srgbClr val="000000"/>
                </a:solidFill>
                <a:effectLst/>
                <a:latin typeface="Arial"/>
                <a:ea typeface="Arial"/>
                <a:cs typeface="Arial"/>
                <a:sym typeface="Arial"/>
              </a:rPr>
              <a:t>En datadriven lösning där bara de nödvändiga data som krävs för att lösa specifik leverans används och där all data bibehåller sin egen sekretess,</a:t>
            </a:r>
            <a:r>
              <a:rPr lang="sv-SE" sz="1100" b="0" i="0" u="none" strike="noStrike" cap="none" baseline="0" dirty="0">
                <a:solidFill>
                  <a:srgbClr val="000000"/>
                </a:solidFill>
                <a:effectLst/>
                <a:latin typeface="Arial"/>
                <a:ea typeface="Arial"/>
                <a:cs typeface="Arial"/>
                <a:sym typeface="Arial"/>
              </a:rPr>
              <a:t> vilket skapar </a:t>
            </a:r>
            <a:r>
              <a:rPr lang="sv-SE" sz="1100" b="0" i="0" u="none" strike="noStrike" cap="none" dirty="0">
                <a:solidFill>
                  <a:srgbClr val="000000"/>
                </a:solidFill>
                <a:effectLst/>
                <a:latin typeface="Arial"/>
                <a:ea typeface="Arial"/>
                <a:cs typeface="Arial"/>
                <a:sym typeface="Arial"/>
              </a:rPr>
              <a:t>ett fösta steg av tillit och förtroende bland aktörerna. </a:t>
            </a:r>
            <a:r>
              <a:rPr lang="sv-SE" sz="1100" dirty="0">
                <a:solidFill>
                  <a:srgbClr val="000000"/>
                </a:solidFill>
                <a:latin typeface="Calibri"/>
                <a:ea typeface="Calibri"/>
                <a:cs typeface="Calibri"/>
                <a:sym typeface="Calibri"/>
              </a:rPr>
              <a:t>Informationen som kommer från Predictive Movement kan användas av aktörer på marknaderna för transporttjänster, såsom godstransportörer</a:t>
            </a:r>
            <a:r>
              <a:rPr lang="sv-SE" sz="1100" dirty="0">
                <a:solidFill>
                  <a:schemeClr val="tx1"/>
                </a:solidFill>
                <a:latin typeface="Calibri"/>
                <a:ea typeface="Calibri"/>
                <a:cs typeface="Calibri"/>
                <a:sym typeface="Calibri"/>
              </a:rPr>
              <a:t>, kollektivtrafiken </a:t>
            </a:r>
            <a:r>
              <a:rPr lang="sv-SE" sz="1100" dirty="0">
                <a:solidFill>
                  <a:srgbClr val="000000"/>
                </a:solidFill>
                <a:latin typeface="Calibri"/>
                <a:ea typeface="Calibri"/>
                <a:cs typeface="Calibri"/>
                <a:sym typeface="Calibri"/>
              </a:rPr>
              <a:t>eller taxi. Antingen för deras egen planering eller i </a:t>
            </a:r>
            <a:r>
              <a:rPr lang="sv-SE" sz="1100" dirty="0" err="1">
                <a:solidFill>
                  <a:srgbClr val="000000"/>
                </a:solidFill>
                <a:latin typeface="Calibri"/>
                <a:ea typeface="Calibri"/>
                <a:cs typeface="Calibri"/>
                <a:sym typeface="Calibri"/>
              </a:rPr>
              <a:t>appar</a:t>
            </a:r>
            <a:r>
              <a:rPr lang="sv-SE" sz="1100" dirty="0">
                <a:solidFill>
                  <a:srgbClr val="000000"/>
                </a:solidFill>
                <a:latin typeface="Calibri"/>
                <a:ea typeface="Calibri"/>
                <a:cs typeface="Calibri"/>
                <a:sym typeface="Calibri"/>
              </a:rPr>
              <a:t> där de säljer sina tjänster till konsumenten.</a:t>
            </a:r>
            <a:r>
              <a:rPr lang="sv-SE" sz="1100" dirty="0">
                <a:latin typeface="Calibri"/>
                <a:ea typeface="Calibri"/>
                <a:cs typeface="Calibri"/>
                <a:sym typeface="Calibri"/>
              </a:rPr>
              <a:t> </a:t>
            </a:r>
            <a:endParaRPr lang="sv-SE" sz="1100" b="0" i="0" u="none" strike="noStrike" cap="none" dirty="0">
              <a:solidFill>
                <a:srgbClr val="000000"/>
              </a:solidFill>
              <a:effectLst/>
              <a:latin typeface="Arial"/>
              <a:ea typeface="Arial"/>
              <a:cs typeface="Arial"/>
              <a:sym typeface="Arial"/>
            </a:endParaRPr>
          </a:p>
          <a:p>
            <a:pPr marL="228600" lvl="0" indent="-228600" algn="l" rtl="0">
              <a:spcBef>
                <a:spcPts val="0"/>
              </a:spcBef>
              <a:spcAft>
                <a:spcPts val="0"/>
              </a:spcAft>
              <a:buClr>
                <a:schemeClr val="dk1"/>
              </a:buClr>
              <a:buSzPts val="1200"/>
              <a:buFont typeface="Calibri"/>
              <a:buAutoNum type="arabicParenR"/>
            </a:pPr>
            <a:r>
              <a:rPr lang="sv-SE" sz="1100" b="0" i="0" u="none" strike="noStrike" cap="none" dirty="0">
                <a:solidFill>
                  <a:srgbClr val="000000"/>
                </a:solidFill>
                <a:effectLst/>
                <a:latin typeface="Arial"/>
                <a:cs typeface="Arial"/>
                <a:sym typeface="Arial"/>
              </a:rPr>
              <a:t>Ja!</a:t>
            </a:r>
            <a:r>
              <a:rPr lang="sv-SE" sz="1100" b="0" i="0" u="none" strike="noStrike" cap="none" baseline="0" dirty="0">
                <a:solidFill>
                  <a:srgbClr val="000000"/>
                </a:solidFill>
                <a:effectLst/>
                <a:latin typeface="Arial"/>
                <a:cs typeface="Arial"/>
                <a:sym typeface="Arial"/>
              </a:rPr>
              <a:t> Allt detta gör att vi får färre transporter med högre fyllnadsgrad och det är lika med mindre utsläpp.</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69f5a14d0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a69f5a14d0_1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4999"/>
              </a:lnSpc>
              <a:buNone/>
            </a:pPr>
            <a:r>
              <a:rPr lang="sv-SE" sz="1100" b="1"/>
              <a:t>Funktionsmål</a:t>
            </a:r>
          </a:p>
          <a:p>
            <a:pPr marL="158750" indent="0">
              <a:lnSpc>
                <a:spcPct val="114999"/>
              </a:lnSpc>
              <a:buNone/>
            </a:pPr>
            <a:r>
              <a:rPr lang="sv-SE" sz="1100"/>
              <a:t>ge alla en grundläggande tillgänglighet med god kvalitet och användbarhet samt bidra till utvecklingskraft i hela landet. </a:t>
            </a:r>
            <a:endParaRPr lang="sv-SE" sz="1100">
              <a:sym typeface="Helvetica Neue"/>
            </a:endParaRPr>
          </a:p>
          <a:p>
            <a:pPr marL="158750" indent="0">
              <a:lnSpc>
                <a:spcPct val="114999"/>
              </a:lnSpc>
              <a:buNone/>
            </a:pPr>
            <a:r>
              <a:rPr lang="sv-SE" sz="1100" b="1">
                <a:sym typeface="Helvetica Neue"/>
              </a:rPr>
              <a:t>Hänsynsmålet</a:t>
            </a:r>
          </a:p>
          <a:p>
            <a:pPr marL="158750" indent="0">
              <a:lnSpc>
                <a:spcPct val="114999"/>
              </a:lnSpc>
              <a:buNone/>
            </a:pPr>
            <a:r>
              <a:rPr lang="sv-SE" sz="1100">
                <a:sym typeface="Helvetica Neue"/>
              </a:rPr>
              <a:t>Klimatmål: </a:t>
            </a:r>
            <a:r>
              <a:rPr lang="sv-SE" sz="1100"/>
              <a:t>Växthusgasutsläppen från inrikes transporter ska</a:t>
            </a:r>
            <a:r>
              <a:rPr lang="sv-SE" sz="1100" baseline="0"/>
              <a:t> </a:t>
            </a:r>
            <a:r>
              <a:rPr lang="sv-SE" sz="1100"/>
              <a:t>minska med minst 70 procent senast 2030 jämfört med 2010</a:t>
            </a:r>
            <a:endParaRPr/>
          </a:p>
          <a:p>
            <a:pPr marL="0" lvl="0" indent="0" algn="l" rtl="0">
              <a:spcBef>
                <a:spcPts val="0"/>
              </a:spcBef>
              <a:spcAft>
                <a:spcPts val="0"/>
              </a:spcAft>
              <a:buClr>
                <a:schemeClr val="dk1"/>
              </a:buClr>
              <a:buSzPts val="1200"/>
              <a:buFont typeface="Calibri"/>
              <a:buNone/>
            </a:pPr>
            <a:endParaRPr lang="sv" sz="1100" b="0" i="0" u="none" strike="noStrike">
              <a:solidFill>
                <a:srgbClr val="000000"/>
              </a:solidFill>
              <a:latin typeface="Arial"/>
              <a:ea typeface="Calibri"/>
              <a:cs typeface="Arial"/>
              <a:sym typeface="Arial"/>
            </a:endParaRPr>
          </a:p>
          <a:p>
            <a:pPr marL="0" lvl="0" indent="0" algn="l" rtl="0">
              <a:spcBef>
                <a:spcPts val="0"/>
              </a:spcBef>
              <a:spcAft>
                <a:spcPts val="0"/>
              </a:spcAft>
              <a:buClr>
                <a:schemeClr val="dk1"/>
              </a:buClr>
              <a:buSzPts val="1200"/>
              <a:buFont typeface="Calibri"/>
              <a:buNone/>
            </a:pPr>
            <a:r>
              <a:rPr lang="sv" sz="1200" b="1" i="0" u="none" strike="noStrike">
                <a:solidFill>
                  <a:schemeClr val="dk1"/>
                </a:solidFill>
                <a:latin typeface="Calibri"/>
                <a:ea typeface="Calibri"/>
                <a:cs typeface="Calibri"/>
                <a:sym typeface="Calibri"/>
              </a:rPr>
              <a:t>Datadelning</a:t>
            </a:r>
            <a:r>
              <a:rPr lang="sv" sz="1200" b="0" i="0" u="none" strike="noStrike">
                <a:solidFill>
                  <a:schemeClr val="dk1"/>
                </a:solidFill>
                <a:latin typeface="Calibri"/>
                <a:ea typeface="Calibri"/>
                <a:cs typeface="Calibri"/>
                <a:sym typeface="Calibri"/>
              </a:rPr>
              <a:t>  Ingen plattform fungerar utan data, vi måste säkerställa att data finns tillgänglig, PM visar tydligt behovet av data. Vi har gjort en 1a test av plattformen internt  nu och i november testar vi den i Ljusdal, vi ser nu vilken data som behövs. PM är en datadriven lösning där bara de nödvändiga data som krävs för att lösa specifik leverans används och där all data bibehåller sin egen sekretess. PM sätter upp strukturer där data kan delas mellan aktörerna i realtid.</a:t>
            </a:r>
            <a:endParaRPr/>
          </a:p>
          <a:p>
            <a:pPr marL="0" lvl="0" indent="0" algn="l" rtl="0">
              <a:spcBef>
                <a:spcPts val="0"/>
              </a:spcBef>
              <a:spcAft>
                <a:spcPts val="0"/>
              </a:spcAft>
              <a:buNone/>
            </a:pPr>
            <a:r>
              <a:rPr lang="sv"/>
              <a:t>Datadelning Data Inget kommer gå om vi säkerställer var data måste finnas tillgänlig </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662189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effddaf78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effddaf78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effddaf78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effddaf78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271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1">
  <p:cSld name="Rubrikbild">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311708" y="744575"/>
            <a:ext cx="8520600" cy="2052600"/>
          </a:xfrm>
          <a:prstGeom prst="rect">
            <a:avLst/>
          </a:prstGeom>
          <a:noFill/>
          <a:ln>
            <a:noFill/>
          </a:ln>
        </p:spPr>
        <p:txBody>
          <a:bodyPr spcFirstLastPara="1" wrap="square" lIns="68575" tIns="68575" rIns="68575" bIns="68575" anchor="b" anchorCtr="0">
            <a:noAutofit/>
          </a:bodyPr>
          <a:lstStyle>
            <a:lvl1pPr lvl="0" algn="ctr" rtl="0">
              <a:lnSpc>
                <a:spcPct val="100000"/>
              </a:lnSpc>
              <a:spcBef>
                <a:spcPts val="0"/>
              </a:spcBef>
              <a:spcAft>
                <a:spcPts val="0"/>
              </a:spcAft>
              <a:buSzPts val="3900"/>
              <a:buNone/>
              <a:defRPr sz="5200"/>
            </a:lvl1pPr>
            <a:lvl2pPr lvl="1" algn="ctr" rtl="0">
              <a:lnSpc>
                <a:spcPct val="100000"/>
              </a:lnSpc>
              <a:spcBef>
                <a:spcPts val="0"/>
              </a:spcBef>
              <a:spcAft>
                <a:spcPts val="0"/>
              </a:spcAft>
              <a:buSzPts val="3900"/>
              <a:buNone/>
              <a:defRPr sz="5200"/>
            </a:lvl2pPr>
            <a:lvl3pPr lvl="2" algn="ctr" rtl="0">
              <a:lnSpc>
                <a:spcPct val="100000"/>
              </a:lnSpc>
              <a:spcBef>
                <a:spcPts val="0"/>
              </a:spcBef>
              <a:spcAft>
                <a:spcPts val="0"/>
              </a:spcAft>
              <a:buSzPts val="3900"/>
              <a:buNone/>
              <a:defRPr sz="5200"/>
            </a:lvl3pPr>
            <a:lvl4pPr lvl="3" algn="ctr" rtl="0">
              <a:lnSpc>
                <a:spcPct val="100000"/>
              </a:lnSpc>
              <a:spcBef>
                <a:spcPts val="0"/>
              </a:spcBef>
              <a:spcAft>
                <a:spcPts val="0"/>
              </a:spcAft>
              <a:buSzPts val="3900"/>
              <a:buNone/>
              <a:defRPr sz="5200"/>
            </a:lvl4pPr>
            <a:lvl5pPr lvl="4" algn="ctr" rtl="0">
              <a:lnSpc>
                <a:spcPct val="100000"/>
              </a:lnSpc>
              <a:spcBef>
                <a:spcPts val="0"/>
              </a:spcBef>
              <a:spcAft>
                <a:spcPts val="0"/>
              </a:spcAft>
              <a:buSzPts val="3900"/>
              <a:buNone/>
              <a:defRPr sz="5200"/>
            </a:lvl5pPr>
            <a:lvl6pPr lvl="5" algn="ctr" rtl="0">
              <a:lnSpc>
                <a:spcPct val="100000"/>
              </a:lnSpc>
              <a:spcBef>
                <a:spcPts val="0"/>
              </a:spcBef>
              <a:spcAft>
                <a:spcPts val="0"/>
              </a:spcAft>
              <a:buSzPts val="3900"/>
              <a:buNone/>
              <a:defRPr sz="5200"/>
            </a:lvl6pPr>
            <a:lvl7pPr lvl="6" algn="ctr" rtl="0">
              <a:lnSpc>
                <a:spcPct val="100000"/>
              </a:lnSpc>
              <a:spcBef>
                <a:spcPts val="0"/>
              </a:spcBef>
              <a:spcAft>
                <a:spcPts val="0"/>
              </a:spcAft>
              <a:buSzPts val="3900"/>
              <a:buNone/>
              <a:defRPr sz="5200"/>
            </a:lvl7pPr>
            <a:lvl8pPr lvl="7" algn="ctr" rtl="0">
              <a:lnSpc>
                <a:spcPct val="100000"/>
              </a:lnSpc>
              <a:spcBef>
                <a:spcPts val="0"/>
              </a:spcBef>
              <a:spcAft>
                <a:spcPts val="0"/>
              </a:spcAft>
              <a:buSzPts val="3900"/>
              <a:buNone/>
              <a:defRPr sz="5200"/>
            </a:lvl8pPr>
            <a:lvl9pPr lvl="8" algn="ctr" rtl="0">
              <a:lnSpc>
                <a:spcPct val="100000"/>
              </a:lnSpc>
              <a:spcBef>
                <a:spcPts val="0"/>
              </a:spcBef>
              <a:spcAft>
                <a:spcPts val="0"/>
              </a:spcAft>
              <a:buSzPts val="3900"/>
              <a:buNone/>
              <a:defRPr sz="5200"/>
            </a:lvl9pPr>
          </a:lstStyle>
          <a:p>
            <a:endParaRPr/>
          </a:p>
        </p:txBody>
      </p:sp>
      <p:sp>
        <p:nvSpPr>
          <p:cNvPr id="52" name="Google Shape;52;p13"/>
          <p:cNvSpPr txBox="1">
            <a:spLocks noGrp="1"/>
          </p:cNvSpPr>
          <p:nvPr>
            <p:ph type="subTitle" idx="1"/>
          </p:nvPr>
        </p:nvSpPr>
        <p:spPr>
          <a:xfrm>
            <a:off x="311700" y="2834125"/>
            <a:ext cx="8520600" cy="792600"/>
          </a:xfrm>
          <a:prstGeom prst="rect">
            <a:avLst/>
          </a:prstGeom>
          <a:noFill/>
          <a:ln>
            <a:noFill/>
          </a:ln>
        </p:spPr>
        <p:txBody>
          <a:bodyPr spcFirstLastPara="1" wrap="square" lIns="68575" tIns="68575" rIns="68575" bIns="6857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lvl="0" indent="0" algn="r" rtl="0">
              <a:buClr>
                <a:schemeClr val="dk2"/>
              </a:buClr>
              <a:buSzPts val="1000"/>
              <a:buFont typeface="Arial"/>
              <a:buNone/>
              <a:defRPr sz="1000" b="0" i="0" u="none" strike="noStrike" cap="none">
                <a:solidFill>
                  <a:schemeClr val="dk2"/>
                </a:solidFill>
                <a:latin typeface="Arial"/>
                <a:ea typeface="Arial"/>
                <a:cs typeface="Arial"/>
                <a:sym typeface="Arial"/>
              </a:defRPr>
            </a:lvl1pPr>
            <a:lvl2pPr marL="0" lvl="1" indent="0" algn="r" rtl="0">
              <a:buClr>
                <a:schemeClr val="dk2"/>
              </a:buClr>
              <a:buSzPts val="1000"/>
              <a:buFont typeface="Arial"/>
              <a:buNone/>
              <a:defRPr sz="1000" b="0" i="0" u="none" strike="noStrike" cap="none">
                <a:solidFill>
                  <a:schemeClr val="dk2"/>
                </a:solidFill>
                <a:latin typeface="Arial"/>
                <a:ea typeface="Arial"/>
                <a:cs typeface="Arial"/>
                <a:sym typeface="Arial"/>
              </a:defRPr>
            </a:lvl2pPr>
            <a:lvl3pPr marL="0" lvl="2" indent="0" algn="r" rtl="0">
              <a:buClr>
                <a:schemeClr val="dk2"/>
              </a:buClr>
              <a:buSzPts val="1000"/>
              <a:buFont typeface="Arial"/>
              <a:buNone/>
              <a:defRPr sz="1000" b="0" i="0" u="none" strike="noStrike" cap="none">
                <a:solidFill>
                  <a:schemeClr val="dk2"/>
                </a:solidFill>
                <a:latin typeface="Arial"/>
                <a:ea typeface="Arial"/>
                <a:cs typeface="Arial"/>
                <a:sym typeface="Arial"/>
              </a:defRPr>
            </a:lvl3pPr>
            <a:lvl4pPr marL="0" lvl="3" indent="0" algn="r" rtl="0">
              <a:buClr>
                <a:schemeClr val="dk2"/>
              </a:buClr>
              <a:buSzPts val="1000"/>
              <a:buFont typeface="Arial"/>
              <a:buNone/>
              <a:defRPr sz="1000" b="0" i="0" u="none" strike="noStrike" cap="none">
                <a:solidFill>
                  <a:schemeClr val="dk2"/>
                </a:solidFill>
                <a:latin typeface="Arial"/>
                <a:ea typeface="Arial"/>
                <a:cs typeface="Arial"/>
                <a:sym typeface="Arial"/>
              </a:defRPr>
            </a:lvl4pPr>
            <a:lvl5pPr marL="0" lvl="4" indent="0" algn="r" rtl="0">
              <a:buClr>
                <a:schemeClr val="dk2"/>
              </a:buClr>
              <a:buSzPts val="1000"/>
              <a:buFont typeface="Arial"/>
              <a:buNone/>
              <a:defRPr sz="1000" b="0" i="0" u="none" strike="noStrike" cap="none">
                <a:solidFill>
                  <a:schemeClr val="dk2"/>
                </a:solidFill>
                <a:latin typeface="Arial"/>
                <a:ea typeface="Arial"/>
                <a:cs typeface="Arial"/>
                <a:sym typeface="Arial"/>
              </a:defRPr>
            </a:lvl5pPr>
            <a:lvl6pPr marL="0" lvl="5" indent="0" algn="r" rtl="0">
              <a:buClr>
                <a:schemeClr val="dk2"/>
              </a:buClr>
              <a:buSzPts val="1000"/>
              <a:buFont typeface="Arial"/>
              <a:buNone/>
              <a:defRPr sz="1000" b="0" i="0" u="none" strike="noStrike" cap="none">
                <a:solidFill>
                  <a:schemeClr val="dk2"/>
                </a:solidFill>
                <a:latin typeface="Arial"/>
                <a:ea typeface="Arial"/>
                <a:cs typeface="Arial"/>
                <a:sym typeface="Arial"/>
              </a:defRPr>
            </a:lvl6pPr>
            <a:lvl7pPr marL="0" lvl="6" indent="0" algn="r" rtl="0">
              <a:buClr>
                <a:schemeClr val="dk2"/>
              </a:buClr>
              <a:buSzPts val="1000"/>
              <a:buFont typeface="Arial"/>
              <a:buNone/>
              <a:defRPr sz="1000" b="0" i="0" u="none" strike="noStrike" cap="none">
                <a:solidFill>
                  <a:schemeClr val="dk2"/>
                </a:solidFill>
                <a:latin typeface="Arial"/>
                <a:ea typeface="Arial"/>
                <a:cs typeface="Arial"/>
                <a:sym typeface="Arial"/>
              </a:defRPr>
            </a:lvl7pPr>
            <a:lvl8pPr marL="0" lvl="7" indent="0" algn="r" rtl="0">
              <a:buClr>
                <a:schemeClr val="dk2"/>
              </a:buClr>
              <a:buSzPts val="1000"/>
              <a:buFont typeface="Arial"/>
              <a:buNone/>
              <a:defRPr sz="1000" b="0" i="0" u="none" strike="noStrike" cap="none">
                <a:solidFill>
                  <a:schemeClr val="dk2"/>
                </a:solidFill>
                <a:latin typeface="Arial"/>
                <a:ea typeface="Arial"/>
                <a:cs typeface="Arial"/>
                <a:sym typeface="Arial"/>
              </a:defRPr>
            </a:lvl8pPr>
            <a:lvl9pPr marL="0" lvl="8" indent="0" algn="r" rtl="0">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sv"/>
              <a:t>‹#›</a:t>
            </a:fld>
            <a:endParaRPr/>
          </a:p>
        </p:txBody>
      </p:sp>
      <p:pic>
        <p:nvPicPr>
          <p:cNvPr id="54" name="Google Shape;54;p13"/>
          <p:cNvPicPr preferRelativeResize="0"/>
          <p:nvPr/>
        </p:nvPicPr>
        <p:blipFill rotWithShape="1">
          <a:blip r:embed="rId2">
            <a:alphaModFix/>
          </a:blip>
          <a:srcRect/>
          <a:stretch/>
        </p:blipFill>
        <p:spPr>
          <a:xfrm>
            <a:off x="518901" y="4543681"/>
            <a:ext cx="1460758" cy="45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sv"/>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3">
            <a:alphaModFix/>
          </a:blip>
          <a:srcRect t="31537" b="30963"/>
          <a:stretch/>
        </p:blipFill>
        <p:spPr>
          <a:xfrm>
            <a:off x="0" y="0"/>
            <a:ext cx="9144000" cy="5143496"/>
          </a:xfrm>
          <a:prstGeom prst="rect">
            <a:avLst/>
          </a:prstGeom>
          <a:noFill/>
          <a:ln>
            <a:noFill/>
          </a:ln>
        </p:spPr>
      </p:pic>
      <p:sp>
        <p:nvSpPr>
          <p:cNvPr id="60" name="Google Shape;60;p14"/>
          <p:cNvSpPr/>
          <p:nvPr/>
        </p:nvSpPr>
        <p:spPr>
          <a:xfrm>
            <a:off x="-26400" y="500"/>
            <a:ext cx="9205800" cy="5143500"/>
          </a:xfrm>
          <a:prstGeom prst="rect">
            <a:avLst/>
          </a:prstGeom>
          <a:solidFill>
            <a:srgbClr val="3DF394">
              <a:alpha val="28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p:nvPr/>
        </p:nvSpPr>
        <p:spPr>
          <a:xfrm>
            <a:off x="796158" y="2197604"/>
            <a:ext cx="7551683" cy="16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 sz="3600" b="1" dirty="0">
                <a:latin typeface="Helvetica Neue"/>
                <a:ea typeface="Helvetica Neue"/>
                <a:cs typeface="Helvetica Neue"/>
                <a:sym typeface="Helvetica Neue"/>
              </a:rPr>
              <a:t>Samverkansplats för transporter av människor och gods med hjälp av AI</a:t>
            </a:r>
            <a:endParaRPr sz="3600" b="1" dirty="0">
              <a:latin typeface="Helvetica Neue"/>
              <a:ea typeface="Helvetica Neue"/>
              <a:cs typeface="Helvetica Neue"/>
              <a:sym typeface="Helvetica Neue"/>
            </a:endParaRPr>
          </a:p>
        </p:txBody>
      </p:sp>
      <p:sp>
        <p:nvSpPr>
          <p:cNvPr id="62" name="Google Shape;62;p14"/>
          <p:cNvSpPr txBox="1"/>
          <p:nvPr/>
        </p:nvSpPr>
        <p:spPr>
          <a:xfrm>
            <a:off x="457200" y="4343875"/>
            <a:ext cx="3939600" cy="375600"/>
          </a:xfrm>
          <a:prstGeom prst="rect">
            <a:avLst/>
          </a:prstGeom>
          <a:noFill/>
          <a:ln>
            <a:noFill/>
          </a:ln>
        </p:spPr>
        <p:txBody>
          <a:bodyPr spcFirstLastPara="1" wrap="square" lIns="91425" tIns="91425" rIns="91425" bIns="91425" anchor="t" anchorCtr="0">
            <a:noAutofit/>
          </a:bodyPr>
          <a:lstStyle/>
          <a:p>
            <a:r>
              <a:rPr lang="sv" dirty="0">
                <a:solidFill>
                  <a:srgbClr val="FFFFFF"/>
                </a:solidFill>
                <a:latin typeface="Helvetica Neue Light"/>
                <a:ea typeface="Helvetica Neue Light"/>
                <a:cs typeface="Helvetica Neue Light"/>
                <a:sym typeface="Helvetica Neue Light"/>
              </a:rPr>
              <a:t>Johanna Lindberg, Luleå tekniska universitet</a:t>
            </a:r>
          </a:p>
          <a:p>
            <a:r>
              <a:rPr lang="sv" dirty="0">
                <a:solidFill>
                  <a:srgbClr val="FFFFFF"/>
                </a:solidFill>
                <a:latin typeface="Helvetica Neue Light"/>
                <a:ea typeface="Helvetica Neue Light"/>
                <a:cs typeface="Helvetica Neue Light"/>
                <a:sym typeface="Helvetica Neue Light"/>
              </a:rPr>
              <a:t>Christian Landgren, Iteam</a:t>
            </a:r>
            <a:endParaRPr dirty="0">
              <a:solidFill>
                <a:srgbClr val="FFFFFF"/>
              </a:solidFill>
              <a:latin typeface="Helvetica Neue Light"/>
              <a:ea typeface="Helvetica Neue Light"/>
              <a:cs typeface="Helvetica Neue Light"/>
              <a:sym typeface="Helvetica Neue Light"/>
            </a:endParaRPr>
          </a:p>
        </p:txBody>
      </p:sp>
      <p:pic>
        <p:nvPicPr>
          <p:cNvPr id="64" name="Google Shape;64;p14"/>
          <p:cNvPicPr preferRelativeResize="0"/>
          <p:nvPr/>
        </p:nvPicPr>
        <p:blipFill>
          <a:blip r:embed="rId4">
            <a:alphaModFix/>
          </a:blip>
          <a:stretch>
            <a:fillRect/>
          </a:stretch>
        </p:blipFill>
        <p:spPr>
          <a:xfrm>
            <a:off x="351600" y="341384"/>
            <a:ext cx="3605401" cy="1032756"/>
          </a:xfrm>
          <a:prstGeom prst="rect">
            <a:avLst/>
          </a:prstGeom>
          <a:noFill/>
          <a:ln>
            <a:noFill/>
          </a:ln>
        </p:spPr>
      </p:pic>
      <p:sp>
        <p:nvSpPr>
          <p:cNvPr id="65" name="Google Shape;65;p14"/>
          <p:cNvSpPr txBox="1"/>
          <p:nvPr/>
        </p:nvSpPr>
        <p:spPr>
          <a:xfrm>
            <a:off x="5292600" y="4343866"/>
            <a:ext cx="3394200" cy="37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sv" dirty="0">
                <a:solidFill>
                  <a:srgbClr val="FFFFFF"/>
                </a:solidFill>
                <a:latin typeface="Helvetica Neue Light"/>
                <a:ea typeface="Helvetica Neue Light"/>
                <a:cs typeface="Helvetica Neue Light"/>
                <a:sym typeface="Helvetica Neue Light"/>
              </a:rPr>
              <a:t>2022-04-05</a:t>
            </a:r>
            <a:endParaRPr dirty="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t="56473" b="30964"/>
          <a:stretch/>
        </p:blipFill>
        <p:spPr>
          <a:xfrm>
            <a:off x="0" y="3420397"/>
            <a:ext cx="9144000" cy="1723104"/>
          </a:xfrm>
          <a:prstGeom prst="rect">
            <a:avLst/>
          </a:prstGeom>
          <a:noFill/>
          <a:ln>
            <a:noFill/>
          </a:ln>
        </p:spPr>
      </p:pic>
      <p:sp>
        <p:nvSpPr>
          <p:cNvPr id="71" name="Google Shape;71;p15"/>
          <p:cNvSpPr/>
          <p:nvPr/>
        </p:nvSpPr>
        <p:spPr>
          <a:xfrm>
            <a:off x="-26400" y="3420900"/>
            <a:ext cx="9205800" cy="1723200"/>
          </a:xfrm>
          <a:prstGeom prst="rect">
            <a:avLst/>
          </a:prstGeom>
          <a:solidFill>
            <a:srgbClr val="3DF394">
              <a:alpha val="28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1883043" y="571002"/>
            <a:ext cx="5377913" cy="603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sv" sz="2800" b="1" dirty="0">
                <a:solidFill>
                  <a:srgbClr val="000000"/>
                </a:solidFill>
                <a:latin typeface="Helvetica Neue"/>
                <a:ea typeface="Helvetica Neue"/>
                <a:cs typeface="Helvetica Neue"/>
                <a:sym typeface="Helvetica Neue"/>
              </a:rPr>
              <a:t>Det här är Predictive Movement</a:t>
            </a:r>
            <a:endParaRPr sz="2800" b="1" dirty="0">
              <a:solidFill>
                <a:srgbClr val="000000"/>
              </a:solidFill>
              <a:latin typeface="Helvetica Neue"/>
              <a:ea typeface="Helvetica Neue"/>
              <a:cs typeface="Helvetica Neue"/>
              <a:sym typeface="Helvetica Neue"/>
            </a:endParaRPr>
          </a:p>
        </p:txBody>
      </p:sp>
      <p:sp>
        <p:nvSpPr>
          <p:cNvPr id="73" name="Google Shape;73;p15"/>
          <p:cNvSpPr txBox="1"/>
          <p:nvPr/>
        </p:nvSpPr>
        <p:spPr>
          <a:xfrm>
            <a:off x="482450" y="1310900"/>
            <a:ext cx="7524000" cy="18369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600" dirty="0">
              <a:latin typeface="Calibri" panose="020F0502020204030204" pitchFamily="34" charset="0"/>
              <a:ea typeface="Helvetica Neue"/>
              <a:cs typeface="Calibri" panose="020F0502020204030204" pitchFamily="34" charset="0"/>
              <a:sym typeface="Helvetica Neue"/>
            </a:endParaRPr>
          </a:p>
          <a:p>
            <a:pPr marL="457200" indent="-323850">
              <a:buSzPts val="1500"/>
              <a:buFont typeface="Helvetica Neue"/>
              <a:buAutoNum type="arabicPeriod"/>
            </a:pPr>
            <a:r>
              <a:rPr lang="sv" sz="1600" b="1" dirty="0">
                <a:latin typeface="Calibri" panose="020F0502020204030204" pitchFamily="34" charset="0"/>
                <a:ea typeface="Helvetica Neue"/>
                <a:cs typeface="Calibri" panose="020F0502020204030204" pitchFamily="34" charset="0"/>
                <a:sym typeface="Helvetica Neue"/>
              </a:rPr>
              <a:t>Konkurrensneutral och icke-kommresiell samverkansplats</a:t>
            </a:r>
            <a:r>
              <a:rPr lang="sv" sz="1600" dirty="0">
                <a:latin typeface="Calibri" panose="020F0502020204030204" pitchFamily="34" charset="0"/>
                <a:ea typeface="Helvetica Neue"/>
                <a:cs typeface="Calibri" panose="020F0502020204030204" pitchFamily="34" charset="0"/>
                <a:sym typeface="Helvetica Neue"/>
              </a:rPr>
              <a:t> - finansieras med offentliga medel och medlemsavgifter</a:t>
            </a:r>
            <a:endParaRPr sz="1600" dirty="0">
              <a:solidFill>
                <a:schemeClr val="tx1"/>
              </a:solidFill>
              <a:latin typeface="Calibri" panose="020F0502020204030204" pitchFamily="34" charset="0"/>
              <a:ea typeface="Helvetica Neue"/>
              <a:cs typeface="Calibri" panose="020F0502020204030204" pitchFamily="34" charset="0"/>
            </a:endParaRPr>
          </a:p>
          <a:p>
            <a:pPr marL="457200" marR="0" lvl="0" indent="-323850" algn="l" rtl="0">
              <a:spcBef>
                <a:spcPts val="0"/>
              </a:spcBef>
              <a:spcAft>
                <a:spcPts val="0"/>
              </a:spcAft>
              <a:buSzPts val="1500"/>
              <a:buFont typeface="Helvetica Neue"/>
              <a:buAutoNum type="arabicPeriod"/>
            </a:pPr>
            <a:r>
              <a:rPr lang="sv" sz="1600" b="1" dirty="0">
                <a:latin typeface="Calibri" panose="020F0502020204030204" pitchFamily="34" charset="0"/>
                <a:ea typeface="Helvetica Neue"/>
                <a:cs typeface="Calibri" panose="020F0502020204030204" pitchFamily="34" charset="0"/>
                <a:sym typeface="Helvetica Neue"/>
              </a:rPr>
              <a:t>Både gods och människor </a:t>
            </a:r>
            <a:r>
              <a:rPr lang="sv" sz="1600" dirty="0">
                <a:latin typeface="Calibri" panose="020F0502020204030204" pitchFamily="34" charset="0"/>
                <a:ea typeface="Helvetica Neue"/>
                <a:cs typeface="Calibri" panose="020F0502020204030204" pitchFamily="34" charset="0"/>
                <a:sym typeface="Helvetica Neue"/>
              </a:rPr>
              <a:t>- båda stora samhällsutmaningar</a:t>
            </a:r>
            <a:endParaRPr sz="1600" dirty="0">
              <a:latin typeface="Calibri" panose="020F0502020204030204" pitchFamily="34" charset="0"/>
              <a:ea typeface="Helvetica Neue"/>
              <a:cs typeface="Calibri" panose="020F0502020204030204" pitchFamily="34" charset="0"/>
              <a:sym typeface="Helvetica Neue"/>
            </a:endParaRPr>
          </a:p>
          <a:p>
            <a:pPr marL="457200" marR="0" lvl="0" indent="-323850" algn="l" rtl="0">
              <a:spcBef>
                <a:spcPts val="0"/>
              </a:spcBef>
              <a:spcAft>
                <a:spcPts val="0"/>
              </a:spcAft>
              <a:buSzPts val="1500"/>
              <a:buFont typeface="Helvetica Neue"/>
              <a:buAutoNum type="arabicPeriod"/>
            </a:pPr>
            <a:r>
              <a:rPr lang="sv" sz="1600" b="1" dirty="0">
                <a:latin typeface="Calibri" panose="020F0502020204030204" pitchFamily="34" charset="0"/>
                <a:ea typeface="Helvetica Neue"/>
                <a:cs typeface="Calibri" panose="020F0502020204030204" pitchFamily="34" charset="0"/>
                <a:sym typeface="Helvetica Neue"/>
              </a:rPr>
              <a:t>Både landsbygder och storstäder</a:t>
            </a:r>
            <a:r>
              <a:rPr lang="sv" sz="1600" dirty="0">
                <a:latin typeface="Calibri" panose="020F0502020204030204" pitchFamily="34" charset="0"/>
                <a:ea typeface="Helvetica Neue"/>
                <a:cs typeface="Calibri" panose="020F0502020204030204" pitchFamily="34" charset="0"/>
                <a:sym typeface="Helvetica Neue"/>
              </a:rPr>
              <a:t> - vi börjar där det är minst komplext</a:t>
            </a:r>
            <a:endParaRPr sz="1600" dirty="0">
              <a:latin typeface="Calibri" panose="020F0502020204030204" pitchFamily="34" charset="0"/>
              <a:ea typeface="Helvetica Neue"/>
              <a:cs typeface="Calibri" panose="020F0502020204030204" pitchFamily="34" charset="0"/>
              <a:sym typeface="Helvetica Neue"/>
            </a:endParaRPr>
          </a:p>
          <a:p>
            <a:pPr marL="457200" indent="-323850">
              <a:buSzPts val="1500"/>
              <a:buFont typeface="Helvetica Neue"/>
              <a:buAutoNum type="arabicPeriod"/>
            </a:pPr>
            <a:r>
              <a:rPr lang="sv" sz="1600" b="1" dirty="0">
                <a:latin typeface="Calibri" panose="020F0502020204030204" pitchFamily="34" charset="0"/>
                <a:ea typeface="Helvetica Neue"/>
                <a:cs typeface="Calibri" panose="020F0502020204030204" pitchFamily="34" charset="0"/>
                <a:sym typeface="Helvetica Neue"/>
              </a:rPr>
              <a:t>Använder ny teknik </a:t>
            </a:r>
            <a:r>
              <a:rPr lang="sv" sz="1600" dirty="0">
                <a:latin typeface="Calibri" panose="020F0502020204030204" pitchFamily="34" charset="0"/>
                <a:ea typeface="Helvetica Neue"/>
                <a:cs typeface="Calibri" panose="020F0502020204030204" pitchFamily="34" charset="0"/>
                <a:sym typeface="Helvetica Neue"/>
              </a:rPr>
              <a:t>- öppen källkod/öppna system, delar data, AI, block-kedja, digital tvilling och ruttoptimering</a:t>
            </a:r>
            <a:endParaRPr sz="1600" dirty="0">
              <a:latin typeface="Calibri" panose="020F0502020204030204" pitchFamily="34" charset="0"/>
              <a:ea typeface="Helvetica Neue"/>
              <a:cs typeface="Calibri" panose="020F0502020204030204" pitchFamily="34" charset="0"/>
              <a:sym typeface="Helvetica Neue"/>
            </a:endParaRPr>
          </a:p>
          <a:p>
            <a:pPr marL="0" marR="0" lvl="0" indent="0" algn="l" rtl="0">
              <a:spcBef>
                <a:spcPts val="0"/>
              </a:spcBef>
              <a:spcAft>
                <a:spcPts val="0"/>
              </a:spcAft>
              <a:buNone/>
            </a:pPr>
            <a:endParaRPr dirty="0">
              <a:latin typeface="Helvetica Neue"/>
              <a:ea typeface="Helvetica Neue"/>
              <a:cs typeface="Helvetica Neue"/>
              <a:sym typeface="Helvetica Neue"/>
            </a:endParaRPr>
          </a:p>
        </p:txBody>
      </p:sp>
      <p:pic>
        <p:nvPicPr>
          <p:cNvPr id="74" name="Google Shape;74;p15"/>
          <p:cNvPicPr preferRelativeResize="0"/>
          <p:nvPr/>
        </p:nvPicPr>
        <p:blipFill rotWithShape="1">
          <a:blip r:embed="rId4">
            <a:alphaModFix/>
          </a:blip>
          <a:srcRect/>
          <a:stretch/>
        </p:blipFill>
        <p:spPr>
          <a:xfrm>
            <a:off x="518901" y="4543681"/>
            <a:ext cx="1460758" cy="4557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21" name="Bildobjekt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751" y="3834930"/>
            <a:ext cx="1612702" cy="894755"/>
          </a:xfrm>
          <a:prstGeom prst="rect">
            <a:avLst/>
          </a:prstGeom>
        </p:spPr>
      </p:pic>
      <p:grpSp>
        <p:nvGrpSpPr>
          <p:cNvPr id="40" name="Grupp 39"/>
          <p:cNvGrpSpPr>
            <a:grpSpLocks noChangeAspect="1"/>
          </p:cNvGrpSpPr>
          <p:nvPr/>
        </p:nvGrpSpPr>
        <p:grpSpPr>
          <a:xfrm>
            <a:off x="479239" y="743567"/>
            <a:ext cx="8613476" cy="3763669"/>
            <a:chOff x="148161" y="562261"/>
            <a:chExt cx="8613476" cy="3763669"/>
          </a:xfrm>
        </p:grpSpPr>
        <p:sp>
          <p:nvSpPr>
            <p:cNvPr id="41" name="TextBox 15"/>
            <p:cNvSpPr txBox="1"/>
            <p:nvPr/>
          </p:nvSpPr>
          <p:spPr>
            <a:xfrm>
              <a:off x="148161" y="562261"/>
              <a:ext cx="1594012" cy="3000821"/>
            </a:xfrm>
            <a:prstGeom prst="rect">
              <a:avLst/>
            </a:prstGeom>
            <a:solidFill>
              <a:srgbClr val="3DF394">
                <a:alpha val="49000"/>
              </a:srgbClr>
            </a:solidFill>
          </p:spPr>
          <p:txBody>
            <a:bodyPr wrap="square" lIns="91440" tIns="45720" rIns="91440" bIns="45720" rtlCol="0" anchor="t">
              <a:spAutoFit/>
            </a:bodyPr>
            <a:lstStyle/>
            <a:p>
              <a:r>
                <a:rPr lang="sv-SE" sz="1350" b="1" dirty="0">
                  <a:latin typeface="Calibri" panose="020F0502020204030204" pitchFamily="34" charset="0"/>
                  <a:cs typeface="Calibri" panose="020F0502020204030204" pitchFamily="34" charset="0"/>
                </a:rPr>
                <a:t>0 - Innan den digitala</a:t>
              </a:r>
            </a:p>
            <a:p>
              <a:r>
                <a:rPr lang="sv-SE" sz="1350" b="1" dirty="0">
                  <a:latin typeface="Calibri" panose="020F0502020204030204" pitchFamily="34" charset="0"/>
                  <a:cs typeface="Calibri" panose="020F0502020204030204" pitchFamily="34" charset="0"/>
                </a:rPr>
                <a:t>utvecklingen</a:t>
              </a:r>
            </a:p>
            <a:p>
              <a:pPr marL="86995" indent="-86995">
                <a:buFont typeface="+mj-lt"/>
                <a:buAutoNum type="alphaUcPeriod"/>
              </a:pPr>
              <a:r>
                <a:rPr lang="en-GB" sz="1350" dirty="0">
                  <a:latin typeface="Calibri" panose="020F0502020204030204" pitchFamily="34" charset="0"/>
                  <a:cs typeface="Calibri" panose="020F0502020204030204" pitchFamily="34" charset="0"/>
                </a:rPr>
                <a:t>Ingen digital </a:t>
              </a:r>
              <a:r>
                <a:rPr lang="en-GB" sz="1350" dirty="0" err="1">
                  <a:latin typeface="Calibri" panose="020F0502020204030204" pitchFamily="34" charset="0"/>
                  <a:cs typeface="Calibri" panose="020F0502020204030204" pitchFamily="34" charset="0"/>
                </a:rPr>
                <a:t>användning</a:t>
              </a:r>
              <a:r>
                <a:rPr lang="en-GB" sz="1350" dirty="0">
                  <a:latin typeface="Calibri" panose="020F0502020204030204" pitchFamily="34" charset="0"/>
                  <a:cs typeface="Calibri" panose="020F0502020204030204" pitchFamily="34" charset="0"/>
                </a:rPr>
                <a:t>.</a:t>
              </a:r>
            </a:p>
            <a:p>
              <a:pPr marL="86995" indent="-86995">
                <a:buFont typeface="+mj-lt"/>
                <a:buAutoNum type="alphaUcPeriod"/>
              </a:pPr>
              <a:r>
                <a:rPr lang="en-GB" sz="1350" dirty="0" err="1">
                  <a:latin typeface="Calibri" panose="020F0502020204030204" pitchFamily="34" charset="0"/>
                  <a:cs typeface="Calibri" panose="020F0502020204030204" pitchFamily="34" charset="0"/>
                </a:rPr>
                <a:t>Samverkan</a:t>
              </a:r>
              <a:r>
                <a:rPr lang="en-GB" sz="1350" dirty="0">
                  <a:latin typeface="Calibri" panose="020F0502020204030204" pitchFamily="34" charset="0"/>
                  <a:cs typeface="Calibri" panose="020F0502020204030204" pitchFamily="34" charset="0"/>
                </a:rPr>
                <a:t> / </a:t>
              </a:r>
              <a:r>
                <a:rPr lang="en-GB" sz="1350" dirty="0" err="1">
                  <a:latin typeface="Calibri" panose="020F0502020204030204" pitchFamily="34" charset="0"/>
                  <a:cs typeface="Calibri" panose="020F0502020204030204" pitchFamily="34" charset="0"/>
                </a:rPr>
                <a:t>delar</a:t>
              </a:r>
              <a:r>
                <a:rPr lang="en-GB" sz="1350" dirty="0">
                  <a:latin typeface="Calibri" panose="020F0502020204030204" pitchFamily="34" charset="0"/>
                  <a:cs typeface="Calibri" panose="020F0502020204030204" pitchFamily="34" charset="0"/>
                </a:rPr>
                <a:t> information </a:t>
              </a:r>
              <a:r>
                <a:rPr lang="en-GB" sz="1350" dirty="0" err="1">
                  <a:latin typeface="Calibri" panose="020F0502020204030204" pitchFamily="34" charset="0"/>
                  <a:cs typeface="Calibri" panose="020F0502020204030204" pitchFamily="34" charset="0"/>
                </a:rPr>
                <a:t>över</a:t>
              </a:r>
              <a:r>
                <a:rPr lang="en-GB" sz="1350" dirty="0">
                  <a:latin typeface="Calibri" panose="020F0502020204030204" pitchFamily="34" charset="0"/>
                  <a:cs typeface="Calibri" panose="020F0502020204030204" pitchFamily="34" charset="0"/>
                </a:rPr>
                <a:t> </a:t>
              </a:r>
              <a:r>
                <a:rPr lang="en-GB" sz="1350" dirty="0" err="1">
                  <a:latin typeface="Calibri" panose="020F0502020204030204" pitchFamily="34" charset="0"/>
                  <a:cs typeface="Calibri" panose="020F0502020204030204" pitchFamily="34" charset="0"/>
                </a:rPr>
                <a:t>organisationsgränser</a:t>
              </a:r>
              <a:endParaRPr lang="en-GB" sz="1350" dirty="0">
                <a:latin typeface="Calibri" panose="020F0502020204030204" pitchFamily="34" charset="0"/>
                <a:cs typeface="Calibri" panose="020F0502020204030204" pitchFamily="34" charset="0"/>
              </a:endParaRPr>
            </a:p>
            <a:p>
              <a:pPr marL="86995" indent="-86995">
                <a:buFont typeface="+mj-lt"/>
                <a:buAutoNum type="alphaUcPeriod"/>
              </a:pPr>
              <a:r>
                <a:rPr lang="en-GB" sz="1350" dirty="0" err="1">
                  <a:latin typeface="Calibri" panose="020F0502020204030204" pitchFamily="34" charset="0"/>
                  <a:cs typeface="Calibri" panose="020F0502020204030204" pitchFamily="34" charset="0"/>
                </a:rPr>
                <a:t>Människor</a:t>
              </a:r>
              <a:r>
                <a:rPr lang="en-GB" sz="1350" dirty="0">
                  <a:latin typeface="Calibri" panose="020F0502020204030204" pitchFamily="34" charset="0"/>
                  <a:cs typeface="Calibri" panose="020F0502020204030204" pitchFamily="34" charset="0"/>
                </a:rPr>
                <a:t> </a:t>
              </a:r>
              <a:r>
                <a:rPr lang="en-GB" sz="1350" dirty="0" err="1">
                  <a:latin typeface="Calibri" panose="020F0502020204030204" pitchFamily="34" charset="0"/>
                  <a:cs typeface="Calibri" panose="020F0502020204030204" pitchFamily="34" charset="0"/>
                </a:rPr>
                <a:t>gav</a:t>
              </a:r>
              <a:r>
                <a:rPr lang="en-GB" sz="1350" dirty="0">
                  <a:latin typeface="Calibri" panose="020F0502020204030204" pitchFamily="34" charset="0"/>
                  <a:cs typeface="Calibri" panose="020F0502020204030204" pitchFamily="34" charset="0"/>
                </a:rPr>
                <a:t> </a:t>
              </a:r>
              <a:r>
                <a:rPr lang="en-GB" sz="1350" dirty="0" err="1">
                  <a:latin typeface="Calibri" panose="020F0502020204030204" pitchFamily="34" charset="0"/>
                  <a:cs typeface="Calibri" panose="020F0502020204030204" pitchFamily="34" charset="0"/>
                </a:rPr>
                <a:t>människor</a:t>
              </a:r>
              <a:r>
                <a:rPr lang="en-GB" sz="1350" dirty="0">
                  <a:latin typeface="Calibri" panose="020F0502020204030204" pitchFamily="34" charset="0"/>
                  <a:cs typeface="Calibri" panose="020F0502020204030204" pitchFamily="34" charset="0"/>
                </a:rPr>
                <a:t> information de hade </a:t>
              </a:r>
              <a:r>
                <a:rPr lang="en-GB" sz="1350" dirty="0" err="1">
                  <a:latin typeface="Calibri" panose="020F0502020204030204" pitchFamily="34" charset="0"/>
                  <a:cs typeface="Calibri" panose="020F0502020204030204" pitchFamily="34" charset="0"/>
                </a:rPr>
                <a:t>behov</a:t>
              </a:r>
              <a:r>
                <a:rPr lang="en-GB" sz="1350" dirty="0">
                  <a:latin typeface="Calibri" panose="020F0502020204030204" pitchFamily="34" charset="0"/>
                  <a:cs typeface="Calibri" panose="020F0502020204030204" pitchFamily="34" charset="0"/>
                </a:rPr>
                <a:t> av.</a:t>
              </a:r>
            </a:p>
          </p:txBody>
        </p:sp>
        <p:sp>
          <p:nvSpPr>
            <p:cNvPr id="42" name="TextBox 15"/>
            <p:cNvSpPr txBox="1"/>
            <p:nvPr/>
          </p:nvSpPr>
          <p:spPr>
            <a:xfrm>
              <a:off x="2442410" y="562261"/>
              <a:ext cx="1594012" cy="3162404"/>
            </a:xfrm>
            <a:prstGeom prst="rect">
              <a:avLst/>
            </a:prstGeom>
            <a:solidFill>
              <a:srgbClr val="3DF394">
                <a:alpha val="50000"/>
              </a:srgbClr>
            </a:solidFill>
          </p:spPr>
          <p:txBody>
            <a:bodyPr wrap="square" rtlCol="0">
              <a:spAutoFit/>
            </a:bodyPr>
            <a:lstStyle/>
            <a:p>
              <a:r>
                <a:rPr lang="sv-SE" sz="1350" b="1" dirty="0">
                  <a:latin typeface="Calibri" panose="020F0502020204030204" pitchFamily="34" charset="0"/>
                  <a:cs typeface="Calibri" panose="020F0502020204030204" pitchFamily="34" charset="0"/>
                </a:rPr>
                <a:t>1 - Under den digitala utvecklingen</a:t>
              </a:r>
            </a:p>
            <a:p>
              <a:pPr marL="87313" indent="-87313">
                <a:buFont typeface="+mj-lt"/>
                <a:buAutoNum type="alphaUcPeriod"/>
              </a:pPr>
              <a:r>
                <a:rPr lang="sv-SE" sz="1350" dirty="0">
                  <a:latin typeface="Calibri" panose="020F0502020204030204" pitchFamily="34" charset="0"/>
                  <a:cs typeface="Calibri" panose="020F0502020204030204" pitchFamily="34" charset="0"/>
                </a:rPr>
                <a:t>Centralisering, användande och ägande</a:t>
              </a:r>
            </a:p>
            <a:p>
              <a:pPr marL="87313" indent="-87313">
                <a:buFont typeface="+mj-lt"/>
                <a:buAutoNum type="alphaUcPeriod"/>
              </a:pPr>
              <a:r>
                <a:rPr lang="sv-SE" sz="1350" dirty="0">
                  <a:latin typeface="Calibri" panose="020F0502020204030204" pitchFamily="34" charset="0"/>
                  <a:cs typeface="Calibri" panose="020F0502020204030204" pitchFamily="34" charset="0"/>
                </a:rPr>
                <a:t>Samverkan / delar data inom organisationsgränser</a:t>
              </a:r>
            </a:p>
            <a:p>
              <a:pPr marL="87313" indent="-87313">
                <a:buFont typeface="+mj-lt"/>
                <a:buAutoNum type="alphaUcPeriod"/>
              </a:pPr>
              <a:r>
                <a:rPr lang="sv-SE" sz="1350" dirty="0">
                  <a:latin typeface="Calibri" panose="020F0502020204030204" pitchFamily="34" charset="0"/>
                  <a:cs typeface="Calibri" panose="020F0502020204030204" pitchFamily="34" charset="0"/>
                </a:rPr>
                <a:t>Systemen ger information som människan ber om</a:t>
              </a:r>
            </a:p>
            <a:p>
              <a:pPr marL="87313" indent="-87313">
                <a:buFont typeface="+mj-lt"/>
                <a:buAutoNum type="alphaUcPeriod"/>
              </a:pPr>
              <a:endParaRPr lang="sv-SE" sz="1200" dirty="0"/>
            </a:p>
            <a:p>
              <a:endParaRPr lang="sv-SE" sz="1200" dirty="0"/>
            </a:p>
          </p:txBody>
        </p:sp>
        <p:sp>
          <p:nvSpPr>
            <p:cNvPr id="43" name="TextBox 15"/>
            <p:cNvSpPr txBox="1"/>
            <p:nvPr/>
          </p:nvSpPr>
          <p:spPr>
            <a:xfrm>
              <a:off x="4735630" y="562261"/>
              <a:ext cx="1594012" cy="3208571"/>
            </a:xfrm>
            <a:prstGeom prst="rect">
              <a:avLst/>
            </a:prstGeom>
            <a:solidFill>
              <a:srgbClr val="3DF394">
                <a:alpha val="50000"/>
              </a:srgbClr>
            </a:solidFill>
          </p:spPr>
          <p:txBody>
            <a:bodyPr wrap="square" rtlCol="0">
              <a:spAutoFit/>
            </a:bodyPr>
            <a:lstStyle/>
            <a:p>
              <a:r>
                <a:rPr lang="sv-SE" sz="1350" b="1" dirty="0">
                  <a:latin typeface="Calibri" panose="020F0502020204030204" pitchFamily="34" charset="0"/>
                  <a:cs typeface="Calibri" panose="020F0502020204030204" pitchFamily="34" charset="0"/>
                </a:rPr>
                <a:t>2 - Idag – de stora </a:t>
              </a:r>
              <a:r>
                <a:rPr lang="sv-SE" sz="1350" b="1" dirty="0" err="1">
                  <a:latin typeface="Calibri" panose="020F0502020204030204" pitchFamily="34" charset="0"/>
                  <a:cs typeface="Calibri" panose="020F0502020204030204" pitchFamily="34" charset="0"/>
                </a:rPr>
                <a:t>techbolagen</a:t>
              </a:r>
              <a:endParaRPr lang="sv-SE" sz="1350" b="1" dirty="0">
                <a:latin typeface="Calibri" panose="020F0502020204030204" pitchFamily="34" charset="0"/>
                <a:cs typeface="Calibri" panose="020F0502020204030204" pitchFamily="34" charset="0"/>
              </a:endParaRPr>
            </a:p>
            <a:p>
              <a:pPr marL="87313" indent="-87313">
                <a:buFont typeface="+mj-lt"/>
                <a:buAutoNum type="alphaUcPeriod"/>
              </a:pPr>
              <a:r>
                <a:rPr lang="sv-SE" sz="1350" dirty="0">
                  <a:latin typeface="Calibri" panose="020F0502020204030204" pitchFamily="34" charset="0"/>
                  <a:cs typeface="Calibri" panose="020F0502020204030204" pitchFamily="34" charset="0"/>
                </a:rPr>
                <a:t>Decentralisering i användande, centralisering i ägande.</a:t>
              </a:r>
            </a:p>
            <a:p>
              <a:pPr marL="87313" indent="-87313">
                <a:buFont typeface="+mj-lt"/>
                <a:buAutoNum type="alphaUcPeriod"/>
              </a:pPr>
              <a:r>
                <a:rPr lang="sv-SE" sz="1350" dirty="0">
                  <a:latin typeface="Calibri" panose="020F0502020204030204" pitchFamily="34" charset="0"/>
                  <a:cs typeface="Calibri" panose="020F0502020204030204" pitchFamily="34" charset="0"/>
                </a:rPr>
                <a:t>Techbolagen skapar samverkan. Delar data till </a:t>
              </a:r>
              <a:r>
                <a:rPr lang="sv-SE" sz="1350" dirty="0" err="1">
                  <a:latin typeface="Calibri" panose="020F0502020204030204" pitchFamily="34" charset="0"/>
                  <a:cs typeface="Calibri" panose="020F0502020204030204" pitchFamily="34" charset="0"/>
                </a:rPr>
                <a:t>techbolagen</a:t>
              </a:r>
              <a:r>
                <a:rPr lang="sv-SE" sz="1350" dirty="0">
                  <a:latin typeface="Calibri" panose="020F0502020204030204" pitchFamily="34" charset="0"/>
                  <a:cs typeface="Calibri" panose="020F0502020204030204" pitchFamily="34" charset="0"/>
                </a:rPr>
                <a:t>.</a:t>
              </a:r>
            </a:p>
            <a:p>
              <a:pPr marL="87313" indent="-87313">
                <a:buFont typeface="+mj-lt"/>
                <a:buAutoNum type="alphaUcPeriod"/>
              </a:pPr>
              <a:r>
                <a:rPr lang="sv-SE" sz="1350" dirty="0">
                  <a:latin typeface="Calibri" panose="020F0502020204030204" pitchFamily="34" charset="0"/>
                  <a:cs typeface="Calibri" panose="020F0502020204030204" pitchFamily="34" charset="0"/>
                </a:rPr>
                <a:t>Systemen ger information som människan har behov av.</a:t>
              </a:r>
            </a:p>
            <a:p>
              <a:endParaRPr lang="sv-SE" sz="1350" dirty="0">
                <a:latin typeface="Calibri" panose="020F0502020204030204" pitchFamily="34" charset="0"/>
                <a:cs typeface="Calibri" panose="020F0502020204030204" pitchFamily="34" charset="0"/>
              </a:endParaRPr>
            </a:p>
          </p:txBody>
        </p:sp>
        <p:sp>
          <p:nvSpPr>
            <p:cNvPr id="44" name="TextBox 15"/>
            <p:cNvSpPr txBox="1"/>
            <p:nvPr/>
          </p:nvSpPr>
          <p:spPr>
            <a:xfrm>
              <a:off x="7027821" y="562261"/>
              <a:ext cx="1594012" cy="3208571"/>
            </a:xfrm>
            <a:prstGeom prst="rect">
              <a:avLst/>
            </a:prstGeom>
            <a:solidFill>
              <a:srgbClr val="3DF394">
                <a:alpha val="50000"/>
              </a:srgbClr>
            </a:solidFill>
          </p:spPr>
          <p:txBody>
            <a:bodyPr wrap="square" rtlCol="0">
              <a:spAutoFit/>
            </a:bodyPr>
            <a:lstStyle/>
            <a:p>
              <a:r>
                <a:rPr lang="sv-SE" sz="1350" b="1" dirty="0">
                  <a:latin typeface="Calibri" panose="020F0502020204030204" pitchFamily="34" charset="0"/>
                  <a:cs typeface="Calibri" panose="020F0502020204030204" pitchFamily="34" charset="0"/>
                </a:rPr>
                <a:t>3 - Idag - Digital samverkan</a:t>
              </a:r>
            </a:p>
            <a:p>
              <a:pPr marL="87313" indent="-87313">
                <a:buFont typeface="+mj-lt"/>
                <a:buAutoNum type="alphaUcPeriod"/>
              </a:pPr>
              <a:r>
                <a:rPr lang="sv-SE" sz="1350" dirty="0">
                  <a:latin typeface="Calibri" panose="020F0502020204030204" pitchFamily="34" charset="0"/>
                  <a:cs typeface="Calibri" panose="020F0502020204030204" pitchFamily="34" charset="0"/>
                </a:rPr>
                <a:t>Decentralisering i både användande och ägande.</a:t>
              </a:r>
            </a:p>
            <a:p>
              <a:pPr marL="87313" indent="-87313">
                <a:buFont typeface="+mj-lt"/>
                <a:buAutoNum type="alphaUcPeriod"/>
              </a:pPr>
              <a:r>
                <a:rPr lang="sv-SE" sz="1350" dirty="0">
                  <a:latin typeface="Calibri" panose="020F0502020204030204" pitchFamily="34" charset="0"/>
                  <a:cs typeface="Calibri" panose="020F0502020204030204" pitchFamily="34" charset="0"/>
                </a:rPr>
                <a:t>Open source plattformar skapar samverkan. Delar data utan att lämna ifrån sig den   </a:t>
              </a:r>
            </a:p>
            <a:p>
              <a:pPr marL="87313" indent="-87313">
                <a:buFont typeface="+mj-lt"/>
                <a:buAutoNum type="alphaUcPeriod"/>
              </a:pPr>
              <a:r>
                <a:rPr lang="sv-SE" sz="1350" dirty="0">
                  <a:latin typeface="Calibri" panose="020F0502020204030204" pitchFamily="34" charset="0"/>
                  <a:cs typeface="Calibri" panose="020F0502020204030204" pitchFamily="34" charset="0"/>
                </a:rPr>
                <a:t>Systemen ger information som människan har behov av.</a:t>
              </a:r>
            </a:p>
          </p:txBody>
        </p:sp>
        <p:pic>
          <p:nvPicPr>
            <p:cNvPr id="45" name="Platshållare för innehåll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8016" y="3789246"/>
              <a:ext cx="1873621" cy="536684"/>
            </a:xfrm>
            <a:prstGeom prst="rect">
              <a:avLst/>
            </a:prstGeom>
          </p:spPr>
        </p:pic>
        <p:sp>
          <p:nvSpPr>
            <p:cNvPr id="46" name="Right Arrow 18"/>
            <p:cNvSpPr/>
            <p:nvPr/>
          </p:nvSpPr>
          <p:spPr>
            <a:xfrm>
              <a:off x="1772163" y="1657651"/>
              <a:ext cx="640257" cy="4846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200"/>
            </a:p>
          </p:txBody>
        </p:sp>
        <p:sp>
          <p:nvSpPr>
            <p:cNvPr id="47" name="Right Arrow 18"/>
            <p:cNvSpPr/>
            <p:nvPr/>
          </p:nvSpPr>
          <p:spPr>
            <a:xfrm>
              <a:off x="4066412" y="1657651"/>
              <a:ext cx="640257" cy="4846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200"/>
            </a:p>
          </p:txBody>
        </p:sp>
        <p:sp>
          <p:nvSpPr>
            <p:cNvPr id="48" name="Right Arrow 18"/>
            <p:cNvSpPr/>
            <p:nvPr/>
          </p:nvSpPr>
          <p:spPr>
            <a:xfrm>
              <a:off x="6358603" y="1657651"/>
              <a:ext cx="640257" cy="4846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200"/>
            </a:p>
          </p:txBody>
        </p:sp>
      </p:grpSp>
      <p:sp>
        <p:nvSpPr>
          <p:cNvPr id="34" name="Google Shape;126;p22"/>
          <p:cNvSpPr txBox="1"/>
          <p:nvPr/>
        </p:nvSpPr>
        <p:spPr>
          <a:xfrm>
            <a:off x="197062" y="147411"/>
            <a:ext cx="8938623" cy="580697"/>
          </a:xfrm>
          <a:prstGeom prst="rect">
            <a:avLst/>
          </a:prstGeom>
          <a:noFill/>
          <a:ln>
            <a:noFill/>
          </a:ln>
        </p:spPr>
        <p:txBody>
          <a:bodyPr spcFirstLastPara="1" wrap="square" lIns="91425" tIns="91425" rIns="91425" bIns="91425" anchor="t" anchorCtr="0">
            <a:noAutofit/>
          </a:bodyPr>
          <a:lstStyle/>
          <a:p>
            <a:pPr defTabSz="914378">
              <a:buSzPts val="1100"/>
            </a:pPr>
            <a:r>
              <a:rPr lang="sv-SE" sz="2400" b="1" dirty="0">
                <a:latin typeface="Calibri" panose="020F0502020204030204" pitchFamily="34" charset="0"/>
                <a:ea typeface="Tahoma" panose="020B0604030504040204" pitchFamily="34" charset="0"/>
                <a:cs typeface="Calibri" panose="020F0502020204030204" pitchFamily="34" charset="0"/>
                <a:sym typeface="Helvetica Neue"/>
              </a:rPr>
              <a:t>Digitalisering av samhället </a:t>
            </a:r>
            <a:r>
              <a:rPr lang="sv-SE" sz="1600" dirty="0">
                <a:latin typeface="Calibri" panose="020F0502020204030204" pitchFamily="34" charset="0"/>
                <a:ea typeface="Tahoma" panose="020B0604030504040204" pitchFamily="34" charset="0"/>
                <a:cs typeface="Calibri" panose="020F0502020204030204" pitchFamily="34" charset="0"/>
                <a:sym typeface="Helvetica Neue"/>
              </a:rPr>
              <a:t>– ”Digital </a:t>
            </a:r>
            <a:r>
              <a:rPr lang="sv-SE" sz="1600" dirty="0" err="1">
                <a:latin typeface="Calibri" panose="020F0502020204030204" pitchFamily="34" charset="0"/>
                <a:ea typeface="Tahoma" panose="020B0604030504040204" pitchFamily="34" charset="0"/>
                <a:cs typeface="Calibri" panose="020F0502020204030204" pitchFamily="34" charset="0"/>
                <a:sym typeface="Helvetica Neue"/>
              </a:rPr>
              <a:t>first</a:t>
            </a:r>
            <a:r>
              <a:rPr lang="sv-SE" sz="1600" dirty="0">
                <a:latin typeface="Calibri" panose="020F0502020204030204" pitchFamily="34" charset="0"/>
                <a:ea typeface="Tahoma" panose="020B0604030504040204" pitchFamily="34" charset="0"/>
                <a:cs typeface="Calibri" panose="020F0502020204030204" pitchFamily="34" charset="0"/>
                <a:sym typeface="Helvetica Neue"/>
              </a:rPr>
              <a:t>” modell från forskningsämnet informationssystem</a:t>
            </a:r>
            <a:endParaRPr sz="1600" dirty="0">
              <a:solidFill>
                <a:srgbClr val="FFFFFF"/>
              </a:solidFill>
              <a:latin typeface="Calibri" panose="020F0502020204030204" pitchFamily="34" charset="0"/>
              <a:ea typeface="Helvetica Neue"/>
              <a:cs typeface="Calibri" panose="020F0502020204030204" pitchFamily="34" charset="0"/>
              <a:sym typeface="Helvetica Neue"/>
            </a:endParaRPr>
          </a:p>
        </p:txBody>
      </p:sp>
      <p:pic>
        <p:nvPicPr>
          <p:cNvPr id="5" name="Bildobjekt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6623" y="4057430"/>
            <a:ext cx="1603058" cy="333971"/>
          </a:xfrm>
          <a:prstGeom prst="rect">
            <a:avLst/>
          </a:prstGeom>
        </p:spPr>
      </p:pic>
      <p:grpSp>
        <p:nvGrpSpPr>
          <p:cNvPr id="20" name="Google Shape;84;p16"/>
          <p:cNvGrpSpPr/>
          <p:nvPr/>
        </p:nvGrpSpPr>
        <p:grpSpPr>
          <a:xfrm>
            <a:off x="479112" y="3130713"/>
            <a:ext cx="2308342" cy="2112746"/>
            <a:chOff x="-62411" y="787817"/>
            <a:chExt cx="5550232" cy="5032745"/>
          </a:xfrm>
        </p:grpSpPr>
        <p:sp>
          <p:nvSpPr>
            <p:cNvPr id="22" name="Google Shape;85;p16" descr="Glada Människor I Bilar-vektorgrafik och fler bilder på Bil - iStock"/>
            <p:cNvSpPr/>
            <p:nvPr/>
          </p:nvSpPr>
          <p:spPr>
            <a:xfrm>
              <a:off x="709028" y="787817"/>
              <a:ext cx="2143200" cy="1619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23" name="Google Shape;86;p16"/>
            <p:cNvGrpSpPr/>
            <p:nvPr/>
          </p:nvGrpSpPr>
          <p:grpSpPr>
            <a:xfrm>
              <a:off x="144496" y="2622168"/>
              <a:ext cx="5117432" cy="3198394"/>
              <a:chOff x="4773646" y="564768"/>
              <a:chExt cx="5117432" cy="3198394"/>
            </a:xfrm>
          </p:grpSpPr>
          <p:pic>
            <p:nvPicPr>
              <p:cNvPr id="27" name="Google Shape;87;p16"/>
              <p:cNvPicPr preferRelativeResize="0"/>
              <p:nvPr/>
            </p:nvPicPr>
            <p:blipFill rotWithShape="1">
              <a:blip r:embed="rId6">
                <a:alphaModFix/>
              </a:blip>
              <a:srcRect/>
              <a:stretch/>
            </p:blipFill>
            <p:spPr>
              <a:xfrm>
                <a:off x="4773646" y="564768"/>
                <a:ext cx="5117432" cy="3198394"/>
              </a:xfrm>
              <a:prstGeom prst="rect">
                <a:avLst/>
              </a:prstGeom>
              <a:noFill/>
              <a:ln>
                <a:noFill/>
              </a:ln>
            </p:spPr>
          </p:pic>
          <p:sp>
            <p:nvSpPr>
              <p:cNvPr id="28" name="Google Shape;88;p16"/>
              <p:cNvSpPr/>
              <p:nvPr/>
            </p:nvSpPr>
            <p:spPr>
              <a:xfrm>
                <a:off x="4934015" y="902554"/>
                <a:ext cx="1732500" cy="4653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9" name="Google Shape;89;p16"/>
              <p:cNvSpPr/>
              <p:nvPr/>
            </p:nvSpPr>
            <p:spPr>
              <a:xfrm>
                <a:off x="7079576" y="676540"/>
                <a:ext cx="655500" cy="1017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4" name="Google Shape;90;p16"/>
            <p:cNvSpPr/>
            <p:nvPr/>
          </p:nvSpPr>
          <p:spPr>
            <a:xfrm flipH="1">
              <a:off x="2148221" y="1003464"/>
              <a:ext cx="3339600" cy="2122800"/>
            </a:xfrm>
            <a:prstGeom prst="wedgeEllipseCallout">
              <a:avLst>
                <a:gd name="adj1" fmla="val -20833"/>
                <a:gd name="adj2" fmla="val 62500"/>
              </a:avLst>
            </a:prstGeom>
            <a:noFill/>
            <a:ln w="25400" cap="flat" cmpd="sng">
              <a:solidFill>
                <a:srgbClr val="3DF39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sv" sz="800">
                  <a:latin typeface="Helvetica Neue"/>
                  <a:ea typeface="Helvetica Neue"/>
                  <a:cs typeface="Helvetica Neue"/>
                  <a:sym typeface="Helvetica Neue"/>
                </a:rPr>
                <a:t>Åh! Ska du åka till Jokkmokk, skulle du  kunna ta med mitt paket, tack?</a:t>
              </a:r>
              <a:endParaRPr sz="1000">
                <a:latin typeface="Helvetica Neue"/>
                <a:ea typeface="Helvetica Neue"/>
                <a:cs typeface="Helvetica Neue"/>
                <a:sym typeface="Helvetica Neue"/>
              </a:endParaRPr>
            </a:p>
          </p:txBody>
        </p:sp>
        <p:sp>
          <p:nvSpPr>
            <p:cNvPr id="25" name="Google Shape;91;p16"/>
            <p:cNvSpPr/>
            <p:nvPr/>
          </p:nvSpPr>
          <p:spPr>
            <a:xfrm flipH="1">
              <a:off x="-62411" y="2508554"/>
              <a:ext cx="2467200" cy="1017900"/>
            </a:xfrm>
            <a:prstGeom prst="wedgeEllipseCallout">
              <a:avLst>
                <a:gd name="adj1" fmla="val -20833"/>
                <a:gd name="adj2" fmla="val 62500"/>
              </a:avLst>
            </a:prstGeom>
            <a:noFill/>
            <a:ln w="25400" cap="flat" cmpd="sng">
              <a:solidFill>
                <a:srgbClr val="3DF39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sv" sz="1000">
                  <a:latin typeface="Helvetica Neue"/>
                  <a:ea typeface="Helvetica Neue"/>
                  <a:cs typeface="Helvetica Neue"/>
                  <a:sym typeface="Helvetica Neue"/>
                </a:rPr>
                <a:t>Självklart!</a:t>
              </a:r>
              <a:endParaRPr sz="1000">
                <a:latin typeface="Helvetica Neue"/>
                <a:ea typeface="Helvetica Neue"/>
                <a:cs typeface="Helvetica Neue"/>
                <a:sym typeface="Helvetica Neue"/>
              </a:endParaRPr>
            </a:p>
          </p:txBody>
        </p:sp>
        <p:pic>
          <p:nvPicPr>
            <p:cNvPr id="26" name="Google Shape;92;p16"/>
            <p:cNvPicPr preferRelativeResize="0"/>
            <p:nvPr/>
          </p:nvPicPr>
          <p:blipFill rotWithShape="1">
            <a:blip r:embed="rId7">
              <a:alphaModFix/>
            </a:blip>
            <a:srcRect/>
            <a:stretch/>
          </p:blipFill>
          <p:spPr>
            <a:xfrm>
              <a:off x="3768963" y="3630544"/>
              <a:ext cx="391519" cy="436270"/>
            </a:xfrm>
            <a:prstGeom prst="rect">
              <a:avLst/>
            </a:prstGeom>
            <a:noFill/>
            <a:ln>
              <a:noFill/>
            </a:ln>
          </p:spPr>
        </p:pic>
      </p:grpSp>
    </p:spTree>
    <p:extLst>
      <p:ext uri="{BB962C8B-B14F-4D97-AF65-F5344CB8AC3E}">
        <p14:creationId xmlns:p14="http://schemas.microsoft.com/office/powerpoint/2010/main" val="303552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6" descr="En bild som visar väg, gräs, scen, utomhus&#10;&#10;Automatiskt genererad beskrivning"/>
          <p:cNvPicPr preferRelativeResize="0"/>
          <p:nvPr/>
        </p:nvPicPr>
        <p:blipFill rotWithShape="1">
          <a:blip r:embed="rId3">
            <a:alphaModFix amt="33000"/>
          </a:blip>
          <a:srcRect t="15718"/>
          <a:stretch/>
        </p:blipFill>
        <p:spPr>
          <a:xfrm>
            <a:off x="0" y="0"/>
            <a:ext cx="9144000" cy="5143500"/>
          </a:xfrm>
          <a:prstGeom prst="rect">
            <a:avLst/>
          </a:prstGeom>
          <a:noFill/>
          <a:ln>
            <a:noFill/>
          </a:ln>
        </p:spPr>
      </p:pic>
      <p:sp>
        <p:nvSpPr>
          <p:cNvPr id="227" name="Google Shape;227;p26"/>
          <p:cNvSpPr txBox="1"/>
          <p:nvPr/>
        </p:nvSpPr>
        <p:spPr>
          <a:xfrm>
            <a:off x="78828" y="1179214"/>
            <a:ext cx="9065171" cy="2851500"/>
          </a:xfrm>
          <a:prstGeom prst="rect">
            <a:avLst/>
          </a:prstGeom>
          <a:noFill/>
          <a:ln>
            <a:noFill/>
          </a:ln>
        </p:spPr>
        <p:txBody>
          <a:bodyPr spcFirstLastPara="1" wrap="square" lIns="91425" tIns="91425" rIns="91425" bIns="91425" anchor="t" anchorCtr="0">
            <a:noAutofit/>
          </a:bodyPr>
          <a:lstStyle/>
          <a:p>
            <a:pPr marL="342900" indent="-342900">
              <a:lnSpc>
                <a:spcPct val="150000"/>
              </a:lnSpc>
              <a:buSzPts val="1200"/>
              <a:buAutoNum type="arabicPeriod"/>
            </a:pPr>
            <a:r>
              <a:rPr lang="sv-SE" sz="2000" dirty="0"/>
              <a:t>Transporttjänster i glesbygd får bättre förutsättningar</a:t>
            </a:r>
            <a:endParaRPr lang="sv-SE" sz="2000" dirty="0">
              <a:ea typeface="Calibri"/>
            </a:endParaRPr>
          </a:p>
          <a:p>
            <a:pPr marL="342900" indent="-342900">
              <a:lnSpc>
                <a:spcPct val="150000"/>
              </a:lnSpc>
              <a:buSzPts val="1200"/>
              <a:buFont typeface="+mj-lt"/>
              <a:buAutoNum type="arabicPeriod"/>
            </a:pPr>
            <a:r>
              <a:rPr lang="sv-SE" sz="2000" dirty="0">
                <a:ea typeface="Calibri"/>
              </a:rPr>
              <a:t>Möjliggör samlastning och samåkning</a:t>
            </a:r>
          </a:p>
          <a:p>
            <a:pPr marL="342900" indent="-342900">
              <a:lnSpc>
                <a:spcPct val="150000"/>
              </a:lnSpc>
              <a:buSzPts val="1200"/>
              <a:buFont typeface="+mj-lt"/>
              <a:buAutoNum type="arabicPeriod"/>
            </a:pPr>
            <a:r>
              <a:rPr lang="sv" sz="2000" dirty="0">
                <a:ea typeface="Calibri"/>
                <a:cs typeface="Calibri"/>
                <a:sym typeface="Calibri"/>
              </a:rPr>
              <a:t>Trafikrörelserna optimeras för alla, istället för att suboptimeras för enskilda</a:t>
            </a:r>
            <a:endParaRPr sz="2000" dirty="0"/>
          </a:p>
          <a:p>
            <a:pPr marL="342900" indent="-342900">
              <a:lnSpc>
                <a:spcPct val="150000"/>
              </a:lnSpc>
              <a:buSzPts val="1200"/>
              <a:buAutoNum type="arabicPeriod"/>
            </a:pPr>
            <a:r>
              <a:rPr lang="sv-SE" sz="2000" dirty="0">
                <a:ea typeface="Calibri"/>
                <a:cs typeface="Calibri"/>
                <a:sym typeface="Calibri"/>
              </a:rPr>
              <a:t>Öppen källkod och öppna </a:t>
            </a:r>
            <a:r>
              <a:rPr lang="sv-SE" sz="2000" dirty="0" err="1">
                <a:ea typeface="Calibri"/>
                <a:cs typeface="Calibri"/>
                <a:sym typeface="Calibri"/>
              </a:rPr>
              <a:t>API:er</a:t>
            </a:r>
            <a:endParaRPr lang="sv-SE" sz="2000" dirty="0">
              <a:ea typeface="Calibri"/>
            </a:endParaRPr>
          </a:p>
          <a:p>
            <a:pPr marL="342900" indent="-342900">
              <a:lnSpc>
                <a:spcPct val="150000"/>
              </a:lnSpc>
              <a:buSzPts val="1200"/>
              <a:buAutoNum type="arabicPeriod"/>
            </a:pPr>
            <a:r>
              <a:rPr lang="sv" sz="2000" dirty="0"/>
              <a:t>Förhindrar datainsamling som syftar till att skapa monopolmarknad</a:t>
            </a:r>
            <a:endParaRPr lang="sv-SE" sz="2000" dirty="0">
              <a:cs typeface="Calibri"/>
            </a:endParaRPr>
          </a:p>
          <a:p>
            <a:pPr marL="342900" indent="-342900">
              <a:lnSpc>
                <a:spcPct val="150000"/>
              </a:lnSpc>
              <a:buSzPts val="1200"/>
              <a:buAutoNum type="arabicPeriod"/>
            </a:pPr>
            <a:r>
              <a:rPr lang="sv" sz="2000" dirty="0"/>
              <a:t>Större vinst för klimatet</a:t>
            </a:r>
          </a:p>
          <a:p>
            <a:pPr marL="342900" indent="-342900">
              <a:lnSpc>
                <a:spcPct val="150000"/>
              </a:lnSpc>
              <a:buSzPts val="1200"/>
              <a:buAutoNum type="arabicPeriod"/>
            </a:pPr>
            <a:endParaRPr lang="sv-SE" sz="1600" dirty="0"/>
          </a:p>
          <a:p>
            <a:pPr marL="342900" indent="-342900">
              <a:lnSpc>
                <a:spcPct val="150000"/>
              </a:lnSpc>
              <a:buSzPts val="1200"/>
              <a:buAutoNum type="arabicPeriod"/>
            </a:pPr>
            <a:endParaRPr lang="sv-SE" sz="1600" dirty="0">
              <a:cs typeface="Calibri"/>
            </a:endParaRPr>
          </a:p>
        </p:txBody>
      </p:sp>
      <p:sp>
        <p:nvSpPr>
          <p:cNvPr id="228" name="Google Shape;228;p26"/>
          <p:cNvSpPr txBox="1"/>
          <p:nvPr/>
        </p:nvSpPr>
        <p:spPr>
          <a:xfrm>
            <a:off x="511599" y="599314"/>
            <a:ext cx="7934700" cy="5799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sv" sz="2800" b="1" dirty="0">
                <a:latin typeface="Tahoma"/>
                <a:ea typeface="Tahoma"/>
                <a:cs typeface="Tahoma"/>
                <a:sym typeface="Tahoma"/>
              </a:rPr>
              <a:t>Varför Predictive Movement</a:t>
            </a:r>
            <a:endParaRPr sz="2800" b="1" dirty="0">
              <a:solidFill>
                <a:srgbClr val="000000"/>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p:nvPr/>
        </p:nvSpPr>
        <p:spPr>
          <a:xfrm>
            <a:off x="435275" y="980700"/>
            <a:ext cx="8614132" cy="4162800"/>
          </a:xfrm>
          <a:prstGeom prst="rect">
            <a:avLst/>
          </a:prstGeom>
          <a:noFill/>
          <a:ln>
            <a:noFill/>
          </a:ln>
        </p:spPr>
        <p:txBody>
          <a:bodyPr spcFirstLastPara="1" wrap="square" lIns="91425" tIns="91425" rIns="91425" bIns="91425" anchor="t" anchorCtr="0">
            <a:noAutofit/>
          </a:bodyPr>
          <a:lstStyle/>
          <a:p>
            <a:pPr lvl="0" eaLnBrk="0" fontAlgn="base" hangingPunct="0">
              <a:spcBef>
                <a:spcPct val="0"/>
              </a:spcBef>
              <a:spcAft>
                <a:spcPct val="0"/>
              </a:spcAft>
              <a:buClrTx/>
            </a:pPr>
            <a:endParaRPr lang="sv-SE" altLang="sv-SE" sz="2000" i="1" dirty="0">
              <a:solidFill>
                <a:schemeClr val="tx1"/>
              </a:solidFill>
              <a:latin typeface="Arial" panose="020B0604020202020204" pitchFamily="34" charset="0"/>
            </a:endParaRPr>
          </a:p>
          <a:p>
            <a:pPr lvl="0" eaLnBrk="0" fontAlgn="base" hangingPunct="0">
              <a:spcBef>
                <a:spcPct val="0"/>
              </a:spcBef>
              <a:spcAft>
                <a:spcPct val="0"/>
              </a:spcAft>
              <a:buClrTx/>
            </a:pPr>
            <a:r>
              <a:rPr lang="sv-SE" altLang="sv-SE" sz="2000" i="1" dirty="0">
                <a:solidFill>
                  <a:schemeClr val="tx1"/>
                </a:solidFill>
                <a:latin typeface="Arial" panose="020B0604020202020204" pitchFamily="34" charset="0"/>
              </a:rPr>
              <a:t>”Halten av växthusgaser i atmosfären ska i enlighet med FN:s ramkonvention för klimatförändringar stabiliseras på en nivå som innebär att människans påverkan på klimatsystemet inte blir farlig. </a:t>
            </a:r>
            <a:r>
              <a:rPr lang="sv-SE" altLang="sv-SE" sz="2000" b="1" i="1" dirty="0">
                <a:solidFill>
                  <a:schemeClr val="tx1"/>
                </a:solidFill>
                <a:latin typeface="Arial" panose="020B0604020202020204" pitchFamily="34" charset="0"/>
              </a:rPr>
              <a:t>Målet ska uppnås på ett sådant sätt och i en sådan takt att den biologiska mångfalden bevaras, livsmedelsproduktionen säkerställs och andra mål för hållbar utveckling inte äventyras</a:t>
            </a:r>
            <a:r>
              <a:rPr lang="sv-SE" altLang="sv-SE" sz="2000" i="1" dirty="0">
                <a:solidFill>
                  <a:schemeClr val="tx1"/>
                </a:solidFill>
                <a:latin typeface="Arial" panose="020B0604020202020204" pitchFamily="34" charset="0"/>
              </a:rPr>
              <a:t>. Sverige har tillsammans med andra länder ett ansvar för att det globala målet kan uppnås.”</a:t>
            </a:r>
          </a:p>
          <a:p>
            <a:pPr lvl="0" eaLnBrk="0" fontAlgn="base" hangingPunct="0">
              <a:spcBef>
                <a:spcPct val="0"/>
              </a:spcBef>
              <a:spcAft>
                <a:spcPct val="0"/>
              </a:spcAft>
              <a:buClrTx/>
            </a:pPr>
            <a:endParaRPr lang="sv-SE" altLang="sv-SE" sz="2000" dirty="0">
              <a:solidFill>
                <a:schemeClr val="tx1"/>
              </a:solidFill>
              <a:latin typeface="Arial" panose="020B0604020202020204" pitchFamily="34" charset="0"/>
            </a:endParaRPr>
          </a:p>
          <a:p>
            <a:pPr lvl="0" eaLnBrk="0" fontAlgn="base" hangingPunct="0">
              <a:spcBef>
                <a:spcPct val="0"/>
              </a:spcBef>
              <a:spcAft>
                <a:spcPct val="0"/>
              </a:spcAft>
              <a:buClrTx/>
            </a:pPr>
            <a:r>
              <a:rPr lang="sv-SE" altLang="sv-SE" sz="2000" dirty="0">
                <a:solidFill>
                  <a:schemeClr val="tx1"/>
                </a:solidFill>
                <a:latin typeface="Arial" panose="020B0604020202020204" pitchFamily="34" charset="0"/>
              </a:rPr>
              <a:t>- Riksdagens definition av miljömålet </a:t>
            </a:r>
          </a:p>
        </p:txBody>
      </p:sp>
      <p:sp>
        <p:nvSpPr>
          <p:cNvPr id="198" name="Google Shape;198;p22"/>
          <p:cNvSpPr txBox="1"/>
          <p:nvPr/>
        </p:nvSpPr>
        <p:spPr>
          <a:xfrm>
            <a:off x="530746" y="467636"/>
            <a:ext cx="9049407" cy="579900"/>
          </a:xfrm>
          <a:prstGeom prst="rect">
            <a:avLst/>
          </a:prstGeom>
          <a:noFill/>
          <a:ln>
            <a:noFill/>
          </a:ln>
        </p:spPr>
        <p:txBody>
          <a:bodyPr spcFirstLastPara="1" wrap="square" lIns="91425" tIns="91425" rIns="91425" bIns="91425" anchor="t" anchorCtr="0">
            <a:noAutofit/>
          </a:bodyPr>
          <a:lstStyle/>
          <a:p>
            <a:pPr algn="ctr"/>
            <a:r>
              <a:rPr lang="sv" sz="3200" b="1" dirty="0">
                <a:latin typeface="Calibri" panose="020F0502020204030204" pitchFamily="34" charset="0"/>
                <a:cs typeface="Calibri" panose="020F0502020204030204" pitchFamily="34" charset="0"/>
                <a:sym typeface="Helvetica Neue"/>
              </a:rPr>
              <a:t>PM bidrar till ”Begränsad klimatpåverkan”</a:t>
            </a:r>
          </a:p>
          <a:p>
            <a:endParaRPr lang="sv" sz="3200" dirty="0">
              <a:latin typeface="Calibri" panose="020F0502020204030204" pitchFamily="34" charset="0"/>
              <a:cs typeface="Calibri" panose="020F0502020204030204" pitchFamily="34" charset="0"/>
            </a:endParaRPr>
          </a:p>
          <a:p>
            <a:endParaRPr lang="sv" sz="3200" dirty="0">
              <a:latin typeface="Calibri" panose="020F0502020204030204" pitchFamily="34" charset="0"/>
              <a:cs typeface="Calibri" panose="020F0502020204030204" pitchFamily="34" charset="0"/>
            </a:endParaRPr>
          </a:p>
          <a:p>
            <a:endParaRPr lang="sv" sz="1800" b="1" dirty="0">
              <a:latin typeface="Calibri" panose="020F0502020204030204" pitchFamily="34" charset="0"/>
              <a:cs typeface="Calibri" panose="020F0502020204030204" pitchFamily="34" charset="0"/>
            </a:endParaRPr>
          </a:p>
        </p:txBody>
      </p:sp>
      <p:cxnSp>
        <p:nvCxnSpPr>
          <p:cNvPr id="199" name="Google Shape;199;p22"/>
          <p:cNvCxnSpPr/>
          <p:nvPr/>
        </p:nvCxnSpPr>
        <p:spPr>
          <a:xfrm rot="10800000">
            <a:off x="-35009" y="0"/>
            <a:ext cx="1096500" cy="1272000"/>
          </a:xfrm>
          <a:prstGeom prst="straightConnector1">
            <a:avLst/>
          </a:prstGeom>
          <a:noFill/>
          <a:ln w="38100" cap="flat" cmpd="sng">
            <a:solidFill>
              <a:srgbClr val="3DF394"/>
            </a:solidFill>
            <a:prstDash val="solid"/>
            <a:round/>
            <a:headEnd type="oval" w="med" len="med"/>
            <a:tailEnd type="none" w="med" len="med"/>
          </a:ln>
        </p:spPr>
      </p:cxnSp>
    </p:spTree>
    <p:extLst>
      <p:ext uri="{BB962C8B-B14F-4D97-AF65-F5344CB8AC3E}">
        <p14:creationId xmlns:p14="http://schemas.microsoft.com/office/powerpoint/2010/main" val="429387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1"/>
          <p:cNvPicPr preferRelativeResize="0"/>
          <p:nvPr/>
        </p:nvPicPr>
        <p:blipFill rotWithShape="1">
          <a:blip r:embed="rId3">
            <a:alphaModFix/>
          </a:blip>
          <a:srcRect t="31537" b="30963"/>
          <a:stretch/>
        </p:blipFill>
        <p:spPr>
          <a:xfrm>
            <a:off x="0" y="0"/>
            <a:ext cx="9144000" cy="5143496"/>
          </a:xfrm>
          <a:prstGeom prst="rect">
            <a:avLst/>
          </a:prstGeom>
          <a:noFill/>
          <a:ln>
            <a:noFill/>
          </a:ln>
        </p:spPr>
      </p:pic>
      <p:sp>
        <p:nvSpPr>
          <p:cNvPr id="284" name="Google Shape;284;p31"/>
          <p:cNvSpPr txBox="1"/>
          <p:nvPr/>
        </p:nvSpPr>
        <p:spPr>
          <a:xfrm>
            <a:off x="457200" y="1833750"/>
            <a:ext cx="8176200" cy="16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v-SE" sz="3600" b="1" dirty="0">
                <a:latin typeface="Helvetica Neue"/>
                <a:ea typeface="Helvetica Neue"/>
                <a:cs typeface="Helvetica Neue"/>
                <a:sym typeface="Helvetica Neue"/>
              </a:rPr>
              <a:t>Vad är utmaningen?</a:t>
            </a:r>
            <a:endParaRPr sz="5000" dirty="0">
              <a:solidFill>
                <a:srgbClr val="FFFFFF"/>
              </a:solidFill>
              <a:latin typeface="Helvetica Neue"/>
              <a:ea typeface="Helvetica Neue"/>
              <a:cs typeface="Helvetica Neue"/>
              <a:sym typeface="Helvetica Neue"/>
            </a:endParaRPr>
          </a:p>
        </p:txBody>
      </p:sp>
      <p:sp>
        <p:nvSpPr>
          <p:cNvPr id="285" name="Google Shape;285;p31"/>
          <p:cNvSpPr txBox="1"/>
          <p:nvPr/>
        </p:nvSpPr>
        <p:spPr>
          <a:xfrm>
            <a:off x="434825" y="2611250"/>
            <a:ext cx="64719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Helvetica Neue Light"/>
              <a:ea typeface="Helvetica Neue Light"/>
              <a:cs typeface="Helvetica Neue Light"/>
              <a:sym typeface="Helvetica Neue Light"/>
            </a:endParaRPr>
          </a:p>
        </p:txBody>
      </p:sp>
      <p:pic>
        <p:nvPicPr>
          <p:cNvPr id="286" name="Google Shape;286;p31"/>
          <p:cNvPicPr preferRelativeResize="0"/>
          <p:nvPr/>
        </p:nvPicPr>
        <p:blipFill>
          <a:blip r:embed="rId4">
            <a:alphaModFix/>
          </a:blip>
          <a:stretch>
            <a:fillRect/>
          </a:stretch>
        </p:blipFill>
        <p:spPr>
          <a:xfrm>
            <a:off x="351600" y="341384"/>
            <a:ext cx="3605401" cy="1032756"/>
          </a:xfrm>
          <a:prstGeom prst="rect">
            <a:avLst/>
          </a:prstGeom>
          <a:noFill/>
          <a:ln>
            <a:noFill/>
          </a:ln>
        </p:spPr>
      </p:pic>
      <p:sp>
        <p:nvSpPr>
          <p:cNvPr id="287" name="Google Shape;287;p31"/>
          <p:cNvSpPr txBox="1"/>
          <p:nvPr/>
        </p:nvSpPr>
        <p:spPr>
          <a:xfrm>
            <a:off x="5292600" y="4343866"/>
            <a:ext cx="3394200" cy="37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sv" dirty="0">
                <a:solidFill>
                  <a:schemeClr val="lt1"/>
                </a:solidFill>
                <a:latin typeface="Helvetica Neue Light"/>
                <a:ea typeface="Helvetica Neue Light"/>
                <a:cs typeface="Helvetica Neue Light"/>
                <a:sym typeface="Helvetica Neue Light"/>
              </a:rPr>
              <a:t>2022-04-05</a:t>
            </a:r>
            <a:endParaRPr dirty="0">
              <a:solidFill>
                <a:schemeClr val="lt1"/>
              </a:solidFill>
              <a:latin typeface="Helvetica Neue Light"/>
              <a:ea typeface="Helvetica Neue Light"/>
              <a:cs typeface="Helvetica Neue Light"/>
              <a:sym typeface="Helvetica Neue Light"/>
            </a:endParaRPr>
          </a:p>
        </p:txBody>
      </p:sp>
      <p:sp>
        <p:nvSpPr>
          <p:cNvPr id="288" name="Google Shape;288;p31"/>
          <p:cNvSpPr txBox="1"/>
          <p:nvPr/>
        </p:nvSpPr>
        <p:spPr>
          <a:xfrm>
            <a:off x="457200" y="3918203"/>
            <a:ext cx="39396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rgbClr val="FFFFFF"/>
                </a:solidFill>
                <a:latin typeface="Helvetica Neue Light"/>
                <a:ea typeface="Helvetica Neue Light"/>
                <a:cs typeface="Helvetica Neue Light"/>
                <a:sym typeface="Helvetica Neue Light"/>
              </a:rPr>
              <a:t>Christian Landgren, </a:t>
            </a:r>
            <a:r>
              <a:rPr lang="sv-SE" dirty="0" err="1">
                <a:solidFill>
                  <a:srgbClr val="FFFFFF"/>
                </a:solidFill>
                <a:latin typeface="Helvetica Neue Light"/>
                <a:ea typeface="Helvetica Neue Light"/>
                <a:cs typeface="Helvetica Neue Light"/>
                <a:sym typeface="Helvetica Neue Light"/>
              </a:rPr>
              <a:t>Iteam</a:t>
            </a:r>
            <a:endParaRPr lang="sv-SE" dirty="0">
              <a:solidFill>
                <a:srgbClr val="FFFFFF"/>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sv-SE" dirty="0">
                <a:solidFill>
                  <a:srgbClr val="FFFFFF"/>
                </a:solidFill>
                <a:latin typeface="Helvetica Neue Light"/>
                <a:ea typeface="Helvetica Neue Light"/>
                <a:cs typeface="Helvetica Neue Light"/>
                <a:sym typeface="Helvetica Neue Light"/>
              </a:rPr>
              <a:t>Johanna Lindberg, </a:t>
            </a:r>
            <a:r>
              <a:rPr lang="sv-SE" dirty="0" err="1">
                <a:solidFill>
                  <a:srgbClr val="FFFFFF"/>
                </a:solidFill>
                <a:latin typeface="Helvetica Neue Light"/>
                <a:ea typeface="Helvetica Neue Light"/>
                <a:cs typeface="Helvetica Neue Light"/>
                <a:sym typeface="Helvetica Neue Light"/>
              </a:rPr>
              <a:t>Ltu</a:t>
            </a:r>
            <a:endParaRPr lang="sv" dirty="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1"/>
          <p:cNvPicPr preferRelativeResize="0"/>
          <p:nvPr/>
        </p:nvPicPr>
        <p:blipFill rotWithShape="1">
          <a:blip r:embed="rId3">
            <a:alphaModFix/>
          </a:blip>
          <a:srcRect t="31537" b="30963"/>
          <a:stretch/>
        </p:blipFill>
        <p:spPr>
          <a:xfrm>
            <a:off x="0" y="0"/>
            <a:ext cx="9144000" cy="5143496"/>
          </a:xfrm>
          <a:prstGeom prst="rect">
            <a:avLst/>
          </a:prstGeom>
          <a:noFill/>
          <a:ln>
            <a:noFill/>
          </a:ln>
        </p:spPr>
      </p:pic>
      <p:sp>
        <p:nvSpPr>
          <p:cNvPr id="284" name="Google Shape;284;p31"/>
          <p:cNvSpPr txBox="1"/>
          <p:nvPr/>
        </p:nvSpPr>
        <p:spPr>
          <a:xfrm>
            <a:off x="457200" y="1833750"/>
            <a:ext cx="8176200" cy="16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v" sz="3600" b="1" dirty="0">
                <a:latin typeface="Helvetica Neue"/>
                <a:ea typeface="Helvetica Neue"/>
                <a:cs typeface="Helvetica Neue"/>
                <a:sym typeface="Helvetica Neue"/>
              </a:rPr>
              <a:t>Demo PM digital tvilling</a:t>
            </a:r>
            <a:endParaRPr sz="3600" b="1" dirty="0">
              <a:latin typeface="Helvetica Neue"/>
              <a:ea typeface="Helvetica Neue"/>
              <a:cs typeface="Helvetica Neue"/>
              <a:sym typeface="Helvetica Neue"/>
            </a:endParaRPr>
          </a:p>
          <a:p>
            <a:pPr marL="0" lvl="0" indent="0" algn="l" rtl="0">
              <a:spcBef>
                <a:spcPts val="0"/>
              </a:spcBef>
              <a:spcAft>
                <a:spcPts val="0"/>
              </a:spcAft>
              <a:buNone/>
            </a:pPr>
            <a:endParaRPr sz="5000" dirty="0">
              <a:solidFill>
                <a:srgbClr val="FFFFFF"/>
              </a:solidFill>
              <a:latin typeface="Helvetica Neue"/>
              <a:ea typeface="Helvetica Neue"/>
              <a:cs typeface="Helvetica Neue"/>
              <a:sym typeface="Helvetica Neue"/>
            </a:endParaRPr>
          </a:p>
        </p:txBody>
      </p:sp>
      <p:sp>
        <p:nvSpPr>
          <p:cNvPr id="285" name="Google Shape;285;p31"/>
          <p:cNvSpPr txBox="1"/>
          <p:nvPr/>
        </p:nvSpPr>
        <p:spPr>
          <a:xfrm>
            <a:off x="434825" y="2611250"/>
            <a:ext cx="64719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latin typeface="Helvetica Neue Light"/>
              <a:ea typeface="Helvetica Neue Light"/>
              <a:cs typeface="Helvetica Neue Light"/>
              <a:sym typeface="Helvetica Neue Light"/>
            </a:endParaRPr>
          </a:p>
        </p:txBody>
      </p:sp>
      <p:pic>
        <p:nvPicPr>
          <p:cNvPr id="286" name="Google Shape;286;p31"/>
          <p:cNvPicPr preferRelativeResize="0"/>
          <p:nvPr/>
        </p:nvPicPr>
        <p:blipFill>
          <a:blip r:embed="rId4">
            <a:alphaModFix/>
          </a:blip>
          <a:stretch>
            <a:fillRect/>
          </a:stretch>
        </p:blipFill>
        <p:spPr>
          <a:xfrm>
            <a:off x="351600" y="341384"/>
            <a:ext cx="3605401" cy="1032756"/>
          </a:xfrm>
          <a:prstGeom prst="rect">
            <a:avLst/>
          </a:prstGeom>
          <a:noFill/>
          <a:ln>
            <a:noFill/>
          </a:ln>
        </p:spPr>
      </p:pic>
      <p:sp>
        <p:nvSpPr>
          <p:cNvPr id="287" name="Google Shape;287;p31"/>
          <p:cNvSpPr txBox="1"/>
          <p:nvPr/>
        </p:nvSpPr>
        <p:spPr>
          <a:xfrm>
            <a:off x="5292600" y="4343866"/>
            <a:ext cx="3394200" cy="37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sv" dirty="0">
                <a:solidFill>
                  <a:schemeClr val="lt1"/>
                </a:solidFill>
                <a:latin typeface="Helvetica Neue Light"/>
                <a:ea typeface="Helvetica Neue Light"/>
                <a:cs typeface="Helvetica Neue Light"/>
                <a:sym typeface="Helvetica Neue Light"/>
              </a:rPr>
              <a:t>2022-04-05</a:t>
            </a:r>
            <a:endParaRPr dirty="0">
              <a:solidFill>
                <a:schemeClr val="lt1"/>
              </a:solidFill>
              <a:latin typeface="Helvetica Neue Light"/>
              <a:ea typeface="Helvetica Neue Light"/>
              <a:cs typeface="Helvetica Neue Light"/>
              <a:sym typeface="Helvetica Neue Light"/>
            </a:endParaRPr>
          </a:p>
        </p:txBody>
      </p:sp>
      <p:sp>
        <p:nvSpPr>
          <p:cNvPr id="288" name="Google Shape;288;p31"/>
          <p:cNvSpPr txBox="1"/>
          <p:nvPr/>
        </p:nvSpPr>
        <p:spPr>
          <a:xfrm>
            <a:off x="457200" y="3918203"/>
            <a:ext cx="39396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rgbClr val="FFFFFF"/>
                </a:solidFill>
                <a:latin typeface="Helvetica Neue Light"/>
                <a:ea typeface="Helvetica Neue Light"/>
                <a:cs typeface="Helvetica Neue Light"/>
                <a:sym typeface="Helvetica Neue Light"/>
              </a:rPr>
              <a:t>Christian Landgren, </a:t>
            </a:r>
            <a:r>
              <a:rPr lang="sv-SE" dirty="0" err="1">
                <a:solidFill>
                  <a:srgbClr val="FFFFFF"/>
                </a:solidFill>
                <a:latin typeface="Helvetica Neue Light"/>
                <a:ea typeface="Helvetica Neue Light"/>
                <a:cs typeface="Helvetica Neue Light"/>
                <a:sym typeface="Helvetica Neue Light"/>
              </a:rPr>
              <a:t>Iteam</a:t>
            </a:r>
            <a:endParaRPr lang="sv-SE" dirty="0">
              <a:solidFill>
                <a:srgbClr val="FFFFFF"/>
              </a:solidFill>
              <a:latin typeface="Helvetica Neue Light"/>
              <a:ea typeface="Helvetica Neue Light"/>
              <a:cs typeface="Helvetica Neue Light"/>
              <a:sym typeface="Helvetica Neue Light"/>
            </a:endParaRPr>
          </a:p>
          <a:p>
            <a:pPr marL="0" lvl="0" indent="0" algn="l" rtl="0">
              <a:spcBef>
                <a:spcPts val="0"/>
              </a:spcBef>
              <a:spcAft>
                <a:spcPts val="0"/>
              </a:spcAft>
              <a:buNone/>
            </a:pPr>
            <a:endParaRPr lang="sv-SE" dirty="0">
              <a:solidFill>
                <a:srgbClr val="FFFFFF"/>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sv-SE" dirty="0">
                <a:solidFill>
                  <a:srgbClr val="FFFFFF"/>
                </a:solidFill>
                <a:latin typeface="Helvetica Neue Light"/>
                <a:ea typeface="Helvetica Neue Light"/>
                <a:cs typeface="Helvetica Neue Light"/>
                <a:sym typeface="Helvetica Neue Light"/>
              </a:rPr>
              <a:t>Johanna Lindberg, </a:t>
            </a:r>
            <a:r>
              <a:rPr lang="sv-SE" dirty="0" err="1">
                <a:solidFill>
                  <a:srgbClr val="FFFFFF"/>
                </a:solidFill>
                <a:latin typeface="Helvetica Neue Light"/>
                <a:ea typeface="Helvetica Neue Light"/>
                <a:cs typeface="Helvetica Neue Light"/>
                <a:sym typeface="Helvetica Neue Light"/>
              </a:rPr>
              <a:t>Ltu</a:t>
            </a:r>
            <a:endParaRPr lang="sv" dirty="0">
              <a:solidFill>
                <a:srgbClr val="FFFFFF"/>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327609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A9D1738CEA3847ACB3969D3797A255" ma:contentTypeVersion="13" ma:contentTypeDescription="Create a new document." ma:contentTypeScope="" ma:versionID="71ba39bab809ffffe906087d67b27984">
  <xsd:schema xmlns:xsd="http://www.w3.org/2001/XMLSchema" xmlns:xs="http://www.w3.org/2001/XMLSchema" xmlns:p="http://schemas.microsoft.com/office/2006/metadata/properties" xmlns:ns3="519ac68e-d0f0-4976-ac91-88d2c4a9a3b7" xmlns:ns4="564d9536-89ed-4915-a76d-a386e206f2d3" targetNamespace="http://schemas.microsoft.com/office/2006/metadata/properties" ma:root="true" ma:fieldsID="e688625ff961f5358e731cc6b319e84a" ns3:_="" ns4:_="">
    <xsd:import namespace="519ac68e-d0f0-4976-ac91-88d2c4a9a3b7"/>
    <xsd:import namespace="564d9536-89ed-4915-a76d-a386e206f2d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9ac68e-d0f0-4976-ac91-88d2c4a9a3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4d9536-89ed-4915-a76d-a386e206f2d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A36BB8-5886-4AD4-B318-1FC3708EE032}">
  <ds:schemaRefs>
    <ds:schemaRef ds:uri="http://schemas.microsoft.com/office/infopath/2007/PartnerControls"/>
    <ds:schemaRef ds:uri="http://purl.org/dc/terms/"/>
    <ds:schemaRef ds:uri="http://schemas.microsoft.com/office/2006/documentManagement/types"/>
    <ds:schemaRef ds:uri="564d9536-89ed-4915-a76d-a386e206f2d3"/>
    <ds:schemaRef ds:uri="http://purl.org/dc/elements/1.1/"/>
    <ds:schemaRef ds:uri="http://schemas.microsoft.com/office/2006/metadata/properties"/>
    <ds:schemaRef ds:uri="http://schemas.openxmlformats.org/package/2006/metadata/core-properties"/>
    <ds:schemaRef ds:uri="519ac68e-d0f0-4976-ac91-88d2c4a9a3b7"/>
    <ds:schemaRef ds:uri="http://www.w3.org/XML/1998/namespace"/>
    <ds:schemaRef ds:uri="http://purl.org/dc/dcmitype/"/>
  </ds:schemaRefs>
</ds:datastoreItem>
</file>

<file path=customXml/itemProps2.xml><?xml version="1.0" encoding="utf-8"?>
<ds:datastoreItem xmlns:ds="http://schemas.openxmlformats.org/officeDocument/2006/customXml" ds:itemID="{D2E4436C-884A-4323-93E3-DF427F92C4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9ac68e-d0f0-4976-ac91-88d2c4a9a3b7"/>
    <ds:schemaRef ds:uri="564d9536-89ed-4915-a76d-a386e206f2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AEB2AC-7FE9-4C8A-90A2-EA60F9E2FA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2313</TotalTime>
  <Words>839</Words>
  <Application>Microsoft Office PowerPoint</Application>
  <PresentationFormat>Bildspel på skärmen (16:9)</PresentationFormat>
  <Paragraphs>64</Paragraphs>
  <Slides>7</Slides>
  <Notes>7</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7</vt:i4>
      </vt:variant>
    </vt:vector>
  </HeadingPairs>
  <TitlesOfParts>
    <vt:vector size="13" baseType="lpstr">
      <vt:lpstr>Helvetica Neue Light</vt:lpstr>
      <vt:lpstr>Arial</vt:lpstr>
      <vt:lpstr>Calibri</vt:lpstr>
      <vt:lpstr>Helvetica Neue</vt:lpstr>
      <vt:lpstr>Tahoma</vt:lpstr>
      <vt:lpstr>Simple Light</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Johanna Lindberg</dc:creator>
  <cp:lastModifiedBy>Dalhage Maria</cp:lastModifiedBy>
  <cp:revision>62</cp:revision>
  <dcterms:modified xsi:type="dcterms:W3CDTF">2022-06-11T12:38:02Z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0x010100B5A9D1738CEA3847ACB3969D3797A255</vt:lpwstr>
  </property>
</Properties>
</file>