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1" r:id="rId5"/>
    <p:sldId id="279" r:id="rId6"/>
    <p:sldId id="263" r:id="rId7"/>
    <p:sldId id="264" r:id="rId8"/>
    <p:sldId id="265" r:id="rId9"/>
    <p:sldId id="278" r:id="rId10"/>
    <p:sldId id="259" r:id="rId11"/>
    <p:sldId id="283" r:id="rId12"/>
    <p:sldId id="287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9AA"/>
    <a:srgbClr val="717F81"/>
    <a:srgbClr val="A3A86B"/>
    <a:srgbClr val="717F6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6500E-3787-4DA6-A1B4-4944A3EAF96F}" v="1" dt="2021-02-02T09:04:2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5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llöf-Mattsson, Ulrika" userId="bcb33eb3-115f-44d4-b2f9-f691f4793366" providerId="ADAL" clId="{B0B6500E-3787-4DA6-A1B4-4944A3EAF96F}"/>
    <pc:docChg chg="modSld sldOrd">
      <pc:chgData name="Domellöf-Mattsson, Ulrika" userId="bcb33eb3-115f-44d4-b2f9-f691f4793366" providerId="ADAL" clId="{B0B6500E-3787-4DA6-A1B4-4944A3EAF96F}" dt="2021-02-02T09:04:20.792" v="0"/>
      <pc:docMkLst>
        <pc:docMk/>
      </pc:docMkLst>
      <pc:sldChg chg="ord">
        <pc:chgData name="Domellöf-Mattsson, Ulrika" userId="bcb33eb3-115f-44d4-b2f9-f691f4793366" providerId="ADAL" clId="{B0B6500E-3787-4DA6-A1B4-4944A3EAF96F}" dt="2021-02-02T09:04:20.792" v="0"/>
        <pc:sldMkLst>
          <pc:docMk/>
          <pc:sldMk cId="4156016420" sldId="259"/>
        </pc:sldMkLst>
      </pc:sldChg>
    </pc:docChg>
  </pc:docChgLst>
  <pc:docChgLst>
    <pc:chgData name="Domellöf-Mattsson, Ulrika" userId="bcb33eb3-115f-44d4-b2f9-f691f4793366" providerId="ADAL" clId="{0F76BA3B-B74B-475E-82F2-8DBBF8B5D5FE}"/>
    <pc:docChg chg="delSld modSld">
      <pc:chgData name="Domellöf-Mattsson, Ulrika" userId="bcb33eb3-115f-44d4-b2f9-f691f4793366" providerId="ADAL" clId="{0F76BA3B-B74B-475E-82F2-8DBBF8B5D5FE}" dt="2021-02-01T12:25:06.188" v="117" actId="20577"/>
      <pc:docMkLst>
        <pc:docMk/>
      </pc:docMkLst>
      <pc:sldChg chg="modSp">
        <pc:chgData name="Domellöf-Mattsson, Ulrika" userId="bcb33eb3-115f-44d4-b2f9-f691f4793366" providerId="ADAL" clId="{0F76BA3B-B74B-475E-82F2-8DBBF8B5D5FE}" dt="2021-02-01T12:17:40.311" v="27" actId="6549"/>
        <pc:sldMkLst>
          <pc:docMk/>
          <pc:sldMk cId="2948965801" sldId="261"/>
        </pc:sldMkLst>
        <pc:spChg chg="mod">
          <ac:chgData name="Domellöf-Mattsson, Ulrika" userId="bcb33eb3-115f-44d4-b2f9-f691f4793366" providerId="ADAL" clId="{0F76BA3B-B74B-475E-82F2-8DBBF8B5D5FE}" dt="2021-02-01T12:17:40.311" v="27" actId="6549"/>
          <ac:spMkLst>
            <pc:docMk/>
            <pc:sldMk cId="2948965801" sldId="261"/>
            <ac:spMk id="3" creationId="{00000000-0000-0000-0000-000000000000}"/>
          </ac:spMkLst>
        </pc:spChg>
      </pc:sldChg>
      <pc:sldChg chg="del">
        <pc:chgData name="Domellöf-Mattsson, Ulrika" userId="bcb33eb3-115f-44d4-b2f9-f691f4793366" providerId="ADAL" clId="{0F76BA3B-B74B-475E-82F2-8DBBF8B5D5FE}" dt="2021-02-01T12:18:57.406" v="31" actId="2696"/>
        <pc:sldMkLst>
          <pc:docMk/>
          <pc:sldMk cId="2760521232" sldId="262"/>
        </pc:sldMkLst>
      </pc:sldChg>
      <pc:sldChg chg="modSp">
        <pc:chgData name="Domellöf-Mattsson, Ulrika" userId="bcb33eb3-115f-44d4-b2f9-f691f4793366" providerId="ADAL" clId="{0F76BA3B-B74B-475E-82F2-8DBBF8B5D5FE}" dt="2021-02-01T12:25:06.188" v="117" actId="20577"/>
        <pc:sldMkLst>
          <pc:docMk/>
          <pc:sldMk cId="1113679423" sldId="278"/>
        </pc:sldMkLst>
        <pc:spChg chg="mod">
          <ac:chgData name="Domellöf-Mattsson, Ulrika" userId="bcb33eb3-115f-44d4-b2f9-f691f4793366" providerId="ADAL" clId="{0F76BA3B-B74B-475E-82F2-8DBBF8B5D5FE}" dt="2021-02-01T12:25:06.188" v="117" actId="20577"/>
          <ac:spMkLst>
            <pc:docMk/>
            <pc:sldMk cId="1113679423" sldId="278"/>
            <ac:spMk id="3" creationId="{7F55A3D8-B17D-4C67-9CAF-50B9716F7970}"/>
          </ac:spMkLst>
        </pc:spChg>
      </pc:sldChg>
      <pc:sldChg chg="del">
        <pc:chgData name="Domellöf-Mattsson, Ulrika" userId="bcb33eb3-115f-44d4-b2f9-f691f4793366" providerId="ADAL" clId="{0F76BA3B-B74B-475E-82F2-8DBBF8B5D5FE}" dt="2021-02-01T12:19:21.859" v="32" actId="2696"/>
        <pc:sldMkLst>
          <pc:docMk/>
          <pc:sldMk cId="2321985643" sldId="280"/>
        </pc:sldMkLst>
      </pc:sldChg>
      <pc:sldChg chg="del">
        <pc:chgData name="Domellöf-Mattsson, Ulrika" userId="bcb33eb3-115f-44d4-b2f9-f691f4793366" providerId="ADAL" clId="{0F76BA3B-B74B-475E-82F2-8DBBF8B5D5FE}" dt="2021-02-01T12:18:26.651" v="29" actId="2696"/>
        <pc:sldMkLst>
          <pc:docMk/>
          <pc:sldMk cId="812725691" sldId="281"/>
        </pc:sldMkLst>
      </pc:sldChg>
      <pc:sldChg chg="del">
        <pc:chgData name="Domellöf-Mattsson, Ulrika" userId="bcb33eb3-115f-44d4-b2f9-f691f4793366" providerId="ADAL" clId="{0F76BA3B-B74B-475E-82F2-8DBBF8B5D5FE}" dt="2021-02-01T12:18:27.230" v="30" actId="2696"/>
        <pc:sldMkLst>
          <pc:docMk/>
          <pc:sldMk cId="3774798345" sldId="284"/>
        </pc:sldMkLst>
      </pc:sldChg>
      <pc:sldChg chg="modSp">
        <pc:chgData name="Domellöf-Mattsson, Ulrika" userId="bcb33eb3-115f-44d4-b2f9-f691f4793366" providerId="ADAL" clId="{0F76BA3B-B74B-475E-82F2-8DBBF8B5D5FE}" dt="2021-02-01T12:24:00.278" v="58" actId="20577"/>
        <pc:sldMkLst>
          <pc:docMk/>
          <pc:sldMk cId="2747224691" sldId="287"/>
        </pc:sldMkLst>
        <pc:spChg chg="mod">
          <ac:chgData name="Domellöf-Mattsson, Ulrika" userId="bcb33eb3-115f-44d4-b2f9-f691f4793366" providerId="ADAL" clId="{0F76BA3B-B74B-475E-82F2-8DBBF8B5D5FE}" dt="2021-02-01T12:24:00.278" v="58" actId="20577"/>
          <ac:spMkLst>
            <pc:docMk/>
            <pc:sldMk cId="2747224691" sldId="287"/>
            <ac:spMk id="3" creationId="{9C90E084-60FB-47CD-A9D3-4D6ABD01C624}"/>
          </ac:spMkLst>
        </pc:spChg>
      </pc:sldChg>
      <pc:sldChg chg="del">
        <pc:chgData name="Domellöf-Mattsson, Ulrika" userId="bcb33eb3-115f-44d4-b2f9-f691f4793366" providerId="ADAL" clId="{0F76BA3B-B74B-475E-82F2-8DBBF8B5D5FE}" dt="2021-02-01T12:18:26.228" v="28" actId="2696"/>
        <pc:sldMkLst>
          <pc:docMk/>
          <pc:sldMk cId="252701193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DA4F-C733-4485-BCAA-ED66A1937FEB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E7156-62F3-4CA3-9C03-D68BF7374B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727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Swedish Environmental Protections Agency has developed a strategy for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Data management together with other agencies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support for our own and other authorities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share the same vision of environmental data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important resource for the society.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E7156-62F3-4CA3-9C03-D68BF7374B4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38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data should be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known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find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 accessible in forms that are requested.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be well described,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understand and made available as quickly as possible.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have a great challenge to describe our information with metadata to make it useful for new groups of users as for example developers.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E7156-62F3-4CA3-9C03-D68BF7374B4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62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data should be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of charge with conditions that encourage use and re-use,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established standards,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use for collaborative processing and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 for future reuse.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a clear management structure.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often a clear management for IT-systems but not always for the information kept in the IT-systems. 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Guideline number sex addresses open data, principle number two, openness, in the new European Interoperability Framework and also the Swedish implementation of the EU directive about re-use of Public Sector Information.</a:t>
            </a: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aseline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aseline="0" dirty="0">
                <a:solidFill>
                  <a:schemeClr val="tx1"/>
                </a:solidFill>
              </a:rPr>
              <a:t>https://lagen.nu/2010:566 </a:t>
            </a:r>
          </a:p>
          <a:p>
            <a:pPr marL="0" indent="0">
              <a:buNone/>
            </a:pPr>
            <a:endParaRPr lang="en-US" baseline="0" dirty="0">
              <a:solidFill>
                <a:schemeClr val="tx1"/>
              </a:solidFill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 2003/98/EC OF THE EUROPEAN PARLIAMENT AND OF THE COUNCIL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17 November 2003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re-use of public sector information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http://eur-lex.europa.eu/legal-content/EN/TXT/PDF/?uri=CELEX:32003L0098&amp;from=en </a:t>
            </a:r>
            <a:endParaRPr lang="sv-SE" b="0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E7156-62F3-4CA3-9C03-D68BF7374B4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297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med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D2D8-1CB8-430C-8B77-FBDC8A53D0B9}" type="datetime1">
              <a:rPr lang="sv-SE" smtClean="0"/>
              <a:t>2021-02-02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Picture 8" descr="NV_4F_P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4" y="260350"/>
            <a:ext cx="898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5940000" y="1580400"/>
            <a:ext cx="3060000" cy="1998000"/>
          </a:xfrm>
        </p:spPr>
        <p:txBody>
          <a:bodyPr>
            <a:noAutofit/>
          </a:bodyPr>
          <a:lstStyle>
            <a:lvl1pPr algn="ctr">
              <a:defRPr cap="all" baseline="0"/>
            </a:lvl1pPr>
          </a:lstStyle>
          <a:p>
            <a:r>
              <a:rPr lang="sv-SE" dirty="0"/>
              <a:t>Miljö-</a:t>
            </a:r>
            <a:br>
              <a:rPr lang="sv-SE" dirty="0"/>
            </a:br>
            <a:r>
              <a:rPr lang="sv-SE" dirty="0"/>
              <a:t>ekonomi-dagarna</a:t>
            </a:r>
            <a:br>
              <a:rPr lang="sv-SE" dirty="0"/>
            </a:br>
            <a:r>
              <a:rPr lang="sv-SE" dirty="0"/>
              <a:t>2050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-540000" y="1530000"/>
            <a:ext cx="6480000" cy="4320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 hasCustomPrompt="1"/>
          </p:nvPr>
        </p:nvSpPr>
        <p:spPr>
          <a:xfrm>
            <a:off x="5940000" y="3722400"/>
            <a:ext cx="3060000" cy="2091600"/>
          </a:xfrm>
        </p:spPr>
        <p:txBody>
          <a:bodyPr>
            <a:noAutofit/>
          </a:bodyPr>
          <a:lstStyle>
            <a:lvl1pPr marL="0" indent="0" algn="ctr" eaLnBrk="1" hangingPunct="1">
              <a:buFont typeface="Arial" charset="0"/>
              <a:buNone/>
              <a:defRPr sz="2400"/>
            </a:lvl1pPr>
            <a:lvl2pPr marL="434250" indent="0" algn="ctr">
              <a:buFontTx/>
              <a:buNone/>
              <a:defRPr sz="2000"/>
            </a:lvl2pPr>
            <a:lvl3pPr marL="914400" indent="0" algn="ctr">
              <a:buFontTx/>
              <a:buNone/>
              <a:defRPr sz="2000"/>
            </a:lvl3pPr>
            <a:lvl4pPr marL="1312200" indent="0" algn="ctr">
              <a:buFontTx/>
              <a:buNone/>
              <a:defRPr sz="2000"/>
            </a:lvl4pPr>
            <a:lvl5pPr marL="1828800" indent="0" algn="ctr">
              <a:buFontTx/>
              <a:buNone/>
              <a:defRPr sz="2000"/>
            </a:lvl5pPr>
          </a:lstStyle>
          <a:p>
            <a:pPr marL="0" indent="0" algn="ctr" eaLnBrk="1" hangingPunct="1">
              <a:buFont typeface="Arial" charset="0"/>
              <a:buNone/>
            </a:pPr>
            <a:r>
              <a:rPr lang="de-DE" dirty="0">
                <a:latin typeface="Arial" charset="0"/>
                <a:cs typeface="Arial" charset="0"/>
              </a:rPr>
              <a:t>Stockholm </a:t>
            </a: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>20–21 </a:t>
            </a:r>
            <a:r>
              <a:rPr lang="de-DE" dirty="0" err="1">
                <a:latin typeface="Arial" charset="0"/>
                <a:cs typeface="Arial" charset="0"/>
              </a:rPr>
              <a:t>september</a:t>
            </a:r>
            <a:endParaRPr lang="de-DE" dirty="0">
              <a:latin typeface="Arial" charset="0"/>
              <a:cs typeface="Arial" charset="0"/>
            </a:endParaRPr>
          </a:p>
          <a:p>
            <a:pPr marL="0" indent="0" algn="ctr" eaLnBrk="1" hangingPunct="1">
              <a:buFont typeface="Arial" charset="0"/>
              <a:buNone/>
            </a:pP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>Sven Svensson,</a:t>
            </a: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 err="1">
                <a:latin typeface="Arial" charset="0"/>
                <a:cs typeface="Arial" charset="0"/>
              </a:rPr>
              <a:t>generaldirektör</a:t>
            </a:r>
            <a:endParaRPr lang="sv-S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ående bild, rubrik,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0" y="619200"/>
            <a:ext cx="3596400" cy="1224000"/>
          </a:xfrm>
        </p:spPr>
        <p:txBody>
          <a:bodyPr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612000" y="0"/>
            <a:ext cx="3600000" cy="5400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/>
          </p:nvPr>
        </p:nvSpPr>
        <p:spPr>
          <a:xfrm>
            <a:off x="4572000" y="1926000"/>
            <a:ext cx="3686400" cy="34524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95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liggande vä bilder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612000" y="0"/>
            <a:ext cx="3564000" cy="2376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1" name="Platshållare för bild 10"/>
          <p:cNvSpPr>
            <a:spLocks noGrp="1"/>
          </p:cNvSpPr>
          <p:nvPr>
            <p:ph type="pic" sz="quarter" idx="15"/>
          </p:nvPr>
        </p:nvSpPr>
        <p:spPr>
          <a:xfrm>
            <a:off x="612000" y="2556000"/>
            <a:ext cx="3564000" cy="2376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6"/>
          </p:nvPr>
        </p:nvSpPr>
        <p:spPr>
          <a:xfrm>
            <a:off x="4572000" y="619200"/>
            <a:ext cx="3596400" cy="4251600"/>
          </a:xfrm>
        </p:spPr>
        <p:txBody>
          <a:bodyPr>
            <a:noAutofit/>
          </a:bodyPr>
          <a:lstStyle>
            <a:lvl1pPr marL="12700" indent="0">
              <a:buFontTx/>
              <a:buNone/>
              <a:defRPr sz="2000"/>
            </a:lvl1pPr>
            <a:lvl2pPr marL="43425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122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4785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liggande toppbilder,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24400" y="2595600"/>
            <a:ext cx="7347600" cy="1555200"/>
          </a:xfrm>
        </p:spPr>
        <p:txBody>
          <a:bodyPr>
            <a:noAutofit/>
          </a:bodyPr>
          <a:lstStyle>
            <a:lvl1pPr>
              <a:defRPr cap="all" baseline="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842400" y="0"/>
            <a:ext cx="3564000" cy="2376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1" name="Platshållare för bild 10"/>
          <p:cNvSpPr>
            <a:spLocks noGrp="1"/>
          </p:cNvSpPr>
          <p:nvPr>
            <p:ph type="pic" sz="quarter" idx="14"/>
          </p:nvPr>
        </p:nvSpPr>
        <p:spPr>
          <a:xfrm>
            <a:off x="4590000" y="0"/>
            <a:ext cx="3564000" cy="2376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62501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ående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71600" y="619200"/>
            <a:ext cx="3279600" cy="2739600"/>
          </a:xfrm>
        </p:spPr>
        <p:txBody>
          <a:bodyPr>
            <a:noAutofit/>
          </a:bodyPr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612000" y="0"/>
            <a:ext cx="3960000" cy="5940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77698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ehåll utan bild, text,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>
          <a:xfrm>
            <a:off x="360000" y="360000"/>
            <a:ext cx="8460000" cy="587731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127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grå med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0" y="1530000"/>
            <a:ext cx="9147600" cy="4320000"/>
          </a:xfrm>
          <a:prstGeom prst="rect">
            <a:avLst/>
          </a:prstGeom>
          <a:solidFill>
            <a:srgbClr val="717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D2D8-1CB8-430C-8B77-FBDC8A53D0B9}" type="datetime1">
              <a:rPr lang="sv-SE" smtClean="0"/>
              <a:t>2021-02-02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Picture 8" descr="NV_4F_P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4" y="260350"/>
            <a:ext cx="898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4068000" y="1580400"/>
            <a:ext cx="3240000" cy="1998000"/>
          </a:xfrm>
        </p:spPr>
        <p:txBody>
          <a:bodyPr>
            <a:noAutofit/>
          </a:bodyPr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Miljö-</a:t>
            </a:r>
            <a:br>
              <a:rPr lang="sv-SE" dirty="0"/>
            </a:br>
            <a:r>
              <a:rPr lang="sv-SE" dirty="0"/>
              <a:t>ekonomi-dagarna</a:t>
            </a:r>
            <a:br>
              <a:rPr lang="sv-SE" dirty="0"/>
            </a:br>
            <a:r>
              <a:rPr lang="sv-SE" dirty="0"/>
              <a:t>2050</a:t>
            </a:r>
          </a:p>
        </p:txBody>
      </p:sp>
      <p:sp>
        <p:nvSpPr>
          <p:cNvPr id="9" name="Platshållare för text 11"/>
          <p:cNvSpPr>
            <a:spLocks noGrp="1"/>
          </p:cNvSpPr>
          <p:nvPr>
            <p:ph type="body" sz="quarter" idx="14" hasCustomPrompt="1"/>
          </p:nvPr>
        </p:nvSpPr>
        <p:spPr>
          <a:xfrm>
            <a:off x="4068000" y="3722400"/>
            <a:ext cx="3240000" cy="2091600"/>
          </a:xfrm>
        </p:spPr>
        <p:txBody>
          <a:bodyPr>
            <a:noAutofit/>
          </a:bodyPr>
          <a:lstStyle>
            <a:lvl1pPr marL="0" indent="0" algn="ctr" eaLnBrk="1" hangingPunct="1">
              <a:buFont typeface="Arial" charset="0"/>
              <a:buNone/>
              <a:defRPr sz="2400">
                <a:solidFill>
                  <a:schemeClr val="bg1"/>
                </a:solidFill>
              </a:defRPr>
            </a:lvl1pPr>
            <a:lvl2pPr marL="434250" indent="0" algn="ctr">
              <a:buFontTx/>
              <a:buNone/>
              <a:defRPr sz="2000"/>
            </a:lvl2pPr>
            <a:lvl3pPr marL="914400" indent="0" algn="ctr">
              <a:buFontTx/>
              <a:buNone/>
              <a:defRPr sz="2000"/>
            </a:lvl3pPr>
            <a:lvl4pPr marL="1312200" indent="0" algn="ctr">
              <a:buFontTx/>
              <a:buNone/>
              <a:defRPr sz="2000"/>
            </a:lvl4pPr>
            <a:lvl5pPr marL="1828800" indent="0" algn="ctr">
              <a:buFontTx/>
              <a:buNone/>
              <a:defRPr sz="2000"/>
            </a:lvl5pPr>
          </a:lstStyle>
          <a:p>
            <a:pPr marL="0" indent="0" algn="ctr" eaLnBrk="1" hangingPunct="1">
              <a:buFont typeface="Arial" charset="0"/>
              <a:buNone/>
            </a:pPr>
            <a:r>
              <a:rPr lang="de-DE" dirty="0">
                <a:latin typeface="Arial" charset="0"/>
                <a:cs typeface="Arial" charset="0"/>
              </a:rPr>
              <a:t>Stockholm </a:t>
            </a: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>20–21 </a:t>
            </a:r>
            <a:r>
              <a:rPr lang="de-DE" dirty="0" err="1">
                <a:latin typeface="Arial" charset="0"/>
                <a:cs typeface="Arial" charset="0"/>
              </a:rPr>
              <a:t>september</a:t>
            </a:r>
            <a:endParaRPr lang="de-DE" dirty="0">
              <a:latin typeface="Arial" charset="0"/>
              <a:cs typeface="Arial" charset="0"/>
            </a:endParaRPr>
          </a:p>
          <a:p>
            <a:pPr marL="0" indent="0" algn="ctr" eaLnBrk="1" hangingPunct="1">
              <a:buFont typeface="Arial" charset="0"/>
              <a:buNone/>
            </a:pP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>Sven Svensson,</a:t>
            </a: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 err="1">
                <a:latin typeface="Arial" charset="0"/>
                <a:cs typeface="Arial" charset="0"/>
              </a:rPr>
              <a:t>generaldirektör</a:t>
            </a:r>
            <a:endParaRPr lang="sv-S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blå med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0" y="1530000"/>
            <a:ext cx="9147600" cy="4320000"/>
          </a:xfrm>
          <a:prstGeom prst="rect">
            <a:avLst/>
          </a:prstGeom>
          <a:solidFill>
            <a:srgbClr val="7E9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D2D8-1CB8-430C-8B77-FBDC8A53D0B9}" type="datetime1">
              <a:rPr lang="sv-SE" smtClean="0"/>
              <a:t>2021-02-02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Picture 8" descr="NV_4F_P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4" y="260350"/>
            <a:ext cx="898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4068000" y="1580400"/>
            <a:ext cx="3240000" cy="1998000"/>
          </a:xfrm>
        </p:spPr>
        <p:txBody>
          <a:bodyPr>
            <a:noAutofit/>
          </a:bodyPr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Miljö-</a:t>
            </a:r>
            <a:br>
              <a:rPr lang="sv-SE" dirty="0"/>
            </a:br>
            <a:r>
              <a:rPr lang="sv-SE" dirty="0"/>
              <a:t>ekonomi-dagarna</a:t>
            </a:r>
            <a:br>
              <a:rPr lang="sv-SE" dirty="0"/>
            </a:br>
            <a:r>
              <a:rPr lang="sv-SE" dirty="0"/>
              <a:t>2050</a:t>
            </a:r>
          </a:p>
        </p:txBody>
      </p:sp>
      <p:sp>
        <p:nvSpPr>
          <p:cNvPr id="9" name="Platshållare för text 11"/>
          <p:cNvSpPr>
            <a:spLocks noGrp="1"/>
          </p:cNvSpPr>
          <p:nvPr>
            <p:ph type="body" sz="quarter" idx="14" hasCustomPrompt="1"/>
          </p:nvPr>
        </p:nvSpPr>
        <p:spPr>
          <a:xfrm>
            <a:off x="4068000" y="3722400"/>
            <a:ext cx="3240000" cy="2091600"/>
          </a:xfrm>
        </p:spPr>
        <p:txBody>
          <a:bodyPr>
            <a:noAutofit/>
          </a:bodyPr>
          <a:lstStyle>
            <a:lvl1pPr marL="0" indent="0" algn="ctr" eaLnBrk="1" hangingPunct="1">
              <a:buFont typeface="Arial" charset="0"/>
              <a:buNone/>
              <a:defRPr sz="2400">
                <a:solidFill>
                  <a:schemeClr val="bg1"/>
                </a:solidFill>
              </a:defRPr>
            </a:lvl1pPr>
            <a:lvl2pPr marL="434250" indent="0" algn="ctr">
              <a:buFontTx/>
              <a:buNone/>
              <a:defRPr sz="2000"/>
            </a:lvl2pPr>
            <a:lvl3pPr marL="914400" indent="0" algn="ctr">
              <a:buFontTx/>
              <a:buNone/>
              <a:defRPr sz="2000"/>
            </a:lvl3pPr>
            <a:lvl4pPr marL="1312200" indent="0" algn="ctr">
              <a:buFontTx/>
              <a:buNone/>
              <a:defRPr sz="2000"/>
            </a:lvl4pPr>
            <a:lvl5pPr marL="1828800" indent="0" algn="ctr">
              <a:buFontTx/>
              <a:buNone/>
              <a:defRPr sz="2000"/>
            </a:lvl5pPr>
          </a:lstStyle>
          <a:p>
            <a:pPr marL="0" indent="0" algn="ctr" eaLnBrk="1" hangingPunct="1">
              <a:buFont typeface="Arial" charset="0"/>
              <a:buNone/>
            </a:pPr>
            <a:r>
              <a:rPr lang="de-DE" dirty="0">
                <a:latin typeface="Arial" charset="0"/>
                <a:cs typeface="Arial" charset="0"/>
              </a:rPr>
              <a:t>Stockholm </a:t>
            </a: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>20–21 </a:t>
            </a:r>
            <a:r>
              <a:rPr lang="de-DE" dirty="0" err="1">
                <a:latin typeface="Arial" charset="0"/>
                <a:cs typeface="Arial" charset="0"/>
              </a:rPr>
              <a:t>september</a:t>
            </a:r>
            <a:endParaRPr lang="de-DE" dirty="0">
              <a:latin typeface="Arial" charset="0"/>
              <a:cs typeface="Arial" charset="0"/>
            </a:endParaRPr>
          </a:p>
          <a:p>
            <a:pPr marL="0" indent="0" algn="ctr" eaLnBrk="1" hangingPunct="1">
              <a:buFont typeface="Arial" charset="0"/>
              <a:buNone/>
            </a:pP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>
                <a:latin typeface="Arial" charset="0"/>
                <a:cs typeface="Arial" charset="0"/>
              </a:rPr>
              <a:t>Sven Svensson,</a:t>
            </a:r>
            <a:br>
              <a:rPr lang="de-DE" dirty="0">
                <a:latin typeface="Arial" charset="0"/>
                <a:cs typeface="Arial" charset="0"/>
              </a:rPr>
            </a:br>
            <a:r>
              <a:rPr lang="de-DE" dirty="0" err="1">
                <a:latin typeface="Arial" charset="0"/>
                <a:cs typeface="Arial" charset="0"/>
              </a:rPr>
              <a:t>generaldirektör</a:t>
            </a:r>
            <a:endParaRPr lang="sv-S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, punktlista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24400" y="619200"/>
            <a:ext cx="7344000" cy="1224000"/>
          </a:xfrm>
        </p:spPr>
        <p:txBody>
          <a:bodyPr anchor="t"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24400" y="1926000"/>
            <a:ext cx="7344000" cy="3888000"/>
          </a:xfrm>
        </p:spPr>
        <p:txBody>
          <a:bodyPr>
            <a:no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 marL="756000" indent="-252000"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3099600" y="6460340"/>
            <a:ext cx="752320" cy="252000"/>
          </a:xfrm>
        </p:spPr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2990" y="6460340"/>
            <a:ext cx="3038850" cy="252000"/>
          </a:xfrm>
        </p:spPr>
        <p:txBody>
          <a:bodyPr/>
          <a:lstStyle/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837600" y="6460340"/>
            <a:ext cx="360000" cy="252000"/>
          </a:xfrm>
        </p:spPr>
        <p:txBody>
          <a:bodyPr/>
          <a:lstStyle>
            <a:lvl1pPr algn="r">
              <a:defRPr/>
            </a:lvl1pPr>
          </a:lstStyle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868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561486"/>
            <a:ext cx="7810500" cy="46800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9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6DA5-3779-4115-B9FF-F6458A5B1E08}" type="datetime1">
              <a:rPr lang="sv-SE" smtClean="0"/>
              <a:t>2021-02-02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709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5661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722313" y="561486"/>
            <a:ext cx="7810500" cy="46800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9000" b="0" cap="none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44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liggande bild uta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0" y="612000"/>
            <a:ext cx="8391600" cy="55944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1837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liggande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00000" y="4870800"/>
            <a:ext cx="6552000" cy="1080000"/>
          </a:xfrm>
        </p:spPr>
        <p:txBody>
          <a:bodyPr>
            <a:noAutofit/>
          </a:bodyPr>
          <a:lstStyle>
            <a:lvl1pPr>
              <a:defRPr cap="all" baseline="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900000" y="-25200"/>
            <a:ext cx="7020000" cy="4680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5688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ande bild, rubrik, punktl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24400" y="619200"/>
            <a:ext cx="8136000" cy="1224000"/>
          </a:xfrm>
        </p:spPr>
        <p:txBody>
          <a:bodyPr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0" y="2016000"/>
            <a:ext cx="4165200" cy="27756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/>
          </p:nvPr>
        </p:nvSpPr>
        <p:spPr>
          <a:xfrm>
            <a:off x="4572000" y="1926000"/>
            <a:ext cx="3686400" cy="3888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31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24400" y="619200"/>
            <a:ext cx="7344000" cy="122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24247" y="1926000"/>
            <a:ext cx="7344000" cy="388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99600" y="6462000"/>
            <a:ext cx="75232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8BE423-1780-43BB-A8FE-3025F34AD1F8}" type="datetime1">
              <a:rPr lang="sv-SE" smtClean="0"/>
              <a:pPr/>
              <a:t>2021-02-02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92990" y="6462000"/>
            <a:ext cx="303885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3837600" y="6462000"/>
            <a:ext cx="36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44E2AD-2CA4-4022-8F3B-D585D66E2E30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Picture 7" descr="NV_4F_PC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178" y="5930900"/>
            <a:ext cx="641350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0" r:id="rId4"/>
    <p:sldLayoutId id="2147483651" r:id="rId5"/>
    <p:sldLayoutId id="2147483679" r:id="rId6"/>
    <p:sldLayoutId id="2147483671" r:id="rId7"/>
    <p:sldLayoutId id="2147483678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56" r:id="rId1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5F5F5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indent="-2520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4000" indent="-2520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5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08000" indent="-2520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60000" indent="-2520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t>1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3608" y="1580400"/>
            <a:ext cx="6552392" cy="1494000"/>
          </a:xfrm>
        </p:spPr>
        <p:txBody>
          <a:bodyPr/>
          <a:lstStyle/>
          <a:p>
            <a:r>
              <a:rPr lang="sv-SE" dirty="0"/>
              <a:t>Data för utvecklare </a:t>
            </a:r>
            <a:br>
              <a:rPr lang="sv-SE" dirty="0"/>
            </a:br>
            <a:r>
              <a:rPr lang="sv-SE" dirty="0"/>
              <a:t>- </a:t>
            </a:r>
            <a:br>
              <a:rPr lang="sv-SE" dirty="0"/>
            </a:br>
            <a:r>
              <a:rPr lang="sv-SE" dirty="0" err="1"/>
              <a:t>Greentechdev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sz="quarter" idx="14"/>
          </p:nvPr>
        </p:nvSpPr>
        <p:spPr>
          <a:xfrm>
            <a:off x="611560" y="3074400"/>
            <a:ext cx="6984440" cy="2739600"/>
          </a:xfrm>
        </p:spPr>
        <p:txBody>
          <a:bodyPr/>
          <a:lstStyle/>
          <a:p>
            <a:endParaRPr lang="sv-SE" noProof="0" dirty="0">
              <a:latin typeface="Arial" charset="0"/>
              <a:cs typeface="Arial" charset="0"/>
            </a:endParaRPr>
          </a:p>
          <a:p>
            <a:r>
              <a:rPr lang="sv-SE" noProof="0" dirty="0">
                <a:latin typeface="Arial" charset="0"/>
                <a:cs typeface="Arial" charset="0"/>
              </a:rPr>
              <a:t>Stockholm 2 feb 2021</a:t>
            </a:r>
          </a:p>
          <a:p>
            <a:r>
              <a:rPr lang="sv-SE" noProof="0" dirty="0">
                <a:latin typeface="Arial" charset="0"/>
                <a:cs typeface="Arial" charset="0"/>
              </a:rPr>
              <a:t>Ulrika Domellöf Mattsson, Piotr Borowiec</a:t>
            </a:r>
            <a:br>
              <a:rPr lang="sv-SE" noProof="0" dirty="0">
                <a:latin typeface="Arial" charset="0"/>
                <a:cs typeface="Arial" charset="0"/>
              </a:rPr>
            </a:br>
            <a:r>
              <a:rPr lang="sv-SE" dirty="0">
                <a:latin typeface="Arial" charset="0"/>
                <a:cs typeface="Arial" charset="0"/>
              </a:rPr>
              <a:t>Naturvårdsverket</a:t>
            </a:r>
            <a:endParaRPr lang="sv-SE" noProof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F59039-8C6C-4AF4-A630-B7D4874F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Samverkan inom miljöområdet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F0444F-1BB7-41C2-AAE4-DEA1198E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Smart miljöinformation</a:t>
            </a:r>
          </a:p>
          <a:p>
            <a:r>
              <a:rPr lang="sv-SE" dirty="0"/>
              <a:t>Miljöinformationsrådet</a:t>
            </a:r>
          </a:p>
          <a:p>
            <a:endParaRPr lang="sv-SE" dirty="0"/>
          </a:p>
          <a:p>
            <a:r>
              <a:rPr lang="sv-SE" dirty="0"/>
              <a:t>Gemensamma rekommendationer metadatahantering (standarder, begreppsmodell)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Nio gemensamma förändringsmål, bland annat: </a:t>
            </a:r>
            <a:r>
              <a:rPr lang="sv-SE" b="1" dirty="0"/>
              <a:t>Innovatörer </a:t>
            </a:r>
            <a:r>
              <a:rPr lang="sv-SE" dirty="0"/>
              <a:t>tänker och gör nytt baserat på miljöinformation.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D3CB9A-B5F4-4C17-8BB7-66BC506F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E23AAC8-1CCE-44FD-83CB-5208D95D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E1A79D-3C93-43AE-A0DD-6CEAB264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267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Strategi för miljödatahantering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Väl hanterade miljödata kommer till nytta och gör skillnad för miljön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Miljödata ska vara</a:t>
            </a:r>
          </a:p>
          <a:p>
            <a:pPr>
              <a:buFontTx/>
              <a:buChar char="-"/>
            </a:pPr>
            <a:r>
              <a:rPr lang="sv-SE" dirty="0"/>
              <a:t>lätt tillgängliga</a:t>
            </a:r>
          </a:p>
          <a:p>
            <a:pPr>
              <a:buFontTx/>
              <a:buChar char="-"/>
            </a:pPr>
            <a:r>
              <a:rPr lang="sv-SE" dirty="0"/>
              <a:t>enkla att använda och </a:t>
            </a:r>
          </a:p>
          <a:p>
            <a:pPr>
              <a:buFontTx/>
              <a:buChar char="-"/>
            </a:pPr>
            <a:r>
              <a:rPr lang="sv-SE" dirty="0"/>
              <a:t>effektivt förvaltade. 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 dirty="0"/>
              <a:t>Naturvårdsverket | Swedish </a:t>
            </a:r>
            <a:r>
              <a:rPr lang="sv-SE" dirty="0" err="1"/>
              <a:t>Environmental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54060"/>
            <a:ext cx="3491880" cy="19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0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Riktlinjer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24400" y="1945720"/>
            <a:ext cx="7344000" cy="3888000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1. Gör miljödata väl kända</a:t>
            </a:r>
          </a:p>
          <a:p>
            <a:pPr marL="0" indent="0">
              <a:buNone/>
            </a:pPr>
            <a:r>
              <a:rPr lang="sv-SE" dirty="0"/>
              <a:t>2. Gör miljödata enkla att hitta</a:t>
            </a:r>
          </a:p>
          <a:p>
            <a:pPr marL="0" indent="0">
              <a:buNone/>
            </a:pPr>
            <a:r>
              <a:rPr lang="sv-SE" dirty="0"/>
              <a:t>3. Gör miljödata direktåtkomliga i former som efterfrågas</a:t>
            </a:r>
          </a:p>
          <a:p>
            <a:pPr marL="0" indent="0">
              <a:buNone/>
            </a:pPr>
            <a:r>
              <a:rPr lang="sv-SE" dirty="0"/>
              <a:t>4. Se till att miljödata är väl beskrivna och lätta att förstå</a:t>
            </a:r>
          </a:p>
          <a:p>
            <a:pPr marL="0" indent="0">
              <a:buNone/>
            </a:pPr>
            <a:r>
              <a:rPr lang="sv-SE" dirty="0"/>
              <a:t>5. Gör miljödata tillgängliga så snabbt som möjligt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3" descr="P:\PowerPoint-bilder-RF\PPT_RF_joh_matmc_nb004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64704"/>
            <a:ext cx="2949371" cy="19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1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Riktlinjer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24400" y="2348880"/>
            <a:ext cx="7344000" cy="3465120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6. Tillhandahåll miljödata och tjänster avgiftsfritt med villkor som uppmuntrar till vidareutnyttjande</a:t>
            </a:r>
          </a:p>
          <a:p>
            <a:pPr marL="0" indent="0">
              <a:buNone/>
            </a:pPr>
            <a:r>
              <a:rPr lang="sv-SE" dirty="0"/>
              <a:t>7. Se till att miljödata har en tydlig förvaltning</a:t>
            </a:r>
          </a:p>
          <a:p>
            <a:pPr marL="0" indent="0">
              <a:buNone/>
            </a:pPr>
            <a:r>
              <a:rPr lang="sv-SE" dirty="0"/>
              <a:t>8. Använd etablerade standarder</a:t>
            </a:r>
          </a:p>
          <a:p>
            <a:pPr marL="0" indent="0">
              <a:buNone/>
            </a:pPr>
            <a:r>
              <a:rPr lang="sv-SE" dirty="0"/>
              <a:t>9. Gör det lätt att använda miljödata för sambearbetning</a:t>
            </a:r>
          </a:p>
          <a:p>
            <a:pPr marL="0" indent="0">
              <a:buNone/>
            </a:pPr>
            <a:r>
              <a:rPr lang="sv-SE" dirty="0"/>
              <a:t>10. Bevara miljödata för framtida återanvändning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1027" name="Picture 3" descr="P:\PowerPoint-bilder-RF\PPT_RF_joh_matmc_nb004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19200"/>
            <a:ext cx="2949371" cy="19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7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CC1F78-0B68-49C1-A581-25B16460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Tillgängliggörande –</a:t>
            </a:r>
            <a:br>
              <a:rPr lang="sv-SE" dirty="0"/>
            </a:br>
            <a:r>
              <a:rPr lang="sv-SE" dirty="0"/>
              <a:t>så att information används och  kommer till nytta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55A3D8-B17D-4C67-9CAF-50B9716F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00" y="2437070"/>
            <a:ext cx="7344000" cy="3609136"/>
          </a:xfrm>
        </p:spPr>
        <p:txBody>
          <a:bodyPr/>
          <a:lstStyle/>
          <a:p>
            <a:r>
              <a:rPr lang="sv-SE" dirty="0"/>
              <a:t>Datapolicy för vidareutnyttjande av Naturvårdsverkets data och information</a:t>
            </a:r>
          </a:p>
          <a:p>
            <a:r>
              <a:rPr lang="sv-SE" dirty="0"/>
              <a:t>Central metadatakatalog som tillgängliggör metadata som automatiskt visas på dataportal.se</a:t>
            </a:r>
          </a:p>
          <a:p>
            <a:r>
              <a:rPr lang="sv-SE" dirty="0"/>
              <a:t>Rutiner för informationshantering</a:t>
            </a:r>
          </a:p>
          <a:p>
            <a:r>
              <a:rPr lang="sv-SE" dirty="0"/>
              <a:t>Öppet och säkert arbetssätt (underlag till </a:t>
            </a:r>
            <a:r>
              <a:rPr lang="sv-SE" dirty="0" err="1"/>
              <a:t>DIGG:s</a:t>
            </a:r>
            <a:r>
              <a:rPr lang="sv-SE" dirty="0"/>
              <a:t> vägledning </a:t>
            </a:r>
            <a:r>
              <a:rPr lang="sv-SE"/>
              <a:t>för tillgängliggörande)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09697C-5D5F-41E2-B2DE-201F9B08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1B8AA7-1871-4AA5-8B50-D2587673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EDD83C-7613-4272-9D44-36DFAA0B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36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3099600" y="6460340"/>
            <a:ext cx="752320" cy="25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1F8AAC4-2748-4E53-A84E-4A6AD65B6C1B}" type="datetime1">
              <a:rPr lang="sv-SE" smtClean="0"/>
              <a:pPr>
                <a:spcAft>
                  <a:spcPts val="600"/>
                </a:spcAft>
              </a:pPr>
              <a:t>2021-02-02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92990" y="6460340"/>
            <a:ext cx="3038850" cy="252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sv-SE"/>
              <a:t>Naturvårdsverket | Swedish Environmental Protection Agency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3837600" y="6460340"/>
            <a:ext cx="360000" cy="25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44E2AD-2CA4-4022-8F3B-D585D66E2E30}" type="slidenum">
              <a:rPr lang="sv-SE" smtClean="0"/>
              <a:pPr>
                <a:spcAft>
                  <a:spcPts val="600"/>
                </a:spcAft>
              </a:pPr>
              <a:t>7</a:t>
            </a:fld>
            <a:endParaRPr lang="sv-SE"/>
          </a:p>
        </p:txBody>
      </p:sp>
      <p:pic>
        <p:nvPicPr>
          <p:cNvPr id="3" name="Platshållare för innehåll 2" descr="En bild som visar text&#10;&#10;Automatiskt genererad beskrivning">
            <a:extLst>
              <a:ext uri="{FF2B5EF4-FFF2-40B4-BE49-F238E27FC236}">
                <a16:creationId xmlns:a16="http://schemas.microsoft.com/office/drawing/2014/main" id="{64CD5B07-4900-4475-900F-7E67038EF4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"/>
          <a:stretch/>
        </p:blipFill>
        <p:spPr>
          <a:xfrm>
            <a:off x="20" y="612000"/>
            <a:ext cx="8391580" cy="5594400"/>
          </a:xfrm>
          <a:noFill/>
        </p:spPr>
      </p:pic>
    </p:spTree>
    <p:extLst>
      <p:ext uri="{BB962C8B-B14F-4D97-AF65-F5344CB8AC3E}">
        <p14:creationId xmlns:p14="http://schemas.microsoft.com/office/powerpoint/2010/main" val="415601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23BF2C-E561-4397-A05D-B24E53AD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för utvecklare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197945-B572-47AF-A35E-1F6A708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Ett innovationsprojekt utfört inom ordinarie verksamhet.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Syfte:</a:t>
            </a:r>
          </a:p>
          <a:p>
            <a:r>
              <a:rPr lang="sv-SE" dirty="0"/>
              <a:t>Att underlätta för utvecklare att använda Naturvårdsverkets datamängder och tjänster genom att visa hela kedjan från data till kodexempel med tydliga beskrivningar.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C3777C-EC7E-46AF-9B6F-1BFC6A18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33F605-E895-4C88-B01C-269313F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9C26F5-BB9F-4819-98C1-AE22F55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706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8433CF-627D-4698-B47B-369CE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händer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90E084-60FB-47CD-A9D3-4D6ABD01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Sidan är ute på test  hos utvecklare </a:t>
            </a:r>
          </a:p>
          <a:p>
            <a:r>
              <a:rPr lang="sv-SE" dirty="0"/>
              <a:t>Individuell feedback per mejl</a:t>
            </a:r>
          </a:p>
          <a:p>
            <a:r>
              <a:rPr lang="sv-SE" dirty="0"/>
              <a:t>En workshop med utvecklare 18 feb</a:t>
            </a:r>
          </a:p>
          <a:p>
            <a:r>
              <a:rPr lang="sv-SE" dirty="0"/>
              <a:t>Sammanfattning och analys av svaren</a:t>
            </a:r>
          </a:p>
          <a:p>
            <a:r>
              <a:rPr lang="sv-SE" dirty="0"/>
              <a:t>Överlämna resultaten internt för vidare hantering och till andra som kan vara intresserade som t.ex. </a:t>
            </a:r>
            <a:r>
              <a:rPr lang="sv-SE" dirty="0" err="1"/>
              <a:t>eSAM</a:t>
            </a:r>
            <a:r>
              <a:rPr lang="sv-SE" dirty="0"/>
              <a:t> och DIGG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1E9C4E2-F812-4D3C-B399-2F3D6AA9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AAC4-2748-4E53-A84E-4A6AD65B6C1B}" type="datetime1">
              <a:rPr lang="sv-SE" smtClean="0"/>
              <a:t>2021-02-02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3D666E-C2A1-467C-B3F8-5ACEE6C8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sv-SE"/>
              <a:t>Naturvårdsverket | Swedish Environmental Protection Agency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C2E5E30-ADA7-4268-8EA1-F62616AF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E2AD-2CA4-4022-8F3B-D585D66E2E30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7224691"/>
      </p:ext>
    </p:extLst>
  </p:cSld>
  <p:clrMapOvr>
    <a:masterClrMapping/>
  </p:clrMapOvr>
</p:sld>
</file>

<file path=ppt/theme/theme1.xml><?xml version="1.0" encoding="utf-8"?>
<a:theme xmlns:a="http://schemas.openxmlformats.org/drawingml/2006/main" name="NV-presentation">
  <a:themeElements>
    <a:clrScheme name="NV 1 BLU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7E92"/>
      </a:accent1>
      <a:accent2>
        <a:srgbClr val="8DB9E5"/>
      </a:accent2>
      <a:accent3>
        <a:srgbClr val="7E99AA"/>
      </a:accent3>
      <a:accent4>
        <a:srgbClr val="FFD451"/>
      </a:accent4>
      <a:accent5>
        <a:srgbClr val="ECAC00"/>
      </a:accent5>
      <a:accent6>
        <a:srgbClr val="C79316"/>
      </a:accent6>
      <a:hlink>
        <a:srgbClr val="0000FF"/>
      </a:hlink>
      <a:folHlink>
        <a:srgbClr val="800080"/>
      </a:folHlink>
    </a:clrScheme>
    <a:fontScheme name="Naturvårdsverk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47EED9A890D8E42A99398D5C8357040" ma:contentTypeVersion="13" ma:contentTypeDescription="Skapa ett nytt dokument." ma:contentTypeScope="" ma:versionID="66f0375a1faf50ce10903bd75ad2fd13">
  <xsd:schema xmlns:xsd="http://www.w3.org/2001/XMLSchema" xmlns:xs="http://www.w3.org/2001/XMLSchema" xmlns:p="http://schemas.microsoft.com/office/2006/metadata/properties" xmlns:ns3="2d593466-04a9-4afd-8cbc-9696dec4a1a9" xmlns:ns4="cb64bff7-0078-479b-9de2-ff9843c09bd1" targetNamespace="http://schemas.microsoft.com/office/2006/metadata/properties" ma:root="true" ma:fieldsID="ab88cfcb7b2fdcb90746337584fea9d3" ns3:_="" ns4:_="">
    <xsd:import namespace="2d593466-04a9-4afd-8cbc-9696dec4a1a9"/>
    <xsd:import namespace="cb64bff7-0078-479b-9de2-ff9843c09b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93466-04a9-4afd-8cbc-9696dec4a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4bff7-0078-479b-9de2-ff9843c09b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9DC2D-88C4-4DB0-B2BE-6BF97C5AF1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C2D576-28C2-4658-B7AC-36320E660D3C}">
  <ds:schemaRefs>
    <ds:schemaRef ds:uri="http://schemas.openxmlformats.org/package/2006/metadata/core-properties"/>
    <ds:schemaRef ds:uri="cb64bff7-0078-479b-9de2-ff9843c09bd1"/>
    <ds:schemaRef ds:uri="http://schemas.microsoft.com/office/2006/documentManagement/types"/>
    <ds:schemaRef ds:uri="http://schemas.microsoft.com/office/infopath/2007/PartnerControls"/>
    <ds:schemaRef ds:uri="2d593466-04a9-4afd-8cbc-9696dec4a1a9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2CF527-36F1-4754-94D2-8EA14C37ED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93466-04a9-4afd-8cbc-9696dec4a1a9"/>
    <ds:schemaRef ds:uri="cb64bff7-0078-479b-9de2-ff9843c09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600</Words>
  <Application>Microsoft Office PowerPoint</Application>
  <PresentationFormat>Bildspel på skärmen (4:3)</PresentationFormat>
  <Paragraphs>105</Paragraphs>
  <Slides>9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NV-presentation</vt:lpstr>
      <vt:lpstr>Data för utvecklare  -  Greentechdev</vt:lpstr>
      <vt:lpstr>Samverkan inom miljöområdet</vt:lpstr>
      <vt:lpstr>Strategi för miljödatahantering</vt:lpstr>
      <vt:lpstr>Riktlinjer</vt:lpstr>
      <vt:lpstr>Riktlinjer</vt:lpstr>
      <vt:lpstr>Tillgängliggörande – så att information används och  kommer till nytta</vt:lpstr>
      <vt:lpstr>PowerPoint-presentation</vt:lpstr>
      <vt:lpstr>Data för utvecklare</vt:lpstr>
      <vt:lpstr>Vad händer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för utvecklare  -  Greentechdev</dc:title>
  <dc:creator>Domellöf-Mattsson, Ulrika</dc:creator>
  <cp:lastModifiedBy>Domellöf-Mattsson, Ulrika</cp:lastModifiedBy>
  <cp:revision>2</cp:revision>
  <dcterms:created xsi:type="dcterms:W3CDTF">2020-12-08T17:30:25Z</dcterms:created>
  <dcterms:modified xsi:type="dcterms:W3CDTF">2021-02-02T09:04:29Z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0x010100F47EED9A890D8E42A99398D5C8357040</vt:lpwstr>
  </property>
</Properties>
</file>