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87F371CF-DC86-4176-B87B-45A2407BBCF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78171"/>
    <a:srgbClr val="695F59"/>
    <a:srgbClr val="F0EFEE"/>
    <a:srgbClr val="5A6751"/>
    <a:srgbClr val="D58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Format med tema 1 - dekorfär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9367" autoAdjust="0"/>
  </p:normalViewPr>
  <p:slideViewPr>
    <p:cSldViewPr snapToGrid="0">
      <p:cViewPr>
        <p:scale>
          <a:sx n="75" d="100"/>
          <a:sy n="75" d="100"/>
        </p:scale>
        <p:origin x="432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>
      <p:cViewPr>
        <p:scale>
          <a:sx n="1" d="2"/>
          <a:sy n="1" d="2"/>
        </p:scale>
        <p:origin x="5224" y="22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BEDCFF1-4750-E44C-9473-FF4346B38E32}" type="datetimeFigureOut">
              <a:rPr lang="sv-SE"/>
              <a:pPr>
                <a:defRPr/>
              </a:pPr>
              <a:t>2022-05-02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B6019E-456D-244D-8796-AA8A06B9EE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89585D9-3BD5-B940-9248-F0C3045CDC8E}" type="datetimeFigureOut">
              <a:rPr lang="sv-SE"/>
              <a:pPr>
                <a:defRPr/>
              </a:pPr>
              <a:t>2022-05-02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BFEAFB-667B-5B4B-B079-3BB44DA1556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Välkommen till dagens workshop.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Var befinner vi oss och hur kan vi accelerera?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0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ubrik 1">
            <a:extLst>
              <a:ext uri="{FF2B5EF4-FFF2-40B4-BE49-F238E27FC236}">
                <a16:creationId xmlns:a16="http://schemas.microsoft.com/office/drawing/2014/main" id="{35245E48-5DD8-8D47-856E-E0C60F3B58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 dirty="0"/>
              <a:t>DIGG – Myndigheten för digital förvaltning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1B5451F-67BB-C140-B761-2C56C5D7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862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Startsidan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förvald och ska alltid finnas med, kan också väljas som paussida, t.ex. under kaffepausen i ett föredrag. Du ser alla mallsidorna under ”Ny Bild/Layout”. 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här typen av rutor syns inte när du presenterar!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Bildobjekt 7" descr="DIGG - Myndigheten för digital förvaltning">
            <a:extLst>
              <a:ext uri="{FF2B5EF4-FFF2-40B4-BE49-F238E27FC236}">
                <a16:creationId xmlns:a16="http://schemas.microsoft.com/office/drawing/2014/main" id="{7BD44351-8139-3D40-B4EC-5008477719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417976" y="2515548"/>
            <a:ext cx="9551509" cy="17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grö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4BC9CF7-7650-1C4F-9E3C-08DF91A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EC54D08E-BB6B-2343-A8EE-16DD22F3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684FB4C-B14F-EA4F-B61A-9699D21210D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3404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60B0CB-96A7-9341-B78D-F749F3BE3308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31498BE-F0C2-414E-BDD1-7C00CCE66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3F7AE20-4FA8-E041-B9EC-3C46FC7CFC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7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bru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763ABE8-48C5-A242-8A81-E87B3450E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55DA598F-0227-FC44-AE2D-5015E582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7528013-DD7D-864D-BF7C-C6B6438213C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3404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9E930-BC2F-5E4F-96DA-D7CC62B18804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580B0F6-F083-6D43-89F2-01DE80EBE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7EAA196-8779-BC4E-9F24-0617D7903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80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gu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1367407-8A0E-9D49-BC42-593FDE79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DC55A8D7-5C98-3544-BAA4-D0004EEE3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72E48F7-4BF1-1247-9023-08EA3D9803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3404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F7B652-7825-694B-B6CA-0CA17095C8C5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21182FB-1179-7A45-87F5-BBB1C2BA8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BD686C0-F84D-AE48-B620-601B5CEB54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638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3225D613-9D0E-F548-878D-1075F81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492C153-45F9-604C-AADA-51083A02C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4669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 sida 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 att fritt kunna placera innehåll vid behov.</a:t>
            </a: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 endast denna sida när ingen annan mallsida fungerar. Säkerställ att ditt innehåll har god tillgänglighet.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300C7D4-A7C7-DB42-842A-49A686FD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ida färg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2BA398-3928-1A4B-B277-1923AF84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492C153-45F9-604C-AADA-51083A02C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664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 sida färgad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fritt kunna placera innehåll vid behov.</a:t>
            </a: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 endast denna sida när ingen annan mallsida fungerar. Säkerställ att ditt innehåll har god tillgänglighet.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091E7E3-A452-114E-954D-6E83DD619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med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892769" cy="1221612"/>
          </a:xfrm>
          <a:prstGeom prst="rect">
            <a:avLst/>
          </a:prstGeom>
          <a:noFill/>
        </p:spPr>
        <p:txBody>
          <a:bodyPr/>
          <a:lstStyle>
            <a:lvl1pPr>
              <a:defRPr sz="4400" b="0" i="0">
                <a:solidFill>
                  <a:srgbClr val="D7817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892847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FE132845-4774-4442-8408-7979D0E5ABA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7112210" y="719579"/>
            <a:ext cx="4625767" cy="4914584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2168FC6-603A-3744-8BE6-746A27B65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664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Diagramsida med rubrik och text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kopiera något av diagrammen från instruktionskapitlet för bästa resultat. 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ditt diagram!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E59F1846-7D5A-7D4B-9A32-5DE17748C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43F590F-1515-1E47-806A-191DEF1D1F1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703263" y="6340474"/>
            <a:ext cx="2743200" cy="365125"/>
          </a:xfrm>
        </p:spPr>
        <p:txBody>
          <a:bodyPr/>
          <a:lstStyle/>
          <a:p>
            <a:fld id="{1A442AB7-D8D7-5F40-A08B-EBF669C188F9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6891B20-0432-F447-BFA7-20EE1C13EF6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A6565C4-AAD8-814D-8B74-B2E1DAB794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72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t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EB66C0CF-8D23-E34D-9657-9C68D454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FE132845-4774-4442-8408-7979D0E5ABA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480459" y="944879"/>
            <a:ext cx="11231081" cy="4968241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2E566E2-BBD9-BD45-ABBF-A14EFC54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6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Diagramsida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kopiera något av diagrammen från instruktionskapitlet för bästa resultat. 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ditt diagram!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5245E9-D250-6F42-A707-DB7533C5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6ADD88-D705-B541-8A44-4CCC8AFA8155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477838" y="6340474"/>
            <a:ext cx="2743200" cy="365125"/>
          </a:xfrm>
        </p:spPr>
        <p:txBody>
          <a:bodyPr/>
          <a:lstStyle/>
          <a:p>
            <a:fld id="{81556E09-E23F-4E42-BB11-B40308F5EF30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21549EE-753B-3E44-B96E-6E36CDB6139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B158EC0-FD9A-8A40-9387-9A2ED6C091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375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la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>
            <a:extLst>
              <a:ext uri="{FF2B5EF4-FFF2-40B4-BE49-F238E27FC236}">
                <a16:creationId xmlns:a16="http://schemas.microsoft.com/office/drawing/2014/main" id="{5375FA89-5363-7A4C-85BA-B8EF2D23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9D3E837F-8D94-4749-BE89-D15DF9733BF0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556591" y="944879"/>
            <a:ext cx="5396810" cy="4968241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FE132845-4774-4442-8408-7979D0E5ABA0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6351104" y="944879"/>
            <a:ext cx="5396810" cy="4968241"/>
          </a:xfrm>
        </p:spPr>
        <p:txBody>
          <a:bodyPr lIns="108000" tIns="108000" rIns="108000">
            <a:normAutofit/>
          </a:bodyPr>
          <a:lstStyle>
            <a:lvl1pPr marL="0" indent="0">
              <a:buNone/>
              <a:defRPr sz="1400">
                <a:solidFill>
                  <a:srgbClr val="D78171"/>
                </a:solidFill>
              </a:defRPr>
            </a:lvl1pPr>
          </a:lstStyle>
          <a:p>
            <a:r>
              <a:rPr lang="sv-SE"/>
              <a:t>Klicka för att infoga diagram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35DAE00-051C-224E-87B1-E6CE08519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6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Dubbla diagram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kopiera något av diagrammen från instruktionskapitlet för bästa resultat. 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ditt diagram!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E7283D4-5413-D144-A257-D4E2B9859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6F702A1-EE18-EF4B-B9BD-15270C4B528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56591" y="6356771"/>
            <a:ext cx="2743200" cy="365125"/>
          </a:xfrm>
        </p:spPr>
        <p:txBody>
          <a:bodyPr/>
          <a:lstStyle/>
          <a:p>
            <a:fld id="{8EAC890E-6A19-104D-8AA4-7D24B6ACD6BF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48D6899-66B9-6248-8198-CF5AA1672C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58FE13C-A72C-EE4D-A911-14595470236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55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 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353FD396-E561-A14C-B8BF-A1AEC2A7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2E566E2-BBD9-BD45-ABBF-A14EFC54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0672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Tabellsida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kopiera tabellen från instruktionskapitlet för bästa resultat. 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tabell!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5245E9-D250-6F42-A707-DB7533C5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3" name="Platshållare för tabell 2">
            <a:extLst>
              <a:ext uri="{FF2B5EF4-FFF2-40B4-BE49-F238E27FC236}">
                <a16:creationId xmlns:a16="http://schemas.microsoft.com/office/drawing/2014/main" id="{9BE91E7C-A7CF-5E46-A340-88F53E79D81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77838" y="924717"/>
            <a:ext cx="11260137" cy="5008563"/>
          </a:xfrm>
        </p:spPr>
        <p:txBody>
          <a:bodyPr/>
          <a:lstStyle/>
          <a:p>
            <a:r>
              <a:rPr lang="sv-SE"/>
              <a:t>Klicka på ikonen för att lägga till en tabell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6A1663F-75D7-1E49-A575-6F0EBD83A6F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54025" y="6301209"/>
            <a:ext cx="2743200" cy="365125"/>
          </a:xfrm>
        </p:spPr>
        <p:txBody>
          <a:bodyPr/>
          <a:lstStyle/>
          <a:p>
            <a:fld id="{47461F86-E408-504B-86B0-6E0FDD15A702}" type="datetime1">
              <a:rPr lang="sv-SE" smtClean="0"/>
              <a:t>2022-05-02</a:t>
            </a:fld>
            <a:endParaRPr lang="sv-SE"/>
          </a:p>
        </p:txBody>
      </p:sp>
      <p:sp>
        <p:nvSpPr>
          <p:cNvPr id="7" name="Platshållare för sidfot 6">
            <a:extLst>
              <a:ext uri="{FF2B5EF4-FFF2-40B4-BE49-F238E27FC236}">
                <a16:creationId xmlns:a16="http://schemas.microsoft.com/office/drawing/2014/main" id="{673A84F8-519D-7742-BCA3-B94EB75A66A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A4EB6082-85D7-EA43-8431-D5643549BCE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8779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2" name="Platshållare för tabell 2">
            <a:extLst>
              <a:ext uri="{FF2B5EF4-FFF2-40B4-BE49-F238E27FC236}">
                <a16:creationId xmlns:a16="http://schemas.microsoft.com/office/drawing/2014/main" id="{36D2E2DA-F640-4848-8F1C-FE2698D0612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703263" y="1911350"/>
            <a:ext cx="8343900" cy="3643313"/>
          </a:xfrm>
        </p:spPr>
        <p:txBody>
          <a:bodyPr/>
          <a:lstStyle/>
          <a:p>
            <a:r>
              <a:rPr lang="sv-SE"/>
              <a:t>Klicka på ikonen för att lägga till en tabell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7D39709-99C1-2A4F-9B9F-21B39456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A9615CA-77B8-E949-8DB2-3E07ED2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5695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 &amp; tabell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skriva en rubrik och visa en tabell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1200" i="0" u="non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Färgerna på rubrik &amp; text är valda för att säkerställa god kontrast.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FAEA16A-8B7E-0D43-B02E-E13F64DE44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03263" y="6326609"/>
            <a:ext cx="2743200" cy="365125"/>
          </a:xfrm>
        </p:spPr>
        <p:txBody>
          <a:bodyPr/>
          <a:lstStyle/>
          <a:p>
            <a:fld id="{6131EDC8-8DF3-1B4C-AF48-5C81E4E00C67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D33509E-9DC4-5F4E-92DF-D08575B8F3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2924FE-D2C4-EC46-ADE4-186EF6AAC5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8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kapitelsi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3B7E6742-EE7D-5642-A1D2-BCA01AF28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676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Titelsida/Kapitelsida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Denna sida använder du för att dela upp innehållet i kapitel.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691149" y="2185988"/>
            <a:ext cx="10838864" cy="927752"/>
          </a:xfrm>
          <a:prstGeom prst="rect">
            <a:avLst/>
          </a:prstGeom>
          <a:noFill/>
        </p:spPr>
        <p:txBody>
          <a:bodyPr anchor="b"/>
          <a:lstStyle>
            <a:lvl1pPr>
              <a:defRPr sz="6000" b="0" i="0" baseline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11"/>
          <p:cNvSpPr>
            <a:spLocks noGrp="1"/>
          </p:cNvSpPr>
          <p:nvPr>
            <p:ph type="body" sz="quarter" idx="11"/>
          </p:nvPr>
        </p:nvSpPr>
        <p:spPr>
          <a:xfrm>
            <a:off x="691149" y="3224084"/>
            <a:ext cx="10324514" cy="55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BCBF4BBD-9512-DD43-B020-8FF2736FA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52D22AF0-7F67-864A-A68C-341017C64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843" y="4569841"/>
            <a:ext cx="3455134" cy="1964309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666375A-B25C-1845-9ABD-E2DCC961D4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CEAD8C-E20B-4E44-9737-E7D092BD256C}" type="datetime1">
              <a:rPr lang="sv-SE" smtClean="0"/>
              <a:t>2022-05-02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8F800AF-2FF1-9A49-BCA0-87DB1A3627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3AB9DFB-41E3-FA4C-8D5D-8113CED8C2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943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örklaring för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Beskriv i text din tabell/diagram/</a:t>
            </a:r>
            <a:r>
              <a:rPr lang="sv-SE" err="1"/>
              <a:t>SmartArt</a:t>
            </a:r>
            <a:r>
              <a:rPr lang="sv-SE"/>
              <a:t> här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A9615CA-77B8-E949-8DB2-3E07ED2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57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Förklaring för grafik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förklara innehållet i skriven text. Det är underlättande att beskriva t ex förändringar över tid och liknande här.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tabell/diagram! I den kan du också hänvisa till förklaringen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7D39709-99C1-2A4F-9B9F-21B39456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5E0587-AA8A-E349-9636-B4F533B05DB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03263" y="6340475"/>
            <a:ext cx="2743200" cy="365125"/>
          </a:xfrm>
        </p:spPr>
        <p:txBody>
          <a:bodyPr/>
          <a:lstStyle/>
          <a:p>
            <a:fld id="{DBD6F705-2EAE-444A-83B7-C5D46854DF83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9E9EA14-FB82-D147-B192-24F2E8B616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42AC3E1-D0F3-494B-B1A9-1A49471118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6435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57DA9014-414A-3147-8AEE-50A95009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F5245E9-D250-6F42-A707-DB7533C5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7" name="Platshållare för SmartArt 4">
            <a:extLst>
              <a:ext uri="{FF2B5EF4-FFF2-40B4-BE49-F238E27FC236}">
                <a16:creationId xmlns:a16="http://schemas.microsoft.com/office/drawing/2014/main" id="{465B5C9E-FFB5-6445-9418-3912DAF485B5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477838" y="923925"/>
            <a:ext cx="11260137" cy="5008563"/>
          </a:xfrm>
        </p:spPr>
        <p:txBody>
          <a:bodyPr/>
          <a:lstStyle/>
          <a:p>
            <a:r>
              <a:rPr lang="sv-SE"/>
              <a:t>Klicka på ikonen för att lägga till SmartArt-grafik</a:t>
            </a:r>
          </a:p>
        </p:txBody>
      </p:sp>
      <p:sp>
        <p:nvSpPr>
          <p:cNvPr id="4" name="instruktioner">
            <a:extLst>
              <a:ext uri="{FF2B5EF4-FFF2-40B4-BE49-F238E27FC236}">
                <a16:creationId xmlns:a16="http://schemas.microsoft.com/office/drawing/2014/main" id="{A2E566E2-BBD9-BD45-ABBF-A14EFC54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0000" y="39550"/>
            <a:ext cx="2160000" cy="1767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Sida för stort </a:t>
            </a:r>
            <a:r>
              <a:rPr lang="sv-SE" sz="1200" i="1" u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SmartArt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tänk på att inte göra grafiken för komplex. Berätta för åhörarna om de olika komponenterna.</a:t>
            </a:r>
          </a:p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A42FE77-CCA7-2745-AA0C-1E4B95B87D1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477838" y="6340475"/>
            <a:ext cx="2743200" cy="365125"/>
          </a:xfrm>
        </p:spPr>
        <p:txBody>
          <a:bodyPr/>
          <a:lstStyle/>
          <a:p>
            <a:fld id="{06DF615B-56BB-614F-BD60-94747ADC5AA3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B56FA5-9684-0946-91A5-44B22BEEBA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A2FFC221-F65A-0D45-9A93-9C5CC2CFD1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550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a &amp; innehåll med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892769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892847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D2F794D-B745-1E49-A298-F6223754D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95891" y="-23474"/>
            <a:ext cx="5596108" cy="688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logotyp">
            <a:extLst>
              <a:ext uri="{FF2B5EF4-FFF2-40B4-BE49-F238E27FC236}">
                <a16:creationId xmlns:a16="http://schemas.microsoft.com/office/drawing/2014/main" id="{A011F05B-3264-2E4D-9FCD-8F20F825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11" name="Ellips 10">
            <a:extLst>
              <a:ext uri="{FF2B5EF4-FFF2-40B4-BE49-F238E27FC236}">
                <a16:creationId xmlns:a16="http://schemas.microsoft.com/office/drawing/2014/main" id="{1446C380-AE6A-0F4E-990B-8F044E67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9519" y="1143404"/>
            <a:ext cx="2002420" cy="20024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5A2F040-EC27-1343-9075-9B4EFF8AAC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23313" y="1531938"/>
            <a:ext cx="1471612" cy="12049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för att lägga till en ikon</a:t>
            </a:r>
          </a:p>
        </p:txBody>
      </p:sp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B01D4105-156F-4040-A80B-E38442DFD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09585" y="3349089"/>
            <a:ext cx="3890152" cy="1194807"/>
          </a:xfrm>
        </p:spPr>
        <p:txBody>
          <a:bodyPr/>
          <a:lstStyle>
            <a:lvl1pPr marL="0" indent="0" algn="ctr">
              <a:buFontTx/>
              <a:buNone/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xx%</a:t>
            </a:r>
          </a:p>
        </p:txBody>
      </p:sp>
      <p:sp>
        <p:nvSpPr>
          <p:cNvPr id="21" name="Platshållare för text 19">
            <a:extLst>
              <a:ext uri="{FF2B5EF4-FFF2-40B4-BE49-F238E27FC236}">
                <a16:creationId xmlns:a16="http://schemas.microsoft.com/office/drawing/2014/main" id="{7F8E3383-06CD-F34B-915D-F1B140C5A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14043" y="4566198"/>
            <a:ext cx="3890152" cy="782166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sv-SE"/>
              <a:t>Skriv förklaring här…</a:t>
            </a:r>
          </a:p>
        </p:txBody>
      </p:sp>
      <p:sp>
        <p:nvSpPr>
          <p:cNvPr id="6" name="instruktioner">
            <a:extLst>
              <a:ext uri="{FF2B5EF4-FFF2-40B4-BE49-F238E27FC236}">
                <a16:creationId xmlns:a16="http://schemas.microsoft.com/office/drawing/2014/main" id="{274EACED-7EC6-C443-88B3-2F2171C93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059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+mj-lt"/>
              <a:buNone/>
              <a:tabLst>
                <a:tab pos="712788" algn="l"/>
              </a:tabLst>
              <a:defRPr/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Fakta &amp; innehåll med ikon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presentera mindre mängder text tillsammans med enskild fakta och en ikon. 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Tänk på att inte skriva för mycket text på samma sida.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Välj ikon från bildbanken.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88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, bild - färg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892769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5"/>
            <a:ext cx="4892847" cy="1221612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D2F794D-B745-1E49-A298-F6223754D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14801"/>
            <a:ext cx="12191999" cy="274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A011F05B-3264-2E4D-9FCD-8F20F825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6" name="Platshållare för bild 9">
            <a:extLst>
              <a:ext uri="{FF2B5EF4-FFF2-40B4-BE49-F238E27FC236}">
                <a16:creationId xmlns:a16="http://schemas.microsoft.com/office/drawing/2014/main" id="{5E3FBD04-0A8D-F746-86EB-E976E3C2AC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1869" y="542416"/>
            <a:ext cx="5596108" cy="50873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9" name="instruktioner">
            <a:extLst>
              <a:ext uri="{FF2B5EF4-FFF2-40B4-BE49-F238E27FC236}">
                <a16:creationId xmlns:a16="http://schemas.microsoft.com/office/drawing/2014/main" id="{619BEA3D-6D32-D94C-B0B6-1331272B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778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Rubrik, innehåll, bild – färgad.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B5E329A-288B-4E4A-804F-5AF6E7E9C06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03263" y="63404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E9C3A2-0C60-5640-9BA9-C042DC6B8910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12E7021-04D3-C246-B467-E217C4FDBB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8DE9E9C-D87B-4C4F-9F43-4E9F45162A4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625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ubrik 1">
            <a:extLst>
              <a:ext uri="{FF2B5EF4-FFF2-40B4-BE49-F238E27FC236}">
                <a16:creationId xmlns:a16="http://schemas.microsoft.com/office/drawing/2014/main" id="{87666009-871E-0A43-80E4-D01732B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6" name="Platshållare för bild 9">
            <a:extLst>
              <a:ext uri="{FF2B5EF4-FFF2-40B4-BE49-F238E27FC236}">
                <a16:creationId xmlns:a16="http://schemas.microsoft.com/office/drawing/2014/main" id="{5E3FBD04-0A8D-F746-86EB-E976E3C2A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3341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6" name="Platshållare för text 10">
            <a:extLst>
              <a:ext uri="{FF2B5EF4-FFF2-40B4-BE49-F238E27FC236}">
                <a16:creationId xmlns:a16="http://schemas.microsoft.com/office/drawing/2014/main" id="{E13CFB29-0DEE-E743-B604-C9DC8335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42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Platshållare för bild 9">
            <a:extLst>
              <a:ext uri="{FF2B5EF4-FFF2-40B4-BE49-F238E27FC236}">
                <a16:creationId xmlns:a16="http://schemas.microsoft.com/office/drawing/2014/main" id="{9CF74937-64E5-E64C-A0AC-6E0171C67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39046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7" name="Platshållare för text 10">
            <a:extLst>
              <a:ext uri="{FF2B5EF4-FFF2-40B4-BE49-F238E27FC236}">
                <a16:creationId xmlns:a16="http://schemas.microsoft.com/office/drawing/2014/main" id="{7587250E-0742-A94E-A6BF-23A11DF481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9046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Platshållare för bild 9">
            <a:extLst>
              <a:ext uri="{FF2B5EF4-FFF2-40B4-BE49-F238E27FC236}">
                <a16:creationId xmlns:a16="http://schemas.microsoft.com/office/drawing/2014/main" id="{31DD97CD-9B3C-894B-AE89-9EA0B099C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74751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8" name="Platshållare för text 10">
            <a:extLst>
              <a:ext uri="{FF2B5EF4-FFF2-40B4-BE49-F238E27FC236}">
                <a16:creationId xmlns:a16="http://schemas.microsoft.com/office/drawing/2014/main" id="{2F653A43-FFEA-DC49-87F2-39833F76F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4750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5" name="Platshållare för bild 9">
            <a:extLst>
              <a:ext uri="{FF2B5EF4-FFF2-40B4-BE49-F238E27FC236}">
                <a16:creationId xmlns:a16="http://schemas.microsoft.com/office/drawing/2014/main" id="{F78C33AD-EA3A-F448-BCEA-273D5E421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0456" y="2606105"/>
            <a:ext cx="2232190" cy="1963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19" name="Platshållare för text 10">
            <a:extLst>
              <a:ext uri="{FF2B5EF4-FFF2-40B4-BE49-F238E27FC236}">
                <a16:creationId xmlns:a16="http://schemas.microsoft.com/office/drawing/2014/main" id="{1B04B297-7B39-0841-812E-A17FBB09B5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0456" y="4785358"/>
            <a:ext cx="2232190" cy="881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instruktioner">
            <a:extLst>
              <a:ext uri="{FF2B5EF4-FFF2-40B4-BE49-F238E27FC236}">
                <a16:creationId xmlns:a16="http://schemas.microsoft.com/office/drawing/2014/main" id="{619BEA3D-6D32-D94C-B0B6-1331272B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071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Använd denna </a:t>
            </a:r>
            <a:r>
              <a:rPr lang="sv-SE" sz="1200" i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sidtyp</a:t>
            </a:r>
            <a: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visa en process eller tidslinje etc. </a:t>
            </a:r>
            <a:b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Använd ikoner från bildbanken</a:t>
            </a:r>
          </a:p>
        </p:txBody>
      </p:sp>
      <p:pic>
        <p:nvPicPr>
          <p:cNvPr id="10" name="Logotyp">
            <a:extLst>
              <a:ext uri="{FF2B5EF4-FFF2-40B4-BE49-F238E27FC236}">
                <a16:creationId xmlns:a16="http://schemas.microsoft.com/office/drawing/2014/main" id="{956A8E48-5C13-5F43-9B2D-519413E7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95044D6-76A8-464A-984E-A65D08CF2DD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15FD1F4-4574-A644-AB70-A08C1D3D823A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CEBEF8B-BA5F-1641-BB96-80730C0CAFC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B34620-D002-1649-AFDF-80ECA98206D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55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katorer 3 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FC77D4CA-AF50-034D-813E-4C9B837E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274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ubrik 1">
            <a:extLst>
              <a:ext uri="{FF2B5EF4-FFF2-40B4-BE49-F238E27FC236}">
                <a16:creationId xmlns:a16="http://schemas.microsoft.com/office/drawing/2014/main" id="{394508F6-8FEC-B642-88CE-18B33AB8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1" y="960756"/>
            <a:ext cx="10011042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Ubuntu Light" charset="0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6" name="text1">
            <a:extLst>
              <a:ext uri="{FF2B5EF4-FFF2-40B4-BE49-F238E27FC236}">
                <a16:creationId xmlns:a16="http://schemas.microsoft.com/office/drawing/2014/main" id="{E13CFB29-0DEE-E743-B604-C9DC8335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42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7" name="text2">
            <a:extLst>
              <a:ext uri="{FF2B5EF4-FFF2-40B4-BE49-F238E27FC236}">
                <a16:creationId xmlns:a16="http://schemas.microsoft.com/office/drawing/2014/main" id="{7587250E-0742-A94E-A6BF-23A11DF481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9046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8" name="text3">
            <a:extLst>
              <a:ext uri="{FF2B5EF4-FFF2-40B4-BE49-F238E27FC236}">
                <a16:creationId xmlns:a16="http://schemas.microsoft.com/office/drawing/2014/main" id="{2F653A43-FFEA-DC49-87F2-39833F76F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4750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783F9449-4842-0747-850D-F6E7563BC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6179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11AE12C2-0F74-E64A-A1FE-CBB38825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10101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8F08C173-EC43-134C-8989-CCCEDA7D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4023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A011F05B-3264-2E4D-9FCD-8F20F8254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619BEA3D-6D32-D94C-B0B6-1331272B59AE}"/>
              </a:ext>
            </a:extLst>
          </p:cNvPr>
          <p:cNvSpPr/>
          <p:nvPr userDrawn="1"/>
        </p:nvSpPr>
        <p:spPr>
          <a:xfrm>
            <a:off x="-2264735" y="24063"/>
            <a:ext cx="2160000" cy="8740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Indikatorer 3 st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Använd denna </a:t>
            </a:r>
            <a:r>
              <a:rPr lang="sv-SE" sz="12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sidtyp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visa en process, tidslinje eller för att visa indikatorer av något slag.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956A8E48-5C13-5F43-9B2D-519413E7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C1F902-6221-8643-86BB-E4540CDB2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29437" y="2963220"/>
            <a:ext cx="1980000" cy="1980000"/>
          </a:xfrm>
        </p:spPr>
        <p:txBody>
          <a:bodyPr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latshållare för innehåll 2">
            <a:extLst>
              <a:ext uri="{FF2B5EF4-FFF2-40B4-BE49-F238E27FC236}">
                <a16:creationId xmlns:a16="http://schemas.microsoft.com/office/drawing/2014/main" id="{54602595-FB73-244D-88AD-6DA12F39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781185" y="2963220"/>
            <a:ext cx="1980000" cy="1980000"/>
          </a:xfrm>
        </p:spPr>
        <p:txBody>
          <a:bodyPr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7" name="Platshållare för innehåll 2">
            <a:extLst>
              <a:ext uri="{FF2B5EF4-FFF2-40B4-BE49-F238E27FC236}">
                <a16:creationId xmlns:a16="http://schemas.microsoft.com/office/drawing/2014/main" id="{04956AE5-5653-D643-938B-282248AE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32933" y="2963220"/>
            <a:ext cx="1980000" cy="1980000"/>
          </a:xfrm>
        </p:spPr>
        <p:txBody>
          <a:bodyPr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126020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katorer 4 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FC77D4CA-AF50-034D-813E-4C9B837E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274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ubrik 1">
            <a:extLst>
              <a:ext uri="{FF2B5EF4-FFF2-40B4-BE49-F238E27FC236}">
                <a16:creationId xmlns:a16="http://schemas.microsoft.com/office/drawing/2014/main" id="{394508F6-8FEC-B642-88CE-18B33AB8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1" y="960756"/>
            <a:ext cx="10011042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Ubuntu Light" charset="0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6" name="text1">
            <a:extLst>
              <a:ext uri="{FF2B5EF4-FFF2-40B4-BE49-F238E27FC236}">
                <a16:creationId xmlns:a16="http://schemas.microsoft.com/office/drawing/2014/main" id="{E13CFB29-0DEE-E743-B604-C9DC8335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42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7" name="text2">
            <a:extLst>
              <a:ext uri="{FF2B5EF4-FFF2-40B4-BE49-F238E27FC236}">
                <a16:creationId xmlns:a16="http://schemas.microsoft.com/office/drawing/2014/main" id="{7587250E-0742-A94E-A6BF-23A11DF481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9046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8" name="text3">
            <a:extLst>
              <a:ext uri="{FF2B5EF4-FFF2-40B4-BE49-F238E27FC236}">
                <a16:creationId xmlns:a16="http://schemas.microsoft.com/office/drawing/2014/main" id="{2F653A43-FFEA-DC49-87F2-39833F76F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4750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9" name="text4">
            <a:extLst>
              <a:ext uri="{FF2B5EF4-FFF2-40B4-BE49-F238E27FC236}">
                <a16:creationId xmlns:a16="http://schemas.microsoft.com/office/drawing/2014/main" id="{1B04B297-7B39-0841-812E-A17FBB09B5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10456" y="5015728"/>
            <a:ext cx="2232190" cy="151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19BEA3D-6D32-D94C-B0B6-1331272B59AE}"/>
              </a:ext>
            </a:extLst>
          </p:cNvPr>
          <p:cNvSpPr/>
          <p:nvPr userDrawn="1"/>
        </p:nvSpPr>
        <p:spPr>
          <a:xfrm>
            <a:off x="-2264735" y="24063"/>
            <a:ext cx="2160000" cy="8740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Indikatorer 4 st. Använd denna </a:t>
            </a:r>
            <a:r>
              <a:rPr lang="sv-SE" sz="12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sidtyp</a:t>
            </a:r>
            <a:r>
              <a:rPr lang="sv-SE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för att visa en process, tidslinje eller för att visa indikatorer av något slag.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B6C66DDC-074B-3E43-9B53-581C7A76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6179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7E335237-3B2D-7040-AF98-84F2E1479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10101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D1BB11B8-B1BE-F743-9DFB-5FE751FA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4023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innehåll 2">
            <a:extLst>
              <a:ext uri="{FF2B5EF4-FFF2-40B4-BE49-F238E27FC236}">
                <a16:creationId xmlns:a16="http://schemas.microsoft.com/office/drawing/2014/main" id="{1BAA90BB-DE94-624A-A524-34BD0D334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9437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0" name="Platshållare för innehåll 2">
            <a:extLst>
              <a:ext uri="{FF2B5EF4-FFF2-40B4-BE49-F238E27FC236}">
                <a16:creationId xmlns:a16="http://schemas.microsoft.com/office/drawing/2014/main" id="{C6CEF8E7-0B11-504D-8578-A1D8042B5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81185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1" name="Platshållare för innehåll 2">
            <a:extLst>
              <a:ext uri="{FF2B5EF4-FFF2-40B4-BE49-F238E27FC236}">
                <a16:creationId xmlns:a16="http://schemas.microsoft.com/office/drawing/2014/main" id="{ADB6D10A-4CF1-6943-9420-C2705675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732933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EB4CC0BB-0963-9C4C-9474-7CE4BD13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41602" y="3093996"/>
            <a:ext cx="1718447" cy="1718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Platshållare för innehåll 2">
            <a:extLst>
              <a:ext uri="{FF2B5EF4-FFF2-40B4-BE49-F238E27FC236}">
                <a16:creationId xmlns:a16="http://schemas.microsoft.com/office/drawing/2014/main" id="{06F92F55-9A76-8C4C-87A0-9D9E35D06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620512" y="2963220"/>
            <a:ext cx="1980000" cy="1980000"/>
          </a:xfrm>
        </p:spPr>
        <p:txBody>
          <a:bodyPr lIns="0" tIns="0" rIns="0" bIns="0" anchor="ctr" anchorCtr="0"/>
          <a:lstStyle>
            <a:lvl1pPr marL="0" indent="0" algn="ctr">
              <a:buNone/>
              <a:defRPr sz="3600" b="0" i="0" spc="-110" baseline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4094922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57A985-F8CC-4A28-AFC8-482AEB9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3704FC-B065-4325-B7EA-B76744B4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0C65D9-9077-47E7-90F1-E02477D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2022-05-02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784B79-24D4-4518-8690-B2C8EC6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079E8C-1230-40FD-AFAA-A0E5BEB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79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7D39709-99C1-2A4F-9B9F-21B39456C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A9615CA-77B8-E949-8DB2-3E07ED2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767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 &amp; innehåll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skriva en rubrik och en text. 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sz="1200" i="0" u="non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Färgerna på rubrik &amp; text är valda för att säkerställa god kontrast.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74A0B4-C2F2-D34B-AE4C-018746B380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ED57E3-A85C-2841-A240-F78969CE8986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D1BBC71-F2DC-7649-AB8F-B9E2781DDA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62CF212-25B8-E44D-9C3D-D942CA9571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33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282997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124769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1"/>
          </p:nvPr>
        </p:nvSpPr>
        <p:spPr>
          <a:xfrm>
            <a:off x="5751488" y="832339"/>
            <a:ext cx="5596108" cy="50873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3FCF9BF-16C7-F943-861C-FC1B7DE00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578"/>
          <a:stretch/>
        </p:blipFill>
        <p:spPr>
          <a:xfrm>
            <a:off x="5183566" y="5307601"/>
            <a:ext cx="1159288" cy="1156211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274CAF80-AFC1-254E-BEA5-4EC13C69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49552" y="300404"/>
            <a:ext cx="1152663" cy="1152663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55CB6B6C-5F32-9E46-9583-0531B34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6"/>
          <a:stretch/>
        </p:blipFill>
        <p:spPr>
          <a:xfrm>
            <a:off x="10714383" y="6194004"/>
            <a:ext cx="1023592" cy="34533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27F038E-3C22-3648-B859-67FDD75A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371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Rubrik, innehåll, bild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kombinera text med bild. Tänk på att inte skriva för mycket text på samma sida.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924CC88-CA6F-ED48-978E-374EF4347C3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03263" y="6340475"/>
            <a:ext cx="2743200" cy="365125"/>
          </a:xfrm>
        </p:spPr>
        <p:txBody>
          <a:bodyPr/>
          <a:lstStyle/>
          <a:p>
            <a:fld id="{34C66A07-0C1B-7E44-8A84-D73B04008641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54374F1-A62D-2E40-B71E-076D171E23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AB03AEE-CEA3-EC4C-BF87-9AAA1FC4F3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052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, bild m fä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4282997" cy="1221612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accent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2475294"/>
            <a:ext cx="4124769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tx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854C6870-8471-7F4A-9698-04B60F8EF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95891" y="-23474"/>
            <a:ext cx="5596108" cy="688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1"/>
          </p:nvPr>
        </p:nvSpPr>
        <p:spPr>
          <a:xfrm>
            <a:off x="5751488" y="832339"/>
            <a:ext cx="5596108" cy="50873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5EF4A6DB-743B-5F4D-88F2-D68291C49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D18DE441-0BC9-0249-80ED-89C5A14BF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5694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Rubrik, innehåll, bild m färg 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kombinera text med bild. Tänk på att inte skriva för mycket text på samma sida.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6B681BA-9114-B04B-995D-969339BFED3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3772" y="6351587"/>
            <a:ext cx="2743200" cy="365125"/>
          </a:xfrm>
        </p:spPr>
        <p:txBody>
          <a:bodyPr/>
          <a:lstStyle/>
          <a:p>
            <a:fld id="{E39A2EEF-94A8-1F47-9E60-DDB42A7BD975}" type="datetime1">
              <a:rPr lang="sv-SE" smtClean="0"/>
              <a:t>2022-05-02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0AAF0FE-8E0A-1142-839E-C445EEB2B7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12AE44F-EB05-1647-AB19-05311D8963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15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 med 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20" name="toning">
            <a:extLst>
              <a:ext uri="{FF2B5EF4-FFF2-40B4-BE49-F238E27FC236}">
                <a16:creationId xmlns:a16="http://schemas.microsoft.com/office/drawing/2014/main" id="{B3EB4783-0114-6648-A338-8833091BC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293257"/>
            <a:ext cx="12192000" cy="5558394"/>
          </a:xfrm>
          <a:gradFill>
            <a:gsLst>
              <a:gs pos="11000">
                <a:srgbClr val="000000">
                  <a:alpha val="0"/>
                </a:srgbClr>
              </a:gs>
              <a:gs pos="94000">
                <a:srgbClr val="000000">
                  <a:alpha val="74136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>
            <a:noAutofit/>
          </a:bodyPr>
          <a:lstStyle>
            <a:lvl1pPr marL="0" indent="0" algn="l">
              <a:buFont typeface="+mj-lt"/>
              <a:buNone/>
              <a:defRPr lang="sv-SE" baseline="0" smtClean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lang="sv-SE" smtClean="0">
                <a:solidFill>
                  <a:schemeClr val="lt1"/>
                </a:solidFill>
              </a:defRPr>
            </a:lvl2pPr>
            <a:lvl3pPr>
              <a:defRPr lang="sv-SE" smtClean="0">
                <a:solidFill>
                  <a:schemeClr val="lt1"/>
                </a:solidFill>
              </a:defRPr>
            </a:lvl3pPr>
            <a:lvl4pPr>
              <a:defRPr lang="sv-SE" smtClean="0">
                <a:solidFill>
                  <a:schemeClr val="lt1"/>
                </a:solidFill>
              </a:defRPr>
            </a:lvl4pPr>
            <a:lvl5pPr>
              <a:defRPr lang="sv-SE">
                <a:solidFill>
                  <a:schemeClr val="lt1"/>
                </a:solidFill>
              </a:defRPr>
            </a:lvl5pPr>
          </a:lstStyle>
          <a:p>
            <a:pPr marL="228600" lvl="0" indent="-228600" algn="ctr" eaLnBrk="0" hangingPunct="0">
              <a:spcBef>
                <a:spcPct val="0"/>
              </a:spcBef>
            </a:pPr>
            <a:r>
              <a:rPr lang="sv-SE"/>
              <a:t>Redigera format för bakgrundstext</a:t>
            </a:r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745875" y="3770803"/>
            <a:ext cx="7281043" cy="1781192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Här placerar vi en kapitelrubrik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0152C4D-AAEC-914F-9D52-A7F2C502E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876" y="5723152"/>
            <a:ext cx="7283562" cy="638119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sv-SE" sz="2400" dirty="0" smtClean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  <a:lvl2pPr>
              <a:defRPr lang="sv-SE" sz="4400" dirty="0" smtClean="0">
                <a:latin typeface="Calibri Light" charset="0"/>
              </a:defRPr>
            </a:lvl2pPr>
            <a:lvl3pPr>
              <a:defRPr lang="sv-SE" sz="4400" dirty="0" smtClean="0">
                <a:latin typeface="Calibri Light" charset="0"/>
              </a:defRPr>
            </a:lvl3pPr>
            <a:lvl4pPr>
              <a:defRPr lang="sv-SE" sz="4400" dirty="0" smtClean="0">
                <a:latin typeface="Calibri Light" charset="0"/>
              </a:defRPr>
            </a:lvl4pPr>
            <a:lvl5pPr>
              <a:defRPr lang="sv-SE" sz="4400" dirty="0">
                <a:latin typeface="Calibri Light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sv-SE"/>
              <a:t>Redigera format för bakgrundstext</a:t>
            </a:r>
          </a:p>
        </p:txBody>
      </p:sp>
      <p:sp>
        <p:nvSpPr>
          <p:cNvPr id="5" name="Instruktioner">
            <a:extLst>
              <a:ext uri="{FF2B5EF4-FFF2-40B4-BE49-F238E27FC236}">
                <a16:creationId xmlns:a16="http://schemas.microsoft.com/office/drawing/2014/main" id="{AA134B19-1428-AE42-86AD-934B80CE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952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Helbild med rubrik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är en sida där du kan lägga in en bild som täcker hela ytan med text placerad ovanpå. Välj en bild från bildbanken.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Observera att det ligger en tonad platta framför bilden som ska bidra till att tillräcklig kontrast uppstår. Detta påverkar också vilken typ av bilder du kan använda.</a:t>
            </a: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 </a:t>
            </a:r>
            <a:endParaRPr lang="sv-SE" sz="1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8F762ACD-44E0-7C47-8EEC-6D49756C4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85362" y="4568121"/>
            <a:ext cx="3452615" cy="1966029"/>
            <a:chOff x="8285362" y="4568121"/>
            <a:chExt cx="3452615" cy="1966029"/>
          </a:xfrm>
        </p:grpSpPr>
        <p:sp>
          <p:nvSpPr>
            <p:cNvPr id="12" name="Frihandsfigur 11">
              <a:extLst>
                <a:ext uri="{FF2B5EF4-FFF2-40B4-BE49-F238E27FC236}">
                  <a16:creationId xmlns:a16="http://schemas.microsoft.com/office/drawing/2014/main" id="{D8B23F35-36DE-4F40-8BE8-359E95734A11}"/>
                </a:ext>
              </a:extLst>
            </p:cNvPr>
            <p:cNvSpPr/>
            <p:nvPr/>
          </p:nvSpPr>
          <p:spPr>
            <a:xfrm>
              <a:off x="9764174" y="5060058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CD7A6E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3" name="Frihandsfigur 12">
              <a:extLst>
                <a:ext uri="{FF2B5EF4-FFF2-40B4-BE49-F238E27FC236}">
                  <a16:creationId xmlns:a16="http://schemas.microsoft.com/office/drawing/2014/main" id="{C5EFC5A6-28A7-7D4C-A604-AFD19D5E3228}"/>
                </a:ext>
              </a:extLst>
            </p:cNvPr>
            <p:cNvSpPr/>
            <p:nvPr/>
          </p:nvSpPr>
          <p:spPr>
            <a:xfrm>
              <a:off x="9270306" y="6042212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CE8036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17B7AF5D-0C13-9C4A-98F9-3FB841F1454F}"/>
                </a:ext>
              </a:extLst>
            </p:cNvPr>
            <p:cNvSpPr/>
            <p:nvPr/>
          </p:nvSpPr>
          <p:spPr>
            <a:xfrm>
              <a:off x="8285362" y="6042213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546850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0B3D7F2B-7D50-B24F-88E8-B04B2705BE36}"/>
                </a:ext>
              </a:extLst>
            </p:cNvPr>
            <p:cNvSpPr/>
            <p:nvPr/>
          </p:nvSpPr>
          <p:spPr>
            <a:xfrm>
              <a:off x="10753033" y="4568121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D1D1CB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8DD01B17-E146-2740-BF44-6332EF92F03B}"/>
                </a:ext>
              </a:extLst>
            </p:cNvPr>
            <p:cNvSpPr/>
            <p:nvPr/>
          </p:nvSpPr>
          <p:spPr>
            <a:xfrm>
              <a:off x="11245505" y="5072807"/>
              <a:ext cx="492472" cy="491937"/>
            </a:xfrm>
            <a:custGeom>
              <a:avLst/>
              <a:gdLst>
                <a:gd name="connsiteX0" fmla="*/ 0 w 492472"/>
                <a:gd name="connsiteY0" fmla="*/ 0 h 491937"/>
                <a:gd name="connsiteX1" fmla="*/ 492472 w 492472"/>
                <a:gd name="connsiteY1" fmla="*/ 0 h 491937"/>
                <a:gd name="connsiteX2" fmla="*/ 492472 w 492472"/>
                <a:gd name="connsiteY2" fmla="*/ 491937 h 491937"/>
                <a:gd name="connsiteX3" fmla="*/ 0 w 492472"/>
                <a:gd name="connsiteY3" fmla="*/ 491937 h 49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472" h="491937">
                  <a:moveTo>
                    <a:pt x="0" y="0"/>
                  </a:moveTo>
                  <a:lnTo>
                    <a:pt x="492472" y="0"/>
                  </a:lnTo>
                  <a:lnTo>
                    <a:pt x="492472" y="491937"/>
                  </a:lnTo>
                  <a:lnTo>
                    <a:pt x="0" y="491937"/>
                  </a:lnTo>
                  <a:close/>
                </a:path>
              </a:pathLst>
            </a:custGeom>
            <a:solidFill>
              <a:srgbClr val="696959"/>
            </a:solidFill>
            <a:ln w="6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v-SE"/>
            </a:p>
          </p:txBody>
        </p:sp>
      </p:grpSp>
      <p:pic>
        <p:nvPicPr>
          <p:cNvPr id="10" name="logotyp">
            <a:extLst>
              <a:ext uri="{FF2B5EF4-FFF2-40B4-BE49-F238E27FC236}">
                <a16:creationId xmlns:a16="http://schemas.microsoft.com/office/drawing/2014/main" id="{44CE5FB5-5497-C440-8687-2050AD05F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7F663AC-89D4-1844-81AC-B2FF11DB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0"/>
            <a:ext cx="10515600" cy="512479"/>
          </a:xfrm>
        </p:spPr>
        <p:txBody>
          <a:bodyPr/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6" name="Platshållare för bild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1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05CF38B-01FA-3848-9474-DB468733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05325FD-8DB8-1F47-B465-7C624BEE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2649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Helbild</a:t>
            </a: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är en sida där du kan lägga in en bild som täcker hela ytan. Välj en bild från bildbanken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 du behöver en rubrik av tillgänglighetsskäl, ange den ovanför bilden. Denna syns ej i presentationsläge.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Kom ihåg att ange en alternativ text för din bild!</a:t>
            </a:r>
            <a:endParaRPr lang="sv-SE" sz="1200" i="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3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si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1047988" y="2211333"/>
            <a:ext cx="10096024" cy="1217667"/>
          </a:xfrm>
          <a:prstGeom prst="rect">
            <a:avLst/>
          </a:prstGeom>
          <a:noFill/>
        </p:spPr>
        <p:txBody>
          <a:bodyPr/>
          <a:lstStyle>
            <a:lvl1pPr algn="ctr">
              <a:defRPr sz="4400" b="0" i="0" baseline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7988" y="3842525"/>
            <a:ext cx="10096024" cy="904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 i="1">
                <a:solidFill>
                  <a:schemeClr val="bg1"/>
                </a:solidFill>
                <a:latin typeface="+mn-lt"/>
                <a:ea typeface="Ubuntu Light" charset="0"/>
                <a:cs typeface="Ubuntu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sv-SE" sz="2600"/>
              <a:t>- Namn Efternamn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6D786EF-65AA-C643-BE54-704EA327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6A0C513B-A629-E24A-A00D-E2C304CE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1466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Citatsida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där du kan lyfta fram ett citat mot en färgad bakgrund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D1563E9-6300-864F-A4A8-66EAE51872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2129E-1F5E-AE4E-9AC8-67DBC424947C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351D71E-A2BD-2444-9537-CFE03C3AF4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E307FC1-AA74-374B-BFD6-FB4D255E8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48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ad innehållssida ros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703341" y="960756"/>
            <a:ext cx="8343822" cy="782699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i="0">
                <a:solidFill>
                  <a:schemeClr val="bg1"/>
                </a:solidFill>
                <a:latin typeface="+mj-lt"/>
                <a:ea typeface="Ubuntu Light" charset="0"/>
                <a:cs typeface="Ubuntu Light" charset="0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7" name="Platshållare för text 10"/>
          <p:cNvSpPr>
            <a:spLocks noGrp="1"/>
          </p:cNvSpPr>
          <p:nvPr>
            <p:ph type="body" sz="quarter" idx="10"/>
          </p:nvPr>
        </p:nvSpPr>
        <p:spPr>
          <a:xfrm>
            <a:off x="703263" y="1951038"/>
            <a:ext cx="8343900" cy="3584575"/>
          </a:xfrm>
          <a:prstGeom prst="rect">
            <a:avLst/>
          </a:prstGeom>
        </p:spPr>
        <p:txBody>
          <a:bodyPr/>
          <a:lstStyle>
            <a:lvl1pPr>
              <a:defRPr sz="2600" b="0" i="0" baseline="0">
                <a:solidFill>
                  <a:schemeClr val="bg1"/>
                </a:solidFill>
                <a:latin typeface="+mn-lt"/>
                <a:ea typeface="Crimson Text" charset="0"/>
                <a:cs typeface="Crimson Text" charset="0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6DBE4B4-3AF3-D544-8903-B08DFE99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383" y="6199189"/>
            <a:ext cx="1023594" cy="334961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B5B9CD5-A7CD-4C42-9E89-E5ECA77F8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64735" y="24063"/>
            <a:ext cx="2160000" cy="2359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Färgad innehållssida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en sida du kan använda för att lyfta fram något specifikt innehåll och skapa variation i presentationen med.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Försök hålla dig till max 6 punkter på en sida.</a:t>
            </a: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Texten ska vara vit för att säkerställa god kontrast mot bakgrunden.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90B6A8A-391E-9E4B-AAC9-5F5FDC8B0B9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772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D2AA87-3415-D549-9EE8-6919FB5BC96D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5993547-0F2C-294E-BDC1-88039413E0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2D41AC9-833B-F841-9A1A-B51C28EE8C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86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rubrik 2">
            <a:extLst>
              <a:ext uri="{FF2B5EF4-FFF2-40B4-BE49-F238E27FC236}">
                <a16:creationId xmlns:a16="http://schemas.microsoft.com/office/drawing/2014/main" id="{9F4B96BA-0FFA-EF42-B27D-ABA584CD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C23DDA3C-9FF4-0349-8A23-F924B856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  <a:p>
            <a:pPr lvl="5"/>
            <a:r>
              <a:rPr lang="sv-SE"/>
              <a:t>Nästa nivå</a:t>
            </a:r>
          </a:p>
          <a:p>
            <a:pPr lvl="6"/>
            <a:r>
              <a:rPr lang="sv-SE"/>
              <a:t>Nästa nivå</a:t>
            </a:r>
          </a:p>
          <a:p>
            <a:pPr lvl="7"/>
            <a:r>
              <a:rPr lang="sv-SE"/>
              <a:t>Nästa nivå</a:t>
            </a:r>
          </a:p>
          <a:p>
            <a:pPr lvl="8"/>
            <a:r>
              <a:rPr lang="sv-SE"/>
              <a:t>Nästa nivå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DDDFDC5-C573-1549-AACB-72B3418F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40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8BE975-32C6-2840-AFC9-F3B5E976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6656" y="6340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24069D2F-8DC6-6345-AA68-275ED444B14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D81A2-C93F-464F-B77F-D890DA12B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40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A8DD9411-D5E3-2846-ADAC-C83B20EA5CEF}" type="datetime1">
              <a:rPr lang="sv-SE" smtClean="0"/>
              <a:t>2022-05-02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4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6" r:id="rId13"/>
    <p:sldLayoutId id="2147483777" r:id="rId14"/>
    <p:sldLayoutId id="2147483749" r:id="rId15"/>
    <p:sldLayoutId id="2147483763" r:id="rId16"/>
    <p:sldLayoutId id="2147483764" r:id="rId17"/>
    <p:sldLayoutId id="2147483766" r:id="rId18"/>
    <p:sldLayoutId id="2147483767" r:id="rId19"/>
    <p:sldLayoutId id="2147483765" r:id="rId20"/>
    <p:sldLayoutId id="2147483768" r:id="rId21"/>
    <p:sldLayoutId id="2147483748" r:id="rId22"/>
    <p:sldLayoutId id="2147483762" r:id="rId23"/>
    <p:sldLayoutId id="2147483769" r:id="rId24"/>
    <p:sldLayoutId id="2147483779" r:id="rId25"/>
    <p:sldLayoutId id="2147483778" r:id="rId26"/>
    <p:sldLayoutId id="2147483780" r:id="rId27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itchFamily="2" charset="2"/>
        <a:buChar char="§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433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B634B-49F6-4E44-90AB-E2884CF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226266"/>
            <a:ext cx="6586491" cy="1286160"/>
          </a:xfrm>
        </p:spPr>
        <p:txBody>
          <a:bodyPr anchor="b">
            <a:noAutofit/>
          </a:bodyPr>
          <a:lstStyle/>
          <a:p>
            <a:br>
              <a:rPr lang="sv-SE" sz="2800" dirty="0"/>
            </a:br>
            <a:r>
              <a:rPr lang="sv-SE" sz="2400" dirty="0"/>
              <a:t>Mer datadriven utveckling genom den nationella datastrategin och europeiska dataområden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8AFFD4-3B45-4DC7-A1B6-9902FD79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1694330"/>
            <a:ext cx="6586489" cy="4529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400" b="1" dirty="0"/>
              <a:t>Timme 1: 10.00 –11.00</a:t>
            </a:r>
          </a:p>
          <a:p>
            <a:pPr marL="228600" lvl="1">
              <a:spcBef>
                <a:spcPts val="1000"/>
              </a:spcBef>
            </a:pPr>
            <a:r>
              <a:rPr lang="sv-SE" sz="1400" dirty="0"/>
              <a:t>Den nationella datastrategin (Magnus </a:t>
            </a:r>
            <a:r>
              <a:rPr lang="sv-SE" sz="1400" dirty="0" err="1"/>
              <a:t>Enzell</a:t>
            </a:r>
            <a:r>
              <a:rPr lang="sv-SE" sz="1400" dirty="0"/>
              <a:t> | Infrastrukturdepartementet) 25 min</a:t>
            </a:r>
          </a:p>
          <a:p>
            <a:pPr marL="228600" lvl="1">
              <a:spcBef>
                <a:spcPts val="1000"/>
              </a:spcBef>
            </a:pPr>
            <a:r>
              <a:rPr lang="sv-SE" sz="1400" dirty="0"/>
              <a:t>The </a:t>
            </a:r>
            <a:r>
              <a:rPr lang="sv-SE" sz="1400" dirty="0" err="1"/>
              <a:t>European</a:t>
            </a:r>
            <a:r>
              <a:rPr lang="sv-SE" sz="1400" dirty="0"/>
              <a:t> </a:t>
            </a:r>
            <a:r>
              <a:rPr lang="sv-SE" sz="1400" dirty="0" err="1"/>
              <a:t>Commission’s</a:t>
            </a:r>
            <a:r>
              <a:rPr lang="sv-SE" sz="1400" dirty="0"/>
              <a:t> vision </a:t>
            </a:r>
            <a:r>
              <a:rPr lang="sv-SE" sz="1400" dirty="0" err="1"/>
              <a:t>of</a:t>
            </a:r>
            <a:r>
              <a:rPr lang="sv-SE" sz="1400" dirty="0"/>
              <a:t> data </a:t>
            </a:r>
            <a:r>
              <a:rPr lang="sv-SE" sz="1400" dirty="0" err="1"/>
              <a:t>spaces</a:t>
            </a:r>
            <a:r>
              <a:rPr lang="sv-SE" sz="1400" dirty="0"/>
              <a:t> in </a:t>
            </a:r>
            <a:r>
              <a:rPr lang="sv-SE" sz="1400" dirty="0" err="1"/>
              <a:t>Europe</a:t>
            </a:r>
            <a:r>
              <a:rPr lang="sv-SE" sz="1400" dirty="0"/>
              <a:t> (Antonio </a:t>
            </a:r>
            <a:r>
              <a:rPr lang="sv-SE" sz="1400" dirty="0" err="1"/>
              <a:t>Biason</a:t>
            </a:r>
            <a:r>
              <a:rPr lang="sv-SE" sz="1400" dirty="0"/>
              <a:t> | DG CNECT) 25 min</a:t>
            </a:r>
          </a:p>
          <a:p>
            <a:pPr marL="228600" lvl="1">
              <a:spcBef>
                <a:spcPts val="1000"/>
              </a:spcBef>
            </a:pPr>
            <a:r>
              <a:rPr lang="sv-SE" sz="1400" dirty="0" err="1"/>
              <a:t>DIGG:s</a:t>
            </a:r>
            <a:r>
              <a:rPr lang="sv-SE" sz="1400" dirty="0"/>
              <a:t> datauppdrag (Viktoria Hagelstedt | DIGG) 5 min</a:t>
            </a:r>
          </a:p>
          <a:p>
            <a:pPr marL="0" indent="0">
              <a:buNone/>
            </a:pPr>
            <a:r>
              <a:rPr lang="sv-SE" sz="1400" b="1" dirty="0"/>
              <a:t>Timme 2: 11:05-12 </a:t>
            </a:r>
          </a:p>
          <a:p>
            <a:r>
              <a:rPr lang="sv-SE" sz="1400" dirty="0"/>
              <a:t>Datainfrastruktur för kompetensförsörjning och livslångt lärande | Erik </a:t>
            </a:r>
            <a:r>
              <a:rPr lang="sv-SE" sz="1400" dirty="0" err="1"/>
              <a:t>Lejdemyr</a:t>
            </a:r>
            <a:r>
              <a:rPr lang="sv-SE" sz="1400" dirty="0"/>
              <a:t>, Arbetsförmedlingen</a:t>
            </a:r>
          </a:p>
          <a:p>
            <a:r>
              <a:rPr lang="sv-SE" sz="1400" dirty="0"/>
              <a:t>En statlig infrastruktur för </a:t>
            </a:r>
            <a:r>
              <a:rPr lang="sv-SE" sz="1400" dirty="0" err="1"/>
              <a:t>bilddata</a:t>
            </a:r>
            <a:r>
              <a:rPr lang="sv-SE" sz="1400" dirty="0"/>
              <a:t> | Michel </a:t>
            </a:r>
            <a:r>
              <a:rPr lang="sv-SE" sz="1400" dirty="0" err="1"/>
              <a:t>Silvestri</a:t>
            </a:r>
            <a:r>
              <a:rPr lang="sv-SE" sz="1400" dirty="0"/>
              <a:t>, E-hälsomyndigheten</a:t>
            </a:r>
          </a:p>
          <a:p>
            <a:r>
              <a:rPr lang="sv-SE" sz="1400" dirty="0"/>
              <a:t>Kunskap om elektrifieringen av transporter | Lina Nordin, Statens väg- och transportforskningsinstitut</a:t>
            </a:r>
          </a:p>
          <a:p>
            <a:r>
              <a:rPr lang="sv-SE" sz="1400" dirty="0"/>
              <a:t>Data från satelliter för hållbar utveckling | Tobias Edman Rymdstyrelsen</a:t>
            </a:r>
          </a:p>
          <a:p>
            <a:r>
              <a:rPr lang="sv-SE" sz="1400" dirty="0"/>
              <a:t>Delning och nyttiggörande av data för smart statistik | Marie Haldorson, Statistikmyndigheten SCB</a:t>
            </a:r>
          </a:p>
          <a:p>
            <a:pPr marL="0" indent="0">
              <a:buNone/>
            </a:pPr>
            <a:r>
              <a:rPr lang="sv-SE" sz="1400" b="1" dirty="0"/>
              <a:t>Diskussion 10 min</a:t>
            </a:r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71CA6D-A329-4FD7-B6AF-754BD5CE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49" b="1"/>
          <a:stretch/>
        </p:blipFill>
        <p:spPr>
          <a:xfrm>
            <a:off x="20" y="6495"/>
            <a:ext cx="4635571" cy="6857990"/>
          </a:xfrm>
          <a:prstGeom prst="rect">
            <a:avLst/>
          </a:prstGeom>
          <a:effectLst/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63022AE-DA5E-4E99-B553-A146C642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5" y="6395305"/>
            <a:ext cx="961969" cy="3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52572B9-15BA-41E7-9F30-57144BCA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0" y="6369992"/>
            <a:ext cx="1380529" cy="3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88D2BFD-EF5E-48E6-849B-D356157C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31" y="6427003"/>
            <a:ext cx="921887" cy="2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9F8B9FE8-0624-4D1B-BFD9-B5DC71D0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718" y="6357251"/>
            <a:ext cx="982010" cy="29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5D7201BF-8490-4686-B83C-092E7C7F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82" y="6462674"/>
            <a:ext cx="1472648" cy="2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45188D-1DB5-4376-8062-2A57DEAF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867" y="6352425"/>
            <a:ext cx="836218" cy="3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ätverket träffas digitalt">
            <a:extLst>
              <a:ext uri="{FF2B5EF4-FFF2-40B4-BE49-F238E27FC236}">
                <a16:creationId xmlns:a16="http://schemas.microsoft.com/office/drawing/2014/main" id="{903F35E5-48E8-4B3C-9291-F3E9C3E92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9641" r="24762" b="-9641"/>
          <a:stretch/>
        </p:blipFill>
        <p:spPr bwMode="auto">
          <a:xfrm>
            <a:off x="0" y="0"/>
            <a:ext cx="4635571" cy="75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83902"/>
      </p:ext>
    </p:extLst>
  </p:cSld>
  <p:clrMapOvr>
    <a:masterClrMapping/>
  </p:clrMapOvr>
</p:sld>
</file>

<file path=ppt/theme/theme1.xml><?xml version="1.0" encoding="utf-8"?>
<a:theme xmlns:a="http://schemas.openxmlformats.org/drawingml/2006/main" name="DIGG">
  <a:themeElements>
    <a:clrScheme name="DIGG 1">
      <a:dk1>
        <a:srgbClr val="696059"/>
      </a:dk1>
      <a:lt1>
        <a:srgbClr val="FFFFFF"/>
      </a:lt1>
      <a:dk2>
        <a:srgbClr val="546850"/>
      </a:dk2>
      <a:lt2>
        <a:srgbClr val="F1EFEC"/>
      </a:lt2>
      <a:accent1>
        <a:srgbClr val="CD796E"/>
      </a:accent1>
      <a:accent2>
        <a:srgbClr val="546850"/>
      </a:accent2>
      <a:accent3>
        <a:srgbClr val="696059"/>
      </a:accent3>
      <a:accent4>
        <a:srgbClr val="CE8036"/>
      </a:accent4>
      <a:accent5>
        <a:srgbClr val="CD796E"/>
      </a:accent5>
      <a:accent6>
        <a:srgbClr val="546850"/>
      </a:accent6>
      <a:hlink>
        <a:srgbClr val="546850"/>
      </a:hlink>
      <a:folHlink>
        <a:srgbClr val="546850"/>
      </a:folHlink>
    </a:clrScheme>
    <a:fontScheme name="DIGG">
      <a:majorFont>
        <a:latin typeface="Ubuntu Light"/>
        <a:ea typeface=""/>
        <a:cs typeface=""/>
      </a:majorFont>
      <a:minorFont>
        <a:latin typeface="Crim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G-mall med instruktioner 2022-02" id="{93B94F12-9CCC-43FF-AC61-347F9CE949C1}" vid="{1DE68A9D-A68A-4A72-8C8C-982118E9A39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2c3aeba-38d7-4579-a228-9442a2c6d9b7">
      <UserInfo>
        <DisplayName>Anna Jonason</DisplayName>
        <AccountId>22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E09E1F4CB66447966D8568542F4E47" ma:contentTypeVersion="12" ma:contentTypeDescription="Create a new document." ma:contentTypeScope="" ma:versionID="b7ede4a3a1a2a23f9676c3b2db2e53a6">
  <xsd:schema xmlns:xsd="http://www.w3.org/2001/XMLSchema" xmlns:xs="http://www.w3.org/2001/XMLSchema" xmlns:p="http://schemas.microsoft.com/office/2006/metadata/properties" xmlns:ns2="3e870edd-2792-4c95-946f-d2c02023ad65" xmlns:ns3="f2c3aeba-38d7-4579-a228-9442a2c6d9b7" targetNamespace="http://schemas.microsoft.com/office/2006/metadata/properties" ma:root="true" ma:fieldsID="49fdc1c90da738eade3b4cd075e3fbcf" ns2:_="" ns3:_="">
    <xsd:import namespace="3e870edd-2792-4c95-946f-d2c02023ad65"/>
    <xsd:import namespace="f2c3aeba-38d7-4579-a228-9442a2c6d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70edd-2792-4c95-946f-d2c02023ad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3aeba-38d7-4579-a228-9442a2c6d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2BBB23-C11D-4ACD-A501-6BA81C151094}">
  <ds:schemaRefs>
    <ds:schemaRef ds:uri="http://schemas.microsoft.com/office/2006/documentManagement/types"/>
    <ds:schemaRef ds:uri="http://purl.org/dc/terms/"/>
    <ds:schemaRef ds:uri="f2c3aeba-38d7-4579-a228-9442a2c6d9b7"/>
    <ds:schemaRef ds:uri="http://purl.org/dc/dcmitype/"/>
    <ds:schemaRef ds:uri="http://schemas.openxmlformats.org/package/2006/metadata/core-properties"/>
    <ds:schemaRef ds:uri="3e870edd-2792-4c95-946f-d2c02023ad65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F0CCFE9-3F14-4356-8EFF-F05454522C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73DF0-0E6E-4294-8508-83AD8C575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70edd-2792-4c95-946f-d2c02023ad65"/>
    <ds:schemaRef ds:uri="f2c3aeba-38d7-4579-a228-9442a2c6d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DIGG-mall med instruktioner 2022-02</Template>
  <TotalTime>15546</TotalTime>
  <Words>145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Crimson Text</vt:lpstr>
      <vt:lpstr>Times New Roman</vt:lpstr>
      <vt:lpstr>Ubuntu Light</vt:lpstr>
      <vt:lpstr>Ubuntu Medium</vt:lpstr>
      <vt:lpstr>Wingdings</vt:lpstr>
      <vt:lpstr>DIGG</vt:lpstr>
      <vt:lpstr> Mer datadriven utveckling genom den nationella datastrategin och europeiska dataområden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Instruktioner för ppt-mallen</dc:title>
  <dc:creator>Berlin Nina</dc:creator>
  <cp:lastModifiedBy>Dalhage Maria</cp:lastModifiedBy>
  <cp:revision>104</cp:revision>
  <dcterms:created xsi:type="dcterms:W3CDTF">2022-03-11T12:43:23Z</dcterms:created>
  <dcterms:modified xsi:type="dcterms:W3CDTF">2022-05-02T15:03:41Z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0x01010035E09E1F4CB66447966D8568542F4E47</vt:lpwstr>
  </property>
</Properties>
</file>