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8" r:id="rId4"/>
    <p:sldId id="269" r:id="rId5"/>
    <p:sldId id="274" r:id="rId6"/>
    <p:sldId id="282" r:id="rId7"/>
    <p:sldId id="283" r:id="rId8"/>
    <p:sldId id="267" r:id="rId9"/>
    <p:sldId id="270" r:id="rId10"/>
    <p:sldId id="271" r:id="rId11"/>
    <p:sldId id="272" r:id="rId12"/>
    <p:sldId id="273" r:id="rId13"/>
    <p:sldId id="275" r:id="rId14"/>
    <p:sldId id="276" r:id="rId15"/>
    <p:sldId id="278" r:id="rId16"/>
    <p:sldId id="279" r:id="rId17"/>
    <p:sldId id="280" r:id="rId18"/>
    <p:sldId id="281" r:id="rId19"/>
    <p:sldId id="257" r:id="rId20"/>
    <p:sldId id="258" r:id="rId21"/>
    <p:sldId id="259" r:id="rId22"/>
    <p:sldId id="260" r:id="rId23"/>
    <p:sldId id="262" r:id="rId24"/>
    <p:sldId id="263" r:id="rId25"/>
    <p:sldId id="264" r:id="rId26"/>
    <p:sldId id="265" r:id="rId27"/>
    <p:sldId id="266" r:id="rId2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82"/>
  </p:normalViewPr>
  <p:slideViewPr>
    <p:cSldViewPr snapToGrid="0" snapToObjects="1">
      <p:cViewPr>
        <p:scale>
          <a:sx n="237" d="100"/>
          <a:sy n="237" d="100"/>
        </p:scale>
        <p:origin x="-2328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3640-1168-337E-890B-E32E179D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035A-BCCE-7C54-2501-F2CD2721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3533-0631-2D1C-41BB-EFCD4CA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9CDD-75B3-46A8-B8C8-B49E73E7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8765-F82B-9E44-9688-D65594E9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18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FC3-EC60-999D-0AF7-A3BB90A3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CE222-CA7E-058A-E479-1C893DC2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F2DF-5427-DAD0-5656-615F44BB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4061-E7E7-7331-FC47-8A31A074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A138-E0BE-F7C8-7DCB-24946804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12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AC5E3-DA72-1DA6-B02B-000B68260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A393-5536-A6AD-93AC-B8707061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3162-0987-13BE-070A-E8327FA0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B559-C649-A11A-578A-B0A6E41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7CB9-83E3-62FC-4124-FBDB2FEF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42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C1B-61BD-8DDD-CE24-1B761C15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F5B4-C844-0300-8B36-C4024E79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D994-AAB4-AE63-5592-4EC39109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0219-6994-4840-A260-D72B57D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DCC5-4E86-4FF4-FD5E-EDC93D16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4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7B52-F1D5-CB10-6768-4E49CBAA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869F-E861-7B9B-6DD8-A3AD3370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A9CC-1847-57AC-F8C3-6E5D2296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7CD1-5898-0094-FD70-E46B2009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6031-BF76-62E7-56A1-8EF66CE3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21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E7D-4272-C26E-C038-4DD58566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43B6-F274-567A-3EB4-BD1970A4B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123E-6163-70E2-3CB7-A1EDFA3EF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0E8E-8913-D631-2861-DC2AFC77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DD64-640A-2172-6414-196A901B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5580-9467-DDE7-D4FB-38CFCB0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2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FBE3-0D2A-188B-09AE-1A2FE22F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4F75-FAA6-7423-DBF9-D9DAB0EC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CFA8-96D0-AE4E-007E-360BEC83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7D48-AC39-4CBF-ED42-99DD212B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F86F-04B2-55D8-9114-85750F67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CA021-7069-CDEA-635B-007C4065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1FBAA-43B7-74ED-71FA-35D62314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513C-E1BC-2599-D283-C62AA95C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86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7DA-5F68-C0D5-1612-C410E058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DC3C8-435E-BA42-81AE-ABD61C0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9DB81-A1EC-78D0-7E13-C215A8F9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77E9-FF87-618E-B148-3288AE10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98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78990-C6DF-9F1C-9689-AAC777FA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2A877-7F34-5A14-6C25-CCB55CB1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29FB3-5FCB-1DFA-1EC2-6F1B9F1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052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1293-C428-53E7-78DE-134CB540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7061-E190-CEAA-B752-969CBA563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D8A7-A1BA-E347-D3E6-811FB680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59C24-261D-53A1-0684-9A8CEC84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A815-93DE-1A6E-AF94-AE0C96CA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6D3B-60EE-4533-AE91-A0B97F3F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752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A2C7-7332-37EA-C5C7-845DAA39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03800-5AC6-8646-B594-0FD67218E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7A1E-CDE3-77DB-47C3-2A86C1D1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9E66-8745-6543-9C48-68E0CD1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0774-CF4E-25A2-0D2A-2DBE291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1DC1-1F65-44A7-2B62-B790A3F0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00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6A5FB-0121-B812-50FC-1AC0913C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8939-F3AF-37CA-9F7A-5CFCA06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EF57-1CF9-E180-D929-98B1DF45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4AC-EBDA-8B48-BEE7-2E7F7CBCF3E4}" type="datetimeFigureOut">
              <a:rPr lang="en-KR" smtClean="0"/>
              <a:t>2022/10/07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D29D-0CCF-0FC5-7F2D-A9637B33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CEFC-3CB1-58D1-049B-BFCD10B3F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24D2-C0CC-CE4D-8E6F-E2AEE0EBBE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664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ko_kr/AWSEC2/latest/UserGuide/using-regions-availability-zones.html#concepts-reg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EA2-EF83-86FF-2E9A-6224671F3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5000" dirty="0"/>
              <a:t>AWS Lambda </a:t>
            </a:r>
            <a:r>
              <a:rPr lang="en-US" sz="5000" dirty="0"/>
              <a:t>Hands On Lab</a:t>
            </a:r>
            <a:endParaRPr lang="en-KR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D4154-57E9-E6C9-29E2-05278F125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AWS Lambda</a:t>
            </a:r>
            <a:r>
              <a:rPr lang="ko-KR" altLang="en-US" dirty="0" err="1"/>
              <a:t>를</a:t>
            </a:r>
            <a:r>
              <a:rPr lang="ko-KR" altLang="en-US" dirty="0"/>
              <a:t> 사용해보자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+ About AWS</a:t>
            </a:r>
          </a:p>
          <a:p>
            <a:endParaRPr lang="en-US" dirty="0"/>
          </a:p>
          <a:p>
            <a:r>
              <a:rPr lang="ko-KR" altLang="en-US" dirty="0"/>
              <a:t>나상우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373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VPC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VPC</a:t>
            </a:r>
            <a:r>
              <a:rPr lang="ko-KR" altLang="en-US" dirty="0"/>
              <a:t>는 하나의 </a:t>
            </a:r>
            <a:r>
              <a:rPr lang="en-US" altLang="ko-KR" dirty="0"/>
              <a:t>region</a:t>
            </a:r>
            <a:r>
              <a:rPr lang="ko-KR" altLang="en-US" dirty="0"/>
              <a:t>에 대해 생성할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B185C-ECDF-1FB1-192D-DB49D840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40" y="1895316"/>
            <a:ext cx="6640919" cy="45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VPC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038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Subnets: VPC </a:t>
            </a:r>
            <a:r>
              <a:rPr lang="ko-KR" altLang="en-US" dirty="0"/>
              <a:t>내의 부분 집합</a:t>
            </a:r>
            <a:endParaRPr lang="en-US" altLang="ko-KR" dirty="0"/>
          </a:p>
          <a:p>
            <a:pPr lvl="1"/>
            <a:r>
              <a:rPr lang="en-US" altLang="ko-KR" dirty="0"/>
              <a:t>Public subnet: </a:t>
            </a:r>
            <a:r>
              <a:rPr lang="ko-KR" altLang="en-US" dirty="0"/>
              <a:t>외부에 노출된 리소스들이 존재하는 </a:t>
            </a:r>
            <a:r>
              <a:rPr lang="en-US" altLang="ko-KR" dirty="0"/>
              <a:t>subnet</a:t>
            </a:r>
          </a:p>
          <a:p>
            <a:pPr lvl="1"/>
            <a:r>
              <a:rPr lang="en-US" altLang="ko-KR" dirty="0"/>
              <a:t>Private subnet: </a:t>
            </a:r>
            <a:r>
              <a:rPr lang="ko-KR" altLang="en-US" dirty="0"/>
              <a:t>외부로부터 격리된 리소스들이 존재하는 </a:t>
            </a:r>
            <a:r>
              <a:rPr lang="en-US" altLang="ko-KR" dirty="0"/>
              <a:t>subnet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9A7C4-0677-8E3D-3D5D-4F92C174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40" y="2576963"/>
            <a:ext cx="6183720" cy="4281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F901C-06C3-B01C-DA6D-78D96E828C8E}"/>
              </a:ext>
            </a:extLst>
          </p:cNvPr>
          <p:cNvSpPr txBox="1"/>
          <p:nvPr/>
        </p:nvSpPr>
        <p:spPr>
          <a:xfrm>
            <a:off x="3900726" y="2754779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10.11.0.0/16(</a:t>
            </a:r>
            <a:r>
              <a:rPr lang="en-KR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10.11.0.0 - 10.11.255.255)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B7D4E-7A81-5E9F-B391-0587EB70BEFF}"/>
              </a:ext>
            </a:extLst>
          </p:cNvPr>
          <p:cNvSpPr txBox="1"/>
          <p:nvPr/>
        </p:nvSpPr>
        <p:spPr>
          <a:xfrm>
            <a:off x="4043675" y="3892198"/>
            <a:ext cx="12827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10.11.16.0/20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E6BEB-3471-2276-E78A-451C02683F0A}"/>
              </a:ext>
            </a:extLst>
          </p:cNvPr>
          <p:cNvSpPr txBox="1"/>
          <p:nvPr/>
        </p:nvSpPr>
        <p:spPr>
          <a:xfrm>
            <a:off x="6701496" y="402974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0" i="0" dirty="0">
                <a:solidFill>
                  <a:srgbClr val="16191F"/>
                </a:solidFill>
                <a:effectLst/>
                <a:latin typeface="Amazon Ember"/>
              </a:rPr>
              <a:t>10.11.48.0/20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D9777-D43A-5979-A353-E5867AE3D0B9}"/>
              </a:ext>
            </a:extLst>
          </p:cNvPr>
          <p:cNvSpPr txBox="1"/>
          <p:nvPr/>
        </p:nvSpPr>
        <p:spPr>
          <a:xfrm>
            <a:off x="3583172" y="4484825"/>
            <a:ext cx="24016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10.11.16.0 - 10.11.31.255</a:t>
            </a:r>
            <a:endParaRPr lang="en-KR" sz="15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1FC42-4285-D6FE-A631-18D98EDAA437}"/>
              </a:ext>
            </a:extLst>
          </p:cNvPr>
          <p:cNvSpPr txBox="1"/>
          <p:nvPr/>
        </p:nvSpPr>
        <p:spPr>
          <a:xfrm>
            <a:off x="6207211" y="4484558"/>
            <a:ext cx="24016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50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10.11.48.0 - 10.11.63.255</a:t>
            </a:r>
          </a:p>
        </p:txBody>
      </p:sp>
    </p:spTree>
    <p:extLst>
      <p:ext uri="{BB962C8B-B14F-4D97-AF65-F5344CB8AC3E}">
        <p14:creationId xmlns:p14="http://schemas.microsoft.com/office/powerpoint/2010/main" val="394755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VPC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Public subnet: </a:t>
            </a:r>
            <a:r>
              <a:rPr lang="ko-KR" altLang="en-US" sz="2400" dirty="0"/>
              <a:t>외부의 요청을 받을 서버 등</a:t>
            </a:r>
            <a:endParaRPr lang="en-US" altLang="ko-KR" sz="2400" dirty="0"/>
          </a:p>
          <a:p>
            <a:r>
              <a:rPr lang="en-US" altLang="ko-KR" sz="2400" dirty="0"/>
              <a:t>Private subnet: </a:t>
            </a:r>
            <a:r>
              <a:rPr lang="ko-KR" altLang="en-US" sz="2400" dirty="0"/>
              <a:t>외부의 요청을 받을 필요가 없는 데이터베이스 등</a:t>
            </a: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K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10822-85C0-687B-B5AE-8C8B05D6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65" y="2177876"/>
            <a:ext cx="7819804" cy="44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3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Managed Services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AWS</a:t>
            </a:r>
            <a:r>
              <a:rPr lang="ko-KR" altLang="en-US" dirty="0"/>
              <a:t>가 제공하는 </a:t>
            </a:r>
            <a:r>
              <a:rPr lang="en-US" altLang="ko-KR" dirty="0"/>
              <a:t>Managed Services: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EC2, RDS </a:t>
            </a:r>
            <a:r>
              <a:rPr lang="ko-KR" altLang="en-US" dirty="0" err="1"/>
              <a:t>부터</a:t>
            </a:r>
            <a:r>
              <a:rPr lang="ko-KR" altLang="en-US" dirty="0"/>
              <a:t> 시작해서</a:t>
            </a:r>
            <a:r>
              <a:rPr lang="en-US" altLang="ko-KR" dirty="0"/>
              <a:t>,,,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심지어 이름에 </a:t>
            </a:r>
            <a:r>
              <a:rPr lang="en-US" altLang="ko-KR" dirty="0"/>
              <a:t>“Managed”</a:t>
            </a:r>
            <a:r>
              <a:rPr lang="ko-KR" altLang="en-US" dirty="0"/>
              <a:t>의 약자 </a:t>
            </a:r>
            <a:r>
              <a:rPr lang="en-US" altLang="ko-KR" dirty="0"/>
              <a:t>M</a:t>
            </a:r>
            <a:r>
              <a:rPr lang="ko-KR" altLang="en-US" dirty="0"/>
              <a:t>이 들어가는 서비스들도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AMG(Amazon Managed Grafana)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AMP(Amazon Managed Prometheus)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MSK(Amazon Managed Streaming for Apache Kafka)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MWAA(Amazon Managed Workflows for Apache Airflow)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AMB(Amazon Managed Blockchain)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기타 등등</a:t>
            </a:r>
            <a:r>
              <a:rPr lang="en-US" altLang="ko-KR" dirty="0"/>
              <a:t>,,,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89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Managed Services</a:t>
            </a:r>
            <a:r>
              <a:rPr lang="en-US" altLang="ko-KR" dirty="0"/>
              <a:t>? : RDS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1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RDS</a:t>
            </a:r>
            <a:r>
              <a:rPr lang="ko-KR" altLang="en-US" dirty="0" err="1"/>
              <a:t>를</a:t>
            </a:r>
            <a:r>
              <a:rPr lang="ko-KR" altLang="en-US" dirty="0"/>
              <a:t> 예시로 들어보자</a:t>
            </a:r>
            <a:r>
              <a:rPr lang="en-US" altLang="ko-KR" dirty="0"/>
              <a:t>.</a:t>
            </a:r>
            <a:r>
              <a:rPr lang="ko-KR" altLang="en-US" dirty="0"/>
              <a:t> 만약 </a:t>
            </a:r>
            <a:r>
              <a:rPr lang="en-US" altLang="ko-KR" dirty="0"/>
              <a:t>RDS</a:t>
            </a:r>
            <a:r>
              <a:rPr lang="ko-KR" altLang="en-US" dirty="0"/>
              <a:t>에서 장애가 나면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클라이언트가 데이터베이스를 필요로 하는 작업 수행 불가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66F6-B57A-2374-1CD2-74858CD7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38" y="2310491"/>
            <a:ext cx="7893724" cy="45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Managed Services</a:t>
            </a:r>
            <a:r>
              <a:rPr lang="en-US" altLang="ko-KR" dirty="0"/>
              <a:t>? : RDS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8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300" dirty="0"/>
              <a:t>RDS</a:t>
            </a:r>
            <a:r>
              <a:rPr lang="ko-KR" altLang="en-US" sz="2300" dirty="0" err="1"/>
              <a:t>를</a:t>
            </a:r>
            <a:r>
              <a:rPr lang="ko-KR" altLang="en-US" sz="2300" dirty="0"/>
              <a:t> 예시로 들어보자</a:t>
            </a:r>
            <a:r>
              <a:rPr lang="en-US" altLang="ko-KR" sz="2300" dirty="0"/>
              <a:t>.</a:t>
            </a:r>
            <a:r>
              <a:rPr lang="ko-KR" altLang="en-US" sz="2300" dirty="0"/>
              <a:t> 만약 </a:t>
            </a:r>
            <a:r>
              <a:rPr lang="en-US" altLang="ko-KR" sz="2300" dirty="0"/>
              <a:t>RDS</a:t>
            </a:r>
            <a:r>
              <a:rPr lang="ko-KR" altLang="en-US" sz="2300" dirty="0"/>
              <a:t>에서 장애가 나면</a:t>
            </a:r>
            <a:r>
              <a:rPr lang="en-US" altLang="ko-KR" sz="2300" dirty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2300" dirty="0"/>
              <a:t>클라이언트가 데이터베이스를 필요로 하는 작업 수행 불가</a:t>
            </a:r>
            <a:endParaRPr lang="en-US" altLang="ko-KR" sz="23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66F6-B57A-2374-1CD2-74858CD7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46" y="2241732"/>
            <a:ext cx="8032308" cy="46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Managed Services</a:t>
            </a:r>
            <a:r>
              <a:rPr lang="en-US" altLang="ko-KR" dirty="0"/>
              <a:t>? : RDS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RDS</a:t>
            </a:r>
            <a:r>
              <a:rPr lang="ko-KR" altLang="en-US" dirty="0" err="1"/>
              <a:t>를</a:t>
            </a:r>
            <a:r>
              <a:rPr lang="ko-KR" altLang="en-US" dirty="0"/>
              <a:t> 예시로 들어보자</a:t>
            </a:r>
            <a:r>
              <a:rPr lang="en-US" altLang="ko-KR" dirty="0"/>
              <a:t>.</a:t>
            </a:r>
            <a:r>
              <a:rPr lang="ko-KR" altLang="en-US" dirty="0"/>
              <a:t> 만약 </a:t>
            </a:r>
            <a:r>
              <a:rPr lang="en-US" altLang="ko-KR" dirty="0"/>
              <a:t>RDS</a:t>
            </a:r>
            <a:r>
              <a:rPr lang="ko-KR" altLang="en-US" dirty="0"/>
              <a:t>에서 장애가 나면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AWS</a:t>
            </a:r>
            <a:r>
              <a:rPr lang="ko-KR" altLang="en-US" dirty="0"/>
              <a:t>가 제공하는 방법</a:t>
            </a:r>
            <a:r>
              <a:rPr lang="en-US" altLang="ko-KR" dirty="0"/>
              <a:t> </a:t>
            </a:r>
            <a:r>
              <a:rPr lang="ko-KR" altLang="en-US" dirty="0"/>
              <a:t>중 하나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Read replica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77E28-AB44-3400-496D-A874BB76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72" y="2428312"/>
            <a:ext cx="7707656" cy="44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Managed Services</a:t>
            </a:r>
            <a:r>
              <a:rPr lang="en-US" altLang="ko-KR" dirty="0"/>
              <a:t>? : RDS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RDS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예시로 들어보자</a:t>
            </a:r>
            <a:r>
              <a:rPr lang="en-US" altLang="ko-KR" sz="2200" dirty="0"/>
              <a:t>.</a:t>
            </a:r>
            <a:r>
              <a:rPr lang="ko-KR" altLang="en-US" sz="2200" dirty="0"/>
              <a:t> 만약 </a:t>
            </a:r>
            <a:r>
              <a:rPr lang="en-US" altLang="ko-KR" sz="2200" dirty="0"/>
              <a:t>RDS</a:t>
            </a:r>
            <a:r>
              <a:rPr lang="ko-KR" altLang="en-US" sz="2200" dirty="0"/>
              <a:t>에서 장애가 나면</a:t>
            </a:r>
            <a:r>
              <a:rPr lang="en-US" altLang="ko-KR" sz="22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Read replica</a:t>
            </a:r>
            <a:r>
              <a:rPr lang="ko-KR" altLang="en-US" sz="2200" dirty="0"/>
              <a:t>와 </a:t>
            </a:r>
            <a:r>
              <a:rPr lang="en-US" altLang="ko-KR" sz="2200" dirty="0"/>
              <a:t>Primary </a:t>
            </a:r>
            <a:r>
              <a:rPr lang="ko-KR" altLang="en-US" sz="2200" dirty="0"/>
              <a:t>사이의 데이터 동기화</a:t>
            </a:r>
            <a:r>
              <a:rPr lang="en-US" altLang="ko-KR" sz="2200" dirty="0"/>
              <a:t>:</a:t>
            </a:r>
            <a:r>
              <a:rPr lang="ko-KR" altLang="en-US" sz="2200" dirty="0"/>
              <a:t> </a:t>
            </a:r>
            <a:r>
              <a:rPr lang="en-US" altLang="ko-KR" sz="2200" dirty="0"/>
              <a:t>AWS</a:t>
            </a:r>
            <a:r>
              <a:rPr lang="ko-KR" altLang="en-US" sz="2200" dirty="0"/>
              <a:t>가 알아서</a:t>
            </a:r>
            <a:r>
              <a:rPr lang="en-US" altLang="ko-KR" sz="2200" dirty="0"/>
              <a:t>(managed) </a:t>
            </a:r>
            <a:r>
              <a:rPr lang="ko-KR" altLang="en-US" sz="2200" dirty="0"/>
              <a:t>해준다</a:t>
            </a:r>
            <a:r>
              <a:rPr lang="en-US" altLang="ko-KR" sz="22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77E28-AB44-3400-496D-A874BB76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37" y="2220686"/>
            <a:ext cx="8068926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Managed Services</a:t>
            </a:r>
            <a:r>
              <a:rPr lang="en-US" altLang="ko-KR" dirty="0"/>
              <a:t>? : RDS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RDS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예시로 들어보자</a:t>
            </a:r>
            <a:r>
              <a:rPr lang="en-US" altLang="ko-KR" sz="2200" dirty="0"/>
              <a:t>.</a:t>
            </a:r>
            <a:r>
              <a:rPr lang="ko-KR" altLang="en-US" sz="2200" dirty="0"/>
              <a:t> 만약 </a:t>
            </a:r>
            <a:r>
              <a:rPr lang="en-US" altLang="ko-KR" sz="2200" dirty="0"/>
              <a:t>RDS(Primary)</a:t>
            </a:r>
            <a:r>
              <a:rPr lang="ko-KR" altLang="en-US" sz="2200" dirty="0"/>
              <a:t>에서 장애가 나면</a:t>
            </a:r>
            <a:r>
              <a:rPr lang="en-US" altLang="ko-KR" sz="22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Read replica</a:t>
            </a:r>
            <a:r>
              <a:rPr lang="ko-KR" altLang="en-US" sz="2200" dirty="0"/>
              <a:t>들 중 하나를 </a:t>
            </a:r>
            <a:r>
              <a:rPr lang="en-US" altLang="ko-KR" sz="2200" dirty="0"/>
              <a:t>Primary </a:t>
            </a:r>
            <a:r>
              <a:rPr lang="ko-KR" altLang="en-US" sz="2200" dirty="0"/>
              <a:t>로 </a:t>
            </a:r>
            <a:r>
              <a:rPr lang="en-US" altLang="ko-KR" sz="2200" dirty="0"/>
              <a:t>promote:</a:t>
            </a:r>
            <a:r>
              <a:rPr lang="ko-KR" altLang="en-US" sz="2200" dirty="0"/>
              <a:t> </a:t>
            </a:r>
            <a:r>
              <a:rPr lang="en-US" altLang="ko-KR" sz="2200" dirty="0"/>
              <a:t>AWS</a:t>
            </a:r>
            <a:r>
              <a:rPr lang="ko-KR" altLang="en-US" sz="2200" dirty="0"/>
              <a:t>가 알아서</a:t>
            </a:r>
            <a:r>
              <a:rPr lang="en-US" altLang="ko-KR" sz="2200" dirty="0"/>
              <a:t>(managed) </a:t>
            </a:r>
            <a:r>
              <a:rPr lang="ko-KR" altLang="en-US" sz="2200" dirty="0"/>
              <a:t>해준다</a:t>
            </a:r>
            <a:r>
              <a:rPr lang="en-US" altLang="ko-KR" sz="22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77E28-AB44-3400-496D-A874BB76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37" y="2220686"/>
            <a:ext cx="8068926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736-D88E-6952-6156-CA0211D3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/>
              <a:t>Event</a:t>
            </a:r>
            <a:r>
              <a:rPr lang="ko-KR" altLang="en-US" dirty="0"/>
              <a:t> 중심의 </a:t>
            </a:r>
            <a:r>
              <a:rPr lang="en-US" altLang="ko-KR" b="1" dirty="0"/>
              <a:t>serverless</a:t>
            </a:r>
            <a:r>
              <a:rPr lang="en-US" altLang="ko-KR" dirty="0"/>
              <a:t> computing service</a:t>
            </a:r>
          </a:p>
          <a:p>
            <a:r>
              <a:rPr lang="ko-KR" altLang="en-US" dirty="0"/>
              <a:t>수많은 다른 </a:t>
            </a:r>
            <a:r>
              <a:rPr lang="en-US" altLang="ko-KR" dirty="0"/>
              <a:t>AWS</a:t>
            </a:r>
            <a:r>
              <a:rPr lang="ko-KR" altLang="en-US" dirty="0"/>
              <a:t>의 다른 서비스들과 조합해 사용 가능</a:t>
            </a:r>
            <a:endParaRPr lang="en-US" altLang="ko-KR" dirty="0"/>
          </a:p>
          <a:p>
            <a:r>
              <a:rPr lang="ko-KR" altLang="en-US" dirty="0"/>
              <a:t>보장된 확장성</a:t>
            </a:r>
            <a:r>
              <a:rPr lang="en-US" altLang="ko-KR" dirty="0"/>
              <a:t>(scalability)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0E283-97A0-E650-3204-3CC8FF33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AWS Lambda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K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47C349-1EAC-A1F4-2235-A4B13109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27" y="3349330"/>
            <a:ext cx="3143545" cy="31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62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FF5-E95A-5DB9-C080-E0A5611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47971"/>
            <a:ext cx="3932237" cy="1600200"/>
          </a:xfrm>
        </p:spPr>
        <p:txBody>
          <a:bodyPr/>
          <a:lstStyle/>
          <a:p>
            <a:r>
              <a:rPr lang="ko-KR" altLang="en-US" dirty="0"/>
              <a:t>발표자 소개</a:t>
            </a:r>
            <a:r>
              <a:rPr lang="en-US" altLang="ko-KR" dirty="0"/>
              <a:t> - </a:t>
            </a:r>
            <a:r>
              <a:rPr lang="ko-KR" altLang="en-US" dirty="0"/>
              <a:t>나상우</a:t>
            </a:r>
            <a:endParaRPr lang="en-K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E73FD-B023-DD3E-D985-456349D1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0458" y="2215485"/>
            <a:ext cx="8197886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AWS Serverless Community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AWS KRUG(</a:t>
            </a:r>
            <a:r>
              <a:rPr lang="ko-KR" altLang="en-US" sz="2200" dirty="0"/>
              <a:t>한국 사용자 모임</a:t>
            </a:r>
            <a:r>
              <a:rPr lang="en-US" altLang="ko-KR" sz="2200" dirty="0"/>
              <a:t>) </a:t>
            </a:r>
            <a:r>
              <a:rPr lang="ko-KR" altLang="en-US" sz="2200" dirty="0"/>
              <a:t>운영진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GDSC </a:t>
            </a:r>
            <a:r>
              <a:rPr lang="en-US" altLang="ko-KR" sz="2200" dirty="0" err="1"/>
              <a:t>Soongsil</a:t>
            </a:r>
            <a:r>
              <a:rPr lang="en-US" altLang="ko-KR" sz="2200" dirty="0"/>
              <a:t>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Server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Cloud Enthusiast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소프트웨어학부 </a:t>
            </a:r>
            <a:r>
              <a:rPr lang="en-US" altLang="ko-KR" sz="2200" dirty="0"/>
              <a:t>3</a:t>
            </a:r>
            <a:r>
              <a:rPr lang="ko-KR" altLang="en-US" sz="2200" dirty="0"/>
              <a:t>학년 </a:t>
            </a:r>
            <a:r>
              <a:rPr lang="en-US" altLang="ko-KR" sz="2200" dirty="0"/>
              <a:t>1</a:t>
            </a:r>
            <a:r>
              <a:rPr lang="ko-KR" altLang="en-US" sz="2200" dirty="0"/>
              <a:t>학기까지 수료</a:t>
            </a:r>
            <a:r>
              <a:rPr lang="en-US" altLang="ko-KR" sz="2200" dirty="0"/>
              <a:t>!</a:t>
            </a:r>
          </a:p>
        </p:txBody>
      </p:sp>
      <p:pic>
        <p:nvPicPr>
          <p:cNvPr id="5" name="Picture 4" descr="A person wearing a mask and holding a computer&#10;&#10;Description automatically generated with low confidence">
            <a:extLst>
              <a:ext uri="{FF2B5EF4-FFF2-40B4-BE49-F238E27FC236}">
                <a16:creationId xmlns:a16="http://schemas.microsoft.com/office/drawing/2014/main" id="{267B8FFA-3171-890F-9E2A-BE629E27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242066"/>
            <a:ext cx="2398936" cy="3222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86941-93F8-7080-EFA6-568C4593D810}"/>
              </a:ext>
            </a:extLst>
          </p:cNvPr>
          <p:cNvSpPr txBox="1"/>
          <p:nvPr/>
        </p:nvSpPr>
        <p:spPr>
          <a:xfrm>
            <a:off x="3665057" y="1872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2755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AE87-AD0E-9CD5-4E1A-5AE754F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Serverless</a:t>
            </a:r>
            <a:r>
              <a:rPr lang="ko-KR" altLang="en-US" dirty="0"/>
              <a:t> </a:t>
            </a:r>
            <a:r>
              <a:rPr lang="ko-KR" altLang="en-US" sz="3300" dirty="0"/>
              <a:t>개념 이해하기</a:t>
            </a:r>
            <a:endParaRPr lang="en-KR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9E72-567F-D816-618A-42DE1AF7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90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/>
              <a:t>서버에 대한 고민 없이 </a:t>
            </a:r>
            <a:r>
              <a:rPr lang="ko-KR" altLang="en-US" dirty="0"/>
              <a:t>애플리케이션 구축 및 실행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기본으로 </a:t>
            </a:r>
            <a:r>
              <a:rPr lang="ko-KR" altLang="en-US" b="1" dirty="0"/>
              <a:t>고가용성</a:t>
            </a:r>
            <a:r>
              <a:rPr lang="en-US" altLang="ko-KR" dirty="0"/>
              <a:t>(high availability) </a:t>
            </a:r>
            <a:r>
              <a:rPr lang="ko-KR" altLang="en-US" dirty="0"/>
              <a:t>제공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트래픽에 따라 </a:t>
            </a:r>
            <a:r>
              <a:rPr lang="ko-KR" altLang="en-US" b="1" dirty="0"/>
              <a:t>자동으로 확장</a:t>
            </a:r>
            <a:r>
              <a:rPr lang="en-US" altLang="ko-KR" dirty="0"/>
              <a:t>(auto scale) </a:t>
            </a:r>
            <a:r>
              <a:rPr lang="ko-KR" altLang="en-US" dirty="0"/>
              <a:t>가능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b="1" dirty="0"/>
              <a:t>실행된 시간에 대해서만 비용 부과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개발자는 애플리케이션 개발에 더 집중할 수 있다</a:t>
            </a:r>
            <a:r>
              <a:rPr lang="en-US" altLang="ko-KR" dirty="0"/>
              <a:t>!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우리는 </a:t>
            </a:r>
            <a:r>
              <a:rPr lang="en-US" altLang="ko-KR" dirty="0"/>
              <a:t>Lambda</a:t>
            </a:r>
            <a:r>
              <a:rPr lang="ko-KR" altLang="en-US" dirty="0"/>
              <a:t> 함수의 코드만 작성할 뿐</a:t>
            </a:r>
            <a:r>
              <a:rPr lang="en-US" altLang="ko-KR" dirty="0"/>
              <a:t>,</a:t>
            </a:r>
            <a:r>
              <a:rPr lang="ko-KR" altLang="en-US" dirty="0"/>
              <a:t> 그 코드가 어디에서 실행되는지 모르고</a:t>
            </a:r>
            <a:r>
              <a:rPr lang="en-US" altLang="ko-KR" dirty="0"/>
              <a:t>,</a:t>
            </a:r>
            <a:r>
              <a:rPr lang="ko-KR" altLang="en-US" dirty="0"/>
              <a:t> 함수가 많이 호출되면 알아서 </a:t>
            </a:r>
            <a:r>
              <a:rPr lang="en-US" altLang="ko-KR" dirty="0"/>
              <a:t>AWS</a:t>
            </a:r>
            <a:r>
              <a:rPr lang="ko-KR" altLang="en-US" dirty="0"/>
              <a:t>가 이를 원활히 처리할 수 있게 관리해준다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92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7245-3E53-DB0D-D430-7E590CC6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Lambda </a:t>
            </a:r>
            <a:r>
              <a:rPr lang="ko-KR" altLang="en-US" dirty="0"/>
              <a:t>간단히 보기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2D4E-329B-8D50-5E61-34A213E7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</a:t>
            </a:r>
            <a:r>
              <a:rPr lang="ko-KR" altLang="en-US" dirty="0"/>
              <a:t>는 단순히 말해 하나의 </a:t>
            </a:r>
            <a:r>
              <a:rPr lang="en-US" altLang="ko-KR" dirty="0"/>
              <a:t>“</a:t>
            </a:r>
            <a:r>
              <a:rPr lang="ko-KR" altLang="en-US" dirty="0"/>
              <a:t>함수</a:t>
            </a:r>
            <a:r>
              <a:rPr lang="en-US" altLang="ko-KR" dirty="0"/>
              <a:t>”</a:t>
            </a:r>
            <a:r>
              <a:rPr lang="ko-KR" altLang="en-US" dirty="0"/>
              <a:t> 와도 같음</a:t>
            </a:r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무언가가</a:t>
            </a:r>
            <a:r>
              <a:rPr lang="ko-KR" altLang="en-US" dirty="0"/>
              <a:t> </a:t>
            </a:r>
            <a:r>
              <a:rPr lang="en-US" altLang="ko-KR" dirty="0"/>
              <a:t>Lambda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i="1" dirty="0"/>
              <a:t>trigger</a:t>
            </a:r>
            <a:r>
              <a:rPr lang="ko-KR" altLang="en-US" dirty="0"/>
              <a:t>하면</a:t>
            </a:r>
            <a:endParaRPr lang="en-US" altLang="ko-KR" dirty="0"/>
          </a:p>
          <a:p>
            <a:pPr lvl="1"/>
            <a:r>
              <a:rPr lang="ko-KR" altLang="en-US" dirty="0"/>
              <a:t>지정된</a:t>
            </a:r>
            <a:r>
              <a:rPr lang="en-US" altLang="ko-KR" dirty="0"/>
              <a:t> Lambda function</a:t>
            </a:r>
            <a:r>
              <a:rPr lang="ko-KR" altLang="en-US" dirty="0"/>
              <a:t>이 동작 후 결과 반환</a:t>
            </a:r>
            <a:endParaRPr lang="en-US" altLang="ko-KR" dirty="0"/>
          </a:p>
          <a:p>
            <a:r>
              <a:rPr lang="en-US" dirty="0"/>
              <a:t>Trigger</a:t>
            </a:r>
            <a:r>
              <a:rPr lang="ko-KR" altLang="en-US" dirty="0"/>
              <a:t> 하는 주체는 너무나도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간단히 말하면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i="1" dirty="0"/>
              <a:t>“</a:t>
            </a:r>
            <a:r>
              <a:rPr lang="ko-KR" altLang="en-US" i="1" dirty="0"/>
              <a:t>어떤 무언가 </a:t>
            </a:r>
            <a:r>
              <a:rPr lang="en-US" altLang="ko-KR" i="1" dirty="0"/>
              <a:t>“</a:t>
            </a:r>
            <a:r>
              <a:rPr lang="ko-KR" altLang="en-US" i="1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ko-KR" altLang="en-US" i="1" dirty="0"/>
              <a:t>특정 작업 </a:t>
            </a:r>
            <a:r>
              <a:rPr lang="en-US" altLang="ko-KR" i="1" dirty="0"/>
              <a:t>“</a:t>
            </a:r>
            <a:r>
              <a:rPr lang="ko-KR" altLang="en-US" i="1" dirty="0"/>
              <a:t> </a:t>
            </a:r>
            <a:r>
              <a:rPr lang="ko-KR" altLang="en-US" dirty="0"/>
              <a:t>을 하면 </a:t>
            </a:r>
            <a:r>
              <a:rPr lang="en-US" altLang="ko-KR" dirty="0"/>
              <a:t>“</a:t>
            </a:r>
            <a:r>
              <a:rPr lang="ko-KR" altLang="en-US" i="1" dirty="0"/>
              <a:t>람다가</a:t>
            </a:r>
            <a:r>
              <a:rPr lang="ko-KR" altLang="en-US" dirty="0"/>
              <a:t> </a:t>
            </a:r>
            <a:r>
              <a:rPr lang="ko-KR" altLang="en-US" i="1" dirty="0"/>
              <a:t>수행 </a:t>
            </a:r>
            <a:r>
              <a:rPr lang="en-US" altLang="ko-KR" i="1" dirty="0"/>
              <a:t>“</a:t>
            </a:r>
            <a:r>
              <a:rPr lang="ko-KR" altLang="en-US" i="1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433889-873E-6B9F-FE29-B079621F8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6" b="15180"/>
          <a:stretch/>
        </p:blipFill>
        <p:spPr>
          <a:xfrm>
            <a:off x="2285410" y="4881897"/>
            <a:ext cx="3679455" cy="10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4A5-4453-ECDA-BAA0-F92256D8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Lambda </a:t>
            </a:r>
            <a:r>
              <a:rPr lang="ko-KR" altLang="en-US" dirty="0"/>
              <a:t>사용 사례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A53C-46E0-F12A-FB93-2C72D613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“</a:t>
            </a:r>
            <a:r>
              <a:rPr lang="ko-KR" altLang="en-US" i="1" dirty="0"/>
              <a:t>어떤 무언가 </a:t>
            </a:r>
            <a:r>
              <a:rPr lang="en-US" altLang="ko-KR" i="1" dirty="0"/>
              <a:t>“</a:t>
            </a:r>
            <a:r>
              <a:rPr lang="ko-KR" altLang="en-US" i="1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ko-KR" altLang="en-US" i="1" dirty="0"/>
              <a:t>특정 작업 </a:t>
            </a:r>
            <a:r>
              <a:rPr lang="en-US" altLang="ko-KR" i="1" dirty="0"/>
              <a:t>“</a:t>
            </a:r>
            <a:r>
              <a:rPr lang="ko-KR" altLang="en-US" i="1" dirty="0"/>
              <a:t> </a:t>
            </a:r>
            <a:r>
              <a:rPr lang="ko-KR" altLang="en-US" dirty="0"/>
              <a:t>을 하면 </a:t>
            </a:r>
            <a:r>
              <a:rPr lang="en-US" altLang="ko-KR" dirty="0"/>
              <a:t>“</a:t>
            </a:r>
            <a:r>
              <a:rPr lang="ko-KR" altLang="en-US" i="1" dirty="0"/>
              <a:t>람다가</a:t>
            </a:r>
            <a:r>
              <a:rPr lang="ko-KR" altLang="en-US" dirty="0"/>
              <a:t> </a:t>
            </a:r>
            <a:r>
              <a:rPr lang="ko-KR" altLang="en-US" i="1" dirty="0"/>
              <a:t>수행 </a:t>
            </a:r>
            <a:r>
              <a:rPr lang="en-US" altLang="ko-KR" i="1" dirty="0"/>
              <a:t>“</a:t>
            </a:r>
            <a:r>
              <a:rPr lang="ko-KR" altLang="en-US" i="1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데이터베이스에 갱신 작업이 일어나면 람다가 </a:t>
            </a:r>
            <a:r>
              <a:rPr lang="en-US" altLang="ko-KR" dirty="0"/>
              <a:t>cache</a:t>
            </a:r>
            <a:r>
              <a:rPr lang="ko-KR" altLang="en-US" dirty="0" err="1"/>
              <a:t>를</a:t>
            </a:r>
            <a:r>
              <a:rPr lang="ko-KR" altLang="en-US" dirty="0"/>
              <a:t> 수정한다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  <a:r>
              <a:rPr lang="ko-KR" altLang="en-US" dirty="0"/>
              <a:t>사용량이 </a:t>
            </a:r>
            <a:r>
              <a:rPr lang="en-US" altLang="ko-KR" dirty="0"/>
              <a:t>70%</a:t>
            </a:r>
            <a:r>
              <a:rPr lang="ko-KR" altLang="en-US" dirty="0"/>
              <a:t>가 넘어가면 람다가 관리자에게 이메일을 보낸다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새로운 회원이 가입하면 람다가 </a:t>
            </a:r>
            <a:r>
              <a:rPr lang="en-US" altLang="ko-KR" dirty="0"/>
              <a:t>slack</a:t>
            </a:r>
            <a:r>
              <a:rPr lang="ko-KR" altLang="en-US" dirty="0"/>
              <a:t>에 메시지를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10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FE1A-BD65-E329-4711-66F60787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/>
              <a:t>이번에 우리가 만들 애플리케이션</a:t>
            </a:r>
            <a:r>
              <a:rPr lang="en-US" altLang="ko-KR" sz="3300" dirty="0"/>
              <a:t> </a:t>
            </a:r>
            <a:r>
              <a:rPr lang="ko-KR" altLang="en-US" sz="3300" dirty="0"/>
              <a:t>아키텍처</a:t>
            </a:r>
            <a:endParaRPr lang="en-KR" sz="3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00C1A-23C0-D270-AEBE-4F995A76A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855"/>
          <a:stretch/>
        </p:blipFill>
        <p:spPr>
          <a:xfrm>
            <a:off x="705912" y="1924493"/>
            <a:ext cx="10780175" cy="30834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E4544-39E0-8B1B-0DE4-9BA0979FD338}"/>
              </a:ext>
            </a:extLst>
          </p:cNvPr>
          <p:cNvSpPr txBox="1"/>
          <p:nvPr/>
        </p:nvSpPr>
        <p:spPr>
          <a:xfrm>
            <a:off x="2647507" y="5241740"/>
            <a:ext cx="654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클라이언트</a:t>
            </a:r>
            <a:r>
              <a:rPr lang="ko-KR" altLang="en-US" dirty="0"/>
              <a:t>가 </a:t>
            </a:r>
            <a:r>
              <a:rPr lang="ko-KR" altLang="en-US" b="1" dirty="0"/>
              <a:t>사진을 업로드</a:t>
            </a:r>
            <a:r>
              <a:rPr lang="ko-KR" altLang="en-US" dirty="0"/>
              <a:t>하면</a:t>
            </a:r>
            <a:r>
              <a:rPr lang="ko-KR" altLang="en-US" b="1" dirty="0"/>
              <a:t> 람다가 압축 후 </a:t>
            </a:r>
            <a:r>
              <a:rPr lang="en-US" altLang="ko-KR" b="1" dirty="0"/>
              <a:t>S3</a:t>
            </a:r>
            <a:r>
              <a:rPr lang="ko-KR" altLang="en-US" b="1" dirty="0"/>
              <a:t>에 저장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9926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501-62F4-84A9-1E6E-A289A681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Amazon API Gateway</a:t>
            </a:r>
            <a:r>
              <a:rPr lang="ko-KR" altLang="en-US" dirty="0"/>
              <a:t> </a:t>
            </a:r>
            <a:r>
              <a:rPr lang="ko-KR" altLang="en-US" sz="3000" dirty="0"/>
              <a:t>간단히 보기</a:t>
            </a:r>
            <a:endParaRPr lang="en-KR" sz="3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48596B-BB29-94E8-7FD2-3CD6BC2B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732" b="42442"/>
          <a:stretch/>
        </p:blipFill>
        <p:spPr>
          <a:xfrm>
            <a:off x="2960355" y="1828911"/>
            <a:ext cx="5348029" cy="1510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1D737-BF02-A6B3-96CF-055E70C5C0B3}"/>
              </a:ext>
            </a:extLst>
          </p:cNvPr>
          <p:cNvSpPr txBox="1"/>
          <p:nvPr/>
        </p:nvSpPr>
        <p:spPr>
          <a:xfrm>
            <a:off x="838200" y="3966983"/>
            <a:ext cx="959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클라이언트가 요청을 보내는 </a:t>
            </a:r>
            <a:r>
              <a:rPr lang="en-US" altLang="ko-KR" sz="2400" dirty="0"/>
              <a:t>“</a:t>
            </a:r>
            <a:r>
              <a:rPr lang="ko-KR" altLang="en-US" sz="2400" dirty="0"/>
              <a:t>문</a:t>
            </a:r>
            <a:r>
              <a:rPr lang="en-US" altLang="ko-KR" sz="2400" dirty="0"/>
              <a:t>”</a:t>
            </a:r>
            <a:r>
              <a:rPr lang="ko-KR" altLang="en-US" sz="2400" dirty="0"/>
              <a:t> 역할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CORS, </a:t>
            </a:r>
            <a:r>
              <a:rPr lang="ko-KR" altLang="en-US" sz="2400" dirty="0"/>
              <a:t>권한 제어</a:t>
            </a:r>
            <a:r>
              <a:rPr lang="en-US" altLang="ko-KR" sz="2400" dirty="0"/>
              <a:t>,</a:t>
            </a:r>
            <a:r>
              <a:rPr lang="ko-KR" altLang="en-US" sz="2400" dirty="0"/>
              <a:t> 모니터링 등의 기능을 관리형으로 제공하는 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3106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68C8-0DAC-26D5-C565-0B37490B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Amazon S3 </a:t>
            </a:r>
            <a:r>
              <a:rPr lang="ko-KR" altLang="en-US" sz="3300" dirty="0"/>
              <a:t>간단히 보기</a:t>
            </a:r>
            <a:endParaRPr lang="en-KR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2BF7-7E54-C91D-5694-EA083C2E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9227"/>
            <a:ext cx="10515600" cy="1987735"/>
          </a:xfrm>
        </p:spPr>
        <p:txBody>
          <a:bodyPr/>
          <a:lstStyle/>
          <a:p>
            <a:r>
              <a:rPr lang="ko-KR" altLang="en-US" dirty="0"/>
              <a:t>사진</a:t>
            </a:r>
            <a:r>
              <a:rPr lang="en-US" altLang="ko-KR" dirty="0"/>
              <a:t>,</a:t>
            </a:r>
            <a:r>
              <a:rPr lang="ko-KR" altLang="en-US" dirty="0"/>
              <a:t> 동영상 등 모든 파일을 저장하는 </a:t>
            </a:r>
            <a:r>
              <a:rPr lang="en-US" altLang="ko-KR" dirty="0"/>
              <a:t>Object storage</a:t>
            </a:r>
          </a:p>
          <a:p>
            <a:r>
              <a:rPr lang="ko-KR" altLang="en-US" dirty="0"/>
              <a:t>뛰어난 고가용성</a:t>
            </a:r>
            <a:r>
              <a:rPr lang="en-US" altLang="ko-KR" dirty="0"/>
              <a:t>(99.999999999%)</a:t>
            </a:r>
            <a:endParaRPr lang="en-K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41510A8-4F72-844A-6DA2-CF7B4984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079" b="21534"/>
          <a:stretch/>
        </p:blipFill>
        <p:spPr>
          <a:xfrm>
            <a:off x="3636335" y="1355929"/>
            <a:ext cx="5489324" cy="26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2702-857E-FC21-D23C-DFDE0C66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  <a:r>
              <a:rPr lang="ko-KR" altLang="en-US" sz="3300" dirty="0"/>
              <a:t>에서 사용할 기술들</a:t>
            </a:r>
            <a:endParaRPr lang="en-KR" sz="3300" dirty="0"/>
          </a:p>
        </p:txBody>
      </p:sp>
      <p:pic>
        <p:nvPicPr>
          <p:cNvPr id="3074" name="Picture 2" descr="Update the Serverless Framework logo · Issue #175 · cncf/landscape · GitHub">
            <a:extLst>
              <a:ext uri="{FF2B5EF4-FFF2-40B4-BE49-F238E27FC236}">
                <a16:creationId xmlns:a16="http://schemas.microsoft.com/office/drawing/2014/main" id="{F4EA5775-EB49-E716-3950-E6F0219D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69" y="4525052"/>
            <a:ext cx="2015571" cy="201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droid GitHub Actions Setup | Coletiv Blog">
            <a:extLst>
              <a:ext uri="{FF2B5EF4-FFF2-40B4-BE49-F238E27FC236}">
                <a16:creationId xmlns:a16="http://schemas.microsoft.com/office/drawing/2014/main" id="{0E1EF109-EB52-DA7D-6375-5DD108FE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35" y="1284986"/>
            <a:ext cx="5915657" cy="33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697087A-D06C-4802-5002-C0152805F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61" y="4501572"/>
            <a:ext cx="2062532" cy="20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ws-logo | BizGive">
            <a:extLst>
              <a:ext uri="{FF2B5EF4-FFF2-40B4-BE49-F238E27FC236}">
                <a16:creationId xmlns:a16="http://schemas.microsoft.com/office/drawing/2014/main" id="{AD9D1901-3A1D-BB8C-925D-BA0B8473A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54" y="1825171"/>
            <a:ext cx="3496978" cy="19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5153-EE9C-8C59-7D5A-1BA33286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Hands-On Lab </a:t>
            </a:r>
            <a:r>
              <a:rPr lang="ko-KR" altLang="en-US" dirty="0"/>
              <a:t>시작하기</a:t>
            </a:r>
            <a:r>
              <a:rPr lang="en-US" altLang="ko-KR" dirty="0"/>
              <a:t>!</a:t>
            </a:r>
            <a:endParaRPr lang="en-KR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E6B319E-6612-D42F-0B7A-018CEB10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884DE-910D-5D8C-C045-1978B0C6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사전 조사 결과</a:t>
            </a:r>
            <a:r>
              <a:rPr lang="en-US" altLang="ko-KR" sz="3200" dirty="0"/>
              <a:t>(Google Forms)</a:t>
            </a:r>
            <a:endParaRPr lang="en-KR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C52202-C229-52B7-B2AC-DE2572043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0875"/>
            <a:ext cx="4406900" cy="233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D06EE-BD25-5A15-3C1C-99194C567E83}"/>
              </a:ext>
            </a:extLst>
          </p:cNvPr>
          <p:cNvSpPr txBox="1"/>
          <p:nvPr/>
        </p:nvSpPr>
        <p:spPr>
          <a:xfrm>
            <a:off x="1013748" y="2279616"/>
            <a:ext cx="388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사용하신지</a:t>
            </a:r>
            <a:r>
              <a:rPr lang="ko-KR" altLang="en-US" dirty="0"/>
              <a:t> 얼마나 되셨나요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CA621-E96E-B84D-E1D8-9731C63E6BD2}"/>
              </a:ext>
            </a:extLst>
          </p:cNvPr>
          <p:cNvSpPr txBox="1"/>
          <p:nvPr/>
        </p:nvSpPr>
        <p:spPr>
          <a:xfrm>
            <a:off x="6096000" y="226154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AWS Lambda</a:t>
            </a:r>
            <a:r>
              <a:rPr lang="ko-KR" altLang="en-US" dirty="0"/>
              <a:t>에 대해 아시나요</a:t>
            </a:r>
            <a:r>
              <a:rPr lang="en-US" altLang="ko-KR" dirty="0"/>
              <a:t>?</a:t>
            </a:r>
            <a:endParaRPr lang="en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13861-FD0F-4243-1E6A-111CB92E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619989"/>
            <a:ext cx="543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Amazon</a:t>
            </a:r>
            <a:r>
              <a:rPr lang="ko-KR" altLang="en-US" dirty="0"/>
              <a:t>이 만든 </a:t>
            </a:r>
            <a:r>
              <a:rPr lang="en-US" altLang="ko-KR" dirty="0"/>
              <a:t>Public Cloud Provider</a:t>
            </a:r>
          </a:p>
          <a:p>
            <a:r>
              <a:rPr lang="ko-KR" altLang="en-US" dirty="0"/>
              <a:t>전 세계에서 가장 많이 사용되는 </a:t>
            </a:r>
            <a:r>
              <a:rPr lang="en-US" altLang="ko-KR" dirty="0"/>
              <a:t>Public Cloud</a:t>
            </a:r>
          </a:p>
          <a:p>
            <a:r>
              <a:rPr lang="en-US" altLang="ko-KR" dirty="0"/>
              <a:t>200</a:t>
            </a:r>
            <a:r>
              <a:rPr lang="ko-KR" altLang="en-US" dirty="0"/>
              <a:t>개 이상의 서비스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9C8BE-BD37-3D33-3F27-6CDC5A01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41" y="2772588"/>
            <a:ext cx="6466367" cy="38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2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</a:t>
            </a:r>
            <a:r>
              <a:rPr lang="ko-KR" altLang="en-US" dirty="0"/>
              <a:t>왜 쓸까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클라우드의 기본적인 사용 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원하는 만큼만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사용한 만큼만 지불한다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온프레미스</a:t>
            </a:r>
            <a:r>
              <a:rPr lang="en-US" altLang="ko-KR" dirty="0"/>
              <a:t>(On-premise) </a:t>
            </a:r>
            <a:r>
              <a:rPr lang="ko-KR" altLang="en-US" dirty="0"/>
              <a:t>환경을 떠올려보면 알 수 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121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</a:t>
            </a:r>
            <a:r>
              <a:rPr lang="ko-KR" altLang="en-US" dirty="0"/>
              <a:t>왜 쓸까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클라우드 도입 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사용량을 예측해서 물리 서버 장비 구축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구축 비용 및 난이도도 높고</a:t>
            </a:r>
            <a:r>
              <a:rPr lang="en-US" altLang="ko-KR" dirty="0"/>
              <a:t>,</a:t>
            </a:r>
            <a:r>
              <a:rPr lang="ko-KR" altLang="en-US" dirty="0"/>
              <a:t> 구축을 위한 전문 인력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사용량을 생각보다 적게 예측했다면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사용량을 제대로 처리하기 위해 추가 장비 구축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사용량을 생각보다 많게 예측했다면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일단 구입 및 설치는 했고</a:t>
            </a:r>
            <a:r>
              <a:rPr lang="en-US" altLang="ko-KR" dirty="0"/>
              <a:t>,</a:t>
            </a:r>
            <a:r>
              <a:rPr lang="ko-KR" altLang="en-US" dirty="0"/>
              <a:t> 버리긴 아까우니 </a:t>
            </a:r>
            <a:r>
              <a:rPr lang="ko-KR" altLang="en-US" dirty="0" err="1"/>
              <a:t>냅두자</a:t>
            </a:r>
            <a:r>
              <a:rPr lang="en-US" altLang="ko-KR" dirty="0"/>
              <a:t>,,,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리소스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돈 낭비</a:t>
            </a:r>
            <a:r>
              <a:rPr lang="en-US" altLang="ko-KR" dirty="0">
                <a:sym typeface="Wingdings" pitchFamily="2" charset="2"/>
              </a:rPr>
              <a:t>!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98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</a:t>
            </a:r>
            <a:r>
              <a:rPr lang="ko-KR" altLang="en-US" dirty="0"/>
              <a:t>왜 쓸까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그럼 왜 </a:t>
            </a:r>
            <a:r>
              <a:rPr lang="en-US" altLang="ko-KR" dirty="0"/>
              <a:t>AWS, GCP, Azure, IBM </a:t>
            </a:r>
            <a:r>
              <a:rPr lang="ko-KR" altLang="en-US" dirty="0"/>
              <a:t>등등 중에 </a:t>
            </a:r>
            <a:r>
              <a:rPr lang="en-US" altLang="ko-KR" dirty="0"/>
              <a:t>AWS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등일까</a:t>
            </a:r>
            <a:r>
              <a:rPr lang="en-US" altLang="ko-KR" dirty="0"/>
              <a:t>..?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훌륭한 고객 집착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뭘 </a:t>
            </a:r>
            <a:r>
              <a:rPr lang="ko-KR" altLang="en-US" dirty="0" err="1"/>
              <a:t>만들땐</a:t>
            </a:r>
            <a:r>
              <a:rPr lang="ko-KR" altLang="en-US" dirty="0"/>
              <a:t> 고객이 필요해서 만든다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많은 서비스 지원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AWS: 200+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GCP: 100+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Azure: 200+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마케팅</a:t>
            </a:r>
            <a:r>
              <a:rPr lang="en-US" altLang="ko-KR" dirty="0"/>
              <a:t>.</a:t>
            </a:r>
            <a:r>
              <a:rPr lang="ko-KR" altLang="en-US" dirty="0"/>
              <a:t> 마케팅 진짜 잘해요</a:t>
            </a:r>
            <a:r>
              <a:rPr lang="en-US" altLang="ko-KR" dirty="0"/>
              <a:t>..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4A4ED1-AE8E-27AC-4BF7-13743334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5" y="2663963"/>
            <a:ext cx="6097023" cy="36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 - Regions, Availability Zones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KR" dirty="0"/>
              <a:t>Region: </a:t>
            </a:r>
            <a:r>
              <a:rPr lang="en-US" dirty="0"/>
              <a:t>AWS </a:t>
            </a:r>
            <a:r>
              <a:rPr lang="ko-KR" altLang="en-US" dirty="0"/>
              <a:t>서비스가 제공되는 하나의 지역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Ex. Seoul, Tokyo, Sydney, …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region</a:t>
            </a:r>
            <a:r>
              <a:rPr lang="ko-KR" altLang="en-US" dirty="0"/>
              <a:t>은 코드가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Seoul</a:t>
            </a:r>
            <a:r>
              <a:rPr lang="ko-KR" altLang="en-US" dirty="0"/>
              <a:t>의 경우 </a:t>
            </a:r>
            <a:r>
              <a:rPr lang="en-US" altLang="ko-KR" dirty="0"/>
              <a:t>ap-northeast-2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Availability Zone(AZ): Region</a:t>
            </a:r>
            <a:r>
              <a:rPr lang="ko-KR" altLang="en-US" dirty="0"/>
              <a:t>을 쪼갠 단위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AZ</a:t>
            </a:r>
            <a:r>
              <a:rPr lang="ko-KR" altLang="en-US" dirty="0"/>
              <a:t>는 </a:t>
            </a:r>
            <a:r>
              <a:rPr lang="en-US" altLang="ko-KR" dirty="0"/>
              <a:t>Region</a:t>
            </a:r>
            <a:r>
              <a:rPr lang="ko-KR" altLang="en-US" dirty="0"/>
              <a:t>에 속해 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Seoul(ap-northeast-2)</a:t>
            </a:r>
            <a:r>
              <a:rPr lang="ko-KR" altLang="en-US" dirty="0"/>
              <a:t>의 경우</a:t>
            </a:r>
            <a:r>
              <a:rPr lang="en-US" altLang="ko-KR" dirty="0"/>
              <a:t>,</a:t>
            </a:r>
            <a:r>
              <a:rPr lang="ko-KR" altLang="en-US" dirty="0"/>
              <a:t> 아래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AZ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ap-northeast-2a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ap-northeast-2b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ap-northeast-2c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ap-northeast-2d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공식 문서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106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D586-58F4-60C7-C214-2CBBC21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About AWS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VPC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6D06-3D90-1F87-3FD7-C4D9660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VPC: Virtual Private Cloud</a:t>
            </a:r>
          </a:p>
          <a:p>
            <a:r>
              <a:rPr lang="ko-KR" altLang="en-US" dirty="0"/>
              <a:t>클라우드 환경에서 생성 및 관리할 수 있는 가상 네트워크</a:t>
            </a:r>
            <a:endParaRPr lang="en-US" altLang="ko-KR" dirty="0"/>
          </a:p>
          <a:p>
            <a:r>
              <a:rPr lang="ko-KR" altLang="en-US" dirty="0"/>
              <a:t>리소스들의 분리</a:t>
            </a:r>
            <a:r>
              <a:rPr lang="en-US" altLang="ko-KR" dirty="0"/>
              <a:t>,</a:t>
            </a:r>
            <a:r>
              <a:rPr lang="ko-KR" altLang="en-US" dirty="0"/>
              <a:t> 격리를 위해 사용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0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882</Words>
  <Application>Microsoft Macintosh PowerPoint</Application>
  <PresentationFormat>Widescreen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Amazon Ember</vt:lpstr>
      <vt:lpstr>Arial</vt:lpstr>
      <vt:lpstr>Calibri</vt:lpstr>
      <vt:lpstr>Calibri Light</vt:lpstr>
      <vt:lpstr>Helvetica Neue</vt:lpstr>
      <vt:lpstr>Office Theme</vt:lpstr>
      <vt:lpstr>AWS Lambda Hands On Lab</vt:lpstr>
      <vt:lpstr>발표자 소개 - 나상우</vt:lpstr>
      <vt:lpstr>사전 조사 결과(Google Forms)</vt:lpstr>
      <vt:lpstr>About AWS </vt:lpstr>
      <vt:lpstr>About AWS - 왜 쓸까?</vt:lpstr>
      <vt:lpstr>About AWS - 왜 쓸까?</vt:lpstr>
      <vt:lpstr>About AWS - 왜 쓸까?</vt:lpstr>
      <vt:lpstr>About AWS - Regions, Availability Zones</vt:lpstr>
      <vt:lpstr>About AWS - VPC</vt:lpstr>
      <vt:lpstr>About AWS - VPC</vt:lpstr>
      <vt:lpstr>About AWS - VPC</vt:lpstr>
      <vt:lpstr>About AWS - VPC</vt:lpstr>
      <vt:lpstr>About AWS - Managed Services?</vt:lpstr>
      <vt:lpstr>About AWS - Managed Services? : RDS</vt:lpstr>
      <vt:lpstr>About AWS - Managed Services? : RDS</vt:lpstr>
      <vt:lpstr>About AWS - Managed Services? : RDS</vt:lpstr>
      <vt:lpstr>About AWS - Managed Services? : RDS</vt:lpstr>
      <vt:lpstr>About AWS - Managed Services? : RDS</vt:lpstr>
      <vt:lpstr>AWS Lambda란?</vt:lpstr>
      <vt:lpstr>Serverless 개념 이해하기</vt:lpstr>
      <vt:lpstr>Lambda 간단히 보기</vt:lpstr>
      <vt:lpstr>Lambda 사용 사례</vt:lpstr>
      <vt:lpstr>이번에 우리가 만들 애플리케이션 아키텍처</vt:lpstr>
      <vt:lpstr>Amazon API Gateway 간단히 보기</vt:lpstr>
      <vt:lpstr>Amazon S3 간단히 보기</vt:lpstr>
      <vt:lpstr>Hands on Lab에서 사용할 기술들</vt:lpstr>
      <vt:lpstr>Hands-On Lab 시작하기!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Hands On Lab</dc:title>
  <dc:creator>나상우</dc:creator>
  <cp:lastModifiedBy>나상우</cp:lastModifiedBy>
  <cp:revision>8</cp:revision>
  <dcterms:created xsi:type="dcterms:W3CDTF">2022-06-23T08:28:00Z</dcterms:created>
  <dcterms:modified xsi:type="dcterms:W3CDTF">2022-10-07T11:21:32Z</dcterms:modified>
</cp:coreProperties>
</file>