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8" r:id="rId6"/>
    <p:sldId id="262" r:id="rId7"/>
    <p:sldId id="263" r:id="rId8"/>
    <p:sldId id="270" r:id="rId9"/>
    <p:sldId id="269" r:id="rId10"/>
    <p:sldId id="271" r:id="rId11"/>
    <p:sldId id="281" r:id="rId12"/>
    <p:sldId id="282" r:id="rId13"/>
    <p:sldId id="284" r:id="rId14"/>
    <p:sldId id="283" r:id="rId15"/>
    <p:sldId id="285" r:id="rId16"/>
    <p:sldId id="287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ublic Sans" panose="020B0604020202020204" charset="0"/>
      <p:regular r:id="rId22"/>
    </p:embeddedFont>
    <p:embeddedFont>
      <p:font typeface="Crimson Pro" panose="020B0604020202020204" charset="0"/>
      <p:regular r:id="rId23"/>
    </p:embeddedFont>
    <p:embeddedFont>
      <p:font typeface="Public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971760">
            <a:off x="13084433" y="457851"/>
            <a:ext cx="7821318" cy="13290818"/>
          </a:xfrm>
          <a:prstGeom prst="rect">
            <a:avLst/>
          </a:prstGeom>
          <a:solidFill>
            <a:srgbClr val="1D3880"/>
          </a:solidFill>
        </p:spPr>
      </p:sp>
      <p:grpSp>
        <p:nvGrpSpPr>
          <p:cNvPr id="3" name="Group 3"/>
          <p:cNvGrpSpPr/>
          <p:nvPr/>
        </p:nvGrpSpPr>
        <p:grpSpPr>
          <a:xfrm>
            <a:off x="1238362" y="6667501"/>
            <a:ext cx="7448438" cy="2057399"/>
            <a:chOff x="0" y="0"/>
            <a:chExt cx="9284328" cy="174147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284328" cy="1716411"/>
              <a:chOff x="0" y="0"/>
              <a:chExt cx="4113266" cy="76042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3266" cy="760427"/>
              </a:xfrm>
              <a:custGeom>
                <a:avLst/>
                <a:gdLst/>
                <a:ahLst/>
                <a:cxnLst/>
                <a:rect l="l" t="t" r="r" b="b"/>
                <a:pathLst>
                  <a:path w="4113266" h="760427">
                    <a:moveTo>
                      <a:pt x="3988806" y="760427"/>
                    </a:moveTo>
                    <a:lnTo>
                      <a:pt x="124460" y="760427"/>
                    </a:lnTo>
                    <a:cubicBezTo>
                      <a:pt x="55880" y="760427"/>
                      <a:pt x="0" y="704547"/>
                      <a:pt x="0" y="63596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988806" y="0"/>
                    </a:lnTo>
                    <a:cubicBezTo>
                      <a:pt x="4057386" y="0"/>
                      <a:pt x="4113266" y="55880"/>
                      <a:pt x="4113266" y="124460"/>
                    </a:cubicBezTo>
                    <a:lnTo>
                      <a:pt x="4113266" y="635967"/>
                    </a:lnTo>
                    <a:cubicBezTo>
                      <a:pt x="4113266" y="704547"/>
                      <a:pt x="4057386" y="760427"/>
                      <a:pt x="3988806" y="76042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80059" y="510365"/>
              <a:ext cx="8354255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29"/>
                </a:lnSpc>
                <a:spcBef>
                  <a:spcPct val="0"/>
                </a:spcBef>
              </a:pPr>
              <a:r>
                <a:rPr lang="en-US" sz="3024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</a:p>
            <a:p>
              <a:pPr marL="0" lvl="0" indent="0" algn="ctr">
                <a:lnSpc>
                  <a:spcPts val="3629"/>
                </a:lnSpc>
                <a:spcBef>
                  <a:spcPct val="0"/>
                </a:spcBef>
              </a:pP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(</a:t>
              </a:r>
              <a:r>
                <a:rPr lang="en-US" sz="3024" dirty="0" err="1" smtClean="0">
                  <a:solidFill>
                    <a:srgbClr val="FFFFFF"/>
                  </a:solidFill>
                  <a:latin typeface="Public Sans Bold"/>
                </a:rPr>
                <a:t>Trò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 </a:t>
              </a:r>
              <a:r>
                <a:rPr lang="en-US" sz="3024" dirty="0" err="1" smtClean="0">
                  <a:solidFill>
                    <a:srgbClr val="FFFFFF"/>
                  </a:solidFill>
                  <a:latin typeface="Public Sans Bold"/>
                </a:rPr>
                <a:t>chơi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 ô </a:t>
              </a:r>
              <a:r>
                <a:rPr lang="en-US" sz="3024" dirty="0" err="1" smtClean="0">
                  <a:solidFill>
                    <a:srgbClr val="FFFFFF"/>
                  </a:solidFill>
                  <a:latin typeface="Public Sans Bold"/>
                </a:rPr>
                <a:t>chữ</a:t>
              </a:r>
              <a:r>
                <a:rPr lang="en-US" sz="3024" dirty="0" smtClean="0">
                  <a:solidFill>
                    <a:srgbClr val="FFFFFF"/>
                  </a:solidFill>
                  <a:latin typeface="Public Sans Bold"/>
                </a:rPr>
                <a:t>)</a:t>
              </a:r>
              <a:endParaRPr lang="en-US" sz="3024" dirty="0">
                <a:solidFill>
                  <a:srgbClr val="FFFFFF"/>
                </a:solidFill>
                <a:latin typeface="Public Sans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11679" y="1476087"/>
            <a:ext cx="6663423" cy="8810913"/>
            <a:chOff x="0" y="0"/>
            <a:chExt cx="8884564" cy="1174788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t="2914"/>
            <a:stretch>
              <a:fillRect/>
            </a:stretch>
          </p:blipFill>
          <p:spPr>
            <a:xfrm>
              <a:off x="0" y="10044316"/>
              <a:ext cx="8884564" cy="1703568"/>
            </a:xfrm>
            <a:prstGeom prst="rect">
              <a:avLst/>
            </a:prstGeom>
          </p:spPr>
        </p:pic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515149" y="0"/>
              <a:ext cx="7844628" cy="10870533"/>
              <a:chOff x="0" y="0"/>
              <a:chExt cx="4734560" cy="656082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36830" y="50800"/>
                <a:ext cx="4645660" cy="6473190"/>
              </a:xfrm>
              <a:custGeom>
                <a:avLst/>
                <a:gdLst/>
                <a:ahLst/>
                <a:cxnLst/>
                <a:rect l="l" t="t" r="r" b="b"/>
                <a:pathLst>
                  <a:path w="4645660" h="6473190">
                    <a:moveTo>
                      <a:pt x="4368800" y="0"/>
                    </a:moveTo>
                    <a:lnTo>
                      <a:pt x="276860" y="0"/>
                    </a:lnTo>
                    <a:cubicBezTo>
                      <a:pt x="124460" y="0"/>
                      <a:pt x="0" y="123190"/>
                      <a:pt x="0" y="276860"/>
                    </a:cubicBezTo>
                    <a:lnTo>
                      <a:pt x="0" y="6196330"/>
                    </a:lnTo>
                    <a:cubicBezTo>
                      <a:pt x="0" y="6350000"/>
                      <a:pt x="124460" y="6473190"/>
                      <a:pt x="276860" y="6473190"/>
                    </a:cubicBezTo>
                    <a:lnTo>
                      <a:pt x="4368800" y="6473190"/>
                    </a:lnTo>
                    <a:cubicBezTo>
                      <a:pt x="4522470" y="6473190"/>
                      <a:pt x="4645660" y="6348730"/>
                      <a:pt x="4645660" y="6196330"/>
                    </a:cubicBezTo>
                    <a:lnTo>
                      <a:pt x="4645660" y="276860"/>
                    </a:lnTo>
                    <a:cubicBezTo>
                      <a:pt x="4645660" y="123190"/>
                      <a:pt x="4522470" y="0"/>
                      <a:pt x="4368800" y="0"/>
                    </a:cubicBezTo>
                    <a:close/>
                    <a:moveTo>
                      <a:pt x="4425950" y="6156960"/>
                    </a:moveTo>
                    <a:cubicBezTo>
                      <a:pt x="4425950" y="6212840"/>
                      <a:pt x="4380230" y="6258560"/>
                      <a:pt x="4324350" y="6258560"/>
                    </a:cubicBezTo>
                    <a:lnTo>
                      <a:pt x="321310" y="6258560"/>
                    </a:lnTo>
                    <a:cubicBezTo>
                      <a:pt x="265430" y="6258560"/>
                      <a:pt x="219710" y="6212840"/>
                      <a:pt x="219710" y="6156960"/>
                    </a:cubicBezTo>
                    <a:lnTo>
                      <a:pt x="219710" y="316230"/>
                    </a:lnTo>
                    <a:cubicBezTo>
                      <a:pt x="219710" y="260350"/>
                      <a:pt x="265430" y="214630"/>
                      <a:pt x="321310" y="214630"/>
                    </a:cubicBezTo>
                    <a:lnTo>
                      <a:pt x="4325620" y="214630"/>
                    </a:lnTo>
                    <a:cubicBezTo>
                      <a:pt x="4381500" y="214630"/>
                      <a:pt x="4427220" y="260350"/>
                      <a:pt x="4427220" y="316230"/>
                    </a:cubicBezTo>
                    <a:lnTo>
                      <a:pt x="4427220" y="61569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6511"/>
                <a:ext cx="4716780" cy="6544310"/>
              </a:xfrm>
              <a:custGeom>
                <a:avLst/>
                <a:gdLst/>
                <a:ahLst/>
                <a:cxnLst/>
                <a:rect l="l" t="t" r="r" b="b"/>
                <a:pathLst>
                  <a:path w="4716780" h="6544310">
                    <a:moveTo>
                      <a:pt x="4395470" y="36829"/>
                    </a:moveTo>
                    <a:cubicBezTo>
                      <a:pt x="4552950" y="36829"/>
                      <a:pt x="4681220" y="165099"/>
                      <a:pt x="4681220" y="322579"/>
                    </a:cubicBezTo>
                    <a:lnTo>
                      <a:pt x="4681220" y="6222999"/>
                    </a:lnTo>
                    <a:cubicBezTo>
                      <a:pt x="4681220" y="6380479"/>
                      <a:pt x="4552950" y="6508750"/>
                      <a:pt x="4395470" y="6508750"/>
                    </a:cubicBezTo>
                    <a:lnTo>
                      <a:pt x="321310" y="6508750"/>
                    </a:lnTo>
                    <a:cubicBezTo>
                      <a:pt x="163830" y="6508750"/>
                      <a:pt x="35560" y="6380480"/>
                      <a:pt x="35560" y="6223000"/>
                    </a:cubicBezTo>
                    <a:lnTo>
                      <a:pt x="35560" y="322580"/>
                    </a:lnTo>
                    <a:cubicBezTo>
                      <a:pt x="35560" y="165100"/>
                      <a:pt x="163830" y="36830"/>
                      <a:pt x="321310" y="36830"/>
                    </a:cubicBezTo>
                    <a:lnTo>
                      <a:pt x="4395470" y="36830"/>
                    </a:lnTo>
                    <a:moveTo>
                      <a:pt x="4395470" y="0"/>
                    </a:moveTo>
                    <a:lnTo>
                      <a:pt x="321310" y="0"/>
                    </a:lnTo>
                    <a:cubicBezTo>
                      <a:pt x="143510" y="0"/>
                      <a:pt x="0" y="144780"/>
                      <a:pt x="0" y="322580"/>
                    </a:cubicBezTo>
                    <a:lnTo>
                      <a:pt x="0" y="6223000"/>
                    </a:lnTo>
                    <a:cubicBezTo>
                      <a:pt x="0" y="6400800"/>
                      <a:pt x="143510" y="6544309"/>
                      <a:pt x="321310" y="6544309"/>
                    </a:cubicBezTo>
                    <a:lnTo>
                      <a:pt x="4395470" y="6544309"/>
                    </a:lnTo>
                    <a:cubicBezTo>
                      <a:pt x="4573270" y="6544309"/>
                      <a:pt x="4716780" y="6400800"/>
                      <a:pt x="4716780" y="6223000"/>
                    </a:cubicBezTo>
                    <a:lnTo>
                      <a:pt x="4716780" y="322580"/>
                    </a:lnTo>
                    <a:cubicBezTo>
                      <a:pt x="4716780" y="144780"/>
                      <a:pt x="4573270" y="0"/>
                      <a:pt x="4395470" y="0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56540" y="265430"/>
                <a:ext cx="4207510" cy="6043930"/>
              </a:xfrm>
              <a:custGeom>
                <a:avLst/>
                <a:gdLst/>
                <a:ahLst/>
                <a:cxnLst/>
                <a:rect l="l" t="t" r="r" b="b"/>
                <a:pathLst>
                  <a:path w="4207510" h="6043930">
                    <a:moveTo>
                      <a:pt x="4206240" y="5942330"/>
                    </a:moveTo>
                    <a:cubicBezTo>
                      <a:pt x="4206240" y="5998210"/>
                      <a:pt x="4160520" y="6043930"/>
                      <a:pt x="4104640" y="6043930"/>
                    </a:cubicBezTo>
                    <a:lnTo>
                      <a:pt x="101600" y="6043930"/>
                    </a:lnTo>
                    <a:cubicBezTo>
                      <a:pt x="45720" y="6043930"/>
                      <a:pt x="0" y="5998210"/>
                      <a:pt x="0" y="5942330"/>
                    </a:cubicBezTo>
                    <a:lnTo>
                      <a:pt x="0" y="101600"/>
                    </a:lnTo>
                    <a:cubicBezTo>
                      <a:pt x="0" y="45720"/>
                      <a:pt x="45720" y="0"/>
                      <a:pt x="101600" y="0"/>
                    </a:cubicBezTo>
                    <a:lnTo>
                      <a:pt x="4105910" y="0"/>
                    </a:lnTo>
                    <a:cubicBezTo>
                      <a:pt x="4161790" y="0"/>
                      <a:pt x="4207510" y="45720"/>
                      <a:pt x="4207510" y="101600"/>
                    </a:cubicBezTo>
                    <a:lnTo>
                      <a:pt x="4207510" y="594233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14440" r="-14440"/>
                </a:stretch>
              </a:blip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1951378" y="120589"/>
                <a:ext cx="79963" cy="76322"/>
              </a:xfrm>
              <a:custGeom>
                <a:avLst/>
                <a:gdLst/>
                <a:ahLst/>
                <a:cxnLst/>
                <a:rect l="l" t="t" r="r" b="b"/>
                <a:pathLst>
                  <a:path w="79963" h="76322">
                    <a:moveTo>
                      <a:pt x="39982" y="61"/>
                    </a:moveTo>
                    <a:cubicBezTo>
                      <a:pt x="26330" y="0"/>
                      <a:pt x="13688" y="7248"/>
                      <a:pt x="6844" y="19062"/>
                    </a:cubicBezTo>
                    <a:cubicBezTo>
                      <a:pt x="0" y="30875"/>
                      <a:pt x="0" y="45447"/>
                      <a:pt x="6844" y="57260"/>
                    </a:cubicBezTo>
                    <a:cubicBezTo>
                      <a:pt x="13688" y="69074"/>
                      <a:pt x="26330" y="76322"/>
                      <a:pt x="39982" y="76261"/>
                    </a:cubicBezTo>
                    <a:cubicBezTo>
                      <a:pt x="53634" y="76322"/>
                      <a:pt x="66276" y="69074"/>
                      <a:pt x="73120" y="57260"/>
                    </a:cubicBezTo>
                    <a:cubicBezTo>
                      <a:pt x="79964" y="45447"/>
                      <a:pt x="79964" y="30875"/>
                      <a:pt x="73120" y="19062"/>
                    </a:cubicBezTo>
                    <a:cubicBezTo>
                      <a:pt x="66276" y="7248"/>
                      <a:pt x="53634" y="0"/>
                      <a:pt x="39982" y="61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2119473" y="104052"/>
                <a:ext cx="114614" cy="109395"/>
              </a:xfrm>
              <a:custGeom>
                <a:avLst/>
                <a:gdLst/>
                <a:ahLst/>
                <a:cxnLst/>
                <a:rect l="l" t="t" r="r" b="b"/>
                <a:pathLst>
                  <a:path w="114614" h="109395">
                    <a:moveTo>
                      <a:pt x="57307" y="88"/>
                    </a:moveTo>
                    <a:cubicBezTo>
                      <a:pt x="37739" y="0"/>
                      <a:pt x="19619" y="10390"/>
                      <a:pt x="9809" y="27322"/>
                    </a:cubicBezTo>
                    <a:cubicBezTo>
                      <a:pt x="0" y="44255"/>
                      <a:pt x="0" y="65141"/>
                      <a:pt x="9809" y="82074"/>
                    </a:cubicBezTo>
                    <a:cubicBezTo>
                      <a:pt x="19619" y="99006"/>
                      <a:pt x="37739" y="109396"/>
                      <a:pt x="57307" y="109308"/>
                    </a:cubicBezTo>
                    <a:cubicBezTo>
                      <a:pt x="76875" y="109396"/>
                      <a:pt x="94995" y="99006"/>
                      <a:pt x="104804" y="82074"/>
                    </a:cubicBezTo>
                    <a:cubicBezTo>
                      <a:pt x="114614" y="65141"/>
                      <a:pt x="114614" y="44255"/>
                      <a:pt x="104804" y="27322"/>
                    </a:cubicBezTo>
                    <a:cubicBezTo>
                      <a:pt x="94995" y="10390"/>
                      <a:pt x="76875" y="0"/>
                      <a:pt x="57307" y="88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2328944" y="128221"/>
                <a:ext cx="63971" cy="61058"/>
              </a:xfrm>
              <a:custGeom>
                <a:avLst/>
                <a:gdLst/>
                <a:ahLst/>
                <a:cxnLst/>
                <a:rect l="l" t="t" r="r" b="b"/>
                <a:pathLst>
                  <a:path w="63971" h="61058">
                    <a:moveTo>
                      <a:pt x="31986" y="49"/>
                    </a:moveTo>
                    <a:cubicBezTo>
                      <a:pt x="21064" y="0"/>
                      <a:pt x="10951" y="5799"/>
                      <a:pt x="5476" y="15250"/>
                    </a:cubicBezTo>
                    <a:cubicBezTo>
                      <a:pt x="0" y="24700"/>
                      <a:pt x="0" y="36358"/>
                      <a:pt x="5476" y="45808"/>
                    </a:cubicBezTo>
                    <a:cubicBezTo>
                      <a:pt x="10951" y="55259"/>
                      <a:pt x="21064" y="61058"/>
                      <a:pt x="31986" y="61009"/>
                    </a:cubicBezTo>
                    <a:cubicBezTo>
                      <a:pt x="42908" y="61058"/>
                      <a:pt x="53021" y="55259"/>
                      <a:pt x="58496" y="45808"/>
                    </a:cubicBezTo>
                    <a:cubicBezTo>
                      <a:pt x="63971" y="36358"/>
                      <a:pt x="63971" y="24700"/>
                      <a:pt x="58496" y="15250"/>
                    </a:cubicBezTo>
                    <a:cubicBezTo>
                      <a:pt x="53021" y="5799"/>
                      <a:pt x="42908" y="0"/>
                      <a:pt x="31986" y="49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2346270" y="144758"/>
                <a:ext cx="29320" cy="27985"/>
              </a:xfrm>
              <a:custGeom>
                <a:avLst/>
                <a:gdLst/>
                <a:ahLst/>
                <a:cxnLst/>
                <a:rect l="l" t="t" r="r" b="b"/>
                <a:pathLst>
                  <a:path w="29320" h="27985">
                    <a:moveTo>
                      <a:pt x="14660" y="22"/>
                    </a:moveTo>
                    <a:cubicBezTo>
                      <a:pt x="9654" y="0"/>
                      <a:pt x="5019" y="2657"/>
                      <a:pt x="2509" y="6989"/>
                    </a:cubicBezTo>
                    <a:cubicBezTo>
                      <a:pt x="0" y="11320"/>
                      <a:pt x="0" y="16664"/>
                      <a:pt x="2509" y="20995"/>
                    </a:cubicBezTo>
                    <a:cubicBezTo>
                      <a:pt x="5019" y="25327"/>
                      <a:pt x="9654" y="27984"/>
                      <a:pt x="14660" y="27962"/>
                    </a:cubicBezTo>
                    <a:cubicBezTo>
                      <a:pt x="19666" y="27984"/>
                      <a:pt x="24301" y="25327"/>
                      <a:pt x="26811" y="20995"/>
                    </a:cubicBezTo>
                    <a:cubicBezTo>
                      <a:pt x="29320" y="16664"/>
                      <a:pt x="29320" y="11320"/>
                      <a:pt x="26811" y="6989"/>
                    </a:cubicBezTo>
                    <a:cubicBezTo>
                      <a:pt x="24301" y="2657"/>
                      <a:pt x="19666" y="0"/>
                      <a:pt x="14660" y="22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2344044" y="144768"/>
                <a:ext cx="15993" cy="15264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264">
                    <a:moveTo>
                      <a:pt x="7996" y="12"/>
                    </a:moveTo>
                    <a:cubicBezTo>
                      <a:pt x="5266" y="0"/>
                      <a:pt x="2737" y="1449"/>
                      <a:pt x="1368" y="3812"/>
                    </a:cubicBezTo>
                    <a:cubicBezTo>
                      <a:pt x="0" y="6175"/>
                      <a:pt x="0" y="9089"/>
                      <a:pt x="1368" y="11452"/>
                    </a:cubicBezTo>
                    <a:cubicBezTo>
                      <a:pt x="2737" y="13815"/>
                      <a:pt x="5266" y="15264"/>
                      <a:pt x="7996" y="15252"/>
                    </a:cubicBezTo>
                    <a:cubicBezTo>
                      <a:pt x="10726" y="15264"/>
                      <a:pt x="13255" y="13815"/>
                      <a:pt x="14623" y="11452"/>
                    </a:cubicBezTo>
                    <a:cubicBezTo>
                      <a:pt x="15992" y="9089"/>
                      <a:pt x="15992" y="6175"/>
                      <a:pt x="14623" y="3812"/>
                    </a:cubicBezTo>
                    <a:cubicBezTo>
                      <a:pt x="13255" y="1449"/>
                      <a:pt x="10726" y="0"/>
                      <a:pt x="7996" y="12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4716780" y="534670"/>
                <a:ext cx="19050" cy="27813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7813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716780" y="861060"/>
                <a:ext cx="19050" cy="27813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7813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4064000" y="-2540"/>
                <a:ext cx="3200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20040" h="19050">
                    <a:moveTo>
                      <a:pt x="0" y="19050"/>
                    </a:moveTo>
                    <a:lnTo>
                      <a:pt x="320040" y="19050"/>
                    </a:lnTo>
                    <a:cubicBezTo>
                      <a:pt x="320040" y="0"/>
                      <a:pt x="304800" y="2540"/>
                      <a:pt x="285750" y="2540"/>
                    </a:cubicBezTo>
                    <a:lnTo>
                      <a:pt x="34290" y="2540"/>
                    </a:lnTo>
                    <a:cubicBezTo>
                      <a:pt x="15240" y="2540"/>
                      <a:pt x="0" y="0"/>
                      <a:pt x="0" y="190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22" name="TextBox 22"/>
          <p:cNvSpPr txBox="1"/>
          <p:nvPr/>
        </p:nvSpPr>
        <p:spPr>
          <a:xfrm>
            <a:off x="1152525" y="3637595"/>
            <a:ext cx="8595518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2"/>
              </a:lnSpc>
            </a:pPr>
            <a:r>
              <a:rPr lang="en-US" sz="2473" dirty="0">
                <a:solidFill>
                  <a:srgbClr val="000000"/>
                </a:solidFill>
                <a:latin typeface="Public Sans"/>
              </a:rPr>
              <a:t>GVHD: </a:t>
            </a:r>
            <a:r>
              <a:rPr lang="en-US" sz="2473" dirty="0" err="1">
                <a:solidFill>
                  <a:srgbClr val="000000"/>
                </a:solidFill>
                <a:latin typeface="Public Sans"/>
              </a:rPr>
              <a:t>Thầy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Nguyễn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Tấn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Duẫn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algn="just">
              <a:lnSpc>
                <a:spcPts val="3462"/>
              </a:lnSpc>
            </a:pPr>
            <a:r>
              <a:rPr lang="en-US" sz="2473" dirty="0" err="1">
                <a:solidFill>
                  <a:srgbClr val="000000"/>
                </a:solidFill>
                <a:latin typeface="Public Sans"/>
              </a:rPr>
              <a:t>Lớp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: 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2121COMP104403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algn="just">
              <a:lnSpc>
                <a:spcPts val="3462"/>
              </a:lnSpc>
            </a:pPr>
            <a:r>
              <a:rPr lang="en-US" sz="2473" dirty="0">
                <a:solidFill>
                  <a:srgbClr val="000000"/>
                </a:solidFill>
                <a:latin typeface="Public Sans"/>
              </a:rPr>
              <a:t>SVTH: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Nhóm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Nomal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marL="1067912" lvl="2" indent="-355971" algn="just">
              <a:lnSpc>
                <a:spcPts val="3462"/>
              </a:lnSpc>
              <a:buFont typeface="Arial"/>
              <a:buChar char="⚬"/>
            </a:pP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Nguyễn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Thái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Sang	- 43.01.104.150.</a:t>
            </a:r>
            <a:endParaRPr lang="en-US" sz="2473" dirty="0">
              <a:solidFill>
                <a:srgbClr val="000000"/>
              </a:solidFill>
              <a:latin typeface="Public Sans"/>
            </a:endParaRPr>
          </a:p>
          <a:p>
            <a:pPr marL="1067912" lvl="2" indent="-355971" algn="just">
              <a:lnSpc>
                <a:spcPts val="3462"/>
              </a:lnSpc>
              <a:buFont typeface="Arial"/>
              <a:buChar char="⚬"/>
            </a:pP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Trần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>
                <a:solidFill>
                  <a:srgbClr val="000000"/>
                </a:solidFill>
                <a:latin typeface="Public Sans"/>
              </a:rPr>
              <a:t>Việt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473" dirty="0" err="1" smtClean="0">
                <a:solidFill>
                  <a:srgbClr val="000000"/>
                </a:solidFill>
                <a:latin typeface="Public Sans"/>
              </a:rPr>
              <a:t>Thành</a:t>
            </a:r>
            <a:r>
              <a:rPr lang="en-US" sz="2473" dirty="0" smtClean="0">
                <a:solidFill>
                  <a:srgbClr val="000000"/>
                </a:solidFill>
                <a:latin typeface="Public Sans"/>
              </a:rPr>
              <a:t>                - 45.01.104.215</a:t>
            </a:r>
            <a:r>
              <a:rPr lang="en-US" sz="2473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0" lvl="0" indent="0" algn="just">
              <a:lnSpc>
                <a:spcPts val="3462"/>
              </a:lnSpc>
              <a:spcBef>
                <a:spcPct val="0"/>
              </a:spcBef>
            </a:pPr>
            <a:endParaRPr lang="en-US" sz="2473" dirty="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" y="1902384"/>
            <a:ext cx="9075561" cy="166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5"/>
              </a:lnSpc>
            </a:pPr>
            <a:r>
              <a:rPr lang="en-US" sz="5995" dirty="0">
                <a:solidFill>
                  <a:srgbClr val="000000"/>
                </a:solidFill>
                <a:latin typeface="Public Sans Bold"/>
              </a:rPr>
              <a:t>BÁO CÁO </a:t>
            </a:r>
            <a:r>
              <a:rPr lang="en-US" sz="5995" dirty="0" smtClean="0">
                <a:solidFill>
                  <a:srgbClr val="000000"/>
                </a:solidFill>
                <a:latin typeface="Public Sans Bold"/>
              </a:rPr>
              <a:t>TIỂU LUẬN</a:t>
            </a:r>
            <a:endParaRPr lang="en-US" sz="5995" dirty="0">
              <a:solidFill>
                <a:srgbClr val="000000"/>
              </a:solidFill>
              <a:latin typeface="Public Sans Bold"/>
            </a:endParaRPr>
          </a:p>
          <a:p>
            <a:pPr algn="ctr">
              <a:lnSpc>
                <a:spcPts val="6475"/>
              </a:lnSpc>
            </a:pPr>
            <a:r>
              <a:rPr lang="en-US" sz="5995" dirty="0" smtClean="0">
                <a:solidFill>
                  <a:srgbClr val="000000"/>
                </a:solidFill>
                <a:latin typeface="Public Sans Bold"/>
              </a:rPr>
              <a:t>NHẬP MÔN CNPM</a:t>
            </a:r>
            <a:endParaRPr lang="en-US" sz="5995" dirty="0">
              <a:solidFill>
                <a:srgbClr val="000000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327714" cy="10287000"/>
          </a:xfrm>
          <a:prstGeom prst="rect">
            <a:avLst/>
          </a:prstGeom>
          <a:solidFill>
            <a:srgbClr val="1D3880"/>
          </a:solidFill>
        </p:spPr>
      </p:sp>
      <p:sp>
        <p:nvSpPr>
          <p:cNvPr id="5" name="TextBox 5"/>
          <p:cNvSpPr txBox="1"/>
          <p:nvPr/>
        </p:nvSpPr>
        <p:spPr>
          <a:xfrm>
            <a:off x="1771650" y="404813"/>
            <a:ext cx="5784414" cy="434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2999" spc="26" dirty="0" smtClean="0">
                <a:solidFill>
                  <a:srgbClr val="FFFFFF"/>
                </a:solidFill>
                <a:latin typeface="Public Sans Bold"/>
              </a:rPr>
              <a:t>ERD</a:t>
            </a:r>
            <a:endParaRPr lang="en-US" sz="2999" spc="26" dirty="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1984" y="552450"/>
            <a:ext cx="483152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 spc="27">
                <a:solidFill>
                  <a:srgbClr val="1D3880"/>
                </a:solidFill>
                <a:latin typeface="Public Sans Bold"/>
              </a:rPr>
              <a:t>PDM</a:t>
            </a:r>
          </a:p>
        </p:txBody>
      </p:sp>
      <p:pic>
        <p:nvPicPr>
          <p:cNvPr id="3076" name="Picture 4" descr="https://lh5.googleusercontent.com/qTigzVisVDGdQTgfOiwIPC1aQR-AxjsN6sOYXB75XyQkkgm7tvPTpsnYsCUZ3bdtT2oY0eZy1d4H1SmH7ynvYTjkfd2LXnd_9ODmNqy3qpZmhE7y6GitOJajvpi3upEhOjV3b7HZkk_otZjz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7" y="1276351"/>
            <a:ext cx="9067800" cy="8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fq1WYdEnfPI2RATgoWGw5WAB9hd29r99MpeKdDeMBT_H3naT1Kr2s48_4QL21R6kqnX6T80pwzMu5XdnZlXPQX49VSbZEC7RJwsvEHmrEzjhvJLLdE1tHGkdlGKayPFWQTNWMPPHHf49yIwM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790700"/>
            <a:ext cx="8153399" cy="828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5210" y="2020637"/>
            <a:ext cx="13257579" cy="5540257"/>
            <a:chOff x="0" y="0"/>
            <a:chExt cx="17676772" cy="7387010"/>
          </a:xfrm>
        </p:grpSpPr>
        <p:sp>
          <p:nvSpPr>
            <p:cNvPr id="3" name="TextBox 3"/>
            <p:cNvSpPr txBox="1"/>
            <p:nvPr/>
          </p:nvSpPr>
          <p:spPr>
            <a:xfrm>
              <a:off x="2761325" y="6516686"/>
              <a:ext cx="12154121" cy="87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42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  <a:endParaRPr lang="en-US" sz="4200" dirty="0">
                <a:solidFill>
                  <a:srgbClr val="FFFFFF"/>
                </a:solidFill>
                <a:latin typeface="Public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772"/>
              <a:ext cx="17676772" cy="3248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40"/>
                </a:lnSpc>
              </a:pPr>
              <a:r>
                <a:rPr lang="en-US" sz="7950" dirty="0" smtClean="0">
                  <a:solidFill>
                    <a:srgbClr val="FFFFFF"/>
                  </a:solidFill>
                  <a:latin typeface="Public Sans Bold"/>
                </a:rPr>
                <a:t>THIẾT KẾ GIAO DIỆN PHẦN MỀM</a:t>
              </a:r>
              <a:endParaRPr lang="en-US" sz="7950" dirty="0">
                <a:solidFill>
                  <a:srgbClr val="FFFFFF"/>
                </a:solidFill>
                <a:latin typeface="Public Sans Bold"/>
              </a:endParaRP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236013" y="0"/>
              <a:ext cx="1204747" cy="1389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51793" y="1019175"/>
            <a:ext cx="5784414" cy="57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MÀN HÌNH CHÍNH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4098" name="Picture 2" descr="https://lh4.googleusercontent.com/8T85UkLh6CKfcC3iUdNV_sYKeM7jvq4o_nAkeG5dxPyezufZAcvpDY0VHJFaayhJ0YMZRJ7-McdT4xVZpgZlTGYztgXrh4sHJXPGD3r9_ZMZKP2Ylfu5U-TADhkeD0LjWD0ITDxBFk0Ij1N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9300"/>
            <a:ext cx="16154400" cy="78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67400" y="571500"/>
            <a:ext cx="6184375" cy="57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Sơ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đồ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hoạt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động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3025" y="25241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https://lh4.googleusercontent.com/L-YSbM5MshXaSw1cLNnUZIlHOJlDQqn-ytNGXmi60uMCs5YV3QmI9i-AIGN3fuW8JCOBcugavPSBegYYlxMs9xB8-icQTGaQ4ZhnfJhUc-ZGcLUEgiIbgQPdfRLrXVYB0GJ6j7XHbSrc-Erj4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19" y="1485900"/>
            <a:ext cx="14135735" cy="83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2400300"/>
            <a:ext cx="15240000" cy="7543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51812" y="1019175"/>
            <a:ext cx="618437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>
                <a:solidFill>
                  <a:srgbClr val="FFFFFF"/>
                </a:solidFill>
                <a:latin typeface="Public Sans Bold"/>
              </a:rPr>
              <a:t>GIAO DIỆN 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PHÒNG CHƠI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51811" y="419100"/>
            <a:ext cx="6184375" cy="57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Sơ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đồ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hoạt</a:t>
            </a:r>
            <a:r>
              <a:rPr lang="en-US" sz="3999" spc="35" dirty="0" smtClean="0">
                <a:solidFill>
                  <a:srgbClr val="FFFFFF"/>
                </a:solidFill>
                <a:latin typeface="Public Sans Bold"/>
              </a:rPr>
              <a:t> </a:t>
            </a:r>
            <a:r>
              <a:rPr lang="en-US" sz="3999" spc="35" dirty="0" err="1" smtClean="0">
                <a:solidFill>
                  <a:srgbClr val="FFFFFF"/>
                </a:solidFill>
                <a:latin typeface="Public Sans Bold"/>
              </a:rPr>
              <a:t>động</a:t>
            </a:r>
            <a:endParaRPr lang="en-US" sz="3999" spc="35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8194" name="Picture 2" descr="https://lh4.googleusercontent.com/K3DzXmZKg6TGZGNWHvfr0pcA3kNvtYAoDZZShMR1HolatSB4AfmQ1swtBzgivmktDe2a8kZp9r4-Kgx2m_BxkKud_T6JoHIU2kuFAlk4aawX9HuCN6zS24Do8R8hfSC6KDx9TajZg6-VSpU_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9700"/>
            <a:ext cx="16154399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261" y="2985775"/>
            <a:ext cx="12478563" cy="413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Crimson Pro"/>
              </a:rPr>
              <a:t>CẢM ƠN THẦY VÀ CÁC BẠN ĐÃ CHÚ Ý LẮNG NGHE.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2261" y="3004825"/>
            <a:ext cx="670540" cy="50961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671499" y="6610014"/>
            <a:ext cx="670540" cy="509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80907" y="2630646"/>
            <a:ext cx="5014490" cy="502570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48209" y="5524500"/>
            <a:ext cx="7782930" cy="3071863"/>
            <a:chOff x="0" y="0"/>
            <a:chExt cx="8247476" cy="230142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247476" cy="1909691"/>
              <a:chOff x="0" y="0"/>
              <a:chExt cx="3030058" cy="70160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30058" cy="701606"/>
              </a:xfrm>
              <a:custGeom>
                <a:avLst/>
                <a:gdLst/>
                <a:ahLst/>
                <a:cxnLst/>
                <a:rect l="l" t="t" r="r" b="b"/>
                <a:pathLst>
                  <a:path w="3030058" h="701606">
                    <a:moveTo>
                      <a:pt x="2905598" y="701605"/>
                    </a:moveTo>
                    <a:lnTo>
                      <a:pt x="124460" y="701605"/>
                    </a:lnTo>
                    <a:cubicBezTo>
                      <a:pt x="55880" y="701605"/>
                      <a:pt x="0" y="645725"/>
                      <a:pt x="0" y="5771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05598" y="0"/>
                    </a:lnTo>
                    <a:cubicBezTo>
                      <a:pt x="2974178" y="0"/>
                      <a:pt x="3030058" y="55880"/>
                      <a:pt x="3030058" y="124460"/>
                    </a:cubicBezTo>
                    <a:lnTo>
                      <a:pt x="3030058" y="577146"/>
                    </a:lnTo>
                    <a:cubicBezTo>
                      <a:pt x="3030058" y="645726"/>
                      <a:pt x="2974178" y="701606"/>
                      <a:pt x="2905598" y="701606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55581" y="488967"/>
              <a:ext cx="7736315" cy="181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20"/>
                </a:lnSpc>
                <a:spcBef>
                  <a:spcPct val="0"/>
                </a:spcBef>
              </a:pPr>
              <a:r>
                <a:rPr lang="en-US" sz="38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</a:p>
            <a:p>
              <a:pPr marL="0" lvl="0" indent="0" algn="ctr">
                <a:lnSpc>
                  <a:spcPts val="5320"/>
                </a:lnSpc>
                <a:spcBef>
                  <a:spcPct val="0"/>
                </a:spcBef>
              </a:pP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(</a:t>
              </a:r>
              <a:r>
                <a:rPr lang="en-US" sz="3800" dirty="0" err="1" smtClean="0">
                  <a:solidFill>
                    <a:srgbClr val="FFFFFF"/>
                  </a:solidFill>
                  <a:latin typeface="Public Sans Bold"/>
                </a:rPr>
                <a:t>Trò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 </a:t>
              </a:r>
              <a:r>
                <a:rPr lang="en-US" sz="3800" dirty="0" err="1" smtClean="0">
                  <a:solidFill>
                    <a:srgbClr val="FFFFFF"/>
                  </a:solidFill>
                  <a:latin typeface="Public Sans Bold"/>
                </a:rPr>
                <a:t>chơi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 ô </a:t>
              </a:r>
              <a:r>
                <a:rPr lang="en-US" sz="3800" dirty="0" err="1" smtClean="0">
                  <a:solidFill>
                    <a:srgbClr val="FFFFFF"/>
                  </a:solidFill>
                  <a:latin typeface="Public Sans Bold"/>
                </a:rPr>
                <a:t>chữ</a:t>
              </a:r>
              <a:r>
                <a:rPr lang="en-US" sz="3800" dirty="0" smtClean="0">
                  <a:solidFill>
                    <a:srgbClr val="FFFFFF"/>
                  </a:solidFill>
                  <a:latin typeface="Public Sans Bold"/>
                </a:rPr>
                <a:t>)</a:t>
              </a:r>
              <a:endParaRPr lang="en-US" sz="3800" dirty="0">
                <a:solidFill>
                  <a:srgbClr val="FFFFFF"/>
                </a:solidFill>
                <a:latin typeface="Public Sans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2528354"/>
            <a:ext cx="10279349" cy="251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74"/>
              </a:lnSpc>
              <a:spcBef>
                <a:spcPct val="0"/>
              </a:spcBef>
            </a:pPr>
            <a:r>
              <a:rPr lang="en-US" sz="9050" dirty="0">
                <a:solidFill>
                  <a:srgbClr val="FFFFFF"/>
                </a:solidFill>
                <a:latin typeface="Public Sans Bold"/>
              </a:rPr>
              <a:t>TỔNG QUAN VỀ ĐỀ TÀI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287350" y="4961355"/>
            <a:ext cx="11010900" cy="364291"/>
          </a:xfrm>
          <a:prstGeom prst="rect">
            <a:avLst/>
          </a:prstGeom>
          <a:solidFill>
            <a:srgbClr val="1D388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4512" t="2914" r="4512"/>
          <a:stretch>
            <a:fillRect/>
          </a:stretch>
        </p:blipFill>
        <p:spPr>
          <a:xfrm>
            <a:off x="-43760" y="8028159"/>
            <a:ext cx="5836560" cy="1230141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974945" y="814921"/>
            <a:ext cx="4375237" cy="8657157"/>
            <a:chOff x="0" y="0"/>
            <a:chExt cx="2620010" cy="5184140"/>
          </a:xfrm>
        </p:grpSpPr>
        <p:sp>
          <p:nvSpPr>
            <p:cNvPr id="5" name="Freeform 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7333" r="-733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0" y="4509739"/>
            <a:ext cx="6744517" cy="347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2"/>
              </a:lnSpc>
            </a:pPr>
            <a:endParaRPr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 l="199" r="199"/>
          <a:stretch>
            <a:fillRect/>
          </a:stretch>
        </p:blipFill>
        <p:spPr>
          <a:xfrm>
            <a:off x="138385" y="3092726"/>
            <a:ext cx="5264183" cy="534316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995881" y="1306874"/>
            <a:ext cx="5782321" cy="45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2999" spc="26" dirty="0">
                <a:solidFill>
                  <a:srgbClr val="1D3880"/>
                </a:solidFill>
                <a:latin typeface="Public Sans Bold"/>
              </a:rPr>
              <a:t>KHẢO SÁT HIỆN TRẠNG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14783" y="1848810"/>
            <a:ext cx="6744517" cy="3465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"/>
              </a:rPr>
              <a:t>Xu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hướng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giải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trí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của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giới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trẻ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ngày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càng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thay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đổi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Không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còn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được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áp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dụng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nhiều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trong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việc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giảng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dạy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  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Các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trang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web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kế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chưa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bắt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gây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nhàm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chán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thiếu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của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người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dùng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>
              <a:lnSpc>
                <a:spcPts val="2762"/>
              </a:lnSpc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Như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các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trang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web: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 Bold"/>
              </a:rPr>
              <a:t>crosswordlabs.com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"/>
              </a:rPr>
              <a:t>nytimes.com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>
                <a:solidFill>
                  <a:srgbClr val="000000"/>
                </a:solidFill>
                <a:latin typeface="Public Sans"/>
              </a:rPr>
              <a:t>theguardian.com</a:t>
            </a:r>
          </a:p>
          <a:p>
            <a:pPr>
              <a:lnSpc>
                <a:spcPts val="2762"/>
              </a:lnSpc>
            </a:pPr>
            <a:endParaRPr lang="en-US" sz="2124" dirty="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4754" y="2187689"/>
            <a:ext cx="4383823" cy="66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6"/>
              </a:lnSpc>
            </a:pPr>
            <a:r>
              <a:rPr lang="en-US" sz="4128">
                <a:solidFill>
                  <a:srgbClr val="000000"/>
                </a:solidFill>
                <a:latin typeface="Public Sans Bold"/>
              </a:rPr>
              <a:t>CROSS WORD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95881" y="5304509"/>
            <a:ext cx="5782321" cy="45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2999" spc="26">
                <a:solidFill>
                  <a:srgbClr val="1D3880"/>
                </a:solidFill>
                <a:latin typeface="Public Sans Bold"/>
              </a:rPr>
              <a:t>NHƯỢC ĐIỂM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14783" y="5831570"/>
            <a:ext cx="6744517" cy="173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Không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còn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được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chứ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trọng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và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phát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triển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458787" lvl="1" indent="-229393">
              <a:lnSpc>
                <a:spcPts val="2762"/>
              </a:lnSpc>
              <a:buFont typeface="Arial"/>
              <a:buChar char="•"/>
            </a:pP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Các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trang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web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kế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chưa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bắt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mắt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gây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nhàm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chán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thiếu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kích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thích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sự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tò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mò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của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người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124" dirty="0" err="1">
                <a:solidFill>
                  <a:srgbClr val="000000"/>
                </a:solidFill>
                <a:latin typeface="Public Sans"/>
              </a:rPr>
              <a:t>dùng</a:t>
            </a:r>
            <a:r>
              <a:rPr lang="en-US" sz="2124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>
              <a:lnSpc>
                <a:spcPts val="2762"/>
              </a:lnSpc>
            </a:pPr>
            <a:endParaRPr lang="en-US" sz="2124" dirty="0">
              <a:solidFill>
                <a:srgbClr val="000000"/>
              </a:solidFill>
              <a:latin typeface="Public Sans"/>
            </a:endParaRPr>
          </a:p>
          <a:p>
            <a:pPr>
              <a:lnSpc>
                <a:spcPts val="2762"/>
              </a:lnSpc>
            </a:pPr>
            <a:endParaRPr lang="en-US" sz="2124" dirty="0">
              <a:solidFill>
                <a:srgbClr val="00000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8191" b="28191"/>
          <a:stretch>
            <a:fillRect/>
          </a:stretch>
        </p:blipFill>
        <p:spPr>
          <a:xfrm>
            <a:off x="0" y="5484274"/>
            <a:ext cx="18288000" cy="48027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355201" y="1021556"/>
            <a:ext cx="6904099" cy="3345397"/>
            <a:chOff x="0" y="-9525"/>
            <a:chExt cx="9205466" cy="4460529"/>
          </a:xfrm>
        </p:grpSpPr>
        <p:sp>
          <p:nvSpPr>
            <p:cNvPr id="4" name="TextBox 4"/>
            <p:cNvSpPr txBox="1"/>
            <p:nvPr/>
          </p:nvSpPr>
          <p:spPr>
            <a:xfrm>
              <a:off x="0" y="3144809"/>
              <a:ext cx="9179561" cy="1306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Yêu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cầu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 phi </a:t>
              </a: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chức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 Bold"/>
                </a:rPr>
                <a:t>năng</a:t>
              </a:r>
              <a:r>
                <a:rPr lang="en-US" sz="2049" dirty="0">
                  <a:solidFill>
                    <a:srgbClr val="000000"/>
                  </a:solidFill>
                  <a:latin typeface="Public Sans Bold"/>
                </a:rPr>
                <a:t>:</a:t>
              </a: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Hệ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thống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đảm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báo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tính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dễ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sử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dụng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người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chơi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.</a:t>
              </a: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Trang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web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dành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người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chơi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.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615684" cy="579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  <a:spcBef>
                  <a:spcPct val="0"/>
                </a:spcBef>
              </a:pPr>
              <a:r>
                <a:rPr lang="en-US" sz="2999" spc="26" dirty="0" smtClean="0">
                  <a:solidFill>
                    <a:srgbClr val="1D3880"/>
                  </a:solidFill>
                  <a:latin typeface="Public Sans Bold"/>
                </a:rPr>
                <a:t>ĐẶC TẢ YÊU CẦU</a:t>
              </a:r>
              <a:endParaRPr lang="en-US" sz="2999" spc="26" dirty="0">
                <a:solidFill>
                  <a:srgbClr val="1D3880"/>
                </a:solidFill>
                <a:latin typeface="Public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5905" y="928158"/>
              <a:ext cx="9179561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Yêu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cầu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chức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 Bold"/>
                </a:rPr>
                <a:t>năng</a:t>
              </a:r>
              <a:r>
                <a:rPr lang="en-US" sz="2049" dirty="0" smtClean="0">
                  <a:solidFill>
                    <a:srgbClr val="000000"/>
                  </a:solidFill>
                  <a:latin typeface="Public Sans Bold"/>
                </a:rPr>
                <a:t>:</a:t>
              </a:r>
              <a:endParaRPr lang="en-US" sz="2049" dirty="0">
                <a:solidFill>
                  <a:srgbClr val="000000"/>
                </a:solidFill>
                <a:latin typeface="Public Sans Bold"/>
              </a:endParaRP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Phần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tạo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ô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chữ</a:t>
              </a:r>
              <a:endParaRPr lang="en-US" sz="2049" dirty="0">
                <a:solidFill>
                  <a:srgbClr val="000000"/>
                </a:solidFill>
                <a:latin typeface="Public Sans"/>
              </a:endParaRPr>
            </a:p>
            <a:p>
              <a:pPr marL="442594" lvl="1" indent="-221297">
                <a:lnSpc>
                  <a:spcPts val="2664"/>
                </a:lnSpc>
                <a:buFont typeface="Arial"/>
                <a:buChar char="•"/>
              </a:pP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Phần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</a:t>
              </a:r>
              <a:r>
                <a:rPr lang="en-US" sz="2049" dirty="0" err="1">
                  <a:solidFill>
                    <a:srgbClr val="000000"/>
                  </a:solidFill>
                  <a:latin typeface="Public Sans"/>
                </a:rPr>
                <a:t>chơi</a:t>
              </a:r>
              <a:r>
                <a:rPr lang="en-US" sz="2049" dirty="0">
                  <a:solidFill>
                    <a:srgbClr val="000000"/>
                  </a:solidFill>
                  <a:latin typeface="Public Sans"/>
                </a:rPr>
                <a:t> ô </a:t>
              </a:r>
              <a:r>
                <a:rPr lang="en-US" sz="2049" dirty="0" err="1" smtClean="0">
                  <a:solidFill>
                    <a:srgbClr val="000000"/>
                  </a:solidFill>
                  <a:latin typeface="Public Sans"/>
                </a:rPr>
                <a:t>chữ</a:t>
              </a:r>
              <a:endParaRPr lang="en-US" sz="2049" dirty="0">
                <a:solidFill>
                  <a:srgbClr val="000000"/>
                </a:solidFill>
                <a:latin typeface="Public San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662776"/>
            <a:ext cx="6884671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Được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thiết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kế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 Bold"/>
              </a:rPr>
              <a:t>cho</a:t>
            </a:r>
            <a:r>
              <a:rPr lang="en-US" sz="2049" dirty="0">
                <a:solidFill>
                  <a:srgbClr val="000000"/>
                </a:solidFill>
                <a:latin typeface="Public Sans Bold"/>
              </a:rPr>
              <a:t>:</a:t>
            </a:r>
          </a:p>
          <a:p>
            <a:pPr marL="442594" lvl="1" indent="-221297">
              <a:lnSpc>
                <a:spcPts val="2664"/>
              </a:lnSpc>
              <a:buFont typeface="Arial"/>
              <a:buChar char="•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Người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chơi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có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thể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: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Tạo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ô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chữ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mới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Chọn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ô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chữ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có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sẵn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Chơi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ô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chữ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.</a:t>
            </a:r>
          </a:p>
          <a:p>
            <a:pPr marL="885189" lvl="2" indent="-295063">
              <a:lnSpc>
                <a:spcPts val="2664"/>
              </a:lnSpc>
              <a:buFont typeface="Arial"/>
              <a:buChar char="⚬"/>
            </a:pP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Mời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bạn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bè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chơi</a:t>
            </a:r>
            <a:r>
              <a:rPr lang="en-US" sz="2049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049" dirty="0" err="1">
                <a:solidFill>
                  <a:srgbClr val="000000"/>
                </a:solidFill>
                <a:latin typeface="Public Sans"/>
              </a:rPr>
              <a:t>cùng</a:t>
            </a:r>
            <a:r>
              <a:rPr lang="en-US" sz="2049" dirty="0" smtClean="0">
                <a:solidFill>
                  <a:srgbClr val="000000"/>
                </a:solidFill>
                <a:latin typeface="Public Sans"/>
              </a:rPr>
              <a:t>.</a:t>
            </a:r>
            <a:endParaRPr lang="en-US" sz="2049" dirty="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9271" y="1019175"/>
            <a:ext cx="5659852" cy="45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 spc="26" dirty="0">
                <a:solidFill>
                  <a:srgbClr val="1D3880"/>
                </a:solidFill>
                <a:latin typeface="Public Sans Bold"/>
              </a:rPr>
              <a:t>CƠ CẤU HỆ THỐNG HIÊN NAY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-83788"/>
            <a:ext cx="18288000" cy="1683988"/>
          </a:xfrm>
          <a:prstGeom prst="rect">
            <a:avLst/>
          </a:prstGeom>
          <a:solidFill>
            <a:srgbClr val="1D3880"/>
          </a:solidFill>
        </p:spPr>
      </p:sp>
      <p:sp>
        <p:nvSpPr>
          <p:cNvPr id="4" name="TextBox 4"/>
          <p:cNvSpPr txBox="1"/>
          <p:nvPr/>
        </p:nvSpPr>
        <p:spPr>
          <a:xfrm>
            <a:off x="0" y="438150"/>
            <a:ext cx="18288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smtClean="0">
                <a:solidFill>
                  <a:srgbClr val="FFFFFF"/>
                </a:solidFill>
                <a:latin typeface="Public Sans Bold"/>
              </a:rPr>
              <a:t>BIỂU ĐỒ PHÂN CẤP CHỨC NĂNG(BFD) </a:t>
            </a:r>
            <a:endParaRPr lang="en-US" sz="7500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11592"/>
            <a:ext cx="15468600" cy="78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0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5210" y="2626004"/>
            <a:ext cx="13257579" cy="4330582"/>
            <a:chOff x="0" y="0"/>
            <a:chExt cx="17676772" cy="5774110"/>
          </a:xfrm>
        </p:grpSpPr>
        <p:sp>
          <p:nvSpPr>
            <p:cNvPr id="3" name="TextBox 3"/>
            <p:cNvSpPr txBox="1"/>
            <p:nvPr/>
          </p:nvSpPr>
          <p:spPr>
            <a:xfrm>
              <a:off x="2761325" y="4903786"/>
              <a:ext cx="12154121" cy="87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42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  <a:endParaRPr lang="en-US" sz="4200" dirty="0">
                <a:solidFill>
                  <a:srgbClr val="FFFFFF"/>
                </a:solidFill>
                <a:latin typeface="Public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772"/>
              <a:ext cx="17676772" cy="1631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40"/>
                </a:lnSpc>
              </a:pPr>
              <a:r>
                <a:rPr lang="en-US" sz="7950" dirty="0" smtClean="0">
                  <a:solidFill>
                    <a:srgbClr val="FFFFFF"/>
                  </a:solidFill>
                  <a:latin typeface="Public Sans Bold"/>
                </a:rPr>
                <a:t>VẼ BIỂU ĐỒ USE CASE</a:t>
              </a:r>
              <a:endParaRPr lang="en-US" sz="7950" dirty="0">
                <a:solidFill>
                  <a:srgbClr val="FFFFFF"/>
                </a:solidFill>
                <a:latin typeface="Public Sans Bold"/>
              </a:endParaRP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236013" y="0"/>
              <a:ext cx="1204747" cy="1389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-83788"/>
            <a:ext cx="18288000" cy="1683988"/>
          </a:xfrm>
          <a:prstGeom prst="rect">
            <a:avLst/>
          </a:prstGeom>
          <a:solidFill>
            <a:srgbClr val="1D3880"/>
          </a:solidFill>
        </p:spPr>
      </p:sp>
      <p:sp>
        <p:nvSpPr>
          <p:cNvPr id="4" name="TextBox 4"/>
          <p:cNvSpPr txBox="1"/>
          <p:nvPr/>
        </p:nvSpPr>
        <p:spPr>
          <a:xfrm>
            <a:off x="4226804" y="438150"/>
            <a:ext cx="983439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Public Sans Bold"/>
              </a:rPr>
              <a:t>USE CASE DIAGRAM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1" y="1919648"/>
            <a:ext cx="5524500" cy="1014052"/>
            <a:chOff x="0" y="-9525"/>
            <a:chExt cx="7554884" cy="1623061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7554884" cy="912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  <a:spcBef>
                  <a:spcPct val="0"/>
                </a:spcBef>
              </a:pPr>
              <a:r>
                <a:rPr lang="en-US" sz="4500" dirty="0">
                  <a:solidFill>
                    <a:srgbClr val="000000"/>
                  </a:solidFill>
                  <a:latin typeface="Public Sans Bold"/>
                </a:rPr>
                <a:t>Use Case </a:t>
              </a:r>
              <a:r>
                <a:rPr lang="en-US" sz="4500" dirty="0" err="1">
                  <a:solidFill>
                    <a:srgbClr val="000000"/>
                  </a:solidFill>
                  <a:latin typeface="Public Sans Bold"/>
                </a:rPr>
                <a:t>Tổng</a:t>
              </a:r>
              <a:r>
                <a:rPr lang="en-US" sz="4500" dirty="0">
                  <a:solidFill>
                    <a:srgbClr val="000000"/>
                  </a:solidFill>
                  <a:latin typeface="Public Sans Bold"/>
                </a:rPr>
                <a:t> </a:t>
              </a:r>
              <a:r>
                <a:rPr lang="en-US" sz="4500" dirty="0" err="1">
                  <a:solidFill>
                    <a:srgbClr val="000000"/>
                  </a:solidFill>
                  <a:latin typeface="Public Sans Bold"/>
                </a:rPr>
                <a:t>Quát</a:t>
              </a:r>
              <a:endParaRPr lang="en-US" sz="4500" dirty="0">
                <a:solidFill>
                  <a:srgbClr val="000000"/>
                </a:solidFill>
                <a:latin typeface="Public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1074"/>
              <a:ext cx="7554884" cy="592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</a:pPr>
              <a:endParaRPr lang="en-US" sz="2499" dirty="0">
                <a:solidFill>
                  <a:srgbClr val="000000"/>
                </a:solidFill>
                <a:latin typeface="Public Sans"/>
              </a:endParaRPr>
            </a:p>
          </p:txBody>
        </p:sp>
      </p:grpSp>
      <p:pic>
        <p:nvPicPr>
          <p:cNvPr id="1026" name="Picture 2" descr="https://lh6.googleusercontent.com/OgIu72hY64hx4QQ1xVLbdtIutrLmXLjeb4jwyd-S1G1Xd52-EOhawH-sCoQ0Tvw5oyF90RGgVKu8KqiYzAslnN50D27zGpj7AlFVZP3xZDmDua4tD7qD6Y0CS39ws_arcBd9sc06M7KfS6Yl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07401"/>
            <a:ext cx="13030199" cy="701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5210" y="2623887"/>
            <a:ext cx="13257579" cy="4330582"/>
            <a:chOff x="0" y="0"/>
            <a:chExt cx="17676772" cy="5774110"/>
          </a:xfrm>
        </p:grpSpPr>
        <p:sp>
          <p:nvSpPr>
            <p:cNvPr id="3" name="TextBox 3"/>
            <p:cNvSpPr txBox="1"/>
            <p:nvPr/>
          </p:nvSpPr>
          <p:spPr>
            <a:xfrm>
              <a:off x="2761325" y="4903786"/>
              <a:ext cx="12154121" cy="87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Public Sans Bold"/>
                </a:rPr>
                <a:t>WORD </a:t>
              </a:r>
              <a:r>
                <a:rPr lang="en-US" sz="4200" dirty="0" smtClean="0">
                  <a:solidFill>
                    <a:srgbClr val="FFFFFF"/>
                  </a:solidFill>
                  <a:latin typeface="Public Sans Bold"/>
                </a:rPr>
                <a:t>ZONE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1772"/>
              <a:ext cx="17676772" cy="1631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40"/>
                </a:lnSpc>
              </a:pPr>
              <a:r>
                <a:rPr lang="en-US" sz="7950" dirty="0" smtClean="0">
                  <a:solidFill>
                    <a:srgbClr val="FFFFFF"/>
                  </a:solidFill>
                  <a:latin typeface="Public Sans Bold"/>
                </a:rPr>
                <a:t>PHÂN TÍCH YÊU CẦU</a:t>
              </a:r>
              <a:endParaRPr lang="en-US" sz="7950" dirty="0">
                <a:solidFill>
                  <a:srgbClr val="FFFFFF"/>
                </a:solidFill>
                <a:latin typeface="Public Sans Bold"/>
              </a:endParaRP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236013" y="0"/>
              <a:ext cx="1204747" cy="1389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58976"/>
          </a:xfrm>
          <a:prstGeom prst="rect">
            <a:avLst/>
          </a:prstGeom>
          <a:solidFill>
            <a:srgbClr val="1D388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316417" y="438150"/>
            <a:ext cx="17590583" cy="1162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smtClean="0">
                <a:solidFill>
                  <a:srgbClr val="FFFFFF"/>
                </a:solidFill>
                <a:latin typeface="Public Sans Bold"/>
              </a:rPr>
              <a:t>CDM</a:t>
            </a:r>
            <a:endParaRPr lang="en-US" sz="7500" dirty="0">
              <a:solidFill>
                <a:srgbClr val="FFFFFF"/>
              </a:solidFill>
              <a:latin typeface="Public Sans Bold"/>
            </a:endParaRPr>
          </a:p>
        </p:txBody>
      </p:sp>
      <p:pic>
        <p:nvPicPr>
          <p:cNvPr id="2050" name="Picture 2" descr="https://lh4.googleusercontent.com/5R59FTT9hDsGXK60q1Byy8g42FeyrgMizgXFVuIKDm8aVtmYumHcWLipFgGFkVstZ0AFagIKBJ2wYSPR0HpwiG4NyLOqoJFh5PGmoETOjiXc0RAT7vondcXOEvf3LoOH4f-poOBVwV4cFDHt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08" y="2781300"/>
            <a:ext cx="1623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284</Words>
  <Application>Microsoft Office PowerPoint</Application>
  <PresentationFormat>Custom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Public Sans</vt:lpstr>
      <vt:lpstr>Arial</vt:lpstr>
      <vt:lpstr>Crimson Pro</vt:lpstr>
      <vt:lpstr>Public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Word Zone - O_HKP_4</dc:title>
  <cp:lastModifiedBy>HPCOMPUTER.VN</cp:lastModifiedBy>
  <cp:revision>11</cp:revision>
  <dcterms:created xsi:type="dcterms:W3CDTF">2006-08-16T00:00:00Z</dcterms:created>
  <dcterms:modified xsi:type="dcterms:W3CDTF">2022-06-20T14:43:35Z</dcterms:modified>
  <dc:identifier>DAFD4p7q-0o</dc:identifier>
</cp:coreProperties>
</file>