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8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157AD-B454-476D-AD3B-0A7433A92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42835-1C8E-4786-B224-321D5DC39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19B5-ACD5-42B9-B15A-9862940F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63B47-C77D-4340-9D19-1850A629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CB80F-86E9-4DCE-965A-79D33B6B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FB089-7F38-4F68-B509-C41E2678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E2086-813B-487F-B67D-6ADBA5CD1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6BA2E-2026-41C8-9F47-EED2C25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1397-A00F-4531-95DF-C5F9613B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293B5-CCB9-493E-A608-A5CF219B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59688-48DF-4A77-8EA7-078F4C398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ACA02-661E-4F61-8707-44B6EF605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45B01-B41B-41EE-8637-1ECF0C28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10A68-65F1-4999-9543-57B7E048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A2732-ED61-48E9-B1A3-3981A874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A0379-2B9D-4E98-B32B-E9A0E463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A701B-654A-4347-9A42-BEEE2CD5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5ADB7-C035-4101-8AC7-35749773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501C6-E6B1-429F-AB92-BC4B70F1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C51A3-3B54-4BC6-BB88-5EDA70BD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32ADA-06EC-46AA-934F-9EF5FE50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11B97-59B6-47FA-9AFE-96920C69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2E9C9-107F-4858-9BE6-BB5FC631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2DA-296B-4DFF-8700-25A051BD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F3DAB-FDB6-4A2F-930B-39B5615A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84976-EE8E-42F6-8336-AAB5303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4CAFB-FEC6-4F68-AA91-B90D1FB58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E3D2A-9A08-4E10-8F2A-D125D592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268D16-9BEC-49DD-B88A-B763D3A6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5393E-1247-4123-83D0-506B8620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3EB21-FC40-4287-9CAA-6644265A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540FE-3C26-40A8-BBE8-1E2E2701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99647-5EE5-467E-8873-66A67390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34992-0109-4F61-87F0-8F6E6B195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3603A-2B91-4BB6-B45D-EA10B90A5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5BAC4-71E5-49DA-B22C-8CD4B5CDD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20E079-6A54-4359-9772-D1DED2D2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8E259-1AF4-4315-B8E5-F03C87E3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CA3F92-F864-43C3-8D3B-783C2B9E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6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10414-6D05-499B-9937-545F215A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BEFBA2-CD6F-4096-BB2B-EC24A0B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A7DA0-D1A4-4465-B949-2D021845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BF2A2-814F-453A-81D2-EF5A15EC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09B56E-0010-44A7-B016-1CE8A4EF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0E13A-3CFB-47D4-8BA0-53A99C8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442DA-C444-47E5-9DD3-EB406733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3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2BA2-B662-4AB9-8529-DF7A1D38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2F2A-09A8-4D06-A8E7-E8B0B3AC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73EA4-7A06-4CA9-AE36-C65E71EBB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49922-263D-44FF-9A03-72B1E7E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F19AA-D740-4BFF-9C5F-E1B8BC69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7E2D5-4FA3-4DD8-BB10-768B26F5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E6E1C-2403-47FB-849D-D45CCE25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8A813-1D4B-409D-B5D6-BEC7F626C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751E4-A38C-4D57-BC53-4E97AF10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B043C-D896-4047-9CDE-8493E8B1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5AE1F-854D-40CC-A41F-B87676B7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8FBD2-DF78-40F6-B59A-805C12E7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5E1CB-884A-4405-AD7A-503917BF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BF8A5-019B-42BC-8715-F6611EE4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16642-75C3-4CAB-A2E9-907FCFB4A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B446-A342-4D90-ABC8-EA639517806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1D30D-1D99-4441-A4B9-0AF3FD346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9B769-B948-4642-AD82-5DCCEE784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7D2C9-41E0-427A-BCB6-C02E13D0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86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MOBILE</a:t>
            </a:r>
            <a:r>
              <a:rPr lang="ko-KR" altLang="en-US" sz="4000" dirty="0"/>
              <a:t> </a:t>
            </a:r>
            <a:r>
              <a:rPr lang="en-US" altLang="ko-KR" sz="4000" dirty="0"/>
              <a:t>PT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A5F5DE-D1F4-4272-B074-E246A03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5023"/>
            <a:ext cx="9144000" cy="1622778"/>
          </a:xfrm>
        </p:spPr>
        <p:txBody>
          <a:bodyPr/>
          <a:lstStyle/>
          <a:p>
            <a:pPr algn="r"/>
            <a:r>
              <a:rPr lang="en-US" altLang="ko-KR" dirty="0"/>
              <a:t>2014122107 </a:t>
            </a:r>
            <a:r>
              <a:rPr lang="ko-KR" altLang="en-US" dirty="0"/>
              <a:t>박상훈</a:t>
            </a:r>
            <a:endParaRPr lang="en-US" altLang="ko-KR" dirty="0"/>
          </a:p>
          <a:p>
            <a:pPr algn="r"/>
            <a:r>
              <a:rPr lang="en-US" altLang="ko-KR" dirty="0"/>
              <a:t>2015125073 </a:t>
            </a:r>
            <a:r>
              <a:rPr lang="ko-KR" altLang="en-US" dirty="0"/>
              <a:t>정수원</a:t>
            </a:r>
            <a:endParaRPr lang="en-US" altLang="ko-KR" dirty="0"/>
          </a:p>
          <a:p>
            <a:pPr algn="r"/>
            <a:r>
              <a:rPr lang="en-US" altLang="ko-KR" dirty="0"/>
              <a:t>2016125005 </a:t>
            </a:r>
            <a:r>
              <a:rPr lang="ko-KR" altLang="en-US" dirty="0" err="1"/>
              <a:t>김강윤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67354D-7435-445A-B100-3D0C18C56221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000000"/>
                </a:solidFill>
              </a:rPr>
              <a:t>Unrestricted</a:t>
            </a:r>
            <a:endParaRPr lang="ko-KR" alt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F84E3-71A0-4535-AFC9-76627DB0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6AA49-32BD-432C-978B-BF58F503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489"/>
            <a:ext cx="10515600" cy="3930474"/>
          </a:xfrm>
        </p:spPr>
        <p:txBody>
          <a:bodyPr/>
          <a:lstStyle/>
          <a:p>
            <a:r>
              <a:rPr lang="ko-KR" altLang="en-US" dirty="0"/>
              <a:t> 어플 소개</a:t>
            </a:r>
            <a:endParaRPr lang="en-US" altLang="ko-KR" dirty="0"/>
          </a:p>
          <a:p>
            <a:r>
              <a:rPr lang="ko-KR" altLang="en-US" dirty="0"/>
              <a:t> 어플의 필요성</a:t>
            </a:r>
            <a:endParaRPr lang="en-US" altLang="ko-KR" dirty="0"/>
          </a:p>
          <a:p>
            <a:r>
              <a:rPr lang="en-US" altLang="ko-KR" dirty="0"/>
              <a:t> Wireframe </a:t>
            </a:r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 사용 시나리오</a:t>
            </a:r>
            <a:endParaRPr lang="en-US" altLang="ko-KR" dirty="0"/>
          </a:p>
          <a:p>
            <a:r>
              <a:rPr lang="ko-KR" altLang="en-US" dirty="0"/>
              <a:t> 유사 앱과의 비교</a:t>
            </a:r>
          </a:p>
        </p:txBody>
      </p:sp>
    </p:spTree>
    <p:extLst>
      <p:ext uri="{BB962C8B-B14F-4D97-AF65-F5344CB8AC3E}">
        <p14:creationId xmlns:p14="http://schemas.microsoft.com/office/powerpoint/2010/main" val="151035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8">
            <a:extLst>
              <a:ext uri="{FF2B5EF4-FFF2-40B4-BE49-F238E27FC236}">
                <a16:creationId xmlns:a16="http://schemas.microsoft.com/office/drawing/2014/main" id="{DC472126-B7C7-403C-B761-4B780E2B9A9E}"/>
              </a:ext>
            </a:extLst>
          </p:cNvPr>
          <p:cNvGrpSpPr>
            <a:grpSpLocks/>
          </p:cNvGrpSpPr>
          <p:nvPr/>
        </p:nvGrpSpPr>
        <p:grpSpPr bwMode="auto">
          <a:xfrm>
            <a:off x="627108" y="1377389"/>
            <a:ext cx="5083673" cy="5259976"/>
            <a:chOff x="491" y="1193"/>
            <a:chExt cx="2422" cy="2370"/>
          </a:xfrm>
        </p:grpSpPr>
        <p:sp>
          <p:nvSpPr>
            <p:cNvPr id="6" name="Oval 129">
              <a:extLst>
                <a:ext uri="{FF2B5EF4-FFF2-40B4-BE49-F238E27FC236}">
                  <a16:creationId xmlns:a16="http://schemas.microsoft.com/office/drawing/2014/main" id="{40DADB31-267E-4371-8CB4-EF25A43C9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" y="1193"/>
              <a:ext cx="2350" cy="2350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7" name="Oval 130">
              <a:extLst>
                <a:ext uri="{FF2B5EF4-FFF2-40B4-BE49-F238E27FC236}">
                  <a16:creationId xmlns:a16="http://schemas.microsoft.com/office/drawing/2014/main" id="{52DC37DD-0291-452F-8DF9-8CA5CE613D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162047">
              <a:off x="2360" y="1795"/>
              <a:ext cx="348" cy="3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rPr>
                <a:t>식단</a:t>
              </a:r>
              <a:endPara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j-ea"/>
                  <a:ea typeface="+mj-ea"/>
                </a:rPr>
                <a:t>관리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" name="Oval 131">
              <a:extLst>
                <a:ext uri="{FF2B5EF4-FFF2-40B4-BE49-F238E27FC236}">
                  <a16:creationId xmlns:a16="http://schemas.microsoft.com/office/drawing/2014/main" id="{26CA92EB-FF91-45A0-81CD-3D5EE8381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945550">
              <a:off x="2305" y="2756"/>
              <a:ext cx="348" cy="3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영양소</a:t>
              </a:r>
              <a:endPara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" name="Oval 132">
              <a:extLst>
                <a:ext uri="{FF2B5EF4-FFF2-40B4-BE49-F238E27FC236}">
                  <a16:creationId xmlns:a16="http://schemas.microsoft.com/office/drawing/2014/main" id="{7FD00F09-31AA-425A-84FB-D117B96875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36" y="3083"/>
              <a:ext cx="348" cy="3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j-ea"/>
                  <a:ea typeface="+mj-ea"/>
                </a:rPr>
                <a:t>일일 </a:t>
              </a:r>
              <a:endParaRPr lang="en-US" altLang="ko-KR" sz="1200" b="1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섭취량</a:t>
              </a:r>
              <a:endPara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" name="Oval 136">
              <a:extLst>
                <a:ext uri="{FF2B5EF4-FFF2-40B4-BE49-F238E27FC236}">
                  <a16:creationId xmlns:a16="http://schemas.microsoft.com/office/drawing/2014/main" id="{AB447EEF-D6EB-407A-A477-C0F56E66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2207"/>
              <a:ext cx="348" cy="3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j-ea"/>
                  <a:ea typeface="+mj-ea"/>
                </a:rPr>
                <a:t>운동 루틴</a:t>
              </a:r>
              <a:endParaRPr lang="en-US" altLang="ko-KR" sz="1200" b="1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Oval 137">
              <a:extLst>
                <a:ext uri="{FF2B5EF4-FFF2-40B4-BE49-F238E27FC236}">
                  <a16:creationId xmlns:a16="http://schemas.microsoft.com/office/drawing/2014/main" id="{42476394-7186-4772-AC25-F01D6202F9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6756">
              <a:off x="657" y="1769"/>
              <a:ext cx="348" cy="3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칼로리</a:t>
              </a:r>
              <a:endPara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체크</a:t>
              </a:r>
            </a:p>
          </p:txBody>
        </p:sp>
        <p:sp>
          <p:nvSpPr>
            <p:cNvPr id="15" name="Oval 138">
              <a:extLst>
                <a:ext uri="{FF2B5EF4-FFF2-40B4-BE49-F238E27FC236}">
                  <a16:creationId xmlns:a16="http://schemas.microsoft.com/office/drawing/2014/main" id="{44547324-DFD8-455F-94A0-4F71B0B9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1627"/>
              <a:ext cx="1482" cy="14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16" name="Oval 139">
              <a:extLst>
                <a:ext uri="{FF2B5EF4-FFF2-40B4-BE49-F238E27FC236}">
                  <a16:creationId xmlns:a16="http://schemas.microsoft.com/office/drawing/2014/main" id="{F0A526E2-B05F-4F82-A78E-C4564020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2008"/>
              <a:ext cx="782" cy="782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17" name="Freeform 140">
              <a:extLst>
                <a:ext uri="{FF2B5EF4-FFF2-40B4-BE49-F238E27FC236}">
                  <a16:creationId xmlns:a16="http://schemas.microsoft.com/office/drawing/2014/main" id="{CA2E7660-3364-47D1-A5B0-1A93E9EC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114"/>
              <a:ext cx="326" cy="572"/>
            </a:xfrm>
            <a:custGeom>
              <a:avLst/>
              <a:gdLst>
                <a:gd name="T0" fmla="*/ 241 w 599"/>
                <a:gd name="T1" fmla="*/ 149 h 1053"/>
                <a:gd name="T2" fmla="*/ 221 w 599"/>
                <a:gd name="T3" fmla="*/ 125 h 1053"/>
                <a:gd name="T4" fmla="*/ 211 w 599"/>
                <a:gd name="T5" fmla="*/ 95 h 1053"/>
                <a:gd name="T6" fmla="*/ 215 w 599"/>
                <a:gd name="T7" fmla="*/ 58 h 1053"/>
                <a:gd name="T8" fmla="*/ 234 w 599"/>
                <a:gd name="T9" fmla="*/ 27 h 1053"/>
                <a:gd name="T10" fmla="*/ 263 w 599"/>
                <a:gd name="T11" fmla="*/ 7 h 1053"/>
                <a:gd name="T12" fmla="*/ 296 w 599"/>
                <a:gd name="T13" fmla="*/ 0 h 1053"/>
                <a:gd name="T14" fmla="*/ 333 w 599"/>
                <a:gd name="T15" fmla="*/ 9 h 1053"/>
                <a:gd name="T16" fmla="*/ 359 w 599"/>
                <a:gd name="T17" fmla="*/ 29 h 1053"/>
                <a:gd name="T18" fmla="*/ 376 w 599"/>
                <a:gd name="T19" fmla="*/ 58 h 1053"/>
                <a:gd name="T20" fmla="*/ 380 w 599"/>
                <a:gd name="T21" fmla="*/ 92 h 1053"/>
                <a:gd name="T22" fmla="*/ 371 w 599"/>
                <a:gd name="T23" fmla="*/ 126 h 1053"/>
                <a:gd name="T24" fmla="*/ 350 w 599"/>
                <a:gd name="T25" fmla="*/ 150 h 1053"/>
                <a:gd name="T26" fmla="*/ 347 w 599"/>
                <a:gd name="T27" fmla="*/ 184 h 1053"/>
                <a:gd name="T28" fmla="*/ 439 w 599"/>
                <a:gd name="T29" fmla="*/ 225 h 1053"/>
                <a:gd name="T30" fmla="*/ 485 w 599"/>
                <a:gd name="T31" fmla="*/ 340 h 1053"/>
                <a:gd name="T32" fmla="*/ 534 w 599"/>
                <a:gd name="T33" fmla="*/ 456 h 1053"/>
                <a:gd name="T34" fmla="*/ 589 w 599"/>
                <a:gd name="T35" fmla="*/ 519 h 1053"/>
                <a:gd name="T36" fmla="*/ 598 w 599"/>
                <a:gd name="T37" fmla="*/ 557 h 1053"/>
                <a:gd name="T38" fmla="*/ 590 w 599"/>
                <a:gd name="T39" fmla="*/ 596 h 1053"/>
                <a:gd name="T40" fmla="*/ 571 w 599"/>
                <a:gd name="T41" fmla="*/ 616 h 1053"/>
                <a:gd name="T42" fmla="*/ 557 w 599"/>
                <a:gd name="T43" fmla="*/ 626 h 1053"/>
                <a:gd name="T44" fmla="*/ 531 w 599"/>
                <a:gd name="T45" fmla="*/ 609 h 1053"/>
                <a:gd name="T46" fmla="*/ 514 w 599"/>
                <a:gd name="T47" fmla="*/ 573 h 1053"/>
                <a:gd name="T48" fmla="*/ 508 w 599"/>
                <a:gd name="T49" fmla="*/ 530 h 1053"/>
                <a:gd name="T50" fmla="*/ 509 w 599"/>
                <a:gd name="T51" fmla="*/ 490 h 1053"/>
                <a:gd name="T52" fmla="*/ 425 w 599"/>
                <a:gd name="T53" fmla="*/ 370 h 1053"/>
                <a:gd name="T54" fmla="*/ 385 w 599"/>
                <a:gd name="T55" fmla="*/ 552 h 1053"/>
                <a:gd name="T56" fmla="*/ 443 w 599"/>
                <a:gd name="T57" fmla="*/ 869 h 1053"/>
                <a:gd name="T58" fmla="*/ 481 w 599"/>
                <a:gd name="T59" fmla="*/ 977 h 1053"/>
                <a:gd name="T60" fmla="*/ 531 w 599"/>
                <a:gd name="T61" fmla="*/ 992 h 1053"/>
                <a:gd name="T62" fmla="*/ 563 w 599"/>
                <a:gd name="T63" fmla="*/ 1026 h 1053"/>
                <a:gd name="T64" fmla="*/ 372 w 599"/>
                <a:gd name="T65" fmla="*/ 1051 h 1053"/>
                <a:gd name="T66" fmla="*/ 276 w 599"/>
                <a:gd name="T67" fmla="*/ 869 h 1053"/>
                <a:gd name="T68" fmla="*/ 32 w 599"/>
                <a:gd name="T69" fmla="*/ 1036 h 1053"/>
                <a:gd name="T70" fmla="*/ 55 w 599"/>
                <a:gd name="T71" fmla="*/ 1001 h 1053"/>
                <a:gd name="T72" fmla="*/ 105 w 599"/>
                <a:gd name="T73" fmla="*/ 978 h 1053"/>
                <a:gd name="T74" fmla="*/ 158 w 599"/>
                <a:gd name="T75" fmla="*/ 869 h 1053"/>
                <a:gd name="T76" fmla="*/ 213 w 599"/>
                <a:gd name="T77" fmla="*/ 552 h 1053"/>
                <a:gd name="T78" fmla="*/ 172 w 599"/>
                <a:gd name="T79" fmla="*/ 370 h 1053"/>
                <a:gd name="T80" fmla="*/ 117 w 599"/>
                <a:gd name="T81" fmla="*/ 450 h 1053"/>
                <a:gd name="T82" fmla="*/ 87 w 599"/>
                <a:gd name="T83" fmla="*/ 519 h 1053"/>
                <a:gd name="T84" fmla="*/ 84 w 599"/>
                <a:gd name="T85" fmla="*/ 571 h 1053"/>
                <a:gd name="T86" fmla="*/ 65 w 599"/>
                <a:gd name="T87" fmla="*/ 609 h 1053"/>
                <a:gd name="T88" fmla="*/ 44 w 599"/>
                <a:gd name="T89" fmla="*/ 625 h 1053"/>
                <a:gd name="T90" fmla="*/ 27 w 599"/>
                <a:gd name="T91" fmla="*/ 616 h 1053"/>
                <a:gd name="T92" fmla="*/ 7 w 599"/>
                <a:gd name="T93" fmla="*/ 595 h 1053"/>
                <a:gd name="T94" fmla="*/ 0 w 599"/>
                <a:gd name="T95" fmla="*/ 555 h 1053"/>
                <a:gd name="T96" fmla="*/ 13 w 599"/>
                <a:gd name="T97" fmla="*/ 513 h 1053"/>
                <a:gd name="T98" fmla="*/ 60 w 599"/>
                <a:gd name="T99" fmla="*/ 462 h 1053"/>
                <a:gd name="T100" fmla="*/ 112 w 599"/>
                <a:gd name="T101" fmla="*/ 341 h 1053"/>
                <a:gd name="T102" fmla="*/ 159 w 599"/>
                <a:gd name="T103" fmla="*/ 225 h 1053"/>
                <a:gd name="T104" fmla="*/ 252 w 599"/>
                <a:gd name="T105" fmla="*/ 184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9" h="1053">
                  <a:moveTo>
                    <a:pt x="261" y="161"/>
                  </a:moveTo>
                  <a:lnTo>
                    <a:pt x="252" y="157"/>
                  </a:lnTo>
                  <a:lnTo>
                    <a:pt x="241" y="149"/>
                  </a:lnTo>
                  <a:lnTo>
                    <a:pt x="233" y="142"/>
                  </a:lnTo>
                  <a:lnTo>
                    <a:pt x="226" y="134"/>
                  </a:lnTo>
                  <a:lnTo>
                    <a:pt x="221" y="125"/>
                  </a:lnTo>
                  <a:lnTo>
                    <a:pt x="217" y="116"/>
                  </a:lnTo>
                  <a:lnTo>
                    <a:pt x="213" y="107"/>
                  </a:lnTo>
                  <a:lnTo>
                    <a:pt x="211" y="95"/>
                  </a:lnTo>
                  <a:lnTo>
                    <a:pt x="210" y="83"/>
                  </a:lnTo>
                  <a:lnTo>
                    <a:pt x="212" y="70"/>
                  </a:lnTo>
                  <a:lnTo>
                    <a:pt x="215" y="58"/>
                  </a:lnTo>
                  <a:lnTo>
                    <a:pt x="221" y="46"/>
                  </a:lnTo>
                  <a:lnTo>
                    <a:pt x="227" y="35"/>
                  </a:lnTo>
                  <a:lnTo>
                    <a:pt x="234" y="27"/>
                  </a:lnTo>
                  <a:lnTo>
                    <a:pt x="244" y="19"/>
                  </a:lnTo>
                  <a:lnTo>
                    <a:pt x="253" y="12"/>
                  </a:lnTo>
                  <a:lnTo>
                    <a:pt x="263" y="7"/>
                  </a:lnTo>
                  <a:lnTo>
                    <a:pt x="273" y="3"/>
                  </a:lnTo>
                  <a:lnTo>
                    <a:pt x="285" y="0"/>
                  </a:lnTo>
                  <a:lnTo>
                    <a:pt x="296" y="0"/>
                  </a:lnTo>
                  <a:lnTo>
                    <a:pt x="308" y="0"/>
                  </a:lnTo>
                  <a:lnTo>
                    <a:pt x="320" y="4"/>
                  </a:lnTo>
                  <a:lnTo>
                    <a:pt x="333" y="9"/>
                  </a:lnTo>
                  <a:lnTo>
                    <a:pt x="341" y="14"/>
                  </a:lnTo>
                  <a:lnTo>
                    <a:pt x="350" y="21"/>
                  </a:lnTo>
                  <a:lnTo>
                    <a:pt x="359" y="29"/>
                  </a:lnTo>
                  <a:lnTo>
                    <a:pt x="365" y="37"/>
                  </a:lnTo>
                  <a:lnTo>
                    <a:pt x="371" y="48"/>
                  </a:lnTo>
                  <a:lnTo>
                    <a:pt x="376" y="58"/>
                  </a:lnTo>
                  <a:lnTo>
                    <a:pt x="379" y="68"/>
                  </a:lnTo>
                  <a:lnTo>
                    <a:pt x="381" y="81"/>
                  </a:lnTo>
                  <a:lnTo>
                    <a:pt x="380" y="92"/>
                  </a:lnTo>
                  <a:lnTo>
                    <a:pt x="378" y="106"/>
                  </a:lnTo>
                  <a:lnTo>
                    <a:pt x="374" y="117"/>
                  </a:lnTo>
                  <a:lnTo>
                    <a:pt x="371" y="126"/>
                  </a:lnTo>
                  <a:lnTo>
                    <a:pt x="364" y="136"/>
                  </a:lnTo>
                  <a:lnTo>
                    <a:pt x="358" y="143"/>
                  </a:lnTo>
                  <a:lnTo>
                    <a:pt x="350" y="150"/>
                  </a:lnTo>
                  <a:lnTo>
                    <a:pt x="343" y="156"/>
                  </a:lnTo>
                  <a:lnTo>
                    <a:pt x="336" y="161"/>
                  </a:lnTo>
                  <a:lnTo>
                    <a:pt x="347" y="184"/>
                  </a:lnTo>
                  <a:lnTo>
                    <a:pt x="363" y="200"/>
                  </a:lnTo>
                  <a:lnTo>
                    <a:pt x="406" y="211"/>
                  </a:lnTo>
                  <a:lnTo>
                    <a:pt x="439" y="225"/>
                  </a:lnTo>
                  <a:lnTo>
                    <a:pt x="455" y="252"/>
                  </a:lnTo>
                  <a:lnTo>
                    <a:pt x="473" y="300"/>
                  </a:lnTo>
                  <a:lnTo>
                    <a:pt x="485" y="340"/>
                  </a:lnTo>
                  <a:lnTo>
                    <a:pt x="496" y="386"/>
                  </a:lnTo>
                  <a:lnTo>
                    <a:pt x="508" y="413"/>
                  </a:lnTo>
                  <a:lnTo>
                    <a:pt x="534" y="456"/>
                  </a:lnTo>
                  <a:lnTo>
                    <a:pt x="560" y="494"/>
                  </a:lnTo>
                  <a:lnTo>
                    <a:pt x="584" y="512"/>
                  </a:lnTo>
                  <a:lnTo>
                    <a:pt x="589" y="519"/>
                  </a:lnTo>
                  <a:lnTo>
                    <a:pt x="594" y="529"/>
                  </a:lnTo>
                  <a:lnTo>
                    <a:pt x="597" y="541"/>
                  </a:lnTo>
                  <a:lnTo>
                    <a:pt x="598" y="557"/>
                  </a:lnTo>
                  <a:lnTo>
                    <a:pt x="596" y="572"/>
                  </a:lnTo>
                  <a:lnTo>
                    <a:pt x="594" y="583"/>
                  </a:lnTo>
                  <a:lnTo>
                    <a:pt x="590" y="596"/>
                  </a:lnTo>
                  <a:lnTo>
                    <a:pt x="585" y="606"/>
                  </a:lnTo>
                  <a:lnTo>
                    <a:pt x="577" y="612"/>
                  </a:lnTo>
                  <a:lnTo>
                    <a:pt x="571" y="616"/>
                  </a:lnTo>
                  <a:lnTo>
                    <a:pt x="566" y="624"/>
                  </a:lnTo>
                  <a:lnTo>
                    <a:pt x="562" y="627"/>
                  </a:lnTo>
                  <a:lnTo>
                    <a:pt x="557" y="626"/>
                  </a:lnTo>
                  <a:lnTo>
                    <a:pt x="549" y="623"/>
                  </a:lnTo>
                  <a:lnTo>
                    <a:pt x="540" y="617"/>
                  </a:lnTo>
                  <a:lnTo>
                    <a:pt x="531" y="609"/>
                  </a:lnTo>
                  <a:lnTo>
                    <a:pt x="523" y="596"/>
                  </a:lnTo>
                  <a:lnTo>
                    <a:pt x="519" y="586"/>
                  </a:lnTo>
                  <a:lnTo>
                    <a:pt x="514" y="573"/>
                  </a:lnTo>
                  <a:lnTo>
                    <a:pt x="512" y="561"/>
                  </a:lnTo>
                  <a:lnTo>
                    <a:pt x="509" y="545"/>
                  </a:lnTo>
                  <a:lnTo>
                    <a:pt x="508" y="530"/>
                  </a:lnTo>
                  <a:lnTo>
                    <a:pt x="510" y="518"/>
                  </a:lnTo>
                  <a:lnTo>
                    <a:pt x="511" y="502"/>
                  </a:lnTo>
                  <a:lnTo>
                    <a:pt x="509" y="490"/>
                  </a:lnTo>
                  <a:lnTo>
                    <a:pt x="472" y="438"/>
                  </a:lnTo>
                  <a:lnTo>
                    <a:pt x="442" y="398"/>
                  </a:lnTo>
                  <a:lnTo>
                    <a:pt x="425" y="370"/>
                  </a:lnTo>
                  <a:lnTo>
                    <a:pt x="418" y="373"/>
                  </a:lnTo>
                  <a:lnTo>
                    <a:pt x="399" y="472"/>
                  </a:lnTo>
                  <a:lnTo>
                    <a:pt x="385" y="552"/>
                  </a:lnTo>
                  <a:lnTo>
                    <a:pt x="405" y="663"/>
                  </a:lnTo>
                  <a:lnTo>
                    <a:pt x="419" y="740"/>
                  </a:lnTo>
                  <a:lnTo>
                    <a:pt x="443" y="869"/>
                  </a:lnTo>
                  <a:lnTo>
                    <a:pt x="461" y="966"/>
                  </a:lnTo>
                  <a:lnTo>
                    <a:pt x="468" y="974"/>
                  </a:lnTo>
                  <a:lnTo>
                    <a:pt x="481" y="977"/>
                  </a:lnTo>
                  <a:lnTo>
                    <a:pt x="498" y="980"/>
                  </a:lnTo>
                  <a:lnTo>
                    <a:pt x="515" y="985"/>
                  </a:lnTo>
                  <a:lnTo>
                    <a:pt x="531" y="992"/>
                  </a:lnTo>
                  <a:lnTo>
                    <a:pt x="543" y="1002"/>
                  </a:lnTo>
                  <a:lnTo>
                    <a:pt x="556" y="1014"/>
                  </a:lnTo>
                  <a:lnTo>
                    <a:pt x="563" y="1026"/>
                  </a:lnTo>
                  <a:lnTo>
                    <a:pt x="566" y="1038"/>
                  </a:lnTo>
                  <a:lnTo>
                    <a:pt x="569" y="1051"/>
                  </a:lnTo>
                  <a:lnTo>
                    <a:pt x="372" y="1051"/>
                  </a:lnTo>
                  <a:lnTo>
                    <a:pt x="326" y="869"/>
                  </a:lnTo>
                  <a:lnTo>
                    <a:pt x="301" y="778"/>
                  </a:lnTo>
                  <a:lnTo>
                    <a:pt x="276" y="869"/>
                  </a:lnTo>
                  <a:lnTo>
                    <a:pt x="225" y="1052"/>
                  </a:lnTo>
                  <a:lnTo>
                    <a:pt x="29" y="1052"/>
                  </a:lnTo>
                  <a:lnTo>
                    <a:pt x="32" y="1036"/>
                  </a:lnTo>
                  <a:lnTo>
                    <a:pt x="37" y="1024"/>
                  </a:lnTo>
                  <a:lnTo>
                    <a:pt x="44" y="1012"/>
                  </a:lnTo>
                  <a:lnTo>
                    <a:pt x="55" y="1001"/>
                  </a:lnTo>
                  <a:lnTo>
                    <a:pt x="70" y="991"/>
                  </a:lnTo>
                  <a:lnTo>
                    <a:pt x="87" y="984"/>
                  </a:lnTo>
                  <a:lnTo>
                    <a:pt x="105" y="978"/>
                  </a:lnTo>
                  <a:lnTo>
                    <a:pt x="127" y="973"/>
                  </a:lnTo>
                  <a:lnTo>
                    <a:pt x="140" y="960"/>
                  </a:lnTo>
                  <a:lnTo>
                    <a:pt x="158" y="869"/>
                  </a:lnTo>
                  <a:lnTo>
                    <a:pt x="182" y="740"/>
                  </a:lnTo>
                  <a:lnTo>
                    <a:pt x="194" y="663"/>
                  </a:lnTo>
                  <a:lnTo>
                    <a:pt x="213" y="552"/>
                  </a:lnTo>
                  <a:lnTo>
                    <a:pt x="199" y="472"/>
                  </a:lnTo>
                  <a:lnTo>
                    <a:pt x="177" y="373"/>
                  </a:lnTo>
                  <a:lnTo>
                    <a:pt x="172" y="370"/>
                  </a:lnTo>
                  <a:lnTo>
                    <a:pt x="162" y="386"/>
                  </a:lnTo>
                  <a:lnTo>
                    <a:pt x="140" y="419"/>
                  </a:lnTo>
                  <a:lnTo>
                    <a:pt x="117" y="450"/>
                  </a:lnTo>
                  <a:lnTo>
                    <a:pt x="87" y="492"/>
                  </a:lnTo>
                  <a:lnTo>
                    <a:pt x="85" y="506"/>
                  </a:lnTo>
                  <a:lnTo>
                    <a:pt x="87" y="519"/>
                  </a:lnTo>
                  <a:lnTo>
                    <a:pt x="89" y="532"/>
                  </a:lnTo>
                  <a:lnTo>
                    <a:pt x="87" y="551"/>
                  </a:lnTo>
                  <a:lnTo>
                    <a:pt x="84" y="571"/>
                  </a:lnTo>
                  <a:lnTo>
                    <a:pt x="76" y="592"/>
                  </a:lnTo>
                  <a:lnTo>
                    <a:pt x="71" y="602"/>
                  </a:lnTo>
                  <a:lnTo>
                    <a:pt x="65" y="609"/>
                  </a:lnTo>
                  <a:lnTo>
                    <a:pt x="59" y="616"/>
                  </a:lnTo>
                  <a:lnTo>
                    <a:pt x="50" y="622"/>
                  </a:lnTo>
                  <a:lnTo>
                    <a:pt x="44" y="625"/>
                  </a:lnTo>
                  <a:lnTo>
                    <a:pt x="37" y="627"/>
                  </a:lnTo>
                  <a:lnTo>
                    <a:pt x="31" y="624"/>
                  </a:lnTo>
                  <a:lnTo>
                    <a:pt x="27" y="616"/>
                  </a:lnTo>
                  <a:lnTo>
                    <a:pt x="17" y="610"/>
                  </a:lnTo>
                  <a:lnTo>
                    <a:pt x="12" y="605"/>
                  </a:lnTo>
                  <a:lnTo>
                    <a:pt x="7" y="595"/>
                  </a:lnTo>
                  <a:lnTo>
                    <a:pt x="4" y="585"/>
                  </a:lnTo>
                  <a:lnTo>
                    <a:pt x="2" y="572"/>
                  </a:lnTo>
                  <a:lnTo>
                    <a:pt x="0" y="555"/>
                  </a:lnTo>
                  <a:lnTo>
                    <a:pt x="1" y="540"/>
                  </a:lnTo>
                  <a:lnTo>
                    <a:pt x="5" y="525"/>
                  </a:lnTo>
                  <a:lnTo>
                    <a:pt x="13" y="513"/>
                  </a:lnTo>
                  <a:lnTo>
                    <a:pt x="26" y="504"/>
                  </a:lnTo>
                  <a:lnTo>
                    <a:pt x="38" y="494"/>
                  </a:lnTo>
                  <a:lnTo>
                    <a:pt x="60" y="462"/>
                  </a:lnTo>
                  <a:lnTo>
                    <a:pt x="90" y="413"/>
                  </a:lnTo>
                  <a:lnTo>
                    <a:pt x="101" y="386"/>
                  </a:lnTo>
                  <a:lnTo>
                    <a:pt x="112" y="341"/>
                  </a:lnTo>
                  <a:lnTo>
                    <a:pt x="124" y="302"/>
                  </a:lnTo>
                  <a:lnTo>
                    <a:pt x="143" y="252"/>
                  </a:lnTo>
                  <a:lnTo>
                    <a:pt x="159" y="225"/>
                  </a:lnTo>
                  <a:lnTo>
                    <a:pt x="193" y="211"/>
                  </a:lnTo>
                  <a:lnTo>
                    <a:pt x="235" y="200"/>
                  </a:lnTo>
                  <a:lnTo>
                    <a:pt x="252" y="184"/>
                  </a:lnTo>
                  <a:lnTo>
                    <a:pt x="261" y="161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18" name="Oval 141">
              <a:extLst>
                <a:ext uri="{FF2B5EF4-FFF2-40B4-BE49-F238E27FC236}">
                  <a16:creationId xmlns:a16="http://schemas.microsoft.com/office/drawing/2014/main" id="{6C0FB2EB-D772-4D4D-B7B6-3708C8A75C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9" y="1408"/>
              <a:ext cx="348" cy="3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+mj-ea"/>
                  <a:ea typeface="+mj-ea"/>
                  <a:cs typeface="+mn-cs"/>
                </a:rPr>
                <a:t>운동량</a:t>
              </a:r>
              <a:endParaRPr kumimoji="1" lang="en-US" altLang="ko-KR" sz="1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ea"/>
                <a:ea typeface="+mj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j-ea"/>
                  <a:ea typeface="+mj-ea"/>
                </a:rPr>
                <a:t>점검</a:t>
              </a:r>
              <a:endParaRPr kumimoji="1" lang="en-US" altLang="ko-KR" sz="1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19" name="AutoShape 142">
              <a:extLst>
                <a:ext uri="{FF2B5EF4-FFF2-40B4-BE49-F238E27FC236}">
                  <a16:creationId xmlns:a16="http://schemas.microsoft.com/office/drawing/2014/main" id="{EA88A9AD-5953-44F6-9AA0-3A07B7764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141818">
              <a:off x="1867" y="1792"/>
              <a:ext cx="246" cy="203"/>
            </a:xfrm>
            <a:prstGeom prst="leftRightArrow">
              <a:avLst>
                <a:gd name="adj1" fmla="val 50000"/>
                <a:gd name="adj2" fmla="val 24236"/>
              </a:avLst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20" name="AutoShape 143">
              <a:extLst>
                <a:ext uri="{FF2B5EF4-FFF2-40B4-BE49-F238E27FC236}">
                  <a16:creationId xmlns:a16="http://schemas.microsoft.com/office/drawing/2014/main" id="{1241E389-78CD-452D-BDF1-3D1C09A033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162047">
              <a:off x="2058" y="2003"/>
              <a:ext cx="246" cy="203"/>
            </a:xfrm>
            <a:prstGeom prst="leftRightArrow">
              <a:avLst>
                <a:gd name="adj1" fmla="val 50000"/>
                <a:gd name="adj2" fmla="val 24236"/>
              </a:avLst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21" name="AutoShape 144">
              <a:extLst>
                <a:ext uri="{FF2B5EF4-FFF2-40B4-BE49-F238E27FC236}">
                  <a16:creationId xmlns:a16="http://schemas.microsoft.com/office/drawing/2014/main" id="{B21E6A0F-44D0-4DA8-825C-79493A1502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42565">
              <a:off x="1243" y="2747"/>
              <a:ext cx="233" cy="215"/>
            </a:xfrm>
            <a:prstGeom prst="leftRightArrow">
              <a:avLst>
                <a:gd name="adj1" fmla="val 50000"/>
                <a:gd name="adj2" fmla="val 24236"/>
              </a:avLst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22" name="AutoShape 145">
              <a:extLst>
                <a:ext uri="{FF2B5EF4-FFF2-40B4-BE49-F238E27FC236}">
                  <a16:creationId xmlns:a16="http://schemas.microsoft.com/office/drawing/2014/main" id="{B9A2FEA4-538B-4756-8189-3AA64A49FD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607538">
              <a:off x="2054" y="2597"/>
              <a:ext cx="246" cy="203"/>
            </a:xfrm>
            <a:prstGeom prst="leftRightArrow">
              <a:avLst>
                <a:gd name="adj1" fmla="val 50000"/>
                <a:gd name="adj2" fmla="val 24236"/>
              </a:avLst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23" name="AutoShape 146">
              <a:extLst>
                <a:ext uri="{FF2B5EF4-FFF2-40B4-BE49-F238E27FC236}">
                  <a16:creationId xmlns:a16="http://schemas.microsoft.com/office/drawing/2014/main" id="{397CF588-F154-4A0D-8E94-7F2C6E85C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504034">
              <a:off x="1771" y="2815"/>
              <a:ext cx="246" cy="203"/>
            </a:xfrm>
            <a:prstGeom prst="leftRightArrow">
              <a:avLst>
                <a:gd name="adj1" fmla="val 50000"/>
                <a:gd name="adj2" fmla="val 24236"/>
              </a:avLst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26" name="AutoShape 149">
              <a:extLst>
                <a:ext uri="{FF2B5EF4-FFF2-40B4-BE49-F238E27FC236}">
                  <a16:creationId xmlns:a16="http://schemas.microsoft.com/office/drawing/2014/main" id="{461F151A-470E-4985-ABB4-6AE6BC33E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2279"/>
              <a:ext cx="246" cy="203"/>
            </a:xfrm>
            <a:prstGeom prst="leftRightArrow">
              <a:avLst>
                <a:gd name="adj1" fmla="val 50000"/>
                <a:gd name="adj2" fmla="val 24236"/>
              </a:avLst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27" name="Oval 150">
              <a:extLst>
                <a:ext uri="{FF2B5EF4-FFF2-40B4-BE49-F238E27FC236}">
                  <a16:creationId xmlns:a16="http://schemas.microsoft.com/office/drawing/2014/main" id="{D95E71C5-D2AE-4B16-AB1F-1798464FD8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83" y="1384"/>
              <a:ext cx="348" cy="3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j-ea"/>
                  <a:ea typeface="+mj-ea"/>
                </a:rPr>
                <a:t>기본 </a:t>
              </a:r>
              <a:r>
                <a:rPr lang="en-US" altLang="ko-KR" sz="1200" b="1" dirty="0">
                  <a:solidFill>
                    <a:srgbClr val="000000"/>
                  </a:solidFill>
                  <a:latin typeface="+mj-ea"/>
                  <a:ea typeface="+mj-ea"/>
                </a:rPr>
                <a:t>3</a:t>
              </a:r>
              <a:r>
                <a:rPr lang="ko-KR" altLang="en-US" sz="1200" b="1" dirty="0">
                  <a:solidFill>
                    <a:srgbClr val="000000"/>
                  </a:solidFill>
                  <a:latin typeface="+mj-ea"/>
                  <a:ea typeface="+mj-ea"/>
                </a:rPr>
                <a:t>대</a:t>
              </a:r>
              <a:endParaRPr lang="en-US" altLang="ko-KR" sz="1200" b="1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+mj-ea"/>
                  <a:ea typeface="+mj-ea"/>
                </a:rPr>
                <a:t>영양소</a:t>
              </a:r>
              <a:endParaRPr lang="en-US" altLang="ko-KR" sz="1200" b="1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AutoShape 151">
              <a:extLst>
                <a:ext uri="{FF2B5EF4-FFF2-40B4-BE49-F238E27FC236}">
                  <a16:creationId xmlns:a16="http://schemas.microsoft.com/office/drawing/2014/main" id="{995C25EF-513A-43B2-BB25-D945AF1412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37594">
              <a:off x="1242" y="1782"/>
              <a:ext cx="246" cy="203"/>
            </a:xfrm>
            <a:prstGeom prst="leftRightArrow">
              <a:avLst>
                <a:gd name="adj1" fmla="val 50000"/>
                <a:gd name="adj2" fmla="val 24236"/>
              </a:avLst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29" name="AutoShape 152">
              <a:extLst>
                <a:ext uri="{FF2B5EF4-FFF2-40B4-BE49-F238E27FC236}">
                  <a16:creationId xmlns:a16="http://schemas.microsoft.com/office/drawing/2014/main" id="{970A8009-5628-4F5A-91FC-49938A5C46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6756">
              <a:off x="1027" y="2001"/>
              <a:ext cx="246" cy="203"/>
            </a:xfrm>
            <a:prstGeom prst="leftRightArrow">
              <a:avLst>
                <a:gd name="adj1" fmla="val 50000"/>
                <a:gd name="adj2" fmla="val 24236"/>
              </a:avLst>
            </a:pr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30" name="Text Box 153">
              <a:extLst>
                <a:ext uri="{FF2B5EF4-FFF2-40B4-BE49-F238E27FC236}">
                  <a16:creationId xmlns:a16="http://schemas.microsoft.com/office/drawing/2014/main" id="{14C2DC75-DD2E-454D-8987-7F066D1CF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265"/>
              <a:ext cx="537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i="1" dirty="0">
                  <a:solidFill>
                    <a:schemeClr val="accent6">
                      <a:lumMod val="50000"/>
                    </a:schemeClr>
                  </a:solidFill>
                </a:rPr>
                <a:t>Mobile</a:t>
              </a:r>
              <a:r>
                <a:rPr lang="ko-KR" altLang="en-US" sz="2000" b="1" i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ko-KR" sz="2000" b="1" i="1" dirty="0" err="1">
                  <a:solidFill>
                    <a:schemeClr val="accent6">
                      <a:lumMod val="50000"/>
                    </a:schemeClr>
                  </a:solidFill>
                </a:rPr>
                <a:t>pt</a:t>
              </a:r>
              <a:endParaRPr kumimoji="1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54">
              <a:extLst>
                <a:ext uri="{FF2B5EF4-FFF2-40B4-BE49-F238E27FC236}">
                  <a16:creationId xmlns:a16="http://schemas.microsoft.com/office/drawing/2014/main" id="{F0E13567-6D82-418D-AFFE-239B5775D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" y="2573"/>
              <a:ext cx="564" cy="412"/>
            </a:xfrm>
            <a:custGeom>
              <a:avLst/>
              <a:gdLst>
                <a:gd name="T0" fmla="*/ 0 w 564"/>
                <a:gd name="T1" fmla="*/ 174 h 412"/>
                <a:gd name="T2" fmla="*/ 484 w 564"/>
                <a:gd name="T3" fmla="*/ 0 h 412"/>
                <a:gd name="T4" fmla="*/ 564 w 564"/>
                <a:gd name="T5" fmla="*/ 181 h 412"/>
                <a:gd name="T6" fmla="*/ 87 w 564"/>
                <a:gd name="T7" fmla="*/ 412 h 412"/>
                <a:gd name="T8" fmla="*/ 0 w 564"/>
                <a:gd name="T9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412">
                  <a:moveTo>
                    <a:pt x="0" y="174"/>
                  </a:moveTo>
                  <a:lnTo>
                    <a:pt x="484" y="0"/>
                  </a:lnTo>
                  <a:lnTo>
                    <a:pt x="564" y="181"/>
                  </a:lnTo>
                  <a:lnTo>
                    <a:pt x="87" y="41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32" name="Freeform 155">
              <a:extLst>
                <a:ext uri="{FF2B5EF4-FFF2-40B4-BE49-F238E27FC236}">
                  <a16:creationId xmlns:a16="http://schemas.microsoft.com/office/drawing/2014/main" id="{BC60A887-4861-47C6-9B5D-914238FF3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2522"/>
              <a:ext cx="600" cy="333"/>
            </a:xfrm>
            <a:custGeom>
              <a:avLst/>
              <a:gdLst>
                <a:gd name="T0" fmla="*/ 51 w 600"/>
                <a:gd name="T1" fmla="*/ 0 h 333"/>
                <a:gd name="T2" fmla="*/ 600 w 600"/>
                <a:gd name="T3" fmla="*/ 174 h 333"/>
                <a:gd name="T4" fmla="*/ 477 w 600"/>
                <a:gd name="T5" fmla="*/ 333 h 333"/>
                <a:gd name="T6" fmla="*/ 0 w 600"/>
                <a:gd name="T7" fmla="*/ 123 h 333"/>
                <a:gd name="T8" fmla="*/ 51 w 600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333">
                  <a:moveTo>
                    <a:pt x="51" y="0"/>
                  </a:moveTo>
                  <a:lnTo>
                    <a:pt x="600" y="174"/>
                  </a:lnTo>
                  <a:lnTo>
                    <a:pt x="477" y="333"/>
                  </a:lnTo>
                  <a:lnTo>
                    <a:pt x="0" y="12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33" name="Freeform 156">
              <a:extLst>
                <a:ext uri="{FF2B5EF4-FFF2-40B4-BE49-F238E27FC236}">
                  <a16:creationId xmlns:a16="http://schemas.microsoft.com/office/drawing/2014/main" id="{B958A267-A957-48D4-AE21-C9008E34E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" y="3086"/>
              <a:ext cx="282" cy="477"/>
            </a:xfrm>
            <a:custGeom>
              <a:avLst/>
              <a:gdLst>
                <a:gd name="T0" fmla="*/ 21 w 311"/>
                <a:gd name="T1" fmla="*/ 0 h 477"/>
                <a:gd name="T2" fmla="*/ 188 w 311"/>
                <a:gd name="T3" fmla="*/ 0 h 477"/>
                <a:gd name="T4" fmla="*/ 311 w 311"/>
                <a:gd name="T5" fmla="*/ 463 h 477"/>
                <a:gd name="T6" fmla="*/ 0 w 311"/>
                <a:gd name="T7" fmla="*/ 477 h 477"/>
                <a:gd name="T8" fmla="*/ 21 w 311"/>
                <a:gd name="T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477">
                  <a:moveTo>
                    <a:pt x="21" y="0"/>
                  </a:moveTo>
                  <a:lnTo>
                    <a:pt x="188" y="0"/>
                  </a:lnTo>
                  <a:lnTo>
                    <a:pt x="311" y="463"/>
                  </a:lnTo>
                  <a:lnTo>
                    <a:pt x="0" y="47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34" name="Freeform 157">
              <a:extLst>
                <a:ext uri="{FF2B5EF4-FFF2-40B4-BE49-F238E27FC236}">
                  <a16:creationId xmlns:a16="http://schemas.microsoft.com/office/drawing/2014/main" id="{8820D177-DA2F-4877-8A47-AA3CFBC33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906"/>
              <a:ext cx="456" cy="477"/>
            </a:xfrm>
            <a:custGeom>
              <a:avLst/>
              <a:gdLst>
                <a:gd name="T0" fmla="*/ 0 w 456"/>
                <a:gd name="T1" fmla="*/ 72 h 477"/>
                <a:gd name="T2" fmla="*/ 268 w 456"/>
                <a:gd name="T3" fmla="*/ 477 h 477"/>
                <a:gd name="T4" fmla="*/ 456 w 456"/>
                <a:gd name="T5" fmla="*/ 303 h 477"/>
                <a:gd name="T6" fmla="*/ 94 w 456"/>
                <a:gd name="T7" fmla="*/ 0 h 477"/>
                <a:gd name="T8" fmla="*/ 0 w 456"/>
                <a:gd name="T9" fmla="*/ 7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477">
                  <a:moveTo>
                    <a:pt x="0" y="72"/>
                  </a:moveTo>
                  <a:lnTo>
                    <a:pt x="268" y="477"/>
                  </a:lnTo>
                  <a:lnTo>
                    <a:pt x="456" y="303"/>
                  </a:lnTo>
                  <a:lnTo>
                    <a:pt x="94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37" name="AutoShape 160">
              <a:extLst>
                <a:ext uri="{FF2B5EF4-FFF2-40B4-BE49-F238E27FC236}">
                  <a16:creationId xmlns:a16="http://schemas.microsoft.com/office/drawing/2014/main" id="{E7819450-F8EB-4BEB-8E71-01CE4321A8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242511">
              <a:off x="2186" y="2988"/>
              <a:ext cx="180" cy="301"/>
            </a:xfrm>
            <a:prstGeom prst="leftRightArrow">
              <a:avLst>
                <a:gd name="adj1" fmla="val 70769"/>
                <a:gd name="adj2" fmla="val 3315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  <p:sp>
          <p:nvSpPr>
            <p:cNvPr id="38" name="AutoShape 161">
              <a:extLst>
                <a:ext uri="{FF2B5EF4-FFF2-40B4-BE49-F238E27FC236}">
                  <a16:creationId xmlns:a16="http://schemas.microsoft.com/office/drawing/2014/main" id="{547AC69D-9925-4144-81B9-CA6E5D8FF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200"/>
              <a:ext cx="190" cy="285"/>
            </a:xfrm>
            <a:prstGeom prst="leftRightArrow">
              <a:avLst>
                <a:gd name="adj1" fmla="val 70769"/>
                <a:gd name="adj2" fmla="val 3315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anose="020B0604020202020204" pitchFamily="34" charset="0"/>
                  <a:ea typeface="돋움체" panose="020B0609000101010101" pitchFamily="49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체" panose="020B0609000101010101" pitchFamily="49" charset="-127"/>
                <a:cs typeface="+mn-cs"/>
              </a:endParaRPr>
            </a:p>
          </p:txBody>
        </p:sp>
      </p:grpSp>
      <p:sp>
        <p:nvSpPr>
          <p:cNvPr id="39" name="Oval 141">
            <a:extLst>
              <a:ext uri="{FF2B5EF4-FFF2-40B4-BE49-F238E27FC236}">
                <a16:creationId xmlns:a16="http://schemas.microsoft.com/office/drawing/2014/main" id="{AC93761A-399D-474A-8F11-A13C97726B9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95529" y="5445462"/>
            <a:ext cx="772351" cy="7304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defPPr>
              <a:defRPr lang="ko-KR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ea"/>
                <a:ea typeface="+mj-ea"/>
                <a:cs typeface="+mn-cs"/>
              </a:rPr>
              <a:t>나트륨</a:t>
            </a:r>
            <a:r>
              <a:rPr kumimoji="1" lang="en-US" altLang="ko-KR" sz="1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ko-KR" altLang="en-US" sz="1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+mj-ea"/>
                <a:ea typeface="+mj-ea"/>
                <a:cs typeface="+mn-cs"/>
              </a:rPr>
              <a:t>및</a:t>
            </a:r>
            <a:endParaRPr kumimoji="1" lang="en-US" altLang="ko-KR" sz="12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</a:rPr>
              <a:t>수분</a:t>
            </a:r>
            <a:endParaRPr kumimoji="1" lang="en-US" altLang="ko-KR" sz="12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A80AB9-1504-40EB-B4E6-144F95C0C1B4}"/>
              </a:ext>
            </a:extLst>
          </p:cNvPr>
          <p:cNvSpPr txBox="1"/>
          <p:nvPr/>
        </p:nvSpPr>
        <p:spPr>
          <a:xfrm>
            <a:off x="531223" y="209006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어플 소개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A94FCF3-21AE-4C43-B446-F0B2E535B939}"/>
              </a:ext>
            </a:extLst>
          </p:cNvPr>
          <p:cNvCxnSpPr/>
          <p:nvPr/>
        </p:nvCxnSpPr>
        <p:spPr>
          <a:xfrm>
            <a:off x="0" y="1210491"/>
            <a:ext cx="123139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E6BC91-5B44-476F-B387-0DC8F0A185DA}"/>
              </a:ext>
            </a:extLst>
          </p:cNvPr>
          <p:cNvSpPr txBox="1"/>
          <p:nvPr/>
        </p:nvSpPr>
        <p:spPr>
          <a:xfrm>
            <a:off x="5473308" y="1409167"/>
            <a:ext cx="653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건강관련 앱들이 다수 존재하지만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앞서 언급한 기능들에 대해 세부적으로 접근하여 기능하지 못한다고 판단하여 실용적인 방향으로 개선 및 서비스를 추가할 것이다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831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1986FCA-7E99-42D3-A966-8554481C5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555" y="260921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어플의 필요성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8549FA-E868-4BD9-B9B0-DD9893EC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4" y="1083062"/>
            <a:ext cx="12192000" cy="1808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5E51BCA-C1D6-4B45-8CDF-5EE3E649CF1D}"/>
              </a:ext>
            </a:extLst>
          </p:cNvPr>
          <p:cNvSpPr/>
          <p:nvPr/>
        </p:nvSpPr>
        <p:spPr>
          <a:xfrm>
            <a:off x="1084083" y="1340620"/>
            <a:ext cx="1641834" cy="176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래픽 11" descr="표 설정">
            <a:extLst>
              <a:ext uri="{FF2B5EF4-FFF2-40B4-BE49-F238E27FC236}">
                <a16:creationId xmlns:a16="http://schemas.microsoft.com/office/drawing/2014/main" id="{BF864BAA-8F93-4E45-A4B3-29B2DF8D2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176441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9013EE-6859-4029-99C1-799D6462E262}"/>
              </a:ext>
            </a:extLst>
          </p:cNvPr>
          <p:cNvSpPr txBox="1"/>
          <p:nvPr/>
        </p:nvSpPr>
        <p:spPr>
          <a:xfrm>
            <a:off x="1346463" y="3157408"/>
            <a:ext cx="164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n-ea"/>
              </a:rPr>
              <a:t>식단 관리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2404B7-F351-40A6-BBF1-4A5D05C79DF2}"/>
              </a:ext>
            </a:extLst>
          </p:cNvPr>
          <p:cNvSpPr/>
          <p:nvPr/>
        </p:nvSpPr>
        <p:spPr>
          <a:xfrm>
            <a:off x="4595568" y="1340461"/>
            <a:ext cx="1641834" cy="176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F94CCB-80A3-4F3B-B879-5DC6583BF5D6}"/>
              </a:ext>
            </a:extLst>
          </p:cNvPr>
          <p:cNvSpPr/>
          <p:nvPr/>
        </p:nvSpPr>
        <p:spPr>
          <a:xfrm>
            <a:off x="8219390" y="1340462"/>
            <a:ext cx="1641834" cy="176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88D25-46B7-498C-B02A-A2EF7AD0E378}"/>
              </a:ext>
            </a:extLst>
          </p:cNvPr>
          <p:cNvSpPr txBox="1"/>
          <p:nvPr/>
        </p:nvSpPr>
        <p:spPr>
          <a:xfrm>
            <a:off x="8219390" y="3190473"/>
            <a:ext cx="1949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섭취량 점검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0141-6EC4-4902-9707-34F8DF54D196}"/>
              </a:ext>
            </a:extLst>
          </p:cNvPr>
          <p:cNvSpPr txBox="1"/>
          <p:nvPr/>
        </p:nvSpPr>
        <p:spPr>
          <a:xfrm>
            <a:off x="7739405" y="3667527"/>
            <a:ext cx="324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열량 뿐 아니라 영양소에 대한</a:t>
            </a:r>
            <a:endParaRPr lang="en-US" altLang="ko-KR" dirty="0"/>
          </a:p>
          <a:p>
            <a:r>
              <a:rPr lang="ko-KR" altLang="en-US" dirty="0"/>
              <a:t>개인별 세부적인 섭취량에 대한 점검이 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DFFFAB-9D26-48C7-A9E4-03A45C3F3826}"/>
              </a:ext>
            </a:extLst>
          </p:cNvPr>
          <p:cNvSpPr txBox="1"/>
          <p:nvPr/>
        </p:nvSpPr>
        <p:spPr>
          <a:xfrm>
            <a:off x="235670" y="3627073"/>
            <a:ext cx="352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대 영양소를 기반으로 꾸준한 식단 관리를 받아 볼 수 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C90AC7-ADFA-4AA4-A11C-3267872A3795}"/>
              </a:ext>
            </a:extLst>
          </p:cNvPr>
          <p:cNvSpPr txBox="1"/>
          <p:nvPr/>
        </p:nvSpPr>
        <p:spPr>
          <a:xfrm>
            <a:off x="3968685" y="3627073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신체 수치와 목표 수치</a:t>
            </a:r>
            <a:r>
              <a:rPr lang="en-US" altLang="ko-KR" dirty="0"/>
              <a:t>, </a:t>
            </a:r>
            <a:r>
              <a:rPr lang="ko-KR" altLang="en-US" dirty="0"/>
              <a:t>목표 일수를 입력하면 개인에 맞는 운동 솔루션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212CBA-C589-4EE7-93E2-C757D5EAEBDD}"/>
              </a:ext>
            </a:extLst>
          </p:cNvPr>
          <p:cNvSpPr txBox="1"/>
          <p:nvPr/>
        </p:nvSpPr>
        <p:spPr>
          <a:xfrm>
            <a:off x="4573572" y="3157408"/>
            <a:ext cx="1949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운동 솔루션</a:t>
            </a:r>
          </a:p>
        </p:txBody>
      </p:sp>
      <p:pic>
        <p:nvPicPr>
          <p:cNvPr id="25" name="그래픽 24" descr="본문 작성기">
            <a:extLst>
              <a:ext uri="{FF2B5EF4-FFF2-40B4-BE49-F238E27FC236}">
                <a16:creationId xmlns:a16="http://schemas.microsoft.com/office/drawing/2014/main" id="{27F7E878-737C-40A8-B0BB-EA655BD61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453" y="1784361"/>
            <a:ext cx="914400" cy="914400"/>
          </a:xfrm>
          <a:prstGeom prst="rect">
            <a:avLst/>
          </a:prstGeom>
        </p:spPr>
      </p:pic>
      <p:pic>
        <p:nvPicPr>
          <p:cNvPr id="27" name="그래픽 26" descr="가로 막대형 차트">
            <a:extLst>
              <a:ext uri="{FF2B5EF4-FFF2-40B4-BE49-F238E27FC236}">
                <a16:creationId xmlns:a16="http://schemas.microsoft.com/office/drawing/2014/main" id="{072955F7-3C9A-4831-915D-07686AB80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3107" y="1784361"/>
            <a:ext cx="914400" cy="914400"/>
          </a:xfrm>
          <a:prstGeom prst="rect">
            <a:avLst/>
          </a:prstGeom>
        </p:spPr>
      </p:pic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3D60826-6B54-4C1C-A5A8-97358101411B}"/>
              </a:ext>
            </a:extLst>
          </p:cNvPr>
          <p:cNvSpPr/>
          <p:nvPr/>
        </p:nvSpPr>
        <p:spPr>
          <a:xfrm>
            <a:off x="5309650" y="4671405"/>
            <a:ext cx="443060" cy="665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2055BEB-5BDD-4E64-8A35-0B2212045A6A}"/>
              </a:ext>
            </a:extLst>
          </p:cNvPr>
          <p:cNvSpPr/>
          <p:nvPr/>
        </p:nvSpPr>
        <p:spPr>
          <a:xfrm rot="2343289">
            <a:off x="7253861" y="4735106"/>
            <a:ext cx="443060" cy="665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A4751C8B-808D-4730-886C-E0AFB3A8D03C}"/>
              </a:ext>
            </a:extLst>
          </p:cNvPr>
          <p:cNvSpPr/>
          <p:nvPr/>
        </p:nvSpPr>
        <p:spPr>
          <a:xfrm rot="18794155">
            <a:off x="3372009" y="4749404"/>
            <a:ext cx="443060" cy="6656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8E27DB-3CB8-4DEB-A4AC-3F273D19D2C2}"/>
              </a:ext>
            </a:extLst>
          </p:cNvPr>
          <p:cNvSpPr txBox="1"/>
          <p:nvPr/>
        </p:nvSpPr>
        <p:spPr>
          <a:xfrm>
            <a:off x="2356703" y="5562563"/>
            <a:ext cx="6683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실제 트레이너의 </a:t>
            </a:r>
            <a:r>
              <a:rPr lang="en-US" altLang="ko-KR" sz="2500" dirty="0"/>
              <a:t>PT</a:t>
            </a:r>
            <a:r>
              <a:rPr lang="ko-KR" altLang="en-US" sz="2500" dirty="0"/>
              <a:t>처럼 모바일 앱을 통한 </a:t>
            </a:r>
            <a:r>
              <a:rPr lang="en-US" altLang="ko-KR" sz="2500" dirty="0"/>
              <a:t>PT</a:t>
            </a:r>
            <a:r>
              <a:rPr lang="ko-KR" altLang="en-US" sz="2500" dirty="0"/>
              <a:t>를 받는 것이 가능해진다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3874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1E89-08DB-4B3F-850E-A3665B7A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475"/>
          </a:xfrm>
        </p:spPr>
        <p:txBody>
          <a:bodyPr/>
          <a:lstStyle/>
          <a:p>
            <a:r>
              <a:rPr lang="ko-KR" altLang="en-US"/>
              <a:t>사용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0CA08-B74E-4D08-B340-0EF637BE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운동 방식</a:t>
            </a:r>
            <a:r>
              <a:rPr lang="en-US" altLang="ko-KR" sz="2500" dirty="0"/>
              <a:t>, </a:t>
            </a:r>
            <a:r>
              <a:rPr lang="ko-KR" altLang="en-US" sz="2500" dirty="0"/>
              <a:t>성별</a:t>
            </a:r>
            <a:r>
              <a:rPr lang="en-US" altLang="ko-KR" sz="2500" dirty="0"/>
              <a:t>, </a:t>
            </a:r>
            <a:r>
              <a:rPr lang="ko-KR" altLang="en-US" sz="2500" dirty="0"/>
              <a:t>키</a:t>
            </a:r>
            <a:r>
              <a:rPr lang="en-US" altLang="ko-KR" sz="2500" dirty="0"/>
              <a:t>, </a:t>
            </a:r>
            <a:r>
              <a:rPr lang="ko-KR" altLang="en-US" sz="2500" dirty="0"/>
              <a:t>몸무게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체지방량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기초대사랑</a:t>
            </a:r>
            <a:r>
              <a:rPr lang="en-US" altLang="ko-KR" sz="2500" dirty="0"/>
              <a:t>, </a:t>
            </a:r>
            <a:r>
              <a:rPr lang="ko-KR" altLang="en-US" sz="2500" dirty="0"/>
              <a:t>목표 기간 등을 입력한다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개인에 맞는 하루 영양소 섭취량과 운동량을 받고 확인한다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자기 전 그날 운동량과 식단을 기입한다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초과 달성한 목표량과 미흡했던 목표량에서 피드백을 받는다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당일 달성한 목표량에 따라 앱에서 다시 하루 영양소 섭취량과 운동량을 조정해 업데이트한다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일정 기간동안 목표량에 미달되었다면 앱에서 목표 기간을 재설정한다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1194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CA80AB9-1504-40EB-B4E6-144F95C0C1B4}"/>
              </a:ext>
            </a:extLst>
          </p:cNvPr>
          <p:cNvSpPr txBox="1"/>
          <p:nvPr/>
        </p:nvSpPr>
        <p:spPr>
          <a:xfrm>
            <a:off x="531223" y="209006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Wireframe(1)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A94FCF3-21AE-4C43-B446-F0B2E535B939}"/>
              </a:ext>
            </a:extLst>
          </p:cNvPr>
          <p:cNvCxnSpPr/>
          <p:nvPr/>
        </p:nvCxnSpPr>
        <p:spPr>
          <a:xfrm>
            <a:off x="0" y="1210491"/>
            <a:ext cx="123139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E6BC91-5B44-476F-B387-0DC8F0A185DA}"/>
              </a:ext>
            </a:extLst>
          </p:cNvPr>
          <p:cNvSpPr txBox="1"/>
          <p:nvPr/>
        </p:nvSpPr>
        <p:spPr>
          <a:xfrm>
            <a:off x="5473308" y="1409167"/>
            <a:ext cx="653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BD7079-DB01-4D57-8DD0-E9EC962E88B2}"/>
              </a:ext>
            </a:extLst>
          </p:cNvPr>
          <p:cNvSpPr/>
          <p:nvPr/>
        </p:nvSpPr>
        <p:spPr>
          <a:xfrm>
            <a:off x="433569" y="1409167"/>
            <a:ext cx="3195961" cy="498784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F98D56-52E3-40D1-AE48-3CEE3FF3E28F}"/>
              </a:ext>
            </a:extLst>
          </p:cNvPr>
          <p:cNvSpPr/>
          <p:nvPr/>
        </p:nvSpPr>
        <p:spPr>
          <a:xfrm>
            <a:off x="4771971" y="1409167"/>
            <a:ext cx="3195961" cy="498784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9A5EEDB-9023-42F3-B2C9-6EB435577F0E}"/>
              </a:ext>
            </a:extLst>
          </p:cNvPr>
          <p:cNvCxnSpPr/>
          <p:nvPr/>
        </p:nvCxnSpPr>
        <p:spPr>
          <a:xfrm flipV="1">
            <a:off x="2725445" y="1775534"/>
            <a:ext cx="2325949" cy="4350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2E9AE5-90AB-468F-9DAE-796F7594F57C}"/>
              </a:ext>
            </a:extLst>
          </p:cNvPr>
          <p:cNvSpPr txBox="1"/>
          <p:nvPr/>
        </p:nvSpPr>
        <p:spPr>
          <a:xfrm>
            <a:off x="8407153" y="1409167"/>
            <a:ext cx="338425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프로필을 입력하면 자신의 개인 신체 정보를 볼 수 있는 창이 한 번에 뜬다</a:t>
            </a:r>
            <a:r>
              <a:rPr lang="en-US" altLang="ko-KR" dirty="0"/>
              <a:t>. </a:t>
            </a:r>
            <a:r>
              <a:rPr lang="ko-KR" altLang="en-US" dirty="0" err="1"/>
              <a:t>인바디</a:t>
            </a:r>
            <a:r>
              <a:rPr lang="ko-KR" altLang="en-US" dirty="0"/>
              <a:t> 종이를 사진으로 찍으면 자동으로 신체 정보를 채워줄 수 있으며 </a:t>
            </a:r>
            <a:r>
              <a:rPr lang="ko-KR" altLang="en-US" dirty="0" err="1"/>
              <a:t>인바디</a:t>
            </a:r>
            <a:r>
              <a:rPr lang="ko-KR" altLang="en-US" dirty="0"/>
              <a:t> 종이가 없다면 본인이 직접 입력도 가능하다</a:t>
            </a:r>
            <a:r>
              <a:rPr lang="en-US" altLang="ko-KR" dirty="0"/>
              <a:t>. </a:t>
            </a:r>
            <a:r>
              <a:rPr lang="ko-KR" altLang="en-US" dirty="0"/>
              <a:t>개인 정보는 매일 운동량과 식사 섭취량에 따라 갱신되며</a:t>
            </a:r>
            <a:r>
              <a:rPr lang="en-US" altLang="ko-KR" dirty="0"/>
              <a:t>, </a:t>
            </a:r>
            <a:r>
              <a:rPr lang="ko-KR" altLang="en-US" dirty="0"/>
              <a:t>목표 </a:t>
            </a:r>
            <a:r>
              <a:rPr lang="ko-KR" altLang="en-US" dirty="0" err="1"/>
              <a:t>설정칸에</a:t>
            </a:r>
            <a:r>
              <a:rPr lang="ko-KR" altLang="en-US" dirty="0"/>
              <a:t> 목표 신체 지수와 기간을 입력한다면 개인에 맞는 맞춤 운동량과 식사량을 추천해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CA80AB9-1504-40EB-B4E6-144F95C0C1B4}"/>
              </a:ext>
            </a:extLst>
          </p:cNvPr>
          <p:cNvSpPr txBox="1"/>
          <p:nvPr/>
        </p:nvSpPr>
        <p:spPr>
          <a:xfrm>
            <a:off x="328474" y="141552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Wireframe(2)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A94FCF3-21AE-4C43-B446-F0B2E535B939}"/>
              </a:ext>
            </a:extLst>
          </p:cNvPr>
          <p:cNvCxnSpPr/>
          <p:nvPr/>
        </p:nvCxnSpPr>
        <p:spPr>
          <a:xfrm>
            <a:off x="0" y="1210491"/>
            <a:ext cx="123139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E6BC91-5B44-476F-B387-0DC8F0A185DA}"/>
              </a:ext>
            </a:extLst>
          </p:cNvPr>
          <p:cNvSpPr txBox="1"/>
          <p:nvPr/>
        </p:nvSpPr>
        <p:spPr>
          <a:xfrm>
            <a:off x="5527829" y="748826"/>
            <a:ext cx="653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DDB0B1-42F4-4679-B2F3-ED7012CA9073}"/>
              </a:ext>
            </a:extLst>
          </p:cNvPr>
          <p:cNvSpPr/>
          <p:nvPr/>
        </p:nvSpPr>
        <p:spPr>
          <a:xfrm>
            <a:off x="328474" y="1501711"/>
            <a:ext cx="3195961" cy="498784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69C89-245F-4590-8355-82D65C4881A0}"/>
              </a:ext>
            </a:extLst>
          </p:cNvPr>
          <p:cNvSpPr txBox="1"/>
          <p:nvPr/>
        </p:nvSpPr>
        <p:spPr>
          <a:xfrm>
            <a:off x="4355976" y="1817765"/>
            <a:ext cx="34800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먹은 식단을 입력하는 창이다</a:t>
            </a:r>
            <a:r>
              <a:rPr lang="en-US" altLang="ko-KR" dirty="0"/>
              <a:t>. </a:t>
            </a:r>
            <a:r>
              <a:rPr lang="ko-KR" altLang="en-US" dirty="0"/>
              <a:t>식단을 입력하면 </a:t>
            </a:r>
            <a:r>
              <a:rPr lang="en-US" altLang="ko-KR" dirty="0"/>
              <a:t>3</a:t>
            </a:r>
            <a:r>
              <a:rPr lang="ko-KR" altLang="en-US" dirty="0"/>
              <a:t>대 영양소와 섭취한 칼로리양이 나오며</a:t>
            </a:r>
            <a:r>
              <a:rPr lang="en-US" altLang="ko-KR" dirty="0"/>
              <a:t>, </a:t>
            </a:r>
            <a:r>
              <a:rPr lang="ko-KR" altLang="en-US" dirty="0"/>
              <a:t>초기에 설정했던 목표량에 따라 얼마나 더 섭취하고 덜 섭취했는지 정보를  보여준다</a:t>
            </a:r>
            <a:r>
              <a:rPr lang="en-US" altLang="ko-KR" dirty="0"/>
              <a:t>. </a:t>
            </a:r>
            <a:r>
              <a:rPr lang="ko-KR" altLang="en-US" dirty="0"/>
              <a:t>일주일 단위로 </a:t>
            </a:r>
            <a:r>
              <a:rPr lang="ko-KR" altLang="en-US" dirty="0" err="1"/>
              <a:t>달성량을</a:t>
            </a:r>
            <a:r>
              <a:rPr lang="ko-KR" altLang="en-US" dirty="0"/>
              <a:t>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008FD2D-7ABF-4174-B134-E7F4DF03733A}"/>
              </a:ext>
            </a:extLst>
          </p:cNvPr>
          <p:cNvSpPr/>
          <p:nvPr/>
        </p:nvSpPr>
        <p:spPr>
          <a:xfrm>
            <a:off x="3605324" y="2571536"/>
            <a:ext cx="669763" cy="52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25847C-6447-408D-8C15-7E9FB5214E10}"/>
              </a:ext>
            </a:extLst>
          </p:cNvPr>
          <p:cNvSpPr/>
          <p:nvPr/>
        </p:nvSpPr>
        <p:spPr>
          <a:xfrm>
            <a:off x="8810587" y="1501711"/>
            <a:ext cx="3195961" cy="498784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9F7FC4-49CE-4AB3-BFBE-D38DE4EFF559}"/>
              </a:ext>
            </a:extLst>
          </p:cNvPr>
          <p:cNvSpPr txBox="1"/>
          <p:nvPr/>
        </p:nvSpPr>
        <p:spPr>
          <a:xfrm>
            <a:off x="4336241" y="4077849"/>
            <a:ext cx="34800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그 날 운동한 부위와 시간을 입력한다</a:t>
            </a:r>
            <a:r>
              <a:rPr lang="en-US" altLang="ko-KR" dirty="0"/>
              <a:t>. </a:t>
            </a:r>
            <a:r>
              <a:rPr lang="ko-KR" altLang="en-US" dirty="0"/>
              <a:t>팔과 어깨</a:t>
            </a:r>
            <a:r>
              <a:rPr lang="en-US" altLang="ko-KR" dirty="0"/>
              <a:t>,</a:t>
            </a:r>
            <a:r>
              <a:rPr lang="ko-KR" altLang="en-US" dirty="0"/>
              <a:t>등 복근 다리 등 부위별로 입력할 수 있으며</a:t>
            </a:r>
            <a:r>
              <a:rPr lang="en-US" altLang="ko-KR" dirty="0"/>
              <a:t>, </a:t>
            </a:r>
            <a:r>
              <a:rPr lang="ko-KR" altLang="en-US" dirty="0"/>
              <a:t>유산소 운동을 한 시간도 입력한다</a:t>
            </a:r>
            <a:r>
              <a:rPr lang="en-US" altLang="ko-KR" dirty="0"/>
              <a:t>. </a:t>
            </a:r>
            <a:r>
              <a:rPr lang="ko-KR" altLang="en-US" dirty="0"/>
              <a:t>오늘 걷거나 뛴 거리는 </a:t>
            </a:r>
            <a:r>
              <a:rPr lang="ko-KR" altLang="en-US" dirty="0" err="1"/>
              <a:t>구글앱과</a:t>
            </a:r>
            <a:r>
              <a:rPr lang="ko-KR" altLang="en-US" dirty="0"/>
              <a:t> 연동하거나 삼성 헬스</a:t>
            </a:r>
            <a:r>
              <a:rPr lang="en-US" altLang="ko-KR" dirty="0"/>
              <a:t>, </a:t>
            </a:r>
            <a:r>
              <a:rPr lang="ko-KR" altLang="en-US" dirty="0"/>
              <a:t>애플 건강과 같은 앱과 연동한다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0659147E-669D-4B2B-BD6F-CA7D0FE35E45}"/>
              </a:ext>
            </a:extLst>
          </p:cNvPr>
          <p:cNvSpPr/>
          <p:nvPr/>
        </p:nvSpPr>
        <p:spPr>
          <a:xfrm rot="10800000">
            <a:off x="7958331" y="4831620"/>
            <a:ext cx="669763" cy="52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CA80AB9-1504-40EB-B4E6-144F95C0C1B4}"/>
              </a:ext>
            </a:extLst>
          </p:cNvPr>
          <p:cNvSpPr txBox="1"/>
          <p:nvPr/>
        </p:nvSpPr>
        <p:spPr>
          <a:xfrm>
            <a:off x="531223" y="209006"/>
            <a:ext cx="1126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Wireframe(3)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A94FCF3-21AE-4C43-B446-F0B2E535B939}"/>
              </a:ext>
            </a:extLst>
          </p:cNvPr>
          <p:cNvCxnSpPr/>
          <p:nvPr/>
        </p:nvCxnSpPr>
        <p:spPr>
          <a:xfrm>
            <a:off x="0" y="1210491"/>
            <a:ext cx="123139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E6BC91-5B44-476F-B387-0DC8F0A185DA}"/>
              </a:ext>
            </a:extLst>
          </p:cNvPr>
          <p:cNvSpPr txBox="1"/>
          <p:nvPr/>
        </p:nvSpPr>
        <p:spPr>
          <a:xfrm>
            <a:off x="5473308" y="1409167"/>
            <a:ext cx="653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297C82-184C-4BEE-AB63-EFDF9EC917BD}"/>
              </a:ext>
            </a:extLst>
          </p:cNvPr>
          <p:cNvSpPr/>
          <p:nvPr/>
        </p:nvSpPr>
        <p:spPr>
          <a:xfrm>
            <a:off x="531223" y="1537221"/>
            <a:ext cx="3195961" cy="498784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A0FBC-2926-462A-A39F-F65DA9A0EC7E}"/>
              </a:ext>
            </a:extLst>
          </p:cNvPr>
          <p:cNvSpPr/>
          <p:nvPr/>
        </p:nvSpPr>
        <p:spPr>
          <a:xfrm>
            <a:off x="8464816" y="1537221"/>
            <a:ext cx="3195961" cy="498784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2FE1E-B274-48BD-990A-1A9C850C4F84}"/>
              </a:ext>
            </a:extLst>
          </p:cNvPr>
          <p:cNvSpPr txBox="1"/>
          <p:nvPr/>
        </p:nvSpPr>
        <p:spPr>
          <a:xfrm>
            <a:off x="4355976" y="1817765"/>
            <a:ext cx="34800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이전의 근력운동 현황에 따라 운동 부위와 운동 방법을 추천해 준다</a:t>
            </a:r>
            <a:r>
              <a:rPr lang="en-US" altLang="ko-KR" dirty="0"/>
              <a:t>. </a:t>
            </a:r>
            <a:r>
              <a:rPr lang="ko-KR" altLang="en-US" dirty="0"/>
              <a:t>각 부위별 휴식시간을 고려하여 추천해 주며</a:t>
            </a:r>
            <a:r>
              <a:rPr lang="en-US" altLang="ko-KR" dirty="0"/>
              <a:t>, </a:t>
            </a:r>
            <a:r>
              <a:rPr lang="ko-KR" altLang="en-US" dirty="0"/>
              <a:t>운동 방법은 유튜브 링크를 따서 헬스장에서 할 수 있는 방법과 집에서 할 수 있는 방법 모두 찾아준다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2515A-5B28-49A4-9725-9101110048C9}"/>
              </a:ext>
            </a:extLst>
          </p:cNvPr>
          <p:cNvSpPr txBox="1"/>
          <p:nvPr/>
        </p:nvSpPr>
        <p:spPr>
          <a:xfrm>
            <a:off x="4355975" y="4119188"/>
            <a:ext cx="348004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Wireframe(2)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정보에 따라 칼로리와 운동량을 진단해주며</a:t>
            </a:r>
            <a:r>
              <a:rPr lang="en-US" altLang="ko-KR" dirty="0"/>
              <a:t>, </a:t>
            </a:r>
            <a:r>
              <a:rPr lang="ko-KR" altLang="en-US" dirty="0"/>
              <a:t>내일 먹을 식단과 운동량을 권해준다</a:t>
            </a:r>
            <a:r>
              <a:rPr lang="en-US" altLang="ko-KR" dirty="0"/>
              <a:t>. </a:t>
            </a:r>
            <a:r>
              <a:rPr lang="ko-KR" altLang="en-US" dirty="0"/>
              <a:t>자신이 운동한 양에 따라 얼마나 많은 칼로리를 태웠는지</a:t>
            </a:r>
            <a:r>
              <a:rPr lang="en-US" altLang="ko-KR" dirty="0"/>
              <a:t>, </a:t>
            </a:r>
            <a:r>
              <a:rPr lang="ko-KR" altLang="en-US" dirty="0"/>
              <a:t>칼로리를 얼마나 섭취했는지 한 눈에 볼 수 있는 창이다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FA683F-C550-4640-9B17-4266B1AD3577}"/>
              </a:ext>
            </a:extLst>
          </p:cNvPr>
          <p:cNvSpPr/>
          <p:nvPr/>
        </p:nvSpPr>
        <p:spPr>
          <a:xfrm>
            <a:off x="3796234" y="2601114"/>
            <a:ext cx="505037" cy="464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86987E5-EA86-4C69-A39B-C50748CFB178}"/>
              </a:ext>
            </a:extLst>
          </p:cNvPr>
          <p:cNvSpPr/>
          <p:nvPr/>
        </p:nvSpPr>
        <p:spPr>
          <a:xfrm rot="10800000">
            <a:off x="7897900" y="5041037"/>
            <a:ext cx="505037" cy="464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8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ADD69-F4D7-4446-BAE3-CED7083E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1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유사 앱과의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95877-45D8-45E6-A0B4-D913D4F8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988" y="1007648"/>
            <a:ext cx="12192000" cy="18089"/>
          </a:xfrm>
          <a:prstGeom prst="rect">
            <a:avLst/>
          </a:prstGeom>
        </p:spPr>
      </p:pic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40EB590-5501-4F47-B53F-F68DF592A3C6}"/>
              </a:ext>
            </a:extLst>
          </p:cNvPr>
          <p:cNvSpPr/>
          <p:nvPr/>
        </p:nvSpPr>
        <p:spPr>
          <a:xfrm rot="10800000">
            <a:off x="5714601" y="1563859"/>
            <a:ext cx="4723094" cy="4902252"/>
          </a:xfrm>
          <a:custGeom>
            <a:avLst/>
            <a:gdLst>
              <a:gd name="connsiteX0" fmla="*/ 0 w 5785540"/>
              <a:gd name="connsiteY0" fmla="*/ 0 h 4545873"/>
              <a:gd name="connsiteX1" fmla="*/ 3512604 w 5785540"/>
              <a:gd name="connsiteY1" fmla="*/ 0 h 4545873"/>
              <a:gd name="connsiteX2" fmla="*/ 5785540 w 5785540"/>
              <a:gd name="connsiteY2" fmla="*/ 2272937 h 4545873"/>
              <a:gd name="connsiteX3" fmla="*/ 3512604 w 5785540"/>
              <a:gd name="connsiteY3" fmla="*/ 4545873 h 4545873"/>
              <a:gd name="connsiteX4" fmla="*/ 0 w 5785540"/>
              <a:gd name="connsiteY4" fmla="*/ 4545873 h 4545873"/>
              <a:gd name="connsiteX5" fmla="*/ 0 w 5785540"/>
              <a:gd name="connsiteY5" fmla="*/ 0 h 4545873"/>
              <a:gd name="connsiteX0" fmla="*/ 0 w 4723094"/>
              <a:gd name="connsiteY0" fmla="*/ 0 h 4545873"/>
              <a:gd name="connsiteX1" fmla="*/ 3512604 w 4723094"/>
              <a:gd name="connsiteY1" fmla="*/ 0 h 4545873"/>
              <a:gd name="connsiteX2" fmla="*/ 4723094 w 4723094"/>
              <a:gd name="connsiteY2" fmla="*/ 2168434 h 4545873"/>
              <a:gd name="connsiteX3" fmla="*/ 3512604 w 4723094"/>
              <a:gd name="connsiteY3" fmla="*/ 4545873 h 4545873"/>
              <a:gd name="connsiteX4" fmla="*/ 0 w 4723094"/>
              <a:gd name="connsiteY4" fmla="*/ 4545873 h 4545873"/>
              <a:gd name="connsiteX5" fmla="*/ 0 w 4723094"/>
              <a:gd name="connsiteY5" fmla="*/ 0 h 45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23094" h="4545873">
                <a:moveTo>
                  <a:pt x="0" y="0"/>
                </a:moveTo>
                <a:lnTo>
                  <a:pt x="3512604" y="0"/>
                </a:lnTo>
                <a:lnTo>
                  <a:pt x="4723094" y="2168434"/>
                </a:lnTo>
                <a:lnTo>
                  <a:pt x="3512604" y="4545873"/>
                </a:lnTo>
                <a:lnTo>
                  <a:pt x="0" y="45458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각형 2">
            <a:extLst>
              <a:ext uri="{FF2B5EF4-FFF2-40B4-BE49-F238E27FC236}">
                <a16:creationId xmlns:a16="http://schemas.microsoft.com/office/drawing/2014/main" id="{72304D35-1CC0-496C-8929-B05485C73E0D}"/>
              </a:ext>
            </a:extLst>
          </p:cNvPr>
          <p:cNvSpPr/>
          <p:nvPr/>
        </p:nvSpPr>
        <p:spPr>
          <a:xfrm>
            <a:off x="779017" y="1563859"/>
            <a:ext cx="4723094" cy="4902252"/>
          </a:xfrm>
          <a:custGeom>
            <a:avLst/>
            <a:gdLst>
              <a:gd name="connsiteX0" fmla="*/ 0 w 5785540"/>
              <a:gd name="connsiteY0" fmla="*/ 0 h 4545873"/>
              <a:gd name="connsiteX1" fmla="*/ 3512604 w 5785540"/>
              <a:gd name="connsiteY1" fmla="*/ 0 h 4545873"/>
              <a:gd name="connsiteX2" fmla="*/ 5785540 w 5785540"/>
              <a:gd name="connsiteY2" fmla="*/ 2272937 h 4545873"/>
              <a:gd name="connsiteX3" fmla="*/ 3512604 w 5785540"/>
              <a:gd name="connsiteY3" fmla="*/ 4545873 h 4545873"/>
              <a:gd name="connsiteX4" fmla="*/ 0 w 5785540"/>
              <a:gd name="connsiteY4" fmla="*/ 4545873 h 4545873"/>
              <a:gd name="connsiteX5" fmla="*/ 0 w 5785540"/>
              <a:gd name="connsiteY5" fmla="*/ 0 h 4545873"/>
              <a:gd name="connsiteX0" fmla="*/ 0 w 4723094"/>
              <a:gd name="connsiteY0" fmla="*/ 0 h 4545873"/>
              <a:gd name="connsiteX1" fmla="*/ 3512604 w 4723094"/>
              <a:gd name="connsiteY1" fmla="*/ 0 h 4545873"/>
              <a:gd name="connsiteX2" fmla="*/ 4723094 w 4723094"/>
              <a:gd name="connsiteY2" fmla="*/ 2168434 h 4545873"/>
              <a:gd name="connsiteX3" fmla="*/ 3512604 w 4723094"/>
              <a:gd name="connsiteY3" fmla="*/ 4545873 h 4545873"/>
              <a:gd name="connsiteX4" fmla="*/ 0 w 4723094"/>
              <a:gd name="connsiteY4" fmla="*/ 4545873 h 4545873"/>
              <a:gd name="connsiteX5" fmla="*/ 0 w 4723094"/>
              <a:gd name="connsiteY5" fmla="*/ 0 h 45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23094" h="4545873">
                <a:moveTo>
                  <a:pt x="0" y="0"/>
                </a:moveTo>
                <a:lnTo>
                  <a:pt x="3512604" y="0"/>
                </a:lnTo>
                <a:lnTo>
                  <a:pt x="4723094" y="2168434"/>
                </a:lnTo>
                <a:lnTo>
                  <a:pt x="3512604" y="4545873"/>
                </a:lnTo>
                <a:lnTo>
                  <a:pt x="0" y="45458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7E908-E267-4D4E-8F82-4682B1772793}"/>
              </a:ext>
            </a:extLst>
          </p:cNvPr>
          <p:cNvSpPr txBox="1"/>
          <p:nvPr/>
        </p:nvSpPr>
        <p:spPr>
          <a:xfrm>
            <a:off x="792480" y="1563859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SAMSUNG</a:t>
            </a:r>
            <a:r>
              <a:rPr lang="ko-KR" altLang="en-US" dirty="0"/>
              <a:t> </a:t>
            </a:r>
            <a:r>
              <a:rPr lang="en-US" altLang="ko-KR" dirty="0"/>
              <a:t>HEALTH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42FF4-7775-4AE5-B75F-B4AA507D662D}"/>
              </a:ext>
            </a:extLst>
          </p:cNvPr>
          <p:cNvSpPr txBox="1"/>
          <p:nvPr/>
        </p:nvSpPr>
        <p:spPr>
          <a:xfrm>
            <a:off x="6914606" y="1563859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MOBILE PT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96F397A-88CE-45AD-AB9F-28F6F2CE5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75773"/>
              </p:ext>
            </p:extLst>
          </p:nvPr>
        </p:nvGraphicFramePr>
        <p:xfrm>
          <a:off x="792481" y="1563858"/>
          <a:ext cx="3474720" cy="49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2352109575"/>
                    </a:ext>
                  </a:extLst>
                </a:gridCol>
              </a:tblGrid>
              <a:tr h="980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SAMSUNG HEALTH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22547"/>
                  </a:ext>
                </a:extLst>
              </a:tr>
              <a:tr h="980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부분에 있어 단순 소모 칼로리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체크밖에 해주지 못함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97337"/>
                  </a:ext>
                </a:extLst>
              </a:tr>
              <a:tr h="980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섭취 칼로리를 나타내 주긴 하지만 그에 따른 영양소 체크가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61100"/>
                  </a:ext>
                </a:extLst>
              </a:tr>
              <a:tr h="980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건강 관리 어플이지만 구체적인 가이드 라인 같은 것이 존재하지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9708"/>
                  </a:ext>
                </a:extLst>
              </a:tr>
              <a:tr h="9804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7278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4B020F-9175-417A-B65A-FE80E10C6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46541"/>
              </p:ext>
            </p:extLst>
          </p:nvPr>
        </p:nvGraphicFramePr>
        <p:xfrm>
          <a:off x="6914606" y="1563855"/>
          <a:ext cx="3523088" cy="49022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3088">
                  <a:extLst>
                    <a:ext uri="{9D8B030D-6E8A-4147-A177-3AD203B41FA5}">
                      <a16:colId xmlns:a16="http://schemas.microsoft.com/office/drawing/2014/main" val="2277109051"/>
                    </a:ext>
                  </a:extLst>
                </a:gridCol>
              </a:tblGrid>
              <a:tr h="969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MOBILE 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65456"/>
                  </a:ext>
                </a:extLst>
              </a:tr>
              <a:tr h="98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기초 대사량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활동 대사량을 합계하여 칼로리 소비에 대한 구체적인 총량 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1378"/>
                  </a:ext>
                </a:extLst>
              </a:tr>
              <a:tr h="98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섭취 칼로리 표시 및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대 영양소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나트륨 같은 성분표시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96378"/>
                  </a:ext>
                </a:extLst>
              </a:tr>
              <a:tr h="98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운동 가이드라인을 통해 개인 </a:t>
                      </a:r>
                      <a:r>
                        <a:rPr lang="ko-KR" altLang="en-US" dirty="0" err="1"/>
                        <a:t>체형별</a:t>
                      </a:r>
                      <a:r>
                        <a:rPr lang="ko-KR" altLang="en-US" dirty="0"/>
                        <a:t> 건강관리를 도와줄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27960"/>
                  </a:ext>
                </a:extLst>
              </a:tr>
              <a:tr h="98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실용적으로 건강 앱들이 쓰이지 못하고있으나 위 보완점을 통해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모바일 </a:t>
                      </a:r>
                      <a:r>
                        <a:rPr lang="en-US" altLang="ko-KR" dirty="0"/>
                        <a:t>PT</a:t>
                      </a:r>
                      <a:r>
                        <a:rPr lang="ko-KR" altLang="en-US" dirty="0"/>
                        <a:t>의 기능 수행가능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67284"/>
                  </a:ext>
                </a:extLst>
              </a:tr>
            </a:tbl>
          </a:graphicData>
        </a:graphic>
      </p:graphicFrame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5E22FE2E-6DB9-4C14-B91D-E9BF28673977}"/>
              </a:ext>
            </a:extLst>
          </p:cNvPr>
          <p:cNvSpPr/>
          <p:nvPr/>
        </p:nvSpPr>
        <p:spPr>
          <a:xfrm>
            <a:off x="4667795" y="3230879"/>
            <a:ext cx="1846217" cy="1325563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1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786</TotalTime>
  <Words>497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MOBILE PT</vt:lpstr>
      <vt:lpstr>목차</vt:lpstr>
      <vt:lpstr>PowerPoint 프레젠테이션</vt:lpstr>
      <vt:lpstr>어플의 필요성</vt:lpstr>
      <vt:lpstr>사용 시나리오</vt:lpstr>
      <vt:lpstr>PowerPoint 프레젠테이션</vt:lpstr>
      <vt:lpstr>PowerPoint 프레젠테이션</vt:lpstr>
      <vt:lpstr>PowerPoint 프레젠테이션</vt:lpstr>
      <vt:lpstr>유사 앱과의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상훈</dc:creator>
  <cp:keywords>C_Unrestricted</cp:keywords>
  <cp:lastModifiedBy>박 상훈</cp:lastModifiedBy>
  <cp:revision>26</cp:revision>
  <dcterms:created xsi:type="dcterms:W3CDTF">2019-09-09T06:07:07Z</dcterms:created>
  <dcterms:modified xsi:type="dcterms:W3CDTF">2019-09-16T06:47:47Z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