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C09"/>
    <a:srgbClr val="F7EC11"/>
    <a:srgbClr val="E4D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9E64C-9F6E-420C-9DEA-C3D5DAA1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4AEB2-1CCA-499F-A85B-52D55B23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D0135-3F63-45BE-8723-B63DB67E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6FC72-3ED1-40F1-A61E-74EAC23B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F0BB2-E15F-4CA7-8E8C-3F098B37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3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905D-F50D-46C0-887B-BE36F3D7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451FE-C980-4503-AFB5-7059DCBB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CD79C-F610-410A-999D-80C951E8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6C13-E40C-4EDE-94BF-94548DDC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4D768-B00E-4C3A-8FAA-34B34A5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93249-EA5E-42F2-8018-4FA110E21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FBA5F-E4DF-490B-BEF8-F4A80E7A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6E058-DDCD-4F56-BD76-E3D5C60E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5DC52-E042-4F98-A664-25B362C5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5C37D-0E50-4D34-A6D7-996DDF0E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68484-B52B-471A-8256-00062C03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55703-64FC-4DDD-8543-302CBC21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B3086-213A-48F7-A294-EC48CCE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226A-150E-43E5-A0BB-28E4A25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A3547-778C-49A7-907B-44130F68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DFC5-E8DC-4245-8217-1126B2E2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67BE8-1AD4-48A3-9045-201F2B41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2985E-A5BF-4A4D-9355-E01C4C6A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699BD-EC49-4340-B775-2634632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0D722-756F-4223-8909-3B712ADC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B9E1-B2EC-4C20-87F9-1A77B76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41D27-DFB6-4DE6-A57D-4DAAC2F7B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03172-B1F7-462F-84D1-5E1B87E6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70BCA-4AF1-4935-8204-7F0872F4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DC183-24CB-463F-88BE-4D739258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12C24-2D5F-4FE1-BB47-A421AC1F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A6E0-4FD6-4518-BDDE-E22344C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570D5-EF23-4B33-AE61-30678A69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5BE89-79D2-4CCE-96D7-ED28E3B6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40289-64DD-4035-B159-21C67C4F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8CA03-0675-4ECE-89D9-6E1FC3F2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CC4DE-E3D7-41B8-A74F-2A4CCDC0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22758A-6EA6-48F4-A84D-0EA654E6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92A78-79B2-4E82-9E89-F257D7A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8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A944-C796-4981-832E-96DB1CB5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EB6E49-176C-4BB2-B586-BD0AB564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450CA-5EE8-43F4-88C5-2269F24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B8EA9D-A80F-4CF9-871C-52F8E0C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CC864-B1A7-4A1A-B258-0E45211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5E07F-BE86-4A9F-BC39-38464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A031A-2531-4C3E-BA78-DDE80C1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B2B-1960-4510-B204-FA309907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C640D-5674-4F65-8CA7-C9C31F6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5E96D-87F3-424B-A4B9-91726032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F9889-CD5A-48A0-9B9C-075342D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194C-F039-48CC-89A0-055D6EC6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59595-0FCA-450B-9E61-35F42E5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8705-3BE6-483F-971E-3BFF4659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2EED94-7EFF-4709-B7E2-BAF10B9BB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8B1B8-C5B1-47D0-84DB-072279EB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1419D-BA64-433B-81DC-40229A2F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1BBB8-CE25-4215-A110-5711F1FD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75D81-3E9D-4576-9BC7-FEB2094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06ABE-11ED-4BCC-B9BC-595DB20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239B1-4619-4545-89D2-D503E577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F6863-6D86-4608-AC22-EEE3D9D86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CD31-D9C0-4FAB-8787-2AAC9F9832A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DE695-CF72-41F3-9F58-175527E3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8D3D5-A5CB-4EDE-B2CF-5C783400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C0A0-A479-43BB-8277-295F7FE1A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D8C9D2-1D8C-4332-A145-9062EF0992BB}"/>
              </a:ext>
            </a:extLst>
          </p:cNvPr>
          <p:cNvSpPr/>
          <p:nvPr/>
        </p:nvSpPr>
        <p:spPr>
          <a:xfrm>
            <a:off x="452847" y="418010"/>
            <a:ext cx="11286308" cy="6104709"/>
          </a:xfrm>
          <a:prstGeom prst="rect">
            <a:avLst/>
          </a:prstGeom>
          <a:solidFill>
            <a:srgbClr val="F7EC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61BDFA-E666-472E-A0CD-C243FC9E52D2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2D3BD9A2-CEE5-4461-B6D1-C704F0C92AA3}"/>
              </a:ext>
            </a:extLst>
          </p:cNvPr>
          <p:cNvSpPr/>
          <p:nvPr/>
        </p:nvSpPr>
        <p:spPr>
          <a:xfrm rot="10800000">
            <a:off x="8604068" y="418010"/>
            <a:ext cx="3135085" cy="3135087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6973E3-620E-4BFF-9F22-B47AB960B02F}"/>
              </a:ext>
            </a:extLst>
          </p:cNvPr>
          <p:cNvSpPr/>
          <p:nvPr/>
        </p:nvSpPr>
        <p:spPr>
          <a:xfrm>
            <a:off x="7707086" y="1005838"/>
            <a:ext cx="2960914" cy="51162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371085-48D9-4B73-AA46-A2C2811EF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2811" y="2689906"/>
            <a:ext cx="9144000" cy="98865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MOBILE</a:t>
            </a:r>
            <a:r>
              <a:rPr lang="ko-KR" altLang="en-US" sz="4000" dirty="0"/>
              <a:t> </a:t>
            </a:r>
            <a:r>
              <a:rPr lang="en-US" altLang="ko-KR" sz="4000" dirty="0">
                <a:latin typeface="Arial Black" panose="020B0A04020102020204" pitchFamily="34" charset="0"/>
              </a:rPr>
              <a:t>PT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716441-1E71-4516-823B-D8223FA2207B}"/>
              </a:ext>
            </a:extLst>
          </p:cNvPr>
          <p:cNvSpPr/>
          <p:nvPr/>
        </p:nvSpPr>
        <p:spPr>
          <a:xfrm>
            <a:off x="4502331" y="1219200"/>
            <a:ext cx="2246812" cy="87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B2E29E-AA02-45BB-ACC7-91713B9DB44E}"/>
              </a:ext>
            </a:extLst>
          </p:cNvPr>
          <p:cNvSpPr/>
          <p:nvPr/>
        </p:nvSpPr>
        <p:spPr>
          <a:xfrm rot="5400000">
            <a:off x="5582195" y="2342606"/>
            <a:ext cx="2246812" cy="87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F45533-6C43-4A87-83A5-4C34231BEC85}"/>
              </a:ext>
            </a:extLst>
          </p:cNvPr>
          <p:cNvSpPr/>
          <p:nvPr/>
        </p:nvSpPr>
        <p:spPr>
          <a:xfrm>
            <a:off x="1606731" y="5362633"/>
            <a:ext cx="2246812" cy="87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A1F22F-7460-4314-BEC1-CCDAF64929DB}"/>
              </a:ext>
            </a:extLst>
          </p:cNvPr>
          <p:cNvSpPr/>
          <p:nvPr/>
        </p:nvSpPr>
        <p:spPr>
          <a:xfrm rot="16200000">
            <a:off x="526866" y="4294930"/>
            <a:ext cx="2246812" cy="87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20420-98F2-4734-8D48-8D6ABEA23A33}"/>
              </a:ext>
            </a:extLst>
          </p:cNvPr>
          <p:cNvSpPr txBox="1"/>
          <p:nvPr/>
        </p:nvSpPr>
        <p:spPr>
          <a:xfrm>
            <a:off x="2203270" y="3511185"/>
            <a:ext cx="414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sz="2400" dirty="0"/>
              <a:t>Step to health!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F9BDF4-F402-4F5F-AAFF-73BDFFA3F78A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000000"/>
                </a:solidFill>
              </a:rPr>
              <a:t>Unrestricted</a:t>
            </a: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359228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1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138649-4427-4C21-841B-33C71745459F}"/>
              </a:ext>
            </a:extLst>
          </p:cNvPr>
          <p:cNvSpPr/>
          <p:nvPr/>
        </p:nvSpPr>
        <p:spPr>
          <a:xfrm>
            <a:off x="313509" y="243840"/>
            <a:ext cx="5399314" cy="64356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6AB2D-D1B6-4C64-ABEF-840E53BBB52D}"/>
              </a:ext>
            </a:extLst>
          </p:cNvPr>
          <p:cNvSpPr txBox="1"/>
          <p:nvPr/>
        </p:nvSpPr>
        <p:spPr>
          <a:xfrm>
            <a:off x="5233851" y="478972"/>
            <a:ext cx="5590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FF00"/>
                </a:solidFill>
              </a:rPr>
              <a:t>C</a:t>
            </a:r>
            <a:r>
              <a:rPr lang="en-US" altLang="ko-KR" sz="4800" dirty="0"/>
              <a:t>ontents</a:t>
            </a:r>
            <a:endParaRPr lang="ko-KR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B27A2-A12C-4C4D-9D1F-77C6D71C39EA}"/>
              </a:ext>
            </a:extLst>
          </p:cNvPr>
          <p:cNvSpPr txBox="1"/>
          <p:nvPr/>
        </p:nvSpPr>
        <p:spPr>
          <a:xfrm>
            <a:off x="5068388" y="1872342"/>
            <a:ext cx="85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584AE-70E7-49D3-8165-5691CC5308F8}"/>
              </a:ext>
            </a:extLst>
          </p:cNvPr>
          <p:cNvSpPr txBox="1"/>
          <p:nvPr/>
        </p:nvSpPr>
        <p:spPr>
          <a:xfrm>
            <a:off x="5068388" y="3636482"/>
            <a:ext cx="853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2.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FCED7-564A-451D-97D4-F13A572AA1B8}"/>
              </a:ext>
            </a:extLst>
          </p:cNvPr>
          <p:cNvSpPr txBox="1"/>
          <p:nvPr/>
        </p:nvSpPr>
        <p:spPr>
          <a:xfrm>
            <a:off x="5068388" y="4322083"/>
            <a:ext cx="85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5CE-EDBF-47C3-902C-A167FDDC2D19}"/>
              </a:ext>
            </a:extLst>
          </p:cNvPr>
          <p:cNvSpPr txBox="1"/>
          <p:nvPr/>
        </p:nvSpPr>
        <p:spPr>
          <a:xfrm>
            <a:off x="5712823" y="4428722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추가</a:t>
            </a:r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개선할 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8ED8B-90D0-4AD4-B6A9-E60A1BB510C0}"/>
              </a:ext>
            </a:extLst>
          </p:cNvPr>
          <p:cNvSpPr txBox="1"/>
          <p:nvPr/>
        </p:nvSpPr>
        <p:spPr>
          <a:xfrm>
            <a:off x="5799909" y="1977248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APP</a:t>
            </a:r>
            <a:r>
              <a:rPr lang="ko-KR" altLang="en-US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필요성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CE7366E-8E31-4AEE-98E6-0C2B8FE93C92}"/>
              </a:ext>
            </a:extLst>
          </p:cNvPr>
          <p:cNvSpPr/>
          <p:nvPr/>
        </p:nvSpPr>
        <p:spPr>
          <a:xfrm>
            <a:off x="5416731" y="2580228"/>
            <a:ext cx="156754" cy="1609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92978BA-253F-4ADD-960C-6D10A0057F09}"/>
              </a:ext>
            </a:extLst>
          </p:cNvPr>
          <p:cNvSpPr/>
          <p:nvPr/>
        </p:nvSpPr>
        <p:spPr>
          <a:xfrm>
            <a:off x="5421085" y="2947429"/>
            <a:ext cx="156754" cy="1609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662B114-4FD9-495E-B890-850EB298502E}"/>
              </a:ext>
            </a:extLst>
          </p:cNvPr>
          <p:cNvSpPr/>
          <p:nvPr/>
        </p:nvSpPr>
        <p:spPr>
          <a:xfrm>
            <a:off x="5416731" y="3288114"/>
            <a:ext cx="156754" cy="1609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F0B8D-61E1-482D-8608-F4ED4E1DA9AE}"/>
              </a:ext>
            </a:extLst>
          </p:cNvPr>
          <p:cNvSpPr txBox="1"/>
          <p:nvPr/>
        </p:nvSpPr>
        <p:spPr>
          <a:xfrm>
            <a:off x="5782490" y="249105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553DF-ECB9-49E9-B6F1-26C2A55094A6}"/>
              </a:ext>
            </a:extLst>
          </p:cNvPr>
          <p:cNvSpPr txBox="1"/>
          <p:nvPr/>
        </p:nvSpPr>
        <p:spPr>
          <a:xfrm>
            <a:off x="5782490" y="315845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의 강점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03932-EA26-47CD-AB91-8C1A7E9BB04A}"/>
              </a:ext>
            </a:extLst>
          </p:cNvPr>
          <p:cNvSpPr txBox="1"/>
          <p:nvPr/>
        </p:nvSpPr>
        <p:spPr>
          <a:xfrm>
            <a:off x="5782490" y="3781647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APP</a:t>
            </a:r>
            <a:r>
              <a:rPr lang="ko-KR" altLang="en-US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인터페이스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7B2299-D3F2-4FE3-95BA-BB5A83670837}"/>
              </a:ext>
            </a:extLst>
          </p:cNvPr>
          <p:cNvSpPr txBox="1"/>
          <p:nvPr/>
        </p:nvSpPr>
        <p:spPr>
          <a:xfrm>
            <a:off x="5782490" y="284313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시장 분석</a:t>
            </a:r>
          </a:p>
        </p:txBody>
      </p:sp>
    </p:spTree>
    <p:extLst>
      <p:ext uri="{BB962C8B-B14F-4D97-AF65-F5344CB8AC3E}">
        <p14:creationId xmlns:p14="http://schemas.microsoft.com/office/powerpoint/2010/main" val="258035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359228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387823E-FE1B-483F-8B16-7BAB9C28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94" y="1570343"/>
            <a:ext cx="4649795" cy="4013406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9E138B7-36B8-4F53-8918-273FCF272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46" y="1570343"/>
            <a:ext cx="3930852" cy="401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A145-0E95-42BD-B786-9C87C74D0417}"/>
              </a:ext>
            </a:extLst>
          </p:cNvPr>
          <p:cNvSpPr txBox="1"/>
          <p:nvPr/>
        </p:nvSpPr>
        <p:spPr>
          <a:xfrm>
            <a:off x="4297680" y="751031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통계 분석</a:t>
            </a:r>
          </a:p>
        </p:txBody>
      </p:sp>
    </p:spTree>
    <p:extLst>
      <p:ext uri="{BB962C8B-B14F-4D97-AF65-F5344CB8AC3E}">
        <p14:creationId xmlns:p14="http://schemas.microsoft.com/office/powerpoint/2010/main" val="21231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298268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6FC487E-CA80-4D64-B9ED-566824DE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1" y="1436914"/>
            <a:ext cx="3619123" cy="4659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27CE3-80AA-4EB0-90FC-3A2CD4623572}"/>
              </a:ext>
            </a:extLst>
          </p:cNvPr>
          <p:cNvSpPr txBox="1"/>
          <p:nvPr/>
        </p:nvSpPr>
        <p:spPr>
          <a:xfrm>
            <a:off x="4415246" y="757646"/>
            <a:ext cx="2272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FFF00"/>
                </a:solidFill>
              </a:rPr>
              <a:t>시장 분석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A131198-8F39-4BAE-B40D-519D9DF4D078}"/>
              </a:ext>
            </a:extLst>
          </p:cNvPr>
          <p:cNvSpPr/>
          <p:nvPr/>
        </p:nvSpPr>
        <p:spPr>
          <a:xfrm>
            <a:off x="5477691" y="3213463"/>
            <a:ext cx="1015260" cy="55399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2C7F3-8FA2-4A87-AA2B-7C7056379D46}"/>
              </a:ext>
            </a:extLst>
          </p:cNvPr>
          <p:cNvSpPr txBox="1"/>
          <p:nvPr/>
        </p:nvSpPr>
        <p:spPr>
          <a:xfrm>
            <a:off x="6688181" y="150114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ko-KR" altLang="en-US" dirty="0">
                <a:solidFill>
                  <a:srgbClr val="FFFF00"/>
                </a:solidFill>
              </a:rPr>
              <a:t>헬스클럽에서 제공하는 이용료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PT</a:t>
            </a:r>
            <a:r>
              <a:rPr lang="ko-KR" altLang="en-US" dirty="0">
                <a:solidFill>
                  <a:srgbClr val="FFFF00"/>
                </a:solidFill>
              </a:rPr>
              <a:t>가 포함된 여러 프로모션들에 대한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가격이 소비자층으로부터 상당히 부담스럽게 다가온다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BDC94-6926-4FF0-9884-C3132B81C599}"/>
              </a:ext>
            </a:extLst>
          </p:cNvPr>
          <p:cNvSpPr txBox="1"/>
          <p:nvPr/>
        </p:nvSpPr>
        <p:spPr>
          <a:xfrm>
            <a:off x="6714308" y="3155042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ko-KR" altLang="en-US" dirty="0">
                <a:solidFill>
                  <a:srgbClr val="FFFF00"/>
                </a:solidFill>
              </a:rPr>
              <a:t>거리에 대한 고려의 우선순위 높다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C9F05-743A-4A3F-992C-0702DD4EBE5A}"/>
              </a:ext>
            </a:extLst>
          </p:cNvPr>
          <p:cNvSpPr txBox="1"/>
          <p:nvPr/>
        </p:nvSpPr>
        <p:spPr>
          <a:xfrm>
            <a:off x="6714308" y="4330212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ko-KR" altLang="en-US" dirty="0">
                <a:solidFill>
                  <a:srgbClr val="FFFF00"/>
                </a:solidFill>
              </a:rPr>
              <a:t>트레이너의 전문성에 대해서 상당히 많은 고려를 한다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99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359730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D232-459E-4B6A-A82A-9901D8857F5C}"/>
              </a:ext>
            </a:extLst>
          </p:cNvPr>
          <p:cNvSpPr txBox="1"/>
          <p:nvPr/>
        </p:nvSpPr>
        <p:spPr>
          <a:xfrm>
            <a:off x="4023360" y="683624"/>
            <a:ext cx="4093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FF00"/>
                </a:solidFill>
              </a:rPr>
              <a:t>APP</a:t>
            </a:r>
            <a:r>
              <a:rPr lang="ko-KR" altLang="en-US" sz="3000" dirty="0">
                <a:solidFill>
                  <a:srgbClr val="FFFF00"/>
                </a:solidFill>
              </a:rPr>
              <a:t>의 강점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36EDE-3B37-42A7-A17C-A201ECA1A5F7}"/>
              </a:ext>
            </a:extLst>
          </p:cNvPr>
          <p:cNvSpPr txBox="1"/>
          <p:nvPr/>
        </p:nvSpPr>
        <p:spPr>
          <a:xfrm>
            <a:off x="1576251" y="1419497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인터페이스 사진 미정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741729C-00CD-4C26-9281-FB80D7E8FF28}"/>
              </a:ext>
            </a:extLst>
          </p:cNvPr>
          <p:cNvSpPr/>
          <p:nvPr/>
        </p:nvSpPr>
        <p:spPr>
          <a:xfrm>
            <a:off x="5477691" y="3213463"/>
            <a:ext cx="1015260" cy="55399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6E7D0-B3DE-4972-B174-7542E9B98A9F}"/>
              </a:ext>
            </a:extLst>
          </p:cNvPr>
          <p:cNvSpPr txBox="1"/>
          <p:nvPr/>
        </p:nvSpPr>
        <p:spPr>
          <a:xfrm>
            <a:off x="6653348" y="161301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ko-KR" altLang="en-US" dirty="0">
                <a:solidFill>
                  <a:srgbClr val="FFFF00"/>
                </a:solidFill>
              </a:rPr>
              <a:t>내 주변 트레이너들을 한눈에 볼 수 있으며 채팅을 통한 원활한 소통이 가능하다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E47E6-1C8B-4661-AB16-1A1B48BF038D}"/>
              </a:ext>
            </a:extLst>
          </p:cNvPr>
          <p:cNvSpPr txBox="1"/>
          <p:nvPr/>
        </p:nvSpPr>
        <p:spPr>
          <a:xfrm>
            <a:off x="6653348" y="2942105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en-US" altLang="ko-KR" dirty="0">
                <a:solidFill>
                  <a:srgbClr val="FFFF00"/>
                </a:solidFill>
              </a:rPr>
              <a:t>APP</a:t>
            </a:r>
            <a:r>
              <a:rPr lang="ko-KR" altLang="en-US" dirty="0">
                <a:solidFill>
                  <a:srgbClr val="FFFF00"/>
                </a:solidFill>
              </a:rPr>
              <a:t>에 구현된 기능을 이용해 진행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가능한 부분을 통해 가격 부담을 낮출 수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8F340-5220-49C2-838C-F2DD08A5CBD0}"/>
              </a:ext>
            </a:extLst>
          </p:cNvPr>
          <p:cNvSpPr txBox="1"/>
          <p:nvPr/>
        </p:nvSpPr>
        <p:spPr>
          <a:xfrm>
            <a:off x="6653348" y="4284396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</a:t>
            </a:r>
            <a:r>
              <a:rPr lang="ko-KR" altLang="en-US" dirty="0">
                <a:solidFill>
                  <a:srgbClr val="FFFF00"/>
                </a:solidFill>
              </a:rPr>
              <a:t>트레이너와 식단</a:t>
            </a:r>
            <a:r>
              <a:rPr lang="en-US" altLang="ko-KR" dirty="0">
                <a:solidFill>
                  <a:srgbClr val="FFFF00"/>
                </a:solidFill>
              </a:rPr>
              <a:t>,</a:t>
            </a:r>
            <a:r>
              <a:rPr lang="ko-KR" altLang="en-US" dirty="0">
                <a:solidFill>
                  <a:srgbClr val="FFFF00"/>
                </a:solidFill>
              </a:rPr>
              <a:t>일정 공유가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간단하며 </a:t>
            </a:r>
            <a:r>
              <a:rPr lang="en-US" altLang="ko-KR" dirty="0">
                <a:solidFill>
                  <a:srgbClr val="FFFF00"/>
                </a:solidFill>
              </a:rPr>
              <a:t>Planner</a:t>
            </a:r>
            <a:r>
              <a:rPr lang="ko-KR" altLang="en-US" dirty="0">
                <a:solidFill>
                  <a:srgbClr val="FFFF00"/>
                </a:solidFill>
              </a:rPr>
              <a:t>를 통해 지속적으로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운동에 대한 </a:t>
            </a:r>
            <a:r>
              <a:rPr lang="en-US" altLang="ko-KR" dirty="0">
                <a:solidFill>
                  <a:srgbClr val="FFFF00"/>
                </a:solidFill>
              </a:rPr>
              <a:t>advice</a:t>
            </a:r>
            <a:r>
              <a:rPr lang="ko-KR" altLang="en-US" dirty="0">
                <a:solidFill>
                  <a:srgbClr val="FFFF00"/>
                </a:solidFill>
              </a:rPr>
              <a:t>를 받을 수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9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D8C9D2-1D8C-4332-A145-9062EF0992BB}"/>
              </a:ext>
            </a:extLst>
          </p:cNvPr>
          <p:cNvSpPr/>
          <p:nvPr/>
        </p:nvSpPr>
        <p:spPr>
          <a:xfrm>
            <a:off x="452847" y="418010"/>
            <a:ext cx="11286308" cy="6104709"/>
          </a:xfrm>
          <a:prstGeom prst="rect">
            <a:avLst/>
          </a:prstGeom>
          <a:solidFill>
            <a:srgbClr val="F7EC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61BDFA-E666-472E-A0CD-C243FC9E52D2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2D3BD9A2-CEE5-4461-B6D1-C704F0C92AA3}"/>
              </a:ext>
            </a:extLst>
          </p:cNvPr>
          <p:cNvSpPr/>
          <p:nvPr/>
        </p:nvSpPr>
        <p:spPr>
          <a:xfrm rot="10800000">
            <a:off x="8604068" y="418010"/>
            <a:ext cx="3135085" cy="3135087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371085-48D9-4B73-AA46-A2C2811EF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610" y="5105399"/>
            <a:ext cx="9144000" cy="98865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MOBILE</a:t>
            </a:r>
            <a:r>
              <a:rPr lang="ko-KR" altLang="en-US" sz="4000" dirty="0"/>
              <a:t> </a:t>
            </a:r>
            <a:r>
              <a:rPr lang="en-US" altLang="ko-KR" sz="4000" dirty="0">
                <a:latin typeface="Arial Black" panose="020B0A04020102020204" pitchFamily="34" charset="0"/>
              </a:rPr>
              <a:t>PT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20420-98F2-4734-8D48-8D6ABEA23A33}"/>
              </a:ext>
            </a:extLst>
          </p:cNvPr>
          <p:cNvSpPr txBox="1"/>
          <p:nvPr/>
        </p:nvSpPr>
        <p:spPr>
          <a:xfrm>
            <a:off x="9144000" y="5701326"/>
            <a:ext cx="414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sz="2400" dirty="0"/>
              <a:t>Step to health!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005356A-E7A8-4158-83A5-2DB1C2406D32}"/>
              </a:ext>
            </a:extLst>
          </p:cNvPr>
          <p:cNvSpPr txBox="1">
            <a:spLocks/>
          </p:cNvSpPr>
          <p:nvPr/>
        </p:nvSpPr>
        <p:spPr>
          <a:xfrm>
            <a:off x="0" y="417036"/>
            <a:ext cx="9144000" cy="988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 Black" panose="020B0A04020102020204" pitchFamily="34" charset="0"/>
              </a:rPr>
              <a:t>APP</a:t>
            </a:r>
            <a:r>
              <a:rPr lang="ko-KR" altLang="en-US" sz="4000" dirty="0">
                <a:latin typeface="Arial Black" panose="020B0A04020102020204" pitchFamily="34" charset="0"/>
              </a:rPr>
              <a:t> 인터페이스</a:t>
            </a:r>
          </a:p>
        </p:txBody>
      </p:sp>
      <p:pic>
        <p:nvPicPr>
          <p:cNvPr id="13" name="그래픽 12" descr="본문 작성기">
            <a:extLst>
              <a:ext uri="{FF2B5EF4-FFF2-40B4-BE49-F238E27FC236}">
                <a16:creationId xmlns:a16="http://schemas.microsoft.com/office/drawing/2014/main" id="{6E405468-9394-4BFB-A37C-C9A1077C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553" y="2089672"/>
            <a:ext cx="5710517" cy="35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359228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30282-CC15-47BF-B5BE-D3390667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49" y="760972"/>
            <a:ext cx="3043646" cy="437479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B611421-F91B-45CA-A838-538C0D16DBFB}"/>
              </a:ext>
            </a:extLst>
          </p:cNvPr>
          <p:cNvSpPr/>
          <p:nvPr/>
        </p:nvSpPr>
        <p:spPr>
          <a:xfrm>
            <a:off x="7347072" y="1310714"/>
            <a:ext cx="845057" cy="2189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9240E93-926B-44B9-9787-D3356EDCF11B}"/>
              </a:ext>
            </a:extLst>
          </p:cNvPr>
          <p:cNvSpPr/>
          <p:nvPr/>
        </p:nvSpPr>
        <p:spPr>
          <a:xfrm rot="13117637">
            <a:off x="3627663" y="4147810"/>
            <a:ext cx="845057" cy="2189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0246EE0-CE93-4C5E-9E13-91AA5CEAA282}"/>
              </a:ext>
            </a:extLst>
          </p:cNvPr>
          <p:cNvSpPr/>
          <p:nvPr/>
        </p:nvSpPr>
        <p:spPr>
          <a:xfrm rot="20427219">
            <a:off x="7171675" y="4497095"/>
            <a:ext cx="845057" cy="2189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581360-F3E2-4F9B-85A9-AF827B4C4858}"/>
              </a:ext>
            </a:extLst>
          </p:cNvPr>
          <p:cNvSpPr/>
          <p:nvPr/>
        </p:nvSpPr>
        <p:spPr>
          <a:xfrm rot="4413113">
            <a:off x="6045589" y="4907285"/>
            <a:ext cx="643617" cy="2963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ED3F532-B920-4227-9A36-07A0CB6E8A10}"/>
              </a:ext>
            </a:extLst>
          </p:cNvPr>
          <p:cNvSpPr/>
          <p:nvPr/>
        </p:nvSpPr>
        <p:spPr>
          <a:xfrm rot="9042128">
            <a:off x="4319649" y="4979238"/>
            <a:ext cx="845057" cy="1524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rgbClr val="F7E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F0F74-97A1-4CD6-8403-65DC506FEE5E}"/>
              </a:ext>
            </a:extLst>
          </p:cNvPr>
          <p:cNvSpPr txBox="1"/>
          <p:nvPr/>
        </p:nvSpPr>
        <p:spPr>
          <a:xfrm>
            <a:off x="8290560" y="1036320"/>
            <a:ext cx="331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섭취 음식을 사진을 찍어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트레이너와 더 직관적인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공유를 할 수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33E47-3308-49AC-A95A-F8FE3391AC3E}"/>
              </a:ext>
            </a:extLst>
          </p:cNvPr>
          <p:cNvSpPr txBox="1"/>
          <p:nvPr/>
        </p:nvSpPr>
        <p:spPr>
          <a:xfrm>
            <a:off x="8029009" y="3944541"/>
            <a:ext cx="33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트레이너의 경우 회원목록을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찾아볼 수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A08F3-87B6-48FA-ABDA-B0FDA86D9CED}"/>
              </a:ext>
            </a:extLst>
          </p:cNvPr>
          <p:cNvSpPr txBox="1"/>
          <p:nvPr/>
        </p:nvSpPr>
        <p:spPr>
          <a:xfrm>
            <a:off x="875211" y="3160990"/>
            <a:ext cx="331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식단에 대한 코멘트를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트레이너에게 받으며 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식단구성을 짤 수 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7974D-F5EA-44FA-AD7E-BE37AFD2C7FF}"/>
              </a:ext>
            </a:extLst>
          </p:cNvPr>
          <p:cNvSpPr txBox="1"/>
          <p:nvPr/>
        </p:nvSpPr>
        <p:spPr>
          <a:xfrm>
            <a:off x="1328057" y="5219499"/>
            <a:ext cx="331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FF00"/>
                </a:solidFill>
              </a:rPr>
              <a:t>플래너를</a:t>
            </a:r>
            <a:r>
              <a:rPr lang="ko-KR" altLang="en-US" dirty="0">
                <a:solidFill>
                  <a:srgbClr val="FFFF00"/>
                </a:solidFill>
              </a:rPr>
              <a:t> 통해 트레이너의 코멘트에 따른 운동에 대한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계획을 짜는 것이 가능하다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916E21-677C-48F1-AD7E-13D4CA721BE9}"/>
              </a:ext>
            </a:extLst>
          </p:cNvPr>
          <p:cNvSpPr txBox="1"/>
          <p:nvPr/>
        </p:nvSpPr>
        <p:spPr>
          <a:xfrm>
            <a:off x="5461363" y="5487701"/>
            <a:ext cx="33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앱의 채팅기능으로 트레이너와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직접적인 대화가능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1B744-136D-4ADC-88E4-BDC153CE08F8}"/>
              </a:ext>
            </a:extLst>
          </p:cNvPr>
          <p:cNvSpPr/>
          <p:nvPr/>
        </p:nvSpPr>
        <p:spPr>
          <a:xfrm>
            <a:off x="400594" y="359228"/>
            <a:ext cx="11390812" cy="6261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11BBBC-E3B2-48E7-A636-EC85A640C0A7}"/>
              </a:ext>
            </a:extLst>
          </p:cNvPr>
          <p:cNvSpPr/>
          <p:nvPr/>
        </p:nvSpPr>
        <p:spPr>
          <a:xfrm rot="5400000">
            <a:off x="10145486" y="5164183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C0B77-CB0B-4762-9FC1-043FCE6B27ED}"/>
              </a:ext>
            </a:extLst>
          </p:cNvPr>
          <p:cNvSpPr/>
          <p:nvPr/>
        </p:nvSpPr>
        <p:spPr>
          <a:xfrm rot="5400000">
            <a:off x="-204652" y="1719944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31688-BBA4-4520-8E86-28B5F92BDD2A}"/>
              </a:ext>
            </a:extLst>
          </p:cNvPr>
          <p:cNvSpPr/>
          <p:nvPr/>
        </p:nvSpPr>
        <p:spPr>
          <a:xfrm>
            <a:off x="9065623" y="6244046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9CBDE-A2F2-4CA4-89FA-7C57E3684D44}"/>
              </a:ext>
            </a:extLst>
          </p:cNvPr>
          <p:cNvSpPr/>
          <p:nvPr/>
        </p:nvSpPr>
        <p:spPr>
          <a:xfrm>
            <a:off x="875211" y="596538"/>
            <a:ext cx="2246812" cy="87086"/>
          </a:xfrm>
          <a:prstGeom prst="rect">
            <a:avLst/>
          </a:prstGeom>
          <a:solidFill>
            <a:srgbClr val="F7E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52148C-BE93-43F3-9106-BDD4BDDBA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03" y="1117963"/>
            <a:ext cx="3336131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D8C9D2-1D8C-4332-A145-9062EF0992BB}"/>
              </a:ext>
            </a:extLst>
          </p:cNvPr>
          <p:cNvSpPr/>
          <p:nvPr/>
        </p:nvSpPr>
        <p:spPr>
          <a:xfrm>
            <a:off x="452847" y="418010"/>
            <a:ext cx="11286308" cy="6104709"/>
          </a:xfrm>
          <a:prstGeom prst="rect">
            <a:avLst/>
          </a:prstGeom>
          <a:solidFill>
            <a:srgbClr val="F7EC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61BDFA-E666-472E-A0CD-C243FC9E52D2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371085-48D9-4B73-AA46-A2C2811EF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610" y="5105399"/>
            <a:ext cx="9144000" cy="98865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MOBILE</a:t>
            </a:r>
            <a:r>
              <a:rPr lang="ko-KR" altLang="en-US" sz="4000" dirty="0"/>
              <a:t> </a:t>
            </a:r>
            <a:r>
              <a:rPr lang="en-US" altLang="ko-KR" sz="4000" dirty="0">
                <a:latin typeface="Arial Black" panose="020B0A04020102020204" pitchFamily="34" charset="0"/>
              </a:rPr>
              <a:t>PT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20420-98F2-4734-8D48-8D6ABEA23A33}"/>
              </a:ext>
            </a:extLst>
          </p:cNvPr>
          <p:cNvSpPr txBox="1"/>
          <p:nvPr/>
        </p:nvSpPr>
        <p:spPr>
          <a:xfrm>
            <a:off x="9144000" y="5701326"/>
            <a:ext cx="414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sz="2400" dirty="0"/>
              <a:t>Step to health!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005356A-E7A8-4158-83A5-2DB1C2406D32}"/>
              </a:ext>
            </a:extLst>
          </p:cNvPr>
          <p:cNvSpPr txBox="1">
            <a:spLocks/>
          </p:cNvSpPr>
          <p:nvPr/>
        </p:nvSpPr>
        <p:spPr>
          <a:xfrm>
            <a:off x="0" y="417036"/>
            <a:ext cx="9144000" cy="988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Consolas" panose="020B0609020204030204" pitchFamily="49" charset="0"/>
              </a:rPr>
              <a:t>추가</a:t>
            </a:r>
            <a:r>
              <a:rPr lang="en-US" altLang="ko-KR" sz="4000" dirty="0">
                <a:latin typeface="Consolas" panose="020B0609020204030204" pitchFamily="49" charset="0"/>
              </a:rPr>
              <a:t>/</a:t>
            </a:r>
            <a:r>
              <a:rPr lang="ko-KR" altLang="en-US" sz="4000" dirty="0">
                <a:latin typeface="Consolas" panose="020B0609020204030204" pitchFamily="49" charset="0"/>
              </a:rPr>
              <a:t>개선할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F6527-DF37-4D99-9AE6-D50534887264}"/>
              </a:ext>
            </a:extLst>
          </p:cNvPr>
          <p:cNvSpPr txBox="1"/>
          <p:nvPr/>
        </p:nvSpPr>
        <p:spPr>
          <a:xfrm>
            <a:off x="977153" y="2052918"/>
            <a:ext cx="82564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</a:t>
            </a:r>
            <a:r>
              <a:rPr lang="ko-KR" altLang="en-US" sz="2500" dirty="0"/>
              <a:t>사용자를 위한 인터페이스 개선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-</a:t>
            </a:r>
            <a:r>
              <a:rPr lang="ko-KR" altLang="en-US" sz="2500" dirty="0"/>
              <a:t>앱의 디자인 개선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-</a:t>
            </a:r>
            <a:r>
              <a:rPr lang="ko-KR" altLang="en-US" sz="2500" dirty="0"/>
              <a:t>세부적인 디테일 추가</a:t>
            </a:r>
            <a:endParaRPr lang="en-US" altLang="ko-KR" sz="2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E98D0-29BC-4E61-811C-6DF6BC4BF18F}"/>
              </a:ext>
            </a:extLst>
          </p:cNvPr>
          <p:cNvSpPr/>
          <p:nvPr/>
        </p:nvSpPr>
        <p:spPr>
          <a:xfrm>
            <a:off x="452846" y="1405695"/>
            <a:ext cx="9372471" cy="131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2D3BD9A2-CEE5-4461-B6D1-C704F0C92AA3}"/>
              </a:ext>
            </a:extLst>
          </p:cNvPr>
          <p:cNvSpPr/>
          <p:nvPr/>
        </p:nvSpPr>
        <p:spPr>
          <a:xfrm rot="10800000">
            <a:off x="8604068" y="418010"/>
            <a:ext cx="3135085" cy="3135087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9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189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Arial Black</vt:lpstr>
      <vt:lpstr>Consolas</vt:lpstr>
      <vt:lpstr>Office 테마</vt:lpstr>
      <vt:lpstr>MOBILE PT</vt:lpstr>
      <vt:lpstr>PowerPoint 프레젠테이션</vt:lpstr>
      <vt:lpstr>PowerPoint 프레젠테이션</vt:lpstr>
      <vt:lpstr>PowerPoint 프레젠테이션</vt:lpstr>
      <vt:lpstr>PowerPoint 프레젠테이션</vt:lpstr>
      <vt:lpstr>MOBILE PT</vt:lpstr>
      <vt:lpstr>PowerPoint 프레젠테이션</vt:lpstr>
      <vt:lpstr>PowerPoint 프레젠테이션</vt:lpstr>
      <vt:lpstr>MOBILE PT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Kim, Youn Woo (DI SW S&amp;SE AP KR TG)</dc:creator>
  <cp:keywords>C_Unrestricted</cp:keywords>
  <cp:lastModifiedBy>Kim, Youn Woo (DI SW S&amp;SE AP KR TG)</cp:lastModifiedBy>
  <cp:revision>12</cp:revision>
  <dcterms:created xsi:type="dcterms:W3CDTF">2019-11-20T06:26:26Z</dcterms:created>
  <dcterms:modified xsi:type="dcterms:W3CDTF">2019-11-20T10:43:18Z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