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3" r:id="rId3"/>
    <p:sldId id="294" r:id="rId4"/>
    <p:sldId id="295" r:id="rId5"/>
    <p:sldId id="296" r:id="rId6"/>
    <p:sldId id="306" r:id="rId7"/>
    <p:sldId id="318" r:id="rId8"/>
    <p:sldId id="305" r:id="rId9"/>
    <p:sldId id="307" r:id="rId10"/>
    <p:sldId id="313" r:id="rId11"/>
    <p:sldId id="297" r:id="rId12"/>
    <p:sldId id="298" r:id="rId13"/>
    <p:sldId id="316" r:id="rId14"/>
    <p:sldId id="317" r:id="rId15"/>
    <p:sldId id="299" r:id="rId16"/>
    <p:sldId id="300" r:id="rId17"/>
    <p:sldId id="302" r:id="rId18"/>
    <p:sldId id="319" r:id="rId19"/>
    <p:sldId id="314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9F8"/>
    <a:srgbClr val="71CC63"/>
    <a:srgbClr val="E4F0F0"/>
    <a:srgbClr val="C55B0E"/>
    <a:srgbClr val="70AD47"/>
    <a:srgbClr val="1A4A49"/>
    <a:srgbClr val="E3EBED"/>
    <a:srgbClr val="4F8492"/>
    <a:srgbClr val="1C2431"/>
    <a:srgbClr val="BF9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36"/>
    <p:restoredTop sz="96327"/>
  </p:normalViewPr>
  <p:slideViewPr>
    <p:cSldViewPr snapToGrid="0" snapToObjects="1">
      <p:cViewPr varScale="1">
        <p:scale>
          <a:sx n="143" d="100"/>
          <a:sy n="143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A6D8C-2508-3647-882C-BC1D1B65C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7C1258-9A09-F143-97F5-714ACD98F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5F686-5F83-6640-A712-5057B483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8D20-D606-9D4E-8A7F-57651F522A53}" type="datetimeFigureOut"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EC02-F989-824A-900F-50E8EECB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67723-AC74-EE46-82C2-C68AFB35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A42-3F4E-5142-B0AA-9701B9C675E8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016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6F23C-D119-9441-A05B-19CE766A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F90485-BF62-A049-8712-9279C3C37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55C41-BDD2-4044-A687-244AFCD3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8D20-D606-9D4E-8A7F-57651F522A53}" type="datetimeFigureOut"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6F699-022E-1142-9F88-41249B99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834F1-BA55-334C-8FE0-27E4FAB9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A42-3F4E-5142-B0AA-9701B9C675E8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762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CD3556-10A9-F04A-9D0F-550EE7ADB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83655-9C73-1B40-BE7E-FA83121B9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B4143-E95E-AA45-B8CE-0E122B2B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8D20-D606-9D4E-8A7F-57651F522A53}" type="datetimeFigureOut"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57F4A-17FF-3B4F-8E08-3B19FF1C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1241B-6EC6-1746-B072-06411703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A42-3F4E-5142-B0AA-9701B9C675E8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251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0FCCE-7AB2-F243-B594-142BDA54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8D20-D606-9D4E-8A7F-57651F522A53}" type="datetimeFigureOut"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D5B16-9177-3048-98C9-88C8EDF7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67777-4127-634A-9BB1-8544DF3B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A42-3F4E-5142-B0AA-9701B9C675E8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26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232CB-6B04-C447-BC8D-1BCBC91A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40573E-6BD4-834E-BF7D-C1D84C378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3A10C-47A5-FA4A-906F-E23A255A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8D20-D606-9D4E-8A7F-57651F522A53}" type="datetimeFigureOut"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6084A-071C-1F43-B4BC-949E9AAC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FF758-3DF4-EE45-A21A-A4924185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A42-3F4E-5142-B0AA-9701B9C675E8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632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3B39E-2F40-D74D-ACF9-A71A10DD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6B415-C457-554F-A2A5-C5CC2D0B5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E8BB95-05FA-6546-9578-1915AAC8E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80B1FC-FB6B-504C-8713-31B95500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8D20-D606-9D4E-8A7F-57651F522A53}" type="datetimeFigureOut">
              <a:t>2021. 5. 24.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AD38EA-2E9F-FE43-AFBE-889E6EF6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BD3CD6-AF6F-6B4A-A8C5-8C8D3A00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A42-3F4E-5142-B0AA-9701B9C675E8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257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3211F-6A70-AF40-B53A-07A3F446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459CF6-0956-1147-8427-7058A79F9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EC367-9459-3B40-81DE-D115BFDA4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83E1BF-B350-FC45-99F1-B837DB93E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0EF138-62E8-6949-BF95-71AB0B1C2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74453-B481-7048-8C8B-03554542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8D20-D606-9D4E-8A7F-57651F522A53}" type="datetimeFigureOut">
              <a:t>2021. 5. 24.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267F5C-9508-8845-AD91-6AEEA603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214E37-DF48-B546-AF5E-806725DF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A42-3F4E-5142-B0AA-9701B9C675E8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924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E6A43-66A7-8A46-9FAA-ACD60FC0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85D5F4-CDE0-2F44-B917-227518FE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8D20-D606-9D4E-8A7F-57651F522A53}" type="datetimeFigureOut">
              <a:t>2021. 5. 24.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F68B4E-BAC5-214E-B12E-8F69D724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32262D-82F9-E04D-B421-AE32080A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A42-3F4E-5142-B0AA-9701B9C675E8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577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359394-07B9-054C-9F4F-8878F6DB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8D20-D606-9D4E-8A7F-57651F522A53}" type="datetimeFigureOut">
              <a:t>2021. 5. 24.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79E6FD-84AA-C345-B380-90913EE7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DE03BF-479A-7447-A54B-C088D42B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A42-3F4E-5142-B0AA-9701B9C675E8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519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A4E71-8847-7349-BA6B-3D2CB11D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66B53-69A4-6E43-8C80-EAA3D05A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BB450B-EEFE-0048-9FBB-B73154A66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623F3F-F660-8143-87A1-32005C21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8D20-D606-9D4E-8A7F-57651F522A53}" type="datetimeFigureOut">
              <a:t>2021. 5. 24.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D654BF-9710-FA4B-9F2E-9607CB50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F1551C-B2ED-D14C-AC31-57B3BAB7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A42-3F4E-5142-B0AA-9701B9C675E8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660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8B810-6F60-224C-AAB6-560D7335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087B21-FDAA-1C44-9DE9-4DB544775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B55C74-12BD-794A-927F-01E3700E3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FD8346-342C-5843-B6D9-5E3686ED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8D20-D606-9D4E-8A7F-57651F522A53}" type="datetimeFigureOut">
              <a:t>2021. 5. 24.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8EB358-BEF8-EC43-82D0-E1CCB468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1BF8F3-2350-D24E-A15C-D43ABA3F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A42-3F4E-5142-B0AA-9701B9C675E8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136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404D09-F8A1-934D-8C91-BF35B361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930F7-97F2-8E49-A85B-C8DB67082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0323E-A8E5-9246-B161-8FEF0C582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B8D20-D606-9D4E-8A7F-57651F522A53}" type="datetimeFigureOut"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CDC91-58AC-6942-985E-6B67FC7D3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0D95A-A496-314F-91FC-3E67CC946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33A42-3F4E-5142-B0AA-9701B9C675E8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91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C0896-6BA9-7644-8770-6CA2F58DA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/>
              <a:t>EDMS</a:t>
            </a:r>
            <a:r>
              <a:rPr kumimoji="1" lang="ko-KR" altLang="en-US"/>
              <a:t> 화면정의서</a:t>
            </a:r>
            <a:br>
              <a:rPr kumimoji="1" lang="en-US" altLang="ko-Kore-KR"/>
            </a:br>
            <a:r>
              <a:rPr kumimoji="1" lang="ko-KR" altLang="en-US"/>
              <a:t>통영에코파워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B79F30-5B4D-9947-97EF-5FAFB69CF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/>
              <a:t>2</a:t>
            </a:r>
            <a:r>
              <a:rPr kumimoji="1" lang="en-US" altLang="ko-KR"/>
              <a:t>021-04-20</a:t>
            </a:r>
          </a:p>
          <a:p>
            <a:r>
              <a:rPr kumimoji="1" lang="ko-KR" altLang="en-US"/>
              <a:t>황순관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609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1F322D-7A4A-C942-8DCF-40B2588E4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23585" cy="6858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6ECD3FF-A19F-274B-85EB-B496C59D2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890" y="1187076"/>
            <a:ext cx="3030443" cy="318994"/>
          </a:xfrm>
          <a:prstGeom prst="rect">
            <a:avLst/>
          </a:prstGeom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DB27042-BBB1-3D47-9C9A-151B4DE4071F}"/>
              </a:ext>
            </a:extLst>
          </p:cNvPr>
          <p:cNvSpPr/>
          <p:nvPr/>
        </p:nvSpPr>
        <p:spPr>
          <a:xfrm>
            <a:off x="1810871" y="1221067"/>
            <a:ext cx="1936376" cy="28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/>
              <a:t>파일등록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44DCC5-20EC-5B4C-95E4-7E30E4E0AE2E}"/>
              </a:ext>
            </a:extLst>
          </p:cNvPr>
          <p:cNvSpPr/>
          <p:nvPr/>
        </p:nvSpPr>
        <p:spPr>
          <a:xfrm>
            <a:off x="1967753" y="2142564"/>
            <a:ext cx="860611" cy="170330"/>
          </a:xfrm>
          <a:prstGeom prst="rect">
            <a:avLst/>
          </a:prstGeom>
          <a:solidFill>
            <a:srgbClr val="E4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>
                <a:solidFill>
                  <a:schemeClr val="tx1"/>
                </a:solidFill>
              </a:rPr>
              <a:t>문서정보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08CA59-14CB-FE4C-AC18-18E388398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997" y="2362758"/>
            <a:ext cx="9930675" cy="756960"/>
          </a:xfrm>
          <a:prstGeom prst="rect">
            <a:avLst/>
          </a:prstGeom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E9581ED-050B-874F-9A78-FABB00575F02}"/>
              </a:ext>
            </a:extLst>
          </p:cNvPr>
          <p:cNvSpPr/>
          <p:nvPr/>
        </p:nvSpPr>
        <p:spPr>
          <a:xfrm>
            <a:off x="7548282" y="1615419"/>
            <a:ext cx="4287390" cy="31899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AB820DA0-F71D-CA42-865B-046D944B43EC}"/>
              </a:ext>
            </a:extLst>
          </p:cNvPr>
          <p:cNvSpPr/>
          <p:nvPr/>
        </p:nvSpPr>
        <p:spPr>
          <a:xfrm>
            <a:off x="1824401" y="3177518"/>
            <a:ext cx="10091932" cy="3375681"/>
          </a:xfrm>
          <a:prstGeom prst="roundRect">
            <a:avLst>
              <a:gd name="adj" fmla="val 2522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AD03FE-4694-0F47-83C9-21BF77B53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2023" y="3177518"/>
            <a:ext cx="3794309" cy="2254146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C990783-B22D-024D-A62B-ADAFACF92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875691"/>
              </p:ext>
            </p:extLst>
          </p:nvPr>
        </p:nvGraphicFramePr>
        <p:xfrm>
          <a:off x="1904997" y="3177518"/>
          <a:ext cx="6109452" cy="3035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828">
                  <a:extLst>
                    <a:ext uri="{9D8B030D-6E8A-4147-A177-3AD203B41FA5}">
                      <a16:colId xmlns:a16="http://schemas.microsoft.com/office/drawing/2014/main" val="2340709749"/>
                    </a:ext>
                  </a:extLst>
                </a:gridCol>
                <a:gridCol w="678828">
                  <a:extLst>
                    <a:ext uri="{9D8B030D-6E8A-4147-A177-3AD203B41FA5}">
                      <a16:colId xmlns:a16="http://schemas.microsoft.com/office/drawing/2014/main" val="2185832096"/>
                    </a:ext>
                  </a:extLst>
                </a:gridCol>
                <a:gridCol w="678828">
                  <a:extLst>
                    <a:ext uri="{9D8B030D-6E8A-4147-A177-3AD203B41FA5}">
                      <a16:colId xmlns:a16="http://schemas.microsoft.com/office/drawing/2014/main" val="1034421805"/>
                    </a:ext>
                  </a:extLst>
                </a:gridCol>
                <a:gridCol w="678828">
                  <a:extLst>
                    <a:ext uri="{9D8B030D-6E8A-4147-A177-3AD203B41FA5}">
                      <a16:colId xmlns:a16="http://schemas.microsoft.com/office/drawing/2014/main" val="1737940142"/>
                    </a:ext>
                  </a:extLst>
                </a:gridCol>
                <a:gridCol w="678828">
                  <a:extLst>
                    <a:ext uri="{9D8B030D-6E8A-4147-A177-3AD203B41FA5}">
                      <a16:colId xmlns:a16="http://schemas.microsoft.com/office/drawing/2014/main" val="4029970063"/>
                    </a:ext>
                  </a:extLst>
                </a:gridCol>
                <a:gridCol w="678828">
                  <a:extLst>
                    <a:ext uri="{9D8B030D-6E8A-4147-A177-3AD203B41FA5}">
                      <a16:colId xmlns:a16="http://schemas.microsoft.com/office/drawing/2014/main" val="1024514174"/>
                    </a:ext>
                  </a:extLst>
                </a:gridCol>
                <a:gridCol w="678828">
                  <a:extLst>
                    <a:ext uri="{9D8B030D-6E8A-4147-A177-3AD203B41FA5}">
                      <a16:colId xmlns:a16="http://schemas.microsoft.com/office/drawing/2014/main" val="2695001327"/>
                    </a:ext>
                  </a:extLst>
                </a:gridCol>
                <a:gridCol w="678828">
                  <a:extLst>
                    <a:ext uri="{9D8B030D-6E8A-4147-A177-3AD203B41FA5}">
                      <a16:colId xmlns:a16="http://schemas.microsoft.com/office/drawing/2014/main" val="3272015140"/>
                    </a:ext>
                  </a:extLst>
                </a:gridCol>
                <a:gridCol w="678828">
                  <a:extLst>
                    <a:ext uri="{9D8B030D-6E8A-4147-A177-3AD203B41FA5}">
                      <a16:colId xmlns:a16="http://schemas.microsoft.com/office/drawing/2014/main" val="627446498"/>
                    </a:ext>
                  </a:extLst>
                </a:gridCol>
              </a:tblGrid>
              <a:tr h="33722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리비젼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상세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처리코드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최종버젼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DIN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DRN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TM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/>
                        <a:t>결제정보</a:t>
                      </a:r>
                      <a:endParaRPr lang="ko-Kore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4902598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A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IFA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A0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0.1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V0.0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ko-KR" altLang="en-US" sz="800">
                          <a:solidFill>
                            <a:srgbClr val="C00000"/>
                          </a:solidFill>
                        </a:rPr>
                        <a:t>건</a:t>
                      </a:r>
                      <a:endParaRPr lang="ko-Kore-KR" altLang="en-US" sz="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ko-KR" altLang="en-US" sz="800">
                          <a:solidFill>
                            <a:srgbClr val="C00000"/>
                          </a:solidFill>
                        </a:rPr>
                        <a:t>건</a:t>
                      </a:r>
                      <a:endParaRPr lang="ko-Kore-KR" altLang="en-US" sz="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ko-KR" altLang="en-US" sz="800">
                          <a:solidFill>
                            <a:srgbClr val="C00000"/>
                          </a:solidFill>
                        </a:rPr>
                        <a:t>건</a:t>
                      </a:r>
                      <a:endParaRPr lang="ko-Kore-KR" altLang="en-US" sz="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442734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78071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814361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432471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944711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430675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983658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788138"/>
                  </a:ext>
                </a:extLst>
              </a:tr>
            </a:tbl>
          </a:graphicData>
        </a:graphic>
      </p:graphicFrame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C7605039-D892-0C47-AB1F-467E9C4FFD1D}"/>
              </a:ext>
            </a:extLst>
          </p:cNvPr>
          <p:cNvSpPr/>
          <p:nvPr/>
        </p:nvSpPr>
        <p:spPr>
          <a:xfrm>
            <a:off x="8238565" y="5482476"/>
            <a:ext cx="3597107" cy="443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/>
              <a:t>적용하기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DEB1CD-80E4-2645-B90A-0FFF38935B4D}"/>
              </a:ext>
            </a:extLst>
          </p:cNvPr>
          <p:cNvSpPr/>
          <p:nvPr/>
        </p:nvSpPr>
        <p:spPr>
          <a:xfrm>
            <a:off x="8965" y="915473"/>
            <a:ext cx="1524000" cy="325538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009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C4F388-9584-A04D-8129-5A841B5DC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23585" cy="6858000"/>
          </a:xfrm>
          <a:prstGeom prst="rect">
            <a:avLst/>
          </a:prstGeom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06281C1-45A8-B645-8051-305D6AAC5BDC}"/>
              </a:ext>
            </a:extLst>
          </p:cNvPr>
          <p:cNvSpPr/>
          <p:nvPr/>
        </p:nvSpPr>
        <p:spPr>
          <a:xfrm>
            <a:off x="161841" y="1780248"/>
            <a:ext cx="1345975" cy="25894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E264D8-EE0D-B241-8C49-D9587AE204A4}"/>
              </a:ext>
            </a:extLst>
          </p:cNvPr>
          <p:cNvSpPr/>
          <p:nvPr/>
        </p:nvSpPr>
        <p:spPr>
          <a:xfrm>
            <a:off x="0" y="978228"/>
            <a:ext cx="1524000" cy="325538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553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5D2B97-D505-DF42-A0DF-B6DACFB14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23585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C580391-76F6-4A4B-95D0-D5092AA1CAB8}"/>
              </a:ext>
            </a:extLst>
          </p:cNvPr>
          <p:cNvSpPr/>
          <p:nvPr/>
        </p:nvSpPr>
        <p:spPr>
          <a:xfrm>
            <a:off x="0" y="978228"/>
            <a:ext cx="1524000" cy="325538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312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C4F388-9584-A04D-8129-5A841B5DC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23585" cy="6858000"/>
          </a:xfrm>
          <a:prstGeom prst="rect">
            <a:avLst/>
          </a:prstGeom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06281C1-45A8-B645-8051-305D6AAC5BDC}"/>
              </a:ext>
            </a:extLst>
          </p:cNvPr>
          <p:cNvSpPr/>
          <p:nvPr/>
        </p:nvSpPr>
        <p:spPr>
          <a:xfrm>
            <a:off x="161841" y="1780248"/>
            <a:ext cx="1345975" cy="25894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6D00DB-3363-A649-AFF7-DF28D793825A}"/>
              </a:ext>
            </a:extLst>
          </p:cNvPr>
          <p:cNvSpPr/>
          <p:nvPr/>
        </p:nvSpPr>
        <p:spPr>
          <a:xfrm>
            <a:off x="2832212" y="1246174"/>
            <a:ext cx="2103929" cy="323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716B8F3-12AB-9B45-ADD8-C6FC766C3B77}"/>
              </a:ext>
            </a:extLst>
          </p:cNvPr>
          <p:cNvSpPr/>
          <p:nvPr/>
        </p:nvSpPr>
        <p:spPr>
          <a:xfrm>
            <a:off x="1807221" y="1274495"/>
            <a:ext cx="1494329" cy="267037"/>
          </a:xfrm>
          <a:prstGeom prst="roundRect">
            <a:avLst/>
          </a:prstGeom>
          <a:solidFill>
            <a:srgbClr val="71CC63"/>
          </a:solidFill>
          <a:ln>
            <a:solidFill>
              <a:srgbClr val="71C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/>
              <a:t>DIN </a:t>
            </a:r>
            <a:r>
              <a:rPr kumimoji="1" lang="ko-KR" altLang="en-US" sz="1050"/>
              <a:t>진행현황</a:t>
            </a:r>
            <a:endParaRPr kumimoji="1" lang="ko-Kore-KR" altLang="en-US" sz="10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B9DA5F-5CF7-4543-B24E-78DCC1C38DED}"/>
              </a:ext>
            </a:extLst>
          </p:cNvPr>
          <p:cNvSpPr/>
          <p:nvPr/>
        </p:nvSpPr>
        <p:spPr>
          <a:xfrm>
            <a:off x="9798107" y="1246174"/>
            <a:ext cx="2161921" cy="323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FD792E4-D329-4E4A-9258-FF42519F3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09779"/>
              </p:ext>
            </p:extLst>
          </p:nvPr>
        </p:nvGraphicFramePr>
        <p:xfrm>
          <a:off x="1807221" y="1618047"/>
          <a:ext cx="100889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754">
                  <a:extLst>
                    <a:ext uri="{9D8B030D-6E8A-4147-A177-3AD203B41FA5}">
                      <a16:colId xmlns:a16="http://schemas.microsoft.com/office/drawing/2014/main" val="3221356386"/>
                    </a:ext>
                  </a:extLst>
                </a:gridCol>
                <a:gridCol w="1159719">
                  <a:extLst>
                    <a:ext uri="{9D8B030D-6E8A-4147-A177-3AD203B41FA5}">
                      <a16:colId xmlns:a16="http://schemas.microsoft.com/office/drawing/2014/main" val="1458136060"/>
                    </a:ext>
                  </a:extLst>
                </a:gridCol>
                <a:gridCol w="1152587">
                  <a:extLst>
                    <a:ext uri="{9D8B030D-6E8A-4147-A177-3AD203B41FA5}">
                      <a16:colId xmlns:a16="http://schemas.microsoft.com/office/drawing/2014/main" val="1584864400"/>
                    </a:ext>
                  </a:extLst>
                </a:gridCol>
                <a:gridCol w="668097">
                  <a:extLst>
                    <a:ext uri="{9D8B030D-6E8A-4147-A177-3AD203B41FA5}">
                      <a16:colId xmlns:a16="http://schemas.microsoft.com/office/drawing/2014/main" val="2761730647"/>
                    </a:ext>
                  </a:extLst>
                </a:gridCol>
                <a:gridCol w="390612">
                  <a:extLst>
                    <a:ext uri="{9D8B030D-6E8A-4147-A177-3AD203B41FA5}">
                      <a16:colId xmlns:a16="http://schemas.microsoft.com/office/drawing/2014/main" val="2882894568"/>
                    </a:ext>
                  </a:extLst>
                </a:gridCol>
                <a:gridCol w="842754">
                  <a:extLst>
                    <a:ext uri="{9D8B030D-6E8A-4147-A177-3AD203B41FA5}">
                      <a16:colId xmlns:a16="http://schemas.microsoft.com/office/drawing/2014/main" val="3533678495"/>
                    </a:ext>
                  </a:extLst>
                </a:gridCol>
                <a:gridCol w="842754">
                  <a:extLst>
                    <a:ext uri="{9D8B030D-6E8A-4147-A177-3AD203B41FA5}">
                      <a16:colId xmlns:a16="http://schemas.microsoft.com/office/drawing/2014/main" val="998795374"/>
                    </a:ext>
                  </a:extLst>
                </a:gridCol>
                <a:gridCol w="842754">
                  <a:extLst>
                    <a:ext uri="{9D8B030D-6E8A-4147-A177-3AD203B41FA5}">
                      <a16:colId xmlns:a16="http://schemas.microsoft.com/office/drawing/2014/main" val="162775805"/>
                    </a:ext>
                  </a:extLst>
                </a:gridCol>
                <a:gridCol w="842754">
                  <a:extLst>
                    <a:ext uri="{9D8B030D-6E8A-4147-A177-3AD203B41FA5}">
                      <a16:colId xmlns:a16="http://schemas.microsoft.com/office/drawing/2014/main" val="2854553464"/>
                    </a:ext>
                  </a:extLst>
                </a:gridCol>
                <a:gridCol w="2504160">
                  <a:extLst>
                    <a:ext uri="{9D8B030D-6E8A-4147-A177-3AD203B41FA5}">
                      <a16:colId xmlns:a16="http://schemas.microsoft.com/office/drawing/2014/main" val="4208217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/>
                        <a:t>NO</a:t>
                      </a:r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/>
                        <a:t>DIN NO</a:t>
                      </a:r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/>
                        <a:t>문서번호</a:t>
                      </a:r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77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953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1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020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7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63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1918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5802CDC-007A-644F-88BF-CE425BE65BBC}"/>
              </a:ext>
            </a:extLst>
          </p:cNvPr>
          <p:cNvSpPr/>
          <p:nvPr/>
        </p:nvSpPr>
        <p:spPr>
          <a:xfrm>
            <a:off x="0" y="978228"/>
            <a:ext cx="1524000" cy="325538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803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0E5B69-9063-6346-88A2-AD2A1BBAE622}"/>
              </a:ext>
            </a:extLst>
          </p:cNvPr>
          <p:cNvSpPr txBox="1"/>
          <p:nvPr/>
        </p:nvSpPr>
        <p:spPr>
          <a:xfrm>
            <a:off x="323680" y="137565"/>
            <a:ext cx="11142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1. DIN</a:t>
            </a:r>
            <a:r>
              <a:rPr kumimoji="1" lang="ko-KR" altLang="en-US"/>
              <a:t> 의 진행단위는 어떻게 되는가</a:t>
            </a:r>
            <a:r>
              <a:rPr kumimoji="1" lang="en-US" altLang="ko-KR"/>
              <a:t>?</a:t>
            </a:r>
          </a:p>
          <a:p>
            <a:r>
              <a:rPr kumimoji="1" lang="ko-KR" altLang="en-US"/>
              <a:t>    </a:t>
            </a:r>
            <a:r>
              <a:rPr kumimoji="1" lang="en-US" altLang="ko-KR"/>
              <a:t>1)</a:t>
            </a:r>
            <a:r>
              <a:rPr kumimoji="1" lang="ko-KR" altLang="en-US"/>
              <a:t> 한 번의 </a:t>
            </a:r>
            <a:r>
              <a:rPr kumimoji="1" lang="en-US" altLang="ko-KR"/>
              <a:t>DIN</a:t>
            </a:r>
            <a:r>
              <a:rPr kumimoji="1" lang="ko-KR" altLang="en-US"/>
              <a:t>은 작업 항목 단위로 이루어 지는가</a:t>
            </a:r>
            <a:r>
              <a:rPr kumimoji="1" lang="en-US" altLang="ko-KR"/>
              <a:t>?</a:t>
            </a:r>
            <a:br>
              <a:rPr kumimoji="1" lang="en-US" altLang="ko-KR"/>
            </a:br>
            <a:r>
              <a:rPr kumimoji="1" lang="ko-KR" altLang="en-US"/>
              <a:t>    </a:t>
            </a:r>
            <a:r>
              <a:rPr kumimoji="1" lang="en-US" altLang="ko-KR"/>
              <a:t>2)</a:t>
            </a:r>
            <a:r>
              <a:rPr kumimoji="1" lang="ko-KR" altLang="en-US"/>
              <a:t> 여러 항목을 묶어서 </a:t>
            </a:r>
            <a:r>
              <a:rPr kumimoji="1" lang="en-US" altLang="ko-KR"/>
              <a:t>DIN</a:t>
            </a:r>
            <a:r>
              <a:rPr kumimoji="1" lang="ko-KR" altLang="en-US"/>
              <a:t>을 진행할 수 있는가</a:t>
            </a:r>
            <a:r>
              <a:rPr kumimoji="1" lang="en-US" altLang="ko-KR"/>
              <a:t>?</a:t>
            </a:r>
          </a:p>
          <a:p>
            <a:r>
              <a:rPr kumimoji="1" lang="ko-KR" altLang="en-US"/>
              <a:t>    </a:t>
            </a:r>
            <a:r>
              <a:rPr kumimoji="1" lang="en-US" altLang="ko-KR"/>
              <a:t>3)</a:t>
            </a:r>
            <a:r>
              <a:rPr kumimoji="1" lang="ko-KR" altLang="en-US"/>
              <a:t> 프로젝트를 기준으로 </a:t>
            </a:r>
            <a:r>
              <a:rPr kumimoji="1" lang="en-US" altLang="ko-KR"/>
              <a:t>DIN</a:t>
            </a:r>
            <a:r>
              <a:rPr kumimoji="1" lang="ko-KR" altLang="en-US"/>
              <a:t>은 여러개를 동시에 진행할 수 있는가</a:t>
            </a:r>
            <a:r>
              <a:rPr kumimoji="1" lang="en-US" altLang="ko-KR"/>
              <a:t>?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3552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1F322D-7A4A-C942-8DCF-40B2588E4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23585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ECC7FBB-1F16-5346-B623-277BF6A845AF}"/>
              </a:ext>
            </a:extLst>
          </p:cNvPr>
          <p:cNvSpPr/>
          <p:nvPr/>
        </p:nvSpPr>
        <p:spPr>
          <a:xfrm>
            <a:off x="-1" y="897546"/>
            <a:ext cx="1559859" cy="325538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7777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E56992-41FE-094C-9F66-5149590B0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23585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3F922B1-D0DE-CA4F-9BF1-70704E6A666F}"/>
              </a:ext>
            </a:extLst>
          </p:cNvPr>
          <p:cNvSpPr/>
          <p:nvPr/>
        </p:nvSpPr>
        <p:spPr>
          <a:xfrm>
            <a:off x="-1" y="978228"/>
            <a:ext cx="1559859" cy="325538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8054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F37487F-30E9-1E4B-BD97-B635EF87B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23585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6352E78-0068-C84D-8FC1-6A2F340901DA}"/>
              </a:ext>
            </a:extLst>
          </p:cNvPr>
          <p:cNvSpPr/>
          <p:nvPr/>
        </p:nvSpPr>
        <p:spPr>
          <a:xfrm>
            <a:off x="-1" y="978228"/>
            <a:ext cx="1541929" cy="325538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9040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1D0D5-4714-A945-9BD6-B13764681F69}"/>
              </a:ext>
            </a:extLst>
          </p:cNvPr>
          <p:cNvSpPr txBox="1"/>
          <p:nvPr/>
        </p:nvSpPr>
        <p:spPr>
          <a:xfrm>
            <a:off x="2669023" y="2727016"/>
            <a:ext cx="68539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400"/>
              <a:t>작업항목</a:t>
            </a:r>
            <a:r>
              <a:rPr kumimoji="1" lang="en-US" altLang="ko-Kore-KR" sz="4400"/>
              <a:t>(</a:t>
            </a:r>
            <a:r>
              <a:rPr kumimoji="1" lang="ko-KR" altLang="en-US" sz="4400"/>
              <a:t>카테고리</a:t>
            </a:r>
            <a:r>
              <a:rPr kumimoji="1" lang="en-US" altLang="ko-KR" sz="4400"/>
              <a:t>)</a:t>
            </a:r>
            <a:r>
              <a:rPr kumimoji="1" lang="ko-KR" altLang="en-US" sz="4400"/>
              <a:t> 모듈</a:t>
            </a:r>
            <a:endParaRPr kumimoji="1" lang="ko-Kore-KR" altLang="en-US" sz="4400"/>
          </a:p>
        </p:txBody>
      </p:sp>
    </p:spTree>
    <p:extLst>
      <p:ext uri="{BB962C8B-B14F-4D97-AF65-F5344CB8AC3E}">
        <p14:creationId xmlns:p14="http://schemas.microsoft.com/office/powerpoint/2010/main" val="1600763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1F322D-7A4A-C942-8DCF-40B2588E4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23585" cy="6858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6ECD3FF-A19F-274B-85EB-B496C59D2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890" y="1187076"/>
            <a:ext cx="3030443" cy="318994"/>
          </a:xfrm>
          <a:prstGeom prst="rect">
            <a:avLst/>
          </a:prstGeom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DB27042-BBB1-3D47-9C9A-151B4DE4071F}"/>
              </a:ext>
            </a:extLst>
          </p:cNvPr>
          <p:cNvSpPr/>
          <p:nvPr/>
        </p:nvSpPr>
        <p:spPr>
          <a:xfrm>
            <a:off x="1810871" y="1221067"/>
            <a:ext cx="1936376" cy="28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/>
              <a:t>문서</a:t>
            </a:r>
            <a:r>
              <a:rPr kumimoji="1" lang="ko-KR" altLang="en-US" sz="1100"/>
              <a:t> 일괄 리비젼 진행</a:t>
            </a:r>
            <a:endParaRPr kumimoji="1" lang="ko-Kore-KR" altLang="en-US" sz="11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44DCC5-20EC-5B4C-95E4-7E30E4E0AE2E}"/>
              </a:ext>
            </a:extLst>
          </p:cNvPr>
          <p:cNvSpPr/>
          <p:nvPr/>
        </p:nvSpPr>
        <p:spPr>
          <a:xfrm>
            <a:off x="1967753" y="2142564"/>
            <a:ext cx="860611" cy="170330"/>
          </a:xfrm>
          <a:prstGeom prst="rect">
            <a:avLst/>
          </a:prstGeom>
          <a:solidFill>
            <a:srgbClr val="E4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>
                <a:solidFill>
                  <a:schemeClr val="tx1"/>
                </a:solidFill>
              </a:rPr>
              <a:t>문서정보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08CA59-14CB-FE4C-AC18-18E388398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997" y="2362758"/>
            <a:ext cx="9930675" cy="756960"/>
          </a:xfrm>
          <a:prstGeom prst="rect">
            <a:avLst/>
          </a:prstGeom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E9581ED-050B-874F-9A78-FABB00575F02}"/>
              </a:ext>
            </a:extLst>
          </p:cNvPr>
          <p:cNvSpPr/>
          <p:nvPr/>
        </p:nvSpPr>
        <p:spPr>
          <a:xfrm>
            <a:off x="7548282" y="1615419"/>
            <a:ext cx="4287390" cy="31899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AB820DA0-F71D-CA42-865B-046D944B43EC}"/>
              </a:ext>
            </a:extLst>
          </p:cNvPr>
          <p:cNvSpPr/>
          <p:nvPr/>
        </p:nvSpPr>
        <p:spPr>
          <a:xfrm>
            <a:off x="1824401" y="3177518"/>
            <a:ext cx="10091932" cy="3375681"/>
          </a:xfrm>
          <a:prstGeom prst="roundRect">
            <a:avLst>
              <a:gd name="adj" fmla="val 2522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AD03FE-4694-0F47-83C9-21BF77B53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2023" y="3177518"/>
            <a:ext cx="3794309" cy="2254146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C990783-B22D-024D-A62B-ADAFACF921FF}"/>
              </a:ext>
            </a:extLst>
          </p:cNvPr>
          <p:cNvGraphicFramePr>
            <a:graphicFrameLocks noGrp="1"/>
          </p:cNvGraphicFramePr>
          <p:nvPr/>
        </p:nvGraphicFramePr>
        <p:xfrm>
          <a:off x="1904997" y="3177518"/>
          <a:ext cx="6109452" cy="3035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828">
                  <a:extLst>
                    <a:ext uri="{9D8B030D-6E8A-4147-A177-3AD203B41FA5}">
                      <a16:colId xmlns:a16="http://schemas.microsoft.com/office/drawing/2014/main" val="2340709749"/>
                    </a:ext>
                  </a:extLst>
                </a:gridCol>
                <a:gridCol w="678828">
                  <a:extLst>
                    <a:ext uri="{9D8B030D-6E8A-4147-A177-3AD203B41FA5}">
                      <a16:colId xmlns:a16="http://schemas.microsoft.com/office/drawing/2014/main" val="2185832096"/>
                    </a:ext>
                  </a:extLst>
                </a:gridCol>
                <a:gridCol w="678828">
                  <a:extLst>
                    <a:ext uri="{9D8B030D-6E8A-4147-A177-3AD203B41FA5}">
                      <a16:colId xmlns:a16="http://schemas.microsoft.com/office/drawing/2014/main" val="1034421805"/>
                    </a:ext>
                  </a:extLst>
                </a:gridCol>
                <a:gridCol w="678828">
                  <a:extLst>
                    <a:ext uri="{9D8B030D-6E8A-4147-A177-3AD203B41FA5}">
                      <a16:colId xmlns:a16="http://schemas.microsoft.com/office/drawing/2014/main" val="1737940142"/>
                    </a:ext>
                  </a:extLst>
                </a:gridCol>
                <a:gridCol w="678828">
                  <a:extLst>
                    <a:ext uri="{9D8B030D-6E8A-4147-A177-3AD203B41FA5}">
                      <a16:colId xmlns:a16="http://schemas.microsoft.com/office/drawing/2014/main" val="4029970063"/>
                    </a:ext>
                  </a:extLst>
                </a:gridCol>
                <a:gridCol w="678828">
                  <a:extLst>
                    <a:ext uri="{9D8B030D-6E8A-4147-A177-3AD203B41FA5}">
                      <a16:colId xmlns:a16="http://schemas.microsoft.com/office/drawing/2014/main" val="1024514174"/>
                    </a:ext>
                  </a:extLst>
                </a:gridCol>
                <a:gridCol w="678828">
                  <a:extLst>
                    <a:ext uri="{9D8B030D-6E8A-4147-A177-3AD203B41FA5}">
                      <a16:colId xmlns:a16="http://schemas.microsoft.com/office/drawing/2014/main" val="2695001327"/>
                    </a:ext>
                  </a:extLst>
                </a:gridCol>
                <a:gridCol w="678828">
                  <a:extLst>
                    <a:ext uri="{9D8B030D-6E8A-4147-A177-3AD203B41FA5}">
                      <a16:colId xmlns:a16="http://schemas.microsoft.com/office/drawing/2014/main" val="3272015140"/>
                    </a:ext>
                  </a:extLst>
                </a:gridCol>
                <a:gridCol w="678828">
                  <a:extLst>
                    <a:ext uri="{9D8B030D-6E8A-4147-A177-3AD203B41FA5}">
                      <a16:colId xmlns:a16="http://schemas.microsoft.com/office/drawing/2014/main" val="627446498"/>
                    </a:ext>
                  </a:extLst>
                </a:gridCol>
              </a:tblGrid>
              <a:tr h="33722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리비젼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상세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처리코드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최종버젼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DIN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DRN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TM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/>
                        <a:t>결제정보</a:t>
                      </a:r>
                      <a:endParaRPr lang="ko-Kore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4902598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A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IFA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A0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0.1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V0.0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ko-KR" altLang="en-US" sz="800">
                          <a:solidFill>
                            <a:srgbClr val="C00000"/>
                          </a:solidFill>
                        </a:rPr>
                        <a:t>건</a:t>
                      </a:r>
                      <a:endParaRPr lang="ko-Kore-KR" altLang="en-US" sz="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ko-KR" altLang="en-US" sz="800">
                          <a:solidFill>
                            <a:srgbClr val="C00000"/>
                          </a:solidFill>
                        </a:rPr>
                        <a:t>건</a:t>
                      </a:r>
                      <a:endParaRPr lang="ko-Kore-KR" altLang="en-US" sz="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ko-KR" altLang="en-US" sz="800">
                          <a:solidFill>
                            <a:srgbClr val="C00000"/>
                          </a:solidFill>
                        </a:rPr>
                        <a:t>건</a:t>
                      </a:r>
                      <a:endParaRPr lang="ko-Kore-KR" altLang="en-US" sz="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442734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78071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814361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432471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944711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430675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983658"/>
                  </a:ext>
                </a:extLst>
              </a:tr>
              <a:tr h="337225"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788138"/>
                  </a:ext>
                </a:extLst>
              </a:tr>
            </a:tbl>
          </a:graphicData>
        </a:graphic>
      </p:graphicFrame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C7605039-D892-0C47-AB1F-467E9C4FFD1D}"/>
              </a:ext>
            </a:extLst>
          </p:cNvPr>
          <p:cNvSpPr/>
          <p:nvPr/>
        </p:nvSpPr>
        <p:spPr>
          <a:xfrm>
            <a:off x="8238565" y="5482476"/>
            <a:ext cx="3597107" cy="443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/>
              <a:t>적용하기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E2D8BD60-6200-DC4E-AC82-25721E380BAB}"/>
              </a:ext>
            </a:extLst>
          </p:cNvPr>
          <p:cNvSpPr/>
          <p:nvPr/>
        </p:nvSpPr>
        <p:spPr>
          <a:xfrm>
            <a:off x="1904997" y="1633349"/>
            <a:ext cx="2496674" cy="318994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/>
              <a:t>리비젼</a:t>
            </a:r>
            <a:r>
              <a:rPr kumimoji="1" lang="ko-KR" altLang="en-US" sz="1200"/>
              <a:t> 대상 문서함</a:t>
            </a:r>
            <a:endParaRPr kumimoji="1" lang="ko-Kore-KR" altLang="en-US" sz="12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F9DD54-BDC3-2B4C-ADC2-543E9375A8E8}"/>
              </a:ext>
            </a:extLst>
          </p:cNvPr>
          <p:cNvSpPr/>
          <p:nvPr/>
        </p:nvSpPr>
        <p:spPr>
          <a:xfrm>
            <a:off x="1824401" y="2043953"/>
            <a:ext cx="10091931" cy="4509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5" name="표 10">
            <a:extLst>
              <a:ext uri="{FF2B5EF4-FFF2-40B4-BE49-F238E27FC236}">
                <a16:creationId xmlns:a16="http://schemas.microsoft.com/office/drawing/2014/main" id="{4F4F5B27-B19C-804E-9F71-2880E054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56670"/>
              </p:ext>
            </p:extLst>
          </p:nvPr>
        </p:nvGraphicFramePr>
        <p:xfrm>
          <a:off x="1904996" y="2106279"/>
          <a:ext cx="9930676" cy="2254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668">
                  <a:extLst>
                    <a:ext uri="{9D8B030D-6E8A-4147-A177-3AD203B41FA5}">
                      <a16:colId xmlns:a16="http://schemas.microsoft.com/office/drawing/2014/main" val="2340709749"/>
                    </a:ext>
                  </a:extLst>
                </a:gridCol>
                <a:gridCol w="1418668">
                  <a:extLst>
                    <a:ext uri="{9D8B030D-6E8A-4147-A177-3AD203B41FA5}">
                      <a16:colId xmlns:a16="http://schemas.microsoft.com/office/drawing/2014/main" val="2185832096"/>
                    </a:ext>
                  </a:extLst>
                </a:gridCol>
                <a:gridCol w="1418668">
                  <a:extLst>
                    <a:ext uri="{9D8B030D-6E8A-4147-A177-3AD203B41FA5}">
                      <a16:colId xmlns:a16="http://schemas.microsoft.com/office/drawing/2014/main" val="1034421805"/>
                    </a:ext>
                  </a:extLst>
                </a:gridCol>
                <a:gridCol w="1418668">
                  <a:extLst>
                    <a:ext uri="{9D8B030D-6E8A-4147-A177-3AD203B41FA5}">
                      <a16:colId xmlns:a16="http://schemas.microsoft.com/office/drawing/2014/main" val="1737940142"/>
                    </a:ext>
                  </a:extLst>
                </a:gridCol>
                <a:gridCol w="1418668">
                  <a:extLst>
                    <a:ext uri="{9D8B030D-6E8A-4147-A177-3AD203B41FA5}">
                      <a16:colId xmlns:a16="http://schemas.microsoft.com/office/drawing/2014/main" val="4029970063"/>
                    </a:ext>
                  </a:extLst>
                </a:gridCol>
                <a:gridCol w="1418668">
                  <a:extLst>
                    <a:ext uri="{9D8B030D-6E8A-4147-A177-3AD203B41FA5}">
                      <a16:colId xmlns:a16="http://schemas.microsoft.com/office/drawing/2014/main" val="1024514174"/>
                    </a:ext>
                  </a:extLst>
                </a:gridCol>
                <a:gridCol w="1418668">
                  <a:extLst>
                    <a:ext uri="{9D8B030D-6E8A-4147-A177-3AD203B41FA5}">
                      <a16:colId xmlns:a16="http://schemas.microsoft.com/office/drawing/2014/main" val="2695001327"/>
                    </a:ext>
                  </a:extLst>
                </a:gridCol>
              </a:tblGrid>
              <a:tr h="30484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리비젼</a:t>
                      </a:r>
                      <a:r>
                        <a:rPr lang="ko-KR" altLang="en-US" sz="800"/>
                        <a:t> 전 문서번호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문서명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최종버젼</a:t>
                      </a:r>
                      <a:r>
                        <a:rPr lang="ko-KR" altLang="en-US" sz="800"/>
                        <a:t> 파일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현재버젼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승인상태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/>
                        <a:t>등록자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/>
                        <a:t>문서의 모든 리비젼들</a:t>
                      </a:r>
                      <a:endParaRPr lang="ko-Kore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4902598"/>
                  </a:ext>
                </a:extLst>
              </a:tr>
              <a:tr h="2436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DWG-0001—WBS-A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Test Design #1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2</a:t>
                      </a:r>
                      <a:r>
                        <a:rPr lang="ko-KR" altLang="en-US" sz="800"/>
                        <a:t>개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0.1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/>
                        <a:t>진행중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/>
                        <a:t>관리자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ko-Kore-KR" altLang="en-US" sz="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442734"/>
                  </a:ext>
                </a:extLst>
              </a:tr>
              <a:tr h="2436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DWG-0002—WBS-A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Test Design #1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2</a:t>
                      </a:r>
                      <a:r>
                        <a:rPr lang="ko-KR" altLang="en-US" sz="800"/>
                        <a:t>개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0.1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/>
                        <a:t>진행중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/>
                        <a:t>관리자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ko-Kore-KR" altLang="en-US" sz="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78071"/>
                  </a:ext>
                </a:extLst>
              </a:tr>
              <a:tr h="2436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DWG-0003—WBS-A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Test Design #1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2</a:t>
                      </a:r>
                      <a:r>
                        <a:rPr lang="ko-KR" altLang="en-US" sz="800"/>
                        <a:t>개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0.1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/>
                        <a:t>진행중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/>
                        <a:t>관리자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ko-Kore-KR" altLang="en-US" sz="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814361"/>
                  </a:ext>
                </a:extLst>
              </a:tr>
              <a:tr h="2436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DWG-0004—WBS-A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Test Design #1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2</a:t>
                      </a:r>
                      <a:r>
                        <a:rPr lang="ko-KR" altLang="en-US" sz="800"/>
                        <a:t>개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0.1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/>
                        <a:t>진행중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/>
                        <a:t>관리자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ko-Kore-KR" altLang="en-US" sz="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432471"/>
                  </a:ext>
                </a:extLst>
              </a:tr>
              <a:tr h="2436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DWG-0005—WBS-A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Test Design #1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2</a:t>
                      </a:r>
                      <a:r>
                        <a:rPr lang="ko-KR" altLang="en-US" sz="800"/>
                        <a:t>개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0.1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/>
                        <a:t>진행중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/>
                        <a:t>관리자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ko-Kore-KR" altLang="en-US" sz="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944711"/>
                  </a:ext>
                </a:extLst>
              </a:tr>
              <a:tr h="2436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DWG-0006—WBS-A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Test Design #1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2</a:t>
                      </a:r>
                      <a:r>
                        <a:rPr lang="ko-KR" altLang="en-US" sz="800"/>
                        <a:t>개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0.1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/>
                        <a:t>진행중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/>
                        <a:t>관리자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ko-Kore-KR" altLang="en-US" sz="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430675"/>
                  </a:ext>
                </a:extLst>
              </a:tr>
              <a:tr h="2436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DWG-0007—WBS-A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Test Design #1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2</a:t>
                      </a:r>
                      <a:r>
                        <a:rPr lang="ko-KR" altLang="en-US" sz="800"/>
                        <a:t>개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0.1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/>
                        <a:t>진행중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/>
                        <a:t>관리자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ko-Kore-KR" altLang="en-US" sz="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983658"/>
                  </a:ext>
                </a:extLst>
              </a:tr>
              <a:tr h="2436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DWG-0008—WBS-A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Test Design #1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2</a:t>
                      </a:r>
                      <a:r>
                        <a:rPr lang="ko-KR" altLang="en-US" sz="800"/>
                        <a:t>개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0.1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/>
                        <a:t>진행중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/>
                        <a:t>관리자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ko-Kore-KR" altLang="en-US" sz="80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788138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650402DC-BA35-C845-854C-45BB8C2DC6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985" y="4444555"/>
            <a:ext cx="2674980" cy="201019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27D9D9-092D-4748-AA60-A2ED036A57F9}"/>
              </a:ext>
            </a:extLst>
          </p:cNvPr>
          <p:cNvSpPr/>
          <p:nvPr/>
        </p:nvSpPr>
        <p:spPr>
          <a:xfrm>
            <a:off x="17930" y="915473"/>
            <a:ext cx="1524000" cy="325538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053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0695FC1-A017-E048-82E1-FD7A3BD7D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"/>
            <a:ext cx="12192000" cy="6854872"/>
          </a:xfrm>
          <a:prstGeom prst="rect">
            <a:avLst/>
          </a:prstGeom>
        </p:spPr>
      </p:pic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60B4F56F-D368-774C-A267-43D9CA91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558436"/>
              </p:ext>
            </p:extLst>
          </p:nvPr>
        </p:nvGraphicFramePr>
        <p:xfrm>
          <a:off x="1708609" y="2890519"/>
          <a:ext cx="10339955" cy="3868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706">
                  <a:extLst>
                    <a:ext uri="{9D8B030D-6E8A-4147-A177-3AD203B41FA5}">
                      <a16:colId xmlns:a16="http://schemas.microsoft.com/office/drawing/2014/main" val="3221356386"/>
                    </a:ext>
                  </a:extLst>
                </a:gridCol>
                <a:gridCol w="1506790">
                  <a:extLst>
                    <a:ext uri="{9D8B030D-6E8A-4147-A177-3AD203B41FA5}">
                      <a16:colId xmlns:a16="http://schemas.microsoft.com/office/drawing/2014/main" val="1458136060"/>
                    </a:ext>
                  </a:extLst>
                </a:gridCol>
                <a:gridCol w="725832">
                  <a:extLst>
                    <a:ext uri="{9D8B030D-6E8A-4147-A177-3AD203B41FA5}">
                      <a16:colId xmlns:a16="http://schemas.microsoft.com/office/drawing/2014/main" val="1584864400"/>
                    </a:ext>
                  </a:extLst>
                </a:gridCol>
                <a:gridCol w="955525">
                  <a:extLst>
                    <a:ext uri="{9D8B030D-6E8A-4147-A177-3AD203B41FA5}">
                      <a16:colId xmlns:a16="http://schemas.microsoft.com/office/drawing/2014/main" val="2761730647"/>
                    </a:ext>
                  </a:extLst>
                </a:gridCol>
                <a:gridCol w="927963">
                  <a:extLst>
                    <a:ext uri="{9D8B030D-6E8A-4147-A177-3AD203B41FA5}">
                      <a16:colId xmlns:a16="http://schemas.microsoft.com/office/drawing/2014/main" val="2882894568"/>
                    </a:ext>
                  </a:extLst>
                </a:gridCol>
                <a:gridCol w="983088">
                  <a:extLst>
                    <a:ext uri="{9D8B030D-6E8A-4147-A177-3AD203B41FA5}">
                      <a16:colId xmlns:a16="http://schemas.microsoft.com/office/drawing/2014/main" val="3533678495"/>
                    </a:ext>
                  </a:extLst>
                </a:gridCol>
                <a:gridCol w="753395">
                  <a:extLst>
                    <a:ext uri="{9D8B030D-6E8A-4147-A177-3AD203B41FA5}">
                      <a16:colId xmlns:a16="http://schemas.microsoft.com/office/drawing/2014/main" val="998795374"/>
                    </a:ext>
                  </a:extLst>
                </a:gridCol>
                <a:gridCol w="927962">
                  <a:extLst>
                    <a:ext uri="{9D8B030D-6E8A-4147-A177-3AD203B41FA5}">
                      <a16:colId xmlns:a16="http://schemas.microsoft.com/office/drawing/2014/main" val="162775805"/>
                    </a:ext>
                  </a:extLst>
                </a:gridCol>
                <a:gridCol w="937150">
                  <a:extLst>
                    <a:ext uri="{9D8B030D-6E8A-4147-A177-3AD203B41FA5}">
                      <a16:colId xmlns:a16="http://schemas.microsoft.com/office/drawing/2014/main" val="3631704665"/>
                    </a:ext>
                  </a:extLst>
                </a:gridCol>
                <a:gridCol w="863649">
                  <a:extLst>
                    <a:ext uri="{9D8B030D-6E8A-4147-A177-3AD203B41FA5}">
                      <a16:colId xmlns:a16="http://schemas.microsoft.com/office/drawing/2014/main" val="2854553464"/>
                    </a:ext>
                  </a:extLst>
                </a:gridCol>
                <a:gridCol w="679895">
                  <a:extLst>
                    <a:ext uri="{9D8B030D-6E8A-4147-A177-3AD203B41FA5}">
                      <a16:colId xmlns:a16="http://schemas.microsoft.com/office/drawing/2014/main" val="4208217856"/>
                    </a:ext>
                  </a:extLst>
                </a:gridCol>
              </a:tblGrid>
              <a:tr h="42606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/>
                        <a:t>프로젝트코드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/>
                        <a:t>프로젝트명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/>
                        <a:t>진행율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도큐먼트수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성과물수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첨부파일수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리뷰건수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PM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/>
                        <a:t>참여인원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시작일자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종료일자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777291"/>
                  </a:ext>
                </a:extLst>
              </a:tr>
              <a:tr h="5738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TEP-TK-2019-001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800"/>
                        <a:t>LNG </a:t>
                      </a:r>
                      <a:r>
                        <a:rPr lang="ko-Kore-KR" altLang="en-US" sz="800"/>
                        <a:t>탱크</a:t>
                      </a:r>
                      <a:r>
                        <a:rPr lang="ko-KR" altLang="en-US" sz="800"/>
                        <a:t> 제작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4</a:t>
                      </a:r>
                      <a:r>
                        <a:rPr lang="en-US" altLang="ko-KR" sz="800"/>
                        <a:t>5%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1</a:t>
                      </a:r>
                      <a:r>
                        <a:rPr lang="en-US" altLang="ko-KR" sz="800"/>
                        <a:t>20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2</a:t>
                      </a:r>
                      <a:r>
                        <a:rPr lang="en-US" altLang="ko-KR" sz="800"/>
                        <a:t>30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2</a:t>
                      </a:r>
                      <a:r>
                        <a:rPr lang="en-US" altLang="ko-KR" sz="800"/>
                        <a:t>40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1</a:t>
                      </a:r>
                      <a:r>
                        <a:rPr lang="en-US" altLang="ko-KR" sz="800"/>
                        <a:t>20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강상진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1</a:t>
                      </a:r>
                      <a:r>
                        <a:rPr lang="en-US" altLang="ko-KR" sz="800"/>
                        <a:t>50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2</a:t>
                      </a:r>
                      <a:r>
                        <a:rPr lang="en-US" altLang="ko-KR" sz="800"/>
                        <a:t>021-03-01</a:t>
                      </a:r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2</a:t>
                      </a:r>
                      <a:r>
                        <a:rPr lang="en-US" altLang="ko-KR" sz="800"/>
                        <a:t>024-10-31</a:t>
                      </a:r>
                      <a:endParaRPr lang="ko-Kore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953627"/>
                  </a:ext>
                </a:extLst>
              </a:tr>
              <a:tr h="573800"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611024"/>
                  </a:ext>
                </a:extLst>
              </a:tr>
              <a:tr h="573800"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0200088"/>
                  </a:ext>
                </a:extLst>
              </a:tr>
              <a:tr h="573800"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178122"/>
                  </a:ext>
                </a:extLst>
              </a:tr>
              <a:tr h="573800"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634379"/>
                  </a:ext>
                </a:extLst>
              </a:tr>
              <a:tr h="573800"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1918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CAE2735-BEF2-8C45-B33F-7FDC7BAB4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190" y="2564981"/>
            <a:ext cx="1016374" cy="22848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E3A385-E969-4749-ADCA-3CEF3F4F2550}"/>
              </a:ext>
            </a:extLst>
          </p:cNvPr>
          <p:cNvSpPr/>
          <p:nvPr/>
        </p:nvSpPr>
        <p:spPr>
          <a:xfrm>
            <a:off x="0" y="978228"/>
            <a:ext cx="1524000" cy="325538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558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6B438AD-F82C-104D-9DCD-1C3EBBFF5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9123"/>
          </a:xfrm>
          <a:prstGeom prst="rect">
            <a:avLst/>
          </a:prstGeom>
        </p:spPr>
      </p:pic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20926008-6974-6644-8879-01172382636E}"/>
              </a:ext>
            </a:extLst>
          </p:cNvPr>
          <p:cNvCxnSpPr/>
          <p:nvPr/>
        </p:nvCxnSpPr>
        <p:spPr>
          <a:xfrm flipH="1">
            <a:off x="3550024" y="3899647"/>
            <a:ext cx="1739152" cy="457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545F4E3-3CF4-3542-9683-8F23BC9F9962}"/>
              </a:ext>
            </a:extLst>
          </p:cNvPr>
          <p:cNvCxnSpPr>
            <a:cxnSpLocks/>
          </p:cNvCxnSpPr>
          <p:nvPr/>
        </p:nvCxnSpPr>
        <p:spPr>
          <a:xfrm flipH="1" flipV="1">
            <a:off x="3550024" y="3899647"/>
            <a:ext cx="1739152" cy="457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57F0E46-43DE-0D47-AAC1-40F3B95338BD}"/>
              </a:ext>
            </a:extLst>
          </p:cNvPr>
          <p:cNvCxnSpPr/>
          <p:nvPr/>
        </p:nvCxnSpPr>
        <p:spPr>
          <a:xfrm flipH="1">
            <a:off x="3550024" y="4428565"/>
            <a:ext cx="1739152" cy="457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864B7A2D-0847-DB47-8FEE-343F9FD8AF85}"/>
              </a:ext>
            </a:extLst>
          </p:cNvPr>
          <p:cNvCxnSpPr>
            <a:cxnSpLocks/>
          </p:cNvCxnSpPr>
          <p:nvPr/>
        </p:nvCxnSpPr>
        <p:spPr>
          <a:xfrm flipH="1" flipV="1">
            <a:off x="3550024" y="4428565"/>
            <a:ext cx="1739152" cy="457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67BB9C1-CF4F-9B46-9800-6267E5F54E75}"/>
              </a:ext>
            </a:extLst>
          </p:cNvPr>
          <p:cNvCxnSpPr/>
          <p:nvPr/>
        </p:nvCxnSpPr>
        <p:spPr>
          <a:xfrm flipH="1" flipV="1">
            <a:off x="6364941" y="4150659"/>
            <a:ext cx="1048871" cy="43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34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134F96-3949-8E43-BD50-C6181A749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23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636132-083E-EC41-9474-39CC52DB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2DA360-38F2-F74B-837C-A270F6208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186" y="1504557"/>
            <a:ext cx="8487646" cy="51038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39FD91-26B9-8F43-87F8-F1A10130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254" y="1493467"/>
            <a:ext cx="1504932" cy="3688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94370C-463D-704A-B4A6-3FCC8F2B3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848" y="1875419"/>
            <a:ext cx="1319826" cy="472179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3A9AC6F-E75C-A94F-AD41-75A93BA506EF}"/>
              </a:ext>
            </a:extLst>
          </p:cNvPr>
          <p:cNvSpPr/>
          <p:nvPr/>
        </p:nvSpPr>
        <p:spPr>
          <a:xfrm>
            <a:off x="1914631" y="1605773"/>
            <a:ext cx="1319826" cy="189571"/>
          </a:xfrm>
          <a:prstGeom prst="rect">
            <a:avLst/>
          </a:prstGeom>
          <a:solidFill>
            <a:srgbClr val="E3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700" b="1">
                <a:solidFill>
                  <a:schemeClr val="tx1">
                    <a:lumMod val="75000"/>
                    <a:lumOff val="25000"/>
                  </a:schemeClr>
                </a:solidFill>
              </a:rPr>
              <a:t>작업항목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C60376-5E90-9243-8601-4633D3A7A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7384" y="1189529"/>
            <a:ext cx="4589511" cy="29399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78B92F43-82B1-474F-850F-F78B135485EE}"/>
              </a:ext>
            </a:extLst>
          </p:cNvPr>
          <p:cNvSpPr/>
          <p:nvPr/>
        </p:nvSpPr>
        <p:spPr>
          <a:xfrm>
            <a:off x="7031979" y="1076242"/>
            <a:ext cx="1901629" cy="42831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8950929-90C9-3743-8BC7-FCD44404ED60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6659745" y="347958"/>
            <a:ext cx="650721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681FEA-0719-BD41-A79F-72ABB922452B}"/>
              </a:ext>
            </a:extLst>
          </p:cNvPr>
          <p:cNvSpPr txBox="1"/>
          <p:nvPr/>
        </p:nvSpPr>
        <p:spPr>
          <a:xfrm>
            <a:off x="6330668" y="122680"/>
            <a:ext cx="15266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/>
              <a:t>프로젝트</a:t>
            </a:r>
            <a:r>
              <a:rPr kumimoji="1" lang="ko-KR" altLang="en-US" sz="1050"/>
              <a:t> 리스트</a:t>
            </a:r>
            <a:endParaRPr kumimoji="1" lang="ko-Kore-KR" altLang="en-US" sz="10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7E6704-2A29-D24F-A39C-CB7BCA23D3DF}"/>
              </a:ext>
            </a:extLst>
          </p:cNvPr>
          <p:cNvSpPr/>
          <p:nvPr/>
        </p:nvSpPr>
        <p:spPr>
          <a:xfrm>
            <a:off x="1935848" y="1219189"/>
            <a:ext cx="3372527" cy="234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200">
                <a:solidFill>
                  <a:schemeClr val="tx1"/>
                </a:solidFill>
              </a:rPr>
              <a:t>카테고리</a:t>
            </a:r>
            <a:r>
              <a:rPr kumimoji="1" lang="en-US" altLang="ko-Kore-KR" sz="1200">
                <a:solidFill>
                  <a:schemeClr val="tx1"/>
                </a:solidFill>
              </a:rPr>
              <a:t>(</a:t>
            </a:r>
            <a:r>
              <a:rPr kumimoji="1" lang="ko-KR" altLang="en-US" sz="1200">
                <a:solidFill>
                  <a:schemeClr val="tx1"/>
                </a:solidFill>
              </a:rPr>
              <a:t>작업항목</a:t>
            </a:r>
            <a:r>
              <a:rPr kumimoji="1" lang="en-US" altLang="ko-KR" sz="1200">
                <a:solidFill>
                  <a:schemeClr val="tx1"/>
                </a:solidFill>
              </a:rPr>
              <a:t>)</a:t>
            </a:r>
            <a:r>
              <a:rPr kumimoji="1" lang="ko-KR" altLang="en-US" sz="1200">
                <a:solidFill>
                  <a:schemeClr val="tx1"/>
                </a:solidFill>
              </a:rPr>
              <a:t> 현황</a:t>
            </a:r>
            <a:endParaRPr kumimoji="1" lang="ko-Kore-KR" altLang="en-US" sz="120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08CFABF-3A38-4C49-8CFA-1C6B35016B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4626" y="2851927"/>
            <a:ext cx="4475811" cy="3658115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9D7666D-1561-2746-9416-43A1ADCFB13C}"/>
              </a:ext>
            </a:extLst>
          </p:cNvPr>
          <p:cNvSpPr/>
          <p:nvPr/>
        </p:nvSpPr>
        <p:spPr>
          <a:xfrm>
            <a:off x="11422566" y="1430346"/>
            <a:ext cx="564995" cy="54042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D033A7D-2389-994F-BBFD-A03EA06A2335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9580970" y="1891629"/>
            <a:ext cx="1924338" cy="104578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91BD70-15C7-5448-8E77-055224725B5E}"/>
              </a:ext>
            </a:extLst>
          </p:cNvPr>
          <p:cNvSpPr/>
          <p:nvPr/>
        </p:nvSpPr>
        <p:spPr>
          <a:xfrm>
            <a:off x="-1" y="913473"/>
            <a:ext cx="1540743" cy="325538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674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636132-083E-EC41-9474-39CC52DB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2DA360-38F2-F74B-837C-A270F6208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186" y="1504557"/>
            <a:ext cx="8487646" cy="51038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39FD91-26B9-8F43-87F8-F1A10130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254" y="1504557"/>
            <a:ext cx="1504932" cy="3688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94370C-463D-704A-B4A6-3FCC8F2B3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848" y="1875419"/>
            <a:ext cx="1319826" cy="472179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3A9AC6F-E75C-A94F-AD41-75A93BA506EF}"/>
              </a:ext>
            </a:extLst>
          </p:cNvPr>
          <p:cNvSpPr/>
          <p:nvPr/>
        </p:nvSpPr>
        <p:spPr>
          <a:xfrm>
            <a:off x="1891244" y="1605775"/>
            <a:ext cx="1319826" cy="189571"/>
          </a:xfrm>
          <a:prstGeom prst="rect">
            <a:avLst/>
          </a:prstGeom>
          <a:solidFill>
            <a:srgbClr val="E3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700" b="1">
                <a:solidFill>
                  <a:schemeClr val="tx1">
                    <a:lumMod val="75000"/>
                    <a:lumOff val="25000"/>
                  </a:schemeClr>
                </a:solidFill>
              </a:rPr>
              <a:t>작업항목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B98539B-C1E4-254B-BC6B-EEBD8503E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5229" y="1595342"/>
            <a:ext cx="5664748" cy="4629842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4CB92D0-303A-E84A-934C-2AA4A314AADB}"/>
              </a:ext>
            </a:extLst>
          </p:cNvPr>
          <p:cNvSpPr/>
          <p:nvPr/>
        </p:nvSpPr>
        <p:spPr>
          <a:xfrm>
            <a:off x="11422566" y="1430346"/>
            <a:ext cx="564995" cy="54042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046F47D-693C-6F43-B2AE-CF53111171E7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9589978" y="1891629"/>
            <a:ext cx="1915330" cy="68430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C0FEE3-76D5-2A46-881E-C1DD183A9055}"/>
              </a:ext>
            </a:extLst>
          </p:cNvPr>
          <p:cNvSpPr/>
          <p:nvPr/>
        </p:nvSpPr>
        <p:spPr>
          <a:xfrm>
            <a:off x="-1" y="915475"/>
            <a:ext cx="1559859" cy="325538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984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CBA3A7-C728-B047-9314-3F06949C0108}"/>
              </a:ext>
            </a:extLst>
          </p:cNvPr>
          <p:cNvSpPr txBox="1"/>
          <p:nvPr/>
        </p:nvSpPr>
        <p:spPr>
          <a:xfrm>
            <a:off x="291313" y="210393"/>
            <a:ext cx="11539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/>
              <a:t>작업항목</a:t>
            </a:r>
            <a:r>
              <a:rPr kumimoji="1" lang="en-US" altLang="ko-KR"/>
              <a:t>(</a:t>
            </a:r>
            <a:r>
              <a:rPr kumimoji="1" lang="ko-KR" altLang="en-US"/>
              <a:t>카테고리</a:t>
            </a:r>
            <a:r>
              <a:rPr kumimoji="1" lang="en-US" altLang="ko-KR"/>
              <a:t>)</a:t>
            </a:r>
            <a:r>
              <a:rPr kumimoji="1" lang="ko-KR" altLang="en-US"/>
              <a:t> 생성한 후 결재는 여러번 이루어지는가</a:t>
            </a:r>
            <a:r>
              <a:rPr kumimoji="1" lang="en-US" altLang="ko-KR"/>
              <a:t>?</a:t>
            </a:r>
          </a:p>
          <a:p>
            <a:pPr marL="342900" indent="-342900">
              <a:buAutoNum type="arabicPeriod"/>
            </a:pPr>
            <a:r>
              <a:rPr kumimoji="1" lang="ko-KR" altLang="en-US"/>
              <a:t>작업항목 단위로 </a:t>
            </a:r>
            <a:r>
              <a:rPr kumimoji="1" lang="en-US" altLang="ko-KR"/>
              <a:t>DIN,</a:t>
            </a:r>
            <a:r>
              <a:rPr kumimoji="1" lang="ko-KR" altLang="en-US"/>
              <a:t> </a:t>
            </a:r>
            <a:r>
              <a:rPr kumimoji="1" lang="en-US" altLang="ko-KR"/>
              <a:t>DRN, TM</a:t>
            </a:r>
            <a:r>
              <a:rPr kumimoji="1" lang="ko-KR" altLang="en-US"/>
              <a:t>이 이루어지는가</a:t>
            </a:r>
            <a:r>
              <a:rPr kumimoji="1" lang="en-US" altLang="ko-KR"/>
              <a:t>?</a:t>
            </a:r>
          </a:p>
          <a:p>
            <a:pPr marL="342900" indent="-342900">
              <a:buAutoNum type="arabicPeriod"/>
            </a:pP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21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636132-083E-EC41-9474-39CC52DB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41A587D-A4FF-C64C-8AF7-C032A50ED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58962"/>
              </p:ext>
            </p:extLst>
          </p:nvPr>
        </p:nvGraphicFramePr>
        <p:xfrm>
          <a:off x="3399008" y="2420471"/>
          <a:ext cx="8454737" cy="4136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80">
                  <a:extLst>
                    <a:ext uri="{9D8B030D-6E8A-4147-A177-3AD203B41FA5}">
                      <a16:colId xmlns:a16="http://schemas.microsoft.com/office/drawing/2014/main" val="3550965584"/>
                    </a:ext>
                  </a:extLst>
                </a:gridCol>
                <a:gridCol w="977743">
                  <a:extLst>
                    <a:ext uri="{9D8B030D-6E8A-4147-A177-3AD203B41FA5}">
                      <a16:colId xmlns:a16="http://schemas.microsoft.com/office/drawing/2014/main" val="2219659024"/>
                    </a:ext>
                  </a:extLst>
                </a:gridCol>
                <a:gridCol w="704561">
                  <a:extLst>
                    <a:ext uri="{9D8B030D-6E8A-4147-A177-3AD203B41FA5}">
                      <a16:colId xmlns:a16="http://schemas.microsoft.com/office/drawing/2014/main" val="359028852"/>
                    </a:ext>
                  </a:extLst>
                </a:gridCol>
                <a:gridCol w="704561">
                  <a:extLst>
                    <a:ext uri="{9D8B030D-6E8A-4147-A177-3AD203B41FA5}">
                      <a16:colId xmlns:a16="http://schemas.microsoft.com/office/drawing/2014/main" val="3910585606"/>
                    </a:ext>
                  </a:extLst>
                </a:gridCol>
                <a:gridCol w="571005">
                  <a:extLst>
                    <a:ext uri="{9D8B030D-6E8A-4147-A177-3AD203B41FA5}">
                      <a16:colId xmlns:a16="http://schemas.microsoft.com/office/drawing/2014/main" val="1394291953"/>
                    </a:ext>
                  </a:extLst>
                </a:gridCol>
                <a:gridCol w="545176">
                  <a:extLst>
                    <a:ext uri="{9D8B030D-6E8A-4147-A177-3AD203B41FA5}">
                      <a16:colId xmlns:a16="http://schemas.microsoft.com/office/drawing/2014/main" val="1206750904"/>
                    </a:ext>
                  </a:extLst>
                </a:gridCol>
                <a:gridCol w="730768">
                  <a:extLst>
                    <a:ext uri="{9D8B030D-6E8A-4147-A177-3AD203B41FA5}">
                      <a16:colId xmlns:a16="http://schemas.microsoft.com/office/drawing/2014/main" val="2870266165"/>
                    </a:ext>
                  </a:extLst>
                </a:gridCol>
                <a:gridCol w="753967">
                  <a:extLst>
                    <a:ext uri="{9D8B030D-6E8A-4147-A177-3AD203B41FA5}">
                      <a16:colId xmlns:a16="http://schemas.microsoft.com/office/drawing/2014/main" val="3968171257"/>
                    </a:ext>
                  </a:extLst>
                </a:gridCol>
                <a:gridCol w="626373">
                  <a:extLst>
                    <a:ext uri="{9D8B030D-6E8A-4147-A177-3AD203B41FA5}">
                      <a16:colId xmlns:a16="http://schemas.microsoft.com/office/drawing/2014/main" val="662326109"/>
                    </a:ext>
                  </a:extLst>
                </a:gridCol>
                <a:gridCol w="730768">
                  <a:extLst>
                    <a:ext uri="{9D8B030D-6E8A-4147-A177-3AD203B41FA5}">
                      <a16:colId xmlns:a16="http://schemas.microsoft.com/office/drawing/2014/main" val="3587677481"/>
                    </a:ext>
                  </a:extLst>
                </a:gridCol>
                <a:gridCol w="835164">
                  <a:extLst>
                    <a:ext uri="{9D8B030D-6E8A-4147-A177-3AD203B41FA5}">
                      <a16:colId xmlns:a16="http://schemas.microsoft.com/office/drawing/2014/main" val="2259559936"/>
                    </a:ext>
                  </a:extLst>
                </a:gridCol>
                <a:gridCol w="843271">
                  <a:extLst>
                    <a:ext uri="{9D8B030D-6E8A-4147-A177-3AD203B41FA5}">
                      <a16:colId xmlns:a16="http://schemas.microsoft.com/office/drawing/2014/main" val="593561235"/>
                    </a:ext>
                  </a:extLst>
                </a:gridCol>
              </a:tblGrid>
              <a:tr h="34470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순번</a:t>
                      </a:r>
                    </a:p>
                  </a:txBody>
                  <a:tcPr anchor="ctr">
                    <a:solidFill>
                      <a:srgbClr val="4F84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문서번호</a:t>
                      </a:r>
                    </a:p>
                  </a:txBody>
                  <a:tcPr anchor="ctr">
                    <a:solidFill>
                      <a:srgbClr val="4F84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리비젼</a:t>
                      </a:r>
                    </a:p>
                  </a:txBody>
                  <a:tcPr anchor="ctr">
                    <a:solidFill>
                      <a:srgbClr val="4F84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문서명</a:t>
                      </a:r>
                    </a:p>
                  </a:txBody>
                  <a:tcPr anchor="ctr">
                    <a:solidFill>
                      <a:srgbClr val="4F84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중요도</a:t>
                      </a:r>
                    </a:p>
                  </a:txBody>
                  <a:tcPr anchor="ctr">
                    <a:solidFill>
                      <a:srgbClr val="4F84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Stage</a:t>
                      </a:r>
                      <a:endParaRPr lang="ko-Kore-KR" altLang="en-US" sz="800"/>
                    </a:p>
                  </a:txBody>
                  <a:tcPr anchor="ctr">
                    <a:solidFill>
                      <a:srgbClr val="4F84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/>
                        <a:t>처리코드</a:t>
                      </a:r>
                      <a:endParaRPr lang="ko-Kore-KR" altLang="en-US" sz="800"/>
                    </a:p>
                  </a:txBody>
                  <a:tcPr anchor="ctr">
                    <a:solidFill>
                      <a:srgbClr val="4F84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파일수</a:t>
                      </a:r>
                    </a:p>
                  </a:txBody>
                  <a:tcPr anchor="ctr">
                    <a:solidFill>
                      <a:srgbClr val="4F84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파일버젼</a:t>
                      </a:r>
                    </a:p>
                  </a:txBody>
                  <a:tcPr anchor="ctr">
                    <a:solidFill>
                      <a:srgbClr val="4F84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상태</a:t>
                      </a:r>
                    </a:p>
                  </a:txBody>
                  <a:tcPr anchor="ctr">
                    <a:solidFill>
                      <a:srgbClr val="4F84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제출예정일</a:t>
                      </a:r>
                    </a:p>
                  </a:txBody>
                  <a:tcPr anchor="ctr">
                    <a:solidFill>
                      <a:srgbClr val="4F84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실</a:t>
                      </a:r>
                      <a:r>
                        <a:rPr lang="ko-KR" altLang="en-US" sz="800"/>
                        <a:t>제출일</a:t>
                      </a:r>
                      <a:endParaRPr lang="ko-Kore-KR" altLang="en-US" sz="800"/>
                    </a:p>
                  </a:txBody>
                  <a:tcPr anchor="ctr">
                    <a:solidFill>
                      <a:srgbClr val="4F84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841038"/>
                  </a:ext>
                </a:extLst>
              </a:tr>
              <a:tr h="344704"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721710"/>
                  </a:ext>
                </a:extLst>
              </a:tr>
              <a:tr h="344704"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322471"/>
                  </a:ext>
                </a:extLst>
              </a:tr>
              <a:tr h="344704"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247790"/>
                  </a:ext>
                </a:extLst>
              </a:tr>
              <a:tr h="344704"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25604"/>
                  </a:ext>
                </a:extLst>
              </a:tr>
              <a:tr h="344704"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793874"/>
                  </a:ext>
                </a:extLst>
              </a:tr>
              <a:tr h="344704"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895363"/>
                  </a:ext>
                </a:extLst>
              </a:tr>
              <a:tr h="344704"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006776"/>
                  </a:ext>
                </a:extLst>
              </a:tr>
              <a:tr h="344704"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957609"/>
                  </a:ext>
                </a:extLst>
              </a:tr>
              <a:tr h="344704"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168338"/>
                  </a:ext>
                </a:extLst>
              </a:tr>
              <a:tr h="344704"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590425"/>
                  </a:ext>
                </a:extLst>
              </a:tr>
              <a:tr h="344704"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61869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A92D34F-6018-5643-BF12-2375A0CC681E}"/>
              </a:ext>
            </a:extLst>
          </p:cNvPr>
          <p:cNvSpPr/>
          <p:nvPr/>
        </p:nvSpPr>
        <p:spPr>
          <a:xfrm>
            <a:off x="3399008" y="1532965"/>
            <a:ext cx="8454736" cy="806823"/>
          </a:xfrm>
          <a:prstGeom prst="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5039B20E-B09C-014B-8873-A022912818DC}"/>
              </a:ext>
            </a:extLst>
          </p:cNvPr>
          <p:cNvSpPr/>
          <p:nvPr/>
        </p:nvSpPr>
        <p:spPr>
          <a:xfrm>
            <a:off x="8489576" y="1784544"/>
            <a:ext cx="1470212" cy="303664"/>
          </a:xfrm>
          <a:prstGeom prst="roundRect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900" b="1">
                <a:solidFill>
                  <a:schemeClr val="tx1"/>
                </a:solidFill>
              </a:rPr>
              <a:t>선택항목</a:t>
            </a:r>
            <a:r>
              <a:rPr kumimoji="1" lang="ko-KR" altLang="en-US" sz="900" b="1">
                <a:solidFill>
                  <a:schemeClr val="tx1"/>
                </a:solidFill>
              </a:rPr>
              <a:t> 처리코드 변경</a:t>
            </a:r>
            <a:endParaRPr kumimoji="1" lang="ko-Kore-KR" altLang="en-US" sz="900" b="1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44CA80F-31E5-714C-A16E-767396BA6C78}"/>
              </a:ext>
            </a:extLst>
          </p:cNvPr>
          <p:cNvSpPr/>
          <p:nvPr/>
        </p:nvSpPr>
        <p:spPr>
          <a:xfrm>
            <a:off x="10013575" y="1784544"/>
            <a:ext cx="1739153" cy="3036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b="1">
                <a:solidFill>
                  <a:schemeClr val="tx1"/>
                </a:solidFill>
              </a:rPr>
              <a:t>선택항목 나의 보관함에 추가</a:t>
            </a:r>
            <a:endParaRPr kumimoji="1" lang="ko-Kore-KR" altLang="en-US" sz="900" b="1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AD92826-3A4E-F142-B435-19CC1B257E2C}"/>
              </a:ext>
            </a:extLst>
          </p:cNvPr>
          <p:cNvSpPr/>
          <p:nvPr/>
        </p:nvSpPr>
        <p:spPr>
          <a:xfrm>
            <a:off x="6891270" y="1780435"/>
            <a:ext cx="1470212" cy="30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 b="1">
                <a:solidFill>
                  <a:schemeClr val="tx1"/>
                </a:solidFill>
              </a:rPr>
              <a:t>처리코드 선택</a:t>
            </a:r>
            <a:endParaRPr kumimoji="1" lang="ko-Kore-KR" altLang="en-US" sz="900" b="1">
              <a:solidFill>
                <a:schemeClr val="tx1"/>
              </a:solidFill>
            </a:endParaRPr>
          </a:p>
        </p:txBody>
      </p:sp>
      <p:sp>
        <p:nvSpPr>
          <p:cNvPr id="10" name="삼각형 9">
            <a:extLst>
              <a:ext uri="{FF2B5EF4-FFF2-40B4-BE49-F238E27FC236}">
                <a16:creationId xmlns:a16="http://schemas.microsoft.com/office/drawing/2014/main" id="{6458D4F2-60B9-B840-BB17-5F8674E5EF23}"/>
              </a:ext>
            </a:extLst>
          </p:cNvPr>
          <p:cNvSpPr/>
          <p:nvPr/>
        </p:nvSpPr>
        <p:spPr>
          <a:xfrm rot="10800000">
            <a:off x="8122026" y="1900889"/>
            <a:ext cx="109979" cy="8031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C28011A5-DBEA-5041-B64E-67385B55A223}"/>
              </a:ext>
            </a:extLst>
          </p:cNvPr>
          <p:cNvSpPr/>
          <p:nvPr/>
        </p:nvSpPr>
        <p:spPr>
          <a:xfrm>
            <a:off x="3469341" y="1815726"/>
            <a:ext cx="1831390" cy="30366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1"/>
              <a:t>CSV.        Excel.        Print.</a:t>
            </a:r>
            <a:endParaRPr kumimoji="1" lang="ko-Kore-KR" altLang="en-US" sz="1200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FCDF9F-C509-8543-867E-CE504C68A706}"/>
              </a:ext>
            </a:extLst>
          </p:cNvPr>
          <p:cNvSpPr/>
          <p:nvPr/>
        </p:nvSpPr>
        <p:spPr>
          <a:xfrm>
            <a:off x="-1" y="951333"/>
            <a:ext cx="1559859" cy="325538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205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636132-083E-EC41-9474-39CC52DB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41A587D-A4FF-C64C-8AF7-C032A50ED909}"/>
              </a:ext>
            </a:extLst>
          </p:cNvPr>
          <p:cNvGraphicFramePr>
            <a:graphicFrameLocks noGrp="1"/>
          </p:cNvGraphicFramePr>
          <p:nvPr/>
        </p:nvGraphicFramePr>
        <p:xfrm>
          <a:off x="3399008" y="1543543"/>
          <a:ext cx="8454737" cy="5013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80">
                  <a:extLst>
                    <a:ext uri="{9D8B030D-6E8A-4147-A177-3AD203B41FA5}">
                      <a16:colId xmlns:a16="http://schemas.microsoft.com/office/drawing/2014/main" val="3550965584"/>
                    </a:ext>
                  </a:extLst>
                </a:gridCol>
                <a:gridCol w="977743">
                  <a:extLst>
                    <a:ext uri="{9D8B030D-6E8A-4147-A177-3AD203B41FA5}">
                      <a16:colId xmlns:a16="http://schemas.microsoft.com/office/drawing/2014/main" val="2219659024"/>
                    </a:ext>
                  </a:extLst>
                </a:gridCol>
                <a:gridCol w="704561">
                  <a:extLst>
                    <a:ext uri="{9D8B030D-6E8A-4147-A177-3AD203B41FA5}">
                      <a16:colId xmlns:a16="http://schemas.microsoft.com/office/drawing/2014/main" val="359028852"/>
                    </a:ext>
                  </a:extLst>
                </a:gridCol>
                <a:gridCol w="704561">
                  <a:extLst>
                    <a:ext uri="{9D8B030D-6E8A-4147-A177-3AD203B41FA5}">
                      <a16:colId xmlns:a16="http://schemas.microsoft.com/office/drawing/2014/main" val="3910585606"/>
                    </a:ext>
                  </a:extLst>
                </a:gridCol>
                <a:gridCol w="571005">
                  <a:extLst>
                    <a:ext uri="{9D8B030D-6E8A-4147-A177-3AD203B41FA5}">
                      <a16:colId xmlns:a16="http://schemas.microsoft.com/office/drawing/2014/main" val="1394291953"/>
                    </a:ext>
                  </a:extLst>
                </a:gridCol>
                <a:gridCol w="545176">
                  <a:extLst>
                    <a:ext uri="{9D8B030D-6E8A-4147-A177-3AD203B41FA5}">
                      <a16:colId xmlns:a16="http://schemas.microsoft.com/office/drawing/2014/main" val="1206750904"/>
                    </a:ext>
                  </a:extLst>
                </a:gridCol>
                <a:gridCol w="730768">
                  <a:extLst>
                    <a:ext uri="{9D8B030D-6E8A-4147-A177-3AD203B41FA5}">
                      <a16:colId xmlns:a16="http://schemas.microsoft.com/office/drawing/2014/main" val="2870266165"/>
                    </a:ext>
                  </a:extLst>
                </a:gridCol>
                <a:gridCol w="753967">
                  <a:extLst>
                    <a:ext uri="{9D8B030D-6E8A-4147-A177-3AD203B41FA5}">
                      <a16:colId xmlns:a16="http://schemas.microsoft.com/office/drawing/2014/main" val="3968171257"/>
                    </a:ext>
                  </a:extLst>
                </a:gridCol>
                <a:gridCol w="626373">
                  <a:extLst>
                    <a:ext uri="{9D8B030D-6E8A-4147-A177-3AD203B41FA5}">
                      <a16:colId xmlns:a16="http://schemas.microsoft.com/office/drawing/2014/main" val="662326109"/>
                    </a:ext>
                  </a:extLst>
                </a:gridCol>
                <a:gridCol w="730768">
                  <a:extLst>
                    <a:ext uri="{9D8B030D-6E8A-4147-A177-3AD203B41FA5}">
                      <a16:colId xmlns:a16="http://schemas.microsoft.com/office/drawing/2014/main" val="3587677481"/>
                    </a:ext>
                  </a:extLst>
                </a:gridCol>
                <a:gridCol w="835164">
                  <a:extLst>
                    <a:ext uri="{9D8B030D-6E8A-4147-A177-3AD203B41FA5}">
                      <a16:colId xmlns:a16="http://schemas.microsoft.com/office/drawing/2014/main" val="2259559936"/>
                    </a:ext>
                  </a:extLst>
                </a:gridCol>
                <a:gridCol w="843271">
                  <a:extLst>
                    <a:ext uri="{9D8B030D-6E8A-4147-A177-3AD203B41FA5}">
                      <a16:colId xmlns:a16="http://schemas.microsoft.com/office/drawing/2014/main" val="593561235"/>
                    </a:ext>
                  </a:extLst>
                </a:gridCol>
              </a:tblGrid>
              <a:tr h="41778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순번</a:t>
                      </a:r>
                    </a:p>
                  </a:txBody>
                  <a:tcPr anchor="ctr">
                    <a:solidFill>
                      <a:srgbClr val="4F84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문서번호</a:t>
                      </a:r>
                    </a:p>
                  </a:txBody>
                  <a:tcPr anchor="ctr">
                    <a:solidFill>
                      <a:srgbClr val="4F84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리비젼</a:t>
                      </a:r>
                    </a:p>
                  </a:txBody>
                  <a:tcPr anchor="ctr">
                    <a:solidFill>
                      <a:srgbClr val="4F84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문서명</a:t>
                      </a:r>
                    </a:p>
                  </a:txBody>
                  <a:tcPr anchor="ctr">
                    <a:solidFill>
                      <a:srgbClr val="4F84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중요도</a:t>
                      </a:r>
                    </a:p>
                  </a:txBody>
                  <a:tcPr anchor="ctr">
                    <a:solidFill>
                      <a:srgbClr val="4F84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800"/>
                        <a:t>Stage</a:t>
                      </a:r>
                      <a:endParaRPr lang="ko-Kore-KR" altLang="en-US" sz="800"/>
                    </a:p>
                  </a:txBody>
                  <a:tcPr anchor="ctr">
                    <a:solidFill>
                      <a:srgbClr val="4F84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/>
                        <a:t>처리코드</a:t>
                      </a:r>
                      <a:endParaRPr lang="ko-Kore-KR" altLang="en-US" sz="800"/>
                    </a:p>
                  </a:txBody>
                  <a:tcPr anchor="ctr">
                    <a:solidFill>
                      <a:srgbClr val="4F84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파일수</a:t>
                      </a:r>
                    </a:p>
                  </a:txBody>
                  <a:tcPr anchor="ctr">
                    <a:solidFill>
                      <a:srgbClr val="4F84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파일버젼</a:t>
                      </a:r>
                    </a:p>
                  </a:txBody>
                  <a:tcPr anchor="ctr">
                    <a:solidFill>
                      <a:srgbClr val="4F84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상태</a:t>
                      </a:r>
                    </a:p>
                  </a:txBody>
                  <a:tcPr anchor="ctr">
                    <a:solidFill>
                      <a:srgbClr val="4F84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제출예정일</a:t>
                      </a:r>
                    </a:p>
                  </a:txBody>
                  <a:tcPr anchor="ctr">
                    <a:solidFill>
                      <a:srgbClr val="4F84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800"/>
                        <a:t>실</a:t>
                      </a:r>
                      <a:r>
                        <a:rPr lang="ko-KR" altLang="en-US" sz="800"/>
                        <a:t>제출일</a:t>
                      </a:r>
                      <a:endParaRPr lang="ko-Kore-KR" altLang="en-US" sz="800"/>
                    </a:p>
                  </a:txBody>
                  <a:tcPr anchor="ctr">
                    <a:solidFill>
                      <a:srgbClr val="4F84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841038"/>
                  </a:ext>
                </a:extLst>
              </a:tr>
              <a:tr h="417781"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721710"/>
                  </a:ext>
                </a:extLst>
              </a:tr>
              <a:tr h="417781"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322471"/>
                  </a:ext>
                </a:extLst>
              </a:tr>
              <a:tr h="417781"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247790"/>
                  </a:ext>
                </a:extLst>
              </a:tr>
              <a:tr h="417781"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25604"/>
                  </a:ext>
                </a:extLst>
              </a:tr>
              <a:tr h="417781"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793874"/>
                  </a:ext>
                </a:extLst>
              </a:tr>
              <a:tr h="417781"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895363"/>
                  </a:ext>
                </a:extLst>
              </a:tr>
              <a:tr h="417781"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006776"/>
                  </a:ext>
                </a:extLst>
              </a:tr>
              <a:tr h="417781"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957609"/>
                  </a:ext>
                </a:extLst>
              </a:tr>
              <a:tr h="417781"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168338"/>
                  </a:ext>
                </a:extLst>
              </a:tr>
              <a:tr h="417781"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590425"/>
                  </a:ext>
                </a:extLst>
              </a:tr>
              <a:tr h="417781"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61869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DE3F3A4-40AB-3E4E-9FA1-0165DF67A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61" y="2082534"/>
            <a:ext cx="5170408" cy="42625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FA2B6D2-AB90-F241-8A32-6E169921DA47}"/>
              </a:ext>
            </a:extLst>
          </p:cNvPr>
          <p:cNvSpPr/>
          <p:nvPr/>
        </p:nvSpPr>
        <p:spPr>
          <a:xfrm>
            <a:off x="4382429" y="2196790"/>
            <a:ext cx="970156" cy="167269"/>
          </a:xfrm>
          <a:prstGeom prst="rect">
            <a:avLst/>
          </a:prstGeom>
          <a:solidFill>
            <a:srgbClr val="1A4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900" b="1"/>
              <a:t>새</a:t>
            </a:r>
            <a:r>
              <a:rPr kumimoji="1" lang="ko-KR" altLang="en-US" sz="900" b="1"/>
              <a:t> 문서 추가</a:t>
            </a:r>
            <a:endParaRPr kumimoji="1" lang="ko-Kore-KR" altLang="en-US" sz="9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9610C-80D4-3445-8388-382411045BDB}"/>
              </a:ext>
            </a:extLst>
          </p:cNvPr>
          <p:cNvSpPr/>
          <p:nvPr/>
        </p:nvSpPr>
        <p:spPr>
          <a:xfrm>
            <a:off x="9287127" y="1242459"/>
            <a:ext cx="970156" cy="2063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900" b="1"/>
              <a:t>새</a:t>
            </a:r>
            <a:r>
              <a:rPr kumimoji="1" lang="ko-KR" altLang="en-US" sz="900" b="1"/>
              <a:t> 문서 등록</a:t>
            </a:r>
            <a:endParaRPr kumimoji="1" lang="ko-Kore-KR" altLang="en-US" sz="900" b="1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CD7BD94-BE44-9845-A181-B78349E1CC76}"/>
              </a:ext>
            </a:extLst>
          </p:cNvPr>
          <p:cNvSpPr/>
          <p:nvPr/>
        </p:nvSpPr>
        <p:spPr>
          <a:xfrm>
            <a:off x="9199756" y="1078180"/>
            <a:ext cx="1148576" cy="540427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7A3321A-4C53-1445-B3A4-51843895E027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8787161" y="1539463"/>
            <a:ext cx="580800" cy="57652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81770C-827D-7E4A-80C1-0C5B349EB6E9}"/>
              </a:ext>
            </a:extLst>
          </p:cNvPr>
          <p:cNvSpPr/>
          <p:nvPr/>
        </p:nvSpPr>
        <p:spPr>
          <a:xfrm>
            <a:off x="8965" y="951333"/>
            <a:ext cx="1524000" cy="325538"/>
          </a:xfrm>
          <a:prstGeom prst="rect">
            <a:avLst/>
          </a:prstGeom>
          <a:solidFill>
            <a:srgbClr val="F7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42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16348</TotalTime>
  <Words>333</Words>
  <Application>Microsoft Macintosh PowerPoint</Application>
  <PresentationFormat>와이드스크린</PresentationFormat>
  <Paragraphs>173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테마</vt:lpstr>
      <vt:lpstr>EDMS 화면정의서 통영에코파워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EDMS 설계서 통영에코파워</dc:title>
  <dc:creator>Hwang soonkwan</dc:creator>
  <cp:lastModifiedBy>Hwang soonkwan</cp:lastModifiedBy>
  <cp:revision>72</cp:revision>
  <dcterms:created xsi:type="dcterms:W3CDTF">2021-04-23T23:26:24Z</dcterms:created>
  <dcterms:modified xsi:type="dcterms:W3CDTF">2021-05-25T03:32:17Z</dcterms:modified>
</cp:coreProperties>
</file>