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8" r:id="rId9"/>
    <p:sldId id="260" r:id="rId10"/>
    <p:sldId id="269" r:id="rId11"/>
    <p:sldId id="261" r:id="rId12"/>
    <p:sldId id="270" r:id="rId13"/>
    <p:sldId id="271" r:id="rId14"/>
    <p:sldId id="277" r:id="rId15"/>
    <p:sldId id="272" r:id="rId16"/>
    <p:sldId id="278" r:id="rId17"/>
    <p:sldId id="279" r:id="rId18"/>
    <p:sldId id="280" r:id="rId19"/>
    <p:sldId id="281" r:id="rId20"/>
    <p:sldId id="273" r:id="rId21"/>
    <p:sldId id="274" r:id="rId22"/>
    <p:sldId id="275" r:id="rId23"/>
    <p:sldId id="276" r:id="rId24"/>
    <p:sldId id="262" r:id="rId25"/>
    <p:sldId id="263" r:id="rId26"/>
    <p:sldId id="264" r:id="rId27"/>
  </p:sldIdLst>
  <p:sldSz cx="12192000" cy="6858000"/>
  <p:notesSz cx="6858000" cy="9144000"/>
  <p:embeddedFontLst>
    <p:embeddedFont>
      <p:font typeface="KoPubWorld돋움체 Bold" panose="020B0600000101010101" charset="-127"/>
      <p:bold r:id="rId28"/>
    </p:embeddedFont>
    <p:embeddedFont>
      <p:font typeface="KoPubWorld돋움체 Light" panose="020B0600000101010101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휴먼모음T" panose="0203050400010101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eduino/220932193318" TargetMode="External"/><Relationship Id="rId7" Type="http://schemas.openxmlformats.org/officeDocument/2006/relationships/hyperlink" Target="https://artsung410.tistory.com/43" TargetMode="External"/><Relationship Id="rId2" Type="http://schemas.openxmlformats.org/officeDocument/2006/relationships/hyperlink" Target="https://kocoafab.cc/tutorial/view/72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ctec.co.kr/product/dht11-%EC%98%A8%EC%8A%B5%EB%8F%84-%EC%84%BC%EC%84%9C-%EB%AA%A8%EB%93%88-dht11-digital-temperature-humidity-sensor/10797/" TargetMode="External"/><Relationship Id="rId5" Type="http://schemas.openxmlformats.org/officeDocument/2006/relationships/hyperlink" Target="https://www.flaticon.com/kr/free-icon/flower-shape_3977192" TargetMode="External"/><Relationship Id="rId4" Type="http://schemas.openxmlformats.org/officeDocument/2006/relationships/hyperlink" Target="https://kor.pngtree.com/freepng/outline-person-icon_5196472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6213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0000800000000000000" pitchFamily="2" charset="-127"/>
              </a:rPr>
              <a:t>임베디드 컴퓨팅 기말 발표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4972592-9B9D-6BCD-53BF-D905D92A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1349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소속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컴퓨터공학전공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학번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2017108266</a:t>
            </a:r>
          </a:p>
          <a:p>
            <a:pPr algn="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안상민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50712" y="2855802"/>
            <a:ext cx="268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0000800000000000000" pitchFamily="2" charset="-127"/>
              </a:rPr>
              <a:t>순서도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7A3-7E38-817B-6D70-EB7327E30E2B}"/>
              </a:ext>
            </a:extLst>
          </p:cNvPr>
          <p:cNvSpPr txBox="1"/>
          <p:nvPr/>
        </p:nvSpPr>
        <p:spPr>
          <a:xfrm>
            <a:off x="2969417" y="283976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8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" name="Picture 2" descr="개요 사람 일러스트 아이콘, 사람 클립 아트, 사람 아이콘, 개요 아이콘 PNG 일러스트 및 PSD 이미지 무료 다운로드 -  Pngtree">
            <a:extLst>
              <a:ext uri="{FF2B5EF4-FFF2-40B4-BE49-F238E27FC236}">
                <a16:creationId xmlns:a16="http://schemas.microsoft.com/office/drawing/2014/main" id="{26378885-9AF4-EF37-7A85-AE6091765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69" y="1492412"/>
            <a:ext cx="701352" cy="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꽃 모양 - 무료 자연개 아이콘">
            <a:extLst>
              <a:ext uri="{FF2B5EF4-FFF2-40B4-BE49-F238E27FC236}">
                <a16:creationId xmlns:a16="http://schemas.microsoft.com/office/drawing/2014/main" id="{59861399-3155-C1E9-94FA-70323BD0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94" y="1270844"/>
            <a:ext cx="922920" cy="9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7FCA3D-4912-5D9B-F9C6-67EBE29B2957}"/>
              </a:ext>
            </a:extLst>
          </p:cNvPr>
          <p:cNvSpPr/>
          <p:nvPr/>
        </p:nvSpPr>
        <p:spPr>
          <a:xfrm>
            <a:off x="2853267" y="1568582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39E1BB-E975-F6EF-E03C-A895C8869B8F}"/>
              </a:ext>
            </a:extLst>
          </p:cNvPr>
          <p:cNvSpPr/>
          <p:nvPr/>
        </p:nvSpPr>
        <p:spPr>
          <a:xfrm>
            <a:off x="6867913" y="1567326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온습도센서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A8ECDA-B4F2-31E8-CC77-33CF0802DDA3}"/>
              </a:ext>
            </a:extLst>
          </p:cNvPr>
          <p:cNvSpPr/>
          <p:nvPr/>
        </p:nvSpPr>
        <p:spPr>
          <a:xfrm>
            <a:off x="4860590" y="1567327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토양습도센서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59380F-31D1-5C01-7909-AD2F7A07975E}"/>
              </a:ext>
            </a:extLst>
          </p:cNvPr>
          <p:cNvCxnSpPr>
            <a:stCxn id="4" idx="2"/>
          </p:cNvCxnSpPr>
          <p:nvPr/>
        </p:nvCxnSpPr>
        <p:spPr>
          <a:xfrm flipH="1">
            <a:off x="3511802" y="2117593"/>
            <a:ext cx="1" cy="3897313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667EAC-C585-417A-76B0-167F225015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519124" y="2116338"/>
            <a:ext cx="2" cy="3898568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B76660A-B732-4B5E-F792-42C9A5C7C91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526445" y="2116337"/>
            <a:ext cx="4" cy="387208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A42A8F-05A1-F4C6-DD8A-2BB7FDA5D65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698845" y="2193764"/>
            <a:ext cx="0" cy="3821142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128CD4-8B22-A56D-7BD3-A9B8EF726CA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26654" y="2193764"/>
            <a:ext cx="0" cy="3821142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66726F-F75C-26A7-635B-23A564A637FB}"/>
              </a:ext>
            </a:extLst>
          </p:cNvPr>
          <p:cNvCxnSpPr>
            <a:cxnSpLocks/>
          </p:cNvCxnSpPr>
          <p:nvPr/>
        </p:nvCxnSpPr>
        <p:spPr>
          <a:xfrm>
            <a:off x="1698845" y="2424418"/>
            <a:ext cx="18129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17839E-6FB1-0259-A0B7-A4E48F17D200}"/>
              </a:ext>
            </a:extLst>
          </p:cNvPr>
          <p:cNvCxnSpPr>
            <a:cxnSpLocks/>
          </p:cNvCxnSpPr>
          <p:nvPr/>
        </p:nvCxnSpPr>
        <p:spPr>
          <a:xfrm flipH="1">
            <a:off x="3511802" y="3164048"/>
            <a:ext cx="20073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2FC911-D710-A52A-25E8-F15FC7164A75}"/>
              </a:ext>
            </a:extLst>
          </p:cNvPr>
          <p:cNvCxnSpPr>
            <a:cxnSpLocks/>
          </p:cNvCxnSpPr>
          <p:nvPr/>
        </p:nvCxnSpPr>
        <p:spPr>
          <a:xfrm flipH="1">
            <a:off x="3511802" y="4210574"/>
            <a:ext cx="40146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9C79FE-1333-5A49-985D-95FAF192AE04}"/>
              </a:ext>
            </a:extLst>
          </p:cNvPr>
          <p:cNvCxnSpPr>
            <a:cxnSpLocks/>
          </p:cNvCxnSpPr>
          <p:nvPr/>
        </p:nvCxnSpPr>
        <p:spPr>
          <a:xfrm>
            <a:off x="3511802" y="5412297"/>
            <a:ext cx="59666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B1659AF-07D5-6EA7-6D13-DC8DCBF097B0}"/>
              </a:ext>
            </a:extLst>
          </p:cNvPr>
          <p:cNvSpPr/>
          <p:nvPr/>
        </p:nvSpPr>
        <p:spPr>
          <a:xfrm>
            <a:off x="8819939" y="1563580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펌프모터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0CFC18-B059-A1AD-A334-76EDC32CDBB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478471" y="2112591"/>
            <a:ext cx="4" cy="387208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6DAF25-4984-411D-A522-2493A8FD2014}"/>
              </a:ext>
            </a:extLst>
          </p:cNvPr>
          <p:cNvCxnSpPr>
            <a:cxnSpLocks/>
          </p:cNvCxnSpPr>
          <p:nvPr/>
        </p:nvCxnSpPr>
        <p:spPr>
          <a:xfrm>
            <a:off x="9478471" y="5648587"/>
            <a:ext cx="14481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DD2FFC-457D-4560-F4CD-4FE6DCC2C1AB}"/>
              </a:ext>
            </a:extLst>
          </p:cNvPr>
          <p:cNvCxnSpPr>
            <a:cxnSpLocks/>
          </p:cNvCxnSpPr>
          <p:nvPr/>
        </p:nvCxnSpPr>
        <p:spPr>
          <a:xfrm>
            <a:off x="3511802" y="2778154"/>
            <a:ext cx="20073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73FAE5-B5BB-34B8-06B8-E3BE4946BDB5}"/>
              </a:ext>
            </a:extLst>
          </p:cNvPr>
          <p:cNvCxnSpPr>
            <a:cxnSpLocks/>
          </p:cNvCxnSpPr>
          <p:nvPr/>
        </p:nvCxnSpPr>
        <p:spPr>
          <a:xfrm>
            <a:off x="3511802" y="3794620"/>
            <a:ext cx="395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578E77-239C-B565-810B-0A52626DF1E6}"/>
              </a:ext>
            </a:extLst>
          </p:cNvPr>
          <p:cNvSpPr txBox="1"/>
          <p:nvPr/>
        </p:nvSpPr>
        <p:spPr>
          <a:xfrm>
            <a:off x="2054483" y="211231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</a:t>
            </a:r>
            <a:r>
              <a: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작동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2FB933-3030-1B6A-39C5-88D18C8177B7}"/>
              </a:ext>
            </a:extLst>
          </p:cNvPr>
          <p:cNvSpPr txBox="1"/>
          <p:nvPr/>
        </p:nvSpPr>
        <p:spPr>
          <a:xfrm>
            <a:off x="3901931" y="2447764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토양습도센서</a:t>
            </a:r>
            <a:r>
              <a: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가동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3ACDA-C2A2-0122-ABCF-E0FEB74F9D86}"/>
              </a:ext>
            </a:extLst>
          </p:cNvPr>
          <p:cNvSpPr txBox="1"/>
          <p:nvPr/>
        </p:nvSpPr>
        <p:spPr>
          <a:xfrm>
            <a:off x="4090105" y="285462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센싱 데이터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A41A0-E0DF-1C53-CFC8-143785F1082A}"/>
              </a:ext>
            </a:extLst>
          </p:cNvPr>
          <p:cNvSpPr txBox="1"/>
          <p:nvPr/>
        </p:nvSpPr>
        <p:spPr>
          <a:xfrm>
            <a:off x="5782602" y="349429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온습도센서</a:t>
            </a:r>
            <a:r>
              <a: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가동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5123A9-6BFE-7DC8-5711-EC11302E7FB3}"/>
              </a:ext>
            </a:extLst>
          </p:cNvPr>
          <p:cNvSpPr txBox="1"/>
          <p:nvPr/>
        </p:nvSpPr>
        <p:spPr>
          <a:xfrm>
            <a:off x="5970776" y="3901155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센싱 데이터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CCB331A-4AA3-33A3-85E6-6B5C429DEFF4}"/>
              </a:ext>
            </a:extLst>
          </p:cNvPr>
          <p:cNvCxnSpPr>
            <a:cxnSpLocks/>
          </p:cNvCxnSpPr>
          <p:nvPr/>
        </p:nvCxnSpPr>
        <p:spPr>
          <a:xfrm>
            <a:off x="3511802" y="4748169"/>
            <a:ext cx="10434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2273B2D-328F-2396-FC0B-8C818C63683F}"/>
              </a:ext>
            </a:extLst>
          </p:cNvPr>
          <p:cNvCxnSpPr>
            <a:cxnSpLocks/>
          </p:cNvCxnSpPr>
          <p:nvPr/>
        </p:nvCxnSpPr>
        <p:spPr>
          <a:xfrm>
            <a:off x="4531062" y="4748169"/>
            <a:ext cx="0" cy="41945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F4E554C-0414-78FB-9DDC-733D94D0549D}"/>
              </a:ext>
            </a:extLst>
          </p:cNvPr>
          <p:cNvCxnSpPr>
            <a:cxnSpLocks/>
          </p:cNvCxnSpPr>
          <p:nvPr/>
        </p:nvCxnSpPr>
        <p:spPr>
          <a:xfrm flipH="1">
            <a:off x="3511802" y="5150840"/>
            <a:ext cx="10434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C6C21B-8157-2A16-A153-9EE272B07D50}"/>
              </a:ext>
            </a:extLst>
          </p:cNvPr>
          <p:cNvSpPr txBox="1"/>
          <p:nvPr/>
        </p:nvSpPr>
        <p:spPr>
          <a:xfrm>
            <a:off x="4052632" y="4279281"/>
            <a:ext cx="137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퍼지 이론을 통해 </a:t>
            </a:r>
            <a:endParaRPr lang="en-US" altLang="ko-KR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 값 계산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D11DC9-52E7-E75F-4D7B-2CB5D906B009}"/>
              </a:ext>
            </a:extLst>
          </p:cNvPr>
          <p:cNvSpPr txBox="1"/>
          <p:nvPr/>
        </p:nvSpPr>
        <p:spPr>
          <a:xfrm>
            <a:off x="5990400" y="507918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휴먼모음T" panose="02030504000101010101" pitchFamily="18" charset="-127"/>
                <a:ea typeface="휴먼모음T" panose="02030504000101010101" pitchFamily="18" charset="-127"/>
              </a:rPr>
              <a:t>펌프모터 가동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FA19EE-3EB4-C2B3-ED60-15C59A972741}"/>
              </a:ext>
            </a:extLst>
          </p:cNvPr>
          <p:cNvSpPr txBox="1"/>
          <p:nvPr/>
        </p:nvSpPr>
        <p:spPr>
          <a:xfrm>
            <a:off x="9973846" y="531249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휴먼모음T" panose="02030504000101010101" pitchFamily="18" charset="-127"/>
                <a:ea typeface="휴먼모음T" panose="02030504000101010101" pitchFamily="18" charset="-127"/>
              </a:rPr>
              <a:t>급수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순서도 설계</a:t>
            </a:r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50712" y="2855802"/>
            <a:ext cx="268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0000800000000000000" pitchFamily="2" charset="-127"/>
              </a:rPr>
              <a:t>개발환경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7A3-7E38-817B-6D70-EB7327E30E2B}"/>
              </a:ext>
            </a:extLst>
          </p:cNvPr>
          <p:cNvSpPr txBox="1"/>
          <p:nvPr/>
        </p:nvSpPr>
        <p:spPr>
          <a:xfrm>
            <a:off x="2969417" y="283976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4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8ECA3A7-E57B-1251-474D-2E21758600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하드웨어</a:t>
            </a:r>
            <a:endParaRPr lang="en-US" altLang="ko-KR" b="1" dirty="0"/>
          </a:p>
          <a:p>
            <a:pPr algn="l"/>
            <a:r>
              <a:rPr lang="en-US" altLang="ko-KR" sz="1800" dirty="0"/>
              <a:t>1. </a:t>
            </a:r>
            <a:r>
              <a:rPr lang="ko-KR" altLang="en-US" sz="1800" dirty="0"/>
              <a:t>센서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온습도</a:t>
            </a:r>
            <a:r>
              <a:rPr lang="ko-KR" altLang="en-US" sz="1800" dirty="0"/>
              <a:t> 센서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토양습도센서</a:t>
            </a:r>
            <a:endParaRPr lang="en-US" altLang="ko-KR" sz="1800" dirty="0"/>
          </a:p>
          <a:p>
            <a:pPr algn="l"/>
            <a:r>
              <a:rPr lang="en-US" altLang="ko-KR" sz="1800" dirty="0"/>
              <a:t>2. </a:t>
            </a:r>
            <a:r>
              <a:rPr lang="ko-KR" altLang="en-US" sz="1800" dirty="0"/>
              <a:t>모터 </a:t>
            </a:r>
            <a:r>
              <a:rPr lang="en-US" altLang="ko-KR" sz="1800" dirty="0"/>
              <a:t>: </a:t>
            </a:r>
            <a:r>
              <a:rPr lang="ko-KR" altLang="en-US" sz="1800" dirty="0"/>
              <a:t>펌프모터</a:t>
            </a:r>
            <a:endParaRPr lang="en-US" altLang="ko-KR" sz="1800" dirty="0"/>
          </a:p>
          <a:p>
            <a:pPr algn="l"/>
            <a:r>
              <a:rPr lang="en-US" altLang="ko-KR" sz="1800" dirty="0"/>
              <a:t>3.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우노</a:t>
            </a:r>
            <a:r>
              <a:rPr lang="ko-KR" altLang="en-US" sz="1800" dirty="0"/>
              <a:t> 보드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2000" b="1" dirty="0"/>
              <a:t>소프트웨어</a:t>
            </a:r>
            <a:endParaRPr lang="en-US" altLang="ko-KR" sz="2000" b="1" dirty="0"/>
          </a:p>
          <a:p>
            <a:pPr algn="l"/>
            <a:r>
              <a:rPr lang="ko-KR" altLang="en-US" sz="1800" dirty="0"/>
              <a:t>컴파일러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스케치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2000" b="1" dirty="0"/>
              <a:t>컴퓨터 사양</a:t>
            </a:r>
            <a:endParaRPr lang="en-US" altLang="ko-KR" sz="2000" b="1" dirty="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altLang="ko-KR" sz="1800" dirty="0"/>
              <a:t>CPU : </a:t>
            </a:r>
            <a:r>
              <a:rPr lang="pt-BR" altLang="ko-KR" sz="1800" dirty="0"/>
              <a:t>Intel(R) Core(TM) i5-10400</a:t>
            </a:r>
            <a:endParaRPr lang="en-US" altLang="ko-KR" sz="1800" dirty="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ko-KR" altLang="en-US" sz="1800" dirty="0"/>
              <a:t>메모리 </a:t>
            </a:r>
            <a:r>
              <a:rPr lang="en-US" altLang="ko-KR" sz="1800" dirty="0"/>
              <a:t>: 16GB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7909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50712" y="2855802"/>
            <a:ext cx="5184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0000800000000000000" pitchFamily="2" charset="-127"/>
              </a:rPr>
              <a:t>개발 부품 및 기능 설명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7A3-7E38-817B-6D70-EB7327E30E2B}"/>
              </a:ext>
            </a:extLst>
          </p:cNvPr>
          <p:cNvSpPr txBox="1"/>
          <p:nvPr/>
        </p:nvSpPr>
        <p:spPr>
          <a:xfrm>
            <a:off x="2969417" y="283976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29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부품 및 기능 설명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1CF2391-2338-EFF5-E6D1-14D56DC2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51831"/>
              </p:ext>
            </p:extLst>
          </p:nvPr>
        </p:nvGraphicFramePr>
        <p:xfrm>
          <a:off x="1550099" y="1632076"/>
          <a:ext cx="9091802" cy="4169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238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5209564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4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165596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1" dirty="0" err="1"/>
                        <a:t>온습도</a:t>
                      </a:r>
                      <a:r>
                        <a:rPr lang="ko-KR" altLang="en-US" sz="1200" b="1" dirty="0"/>
                        <a:t> 센서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 err="1"/>
                        <a:t>정전식</a:t>
                      </a:r>
                      <a:r>
                        <a:rPr lang="ko-KR" altLang="en-US" sz="1100" dirty="0"/>
                        <a:t> 습도센서와 </a:t>
                      </a:r>
                      <a:r>
                        <a:rPr lang="ko-KR" altLang="en-US" sz="1100" dirty="0" err="1"/>
                        <a:t>서미스터를</a:t>
                      </a:r>
                      <a:r>
                        <a:rPr lang="ko-KR" altLang="en-US" sz="1100" dirty="0"/>
                        <a:t> 이용하여 대기온도와 습도를 측정하고 디지털 센서 신호로 출력하는 센서</a:t>
                      </a:r>
                      <a:endParaRPr lang="en-US" altLang="ko-KR" sz="1100" dirty="0"/>
                    </a:p>
                    <a:p>
                      <a:pPr algn="just" latinLnBrk="1"/>
                      <a:endParaRPr lang="en-US" altLang="ko-KR" sz="1100" dirty="0"/>
                    </a:p>
                    <a:p>
                      <a:pPr algn="just" latinLnBrk="1"/>
                      <a:r>
                        <a:rPr lang="ko-KR" altLang="en-US" sz="1200" b="1" dirty="0"/>
                        <a:t>기능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두 전극 사이의 저항 변화를 측정함으로써 공기중의 습도 변화를 확인할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  <a:tr h="369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01105"/>
                  </a:ext>
                </a:extLst>
              </a:tr>
              <a:tr h="17700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정격 전압 </a:t>
                      </a:r>
                      <a:r>
                        <a:rPr lang="en-US" altLang="ko-KR" dirty="0"/>
                        <a:t>: +5V(3.5V~5.5VDC)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온도 범위 </a:t>
                      </a:r>
                      <a:r>
                        <a:rPr lang="en-US" altLang="ko-KR" dirty="0"/>
                        <a:t>: 0~50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 ± 2 °C</a:t>
                      </a: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습도 범위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20-90% RH ± 5%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5734"/>
                  </a:ext>
                </a:extLst>
              </a:tr>
            </a:tbl>
          </a:graphicData>
        </a:graphic>
      </p:graphicFrame>
      <p:pic>
        <p:nvPicPr>
          <p:cNvPr id="3" name="Picture 2" descr="DHT11 온습도 센서 모듈 (DHT11 Digital Temperature Humidity Sensor)">
            <a:extLst>
              <a:ext uri="{FF2B5EF4-FFF2-40B4-BE49-F238E27FC236}">
                <a16:creationId xmlns:a16="http://schemas.microsoft.com/office/drawing/2014/main" id="{A476CDAC-D479-B52D-FDEB-1BD6A35A2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10" y="2345240"/>
            <a:ext cx="2994871" cy="299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3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부품 및 기능 설명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069C2B0-09FE-D450-3E42-0D5EF0ED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4826"/>
              </p:ext>
            </p:extLst>
          </p:nvPr>
        </p:nvGraphicFramePr>
        <p:xfrm>
          <a:off x="1344103" y="1845476"/>
          <a:ext cx="9091802" cy="4169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238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5209564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4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165596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1" dirty="0" err="1"/>
                        <a:t>토양습도센서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토양의 수분을 감지하여 디지털 또는 아날로그 </a:t>
                      </a:r>
                      <a:r>
                        <a:rPr lang="ko-KR" altLang="en-US" sz="1100" dirty="0" err="1"/>
                        <a:t>센서값을</a:t>
                      </a:r>
                      <a:r>
                        <a:rPr lang="ko-KR" altLang="en-US" sz="1100" dirty="0"/>
                        <a:t> 출력하는 모듈</a:t>
                      </a:r>
                      <a:endParaRPr lang="en-US" altLang="ko-KR" sz="1100" dirty="0"/>
                    </a:p>
                    <a:p>
                      <a:pPr algn="just" latinLnBrk="1"/>
                      <a:endParaRPr lang="en-US" altLang="ko-KR" sz="1100" dirty="0"/>
                    </a:p>
                    <a:p>
                      <a:pPr algn="just" latinLnBrk="1"/>
                      <a:r>
                        <a:rPr lang="ko-KR" altLang="en-US" sz="1200" b="1" dirty="0"/>
                        <a:t>기능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두 개의 전극부분은 토양의 수분함량에 따라 저항 값이 변화하며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이에 따라 전류의 세기 또한 변하게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  <a:tr h="369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01105"/>
                  </a:ext>
                </a:extLst>
              </a:tr>
              <a:tr h="17700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동작 전압 </a:t>
                      </a:r>
                      <a:r>
                        <a:rPr lang="en-US" altLang="ko-KR" dirty="0"/>
                        <a:t>: 3.3V ~ 5V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5734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86FC8412-A594-0ACA-C712-9AE2993E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60" y="2432807"/>
            <a:ext cx="3611878" cy="345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3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부품 및 기능 설명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A4D37F3-9E23-99C3-486A-CBF7F6D82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95022"/>
              </p:ext>
            </p:extLst>
          </p:nvPr>
        </p:nvGraphicFramePr>
        <p:xfrm>
          <a:off x="1344103" y="1845476"/>
          <a:ext cx="9091802" cy="4169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238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5209564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4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165596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1" dirty="0"/>
                        <a:t>LCD</a:t>
                      </a:r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후면에 </a:t>
                      </a:r>
                      <a:r>
                        <a:rPr lang="ko-KR" altLang="en-US" sz="1100" dirty="0" err="1"/>
                        <a:t>백라이트를</a:t>
                      </a:r>
                      <a:r>
                        <a:rPr lang="ko-KR" altLang="en-US" sz="1100" dirty="0"/>
                        <a:t> 두고 전면에 액정을 두어 액정이 전기 신호에 따라 빛을 차단하거나 통과시키는 방식으로 빛을 내는 액정 표시장치</a:t>
                      </a:r>
                      <a:endParaRPr lang="en-US" altLang="ko-KR" sz="1100" dirty="0"/>
                    </a:p>
                    <a:p>
                      <a:pPr algn="just" latinLnBrk="1"/>
                      <a:endParaRPr lang="en-US" altLang="ko-KR" sz="1100" dirty="0"/>
                    </a:p>
                    <a:p>
                      <a:pPr algn="just" latinLnBrk="1"/>
                      <a:r>
                        <a:rPr lang="ko-KR" altLang="en-US" sz="1200" b="1" dirty="0"/>
                        <a:t>기능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-16</a:t>
                      </a:r>
                      <a:r>
                        <a:rPr lang="ko-KR" altLang="en-US" sz="1100" dirty="0" err="1"/>
                        <a:t>글자씩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줄에 출력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  <a:tr h="369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01105"/>
                  </a:ext>
                </a:extLst>
              </a:tr>
              <a:tr h="17700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소비전력 </a:t>
                      </a:r>
                      <a:r>
                        <a:rPr lang="en-US" altLang="ko-KR" sz="1400" dirty="0"/>
                        <a:t>: 0.4W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무게 </a:t>
                      </a:r>
                      <a:r>
                        <a:rPr lang="en-US" altLang="ko-KR" sz="1400" dirty="0"/>
                        <a:t>: 3.2g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크기 </a:t>
                      </a:r>
                      <a:r>
                        <a:rPr lang="en-US" altLang="ko-KR" sz="1400" dirty="0"/>
                        <a:t>: 85 x 35 x 18mm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5734"/>
                  </a:ext>
                </a:extLst>
              </a:tr>
            </a:tbl>
          </a:graphicData>
        </a:graphic>
      </p:graphicFrame>
      <p:pic>
        <p:nvPicPr>
          <p:cNvPr id="5" name="Picture 2" descr="Arduino] 아두이노 LCD 16x2 다양한 예제 응용하기">
            <a:extLst>
              <a:ext uri="{FF2B5EF4-FFF2-40B4-BE49-F238E27FC236}">
                <a16:creationId xmlns:a16="http://schemas.microsoft.com/office/drawing/2014/main" id="{34DF816B-CE63-8AE0-D838-A97B19B24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93" y="2765133"/>
            <a:ext cx="3470246" cy="2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91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부품 및 기능 설명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BB2EB83-D446-96F6-17BC-641029AB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48464"/>
              </p:ext>
            </p:extLst>
          </p:nvPr>
        </p:nvGraphicFramePr>
        <p:xfrm>
          <a:off x="1344103" y="1845476"/>
          <a:ext cx="9091802" cy="4169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238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5209564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4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165596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1" dirty="0"/>
                        <a:t>펌프모터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원동기로부터 기계적 에너지를 받아서 액체나 기체에 압력을 주어 낮은 압력인 곳에서 높은 압력인 곳으로 위치를 바꿔주는 기계</a:t>
                      </a:r>
                      <a:endParaRPr lang="en-US" altLang="ko-KR" sz="1100" dirty="0"/>
                    </a:p>
                    <a:p>
                      <a:pPr algn="just" latinLnBrk="1"/>
                      <a:endParaRPr lang="en-US" altLang="ko-KR" sz="1100" dirty="0"/>
                    </a:p>
                    <a:p>
                      <a:pPr algn="just" latinLnBrk="1"/>
                      <a:r>
                        <a:rPr lang="ko-KR" altLang="en-US" sz="1200" b="1" dirty="0"/>
                        <a:t>기능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수중에서 </a:t>
                      </a:r>
                      <a:r>
                        <a:rPr lang="ko-KR" altLang="en-US" sz="1100" dirty="0" err="1"/>
                        <a:t>펌핑작용을</a:t>
                      </a:r>
                      <a:r>
                        <a:rPr lang="ko-KR" altLang="en-US" sz="1100" dirty="0"/>
                        <a:t> 하여 물을 빨아들인 후 연결된 호스로 내뱉음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  <a:tr h="369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01105"/>
                  </a:ext>
                </a:extLst>
              </a:tr>
              <a:tr h="17700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전압 </a:t>
                      </a:r>
                      <a:r>
                        <a:rPr lang="en-US" altLang="ko-KR" sz="1400" dirty="0"/>
                        <a:t>: 2.5V~6V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전류 </a:t>
                      </a:r>
                      <a:r>
                        <a:rPr lang="en-US" altLang="ko-KR" sz="1400" dirty="0"/>
                        <a:t>: 130mA~240mA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크기 </a:t>
                      </a:r>
                      <a:r>
                        <a:rPr lang="en-US" altLang="ko-KR" sz="1400" dirty="0"/>
                        <a:t>: 43 x 24 x 33mm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5734"/>
                  </a:ext>
                </a:extLst>
              </a:tr>
            </a:tbl>
          </a:graphicData>
        </a:graphic>
      </p:graphicFrame>
      <p:pic>
        <p:nvPicPr>
          <p:cNvPr id="3" name="Picture 2" descr="에듀이노-코딩교육 전문 쇼핑몰">
            <a:extLst>
              <a:ext uri="{FF2B5EF4-FFF2-40B4-BE49-F238E27FC236}">
                <a16:creationId xmlns:a16="http://schemas.microsoft.com/office/drawing/2014/main" id="{AEB5405F-A91C-AA34-F174-9E6D7B2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6" y="2483141"/>
            <a:ext cx="3134162" cy="31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957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부품 및 기능 설명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2C104A41-C01D-F527-BC3D-E48102965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10389"/>
              </p:ext>
            </p:extLst>
          </p:nvPr>
        </p:nvGraphicFramePr>
        <p:xfrm>
          <a:off x="1268602" y="2432707"/>
          <a:ext cx="9192470" cy="2994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5224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5267246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4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 및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26206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b="1" dirty="0" err="1"/>
                        <a:t>아두이노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ko-KR" altLang="en-US" sz="1600" b="1" dirty="0" err="1"/>
                        <a:t>우노</a:t>
                      </a:r>
                      <a:r>
                        <a:rPr lang="ko-KR" altLang="en-US" sz="1600" b="1" dirty="0"/>
                        <a:t> 보드</a:t>
                      </a:r>
                      <a:endParaRPr lang="en-US" altLang="ko-KR" sz="1600" b="1" dirty="0"/>
                    </a:p>
                    <a:p>
                      <a:pPr algn="just" latinLnBrk="1"/>
                      <a:endParaRPr lang="en-US" altLang="ko-KR" sz="1400" dirty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규격</a:t>
                      </a:r>
                      <a:endParaRPr lang="en-US" altLang="ko-KR" sz="1400" dirty="0"/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마이크로 컨트롤러</a:t>
                      </a:r>
                      <a:endParaRPr lang="en-US" altLang="ko-KR" sz="1400" dirty="0"/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시스템 전압</a:t>
                      </a:r>
                      <a:r>
                        <a:rPr lang="en-US" altLang="ko-KR" sz="1400" dirty="0"/>
                        <a:t> : 5V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 err="1"/>
                        <a:t>크키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68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53mm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디지털 입출력 핀 </a:t>
                      </a:r>
                      <a:r>
                        <a:rPr lang="en-US" altLang="ko-KR" sz="1400" dirty="0"/>
                        <a:t>: 20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아날로그 입력 핀 </a:t>
                      </a:r>
                      <a:r>
                        <a:rPr lang="en-US" altLang="ko-KR" sz="1400" dirty="0"/>
                        <a:t>: 6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-PWM </a:t>
                      </a:r>
                      <a:r>
                        <a:rPr lang="ko-KR" altLang="en-US" sz="1400" dirty="0"/>
                        <a:t>출력 핀 </a:t>
                      </a:r>
                      <a:r>
                        <a:rPr lang="en-US" altLang="ko-KR" sz="1400" dirty="0"/>
                        <a:t>: 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</a:tbl>
          </a:graphicData>
        </a:graphic>
      </p:graphicFrame>
      <p:pic>
        <p:nvPicPr>
          <p:cNvPr id="3" name="Picture 2" descr="아두이노 보드 목록 - 위키백과, 우리 모두의 백과사전">
            <a:extLst>
              <a:ext uri="{FF2B5EF4-FFF2-40B4-BE49-F238E27FC236}">
                <a16:creationId xmlns:a16="http://schemas.microsoft.com/office/drawing/2014/main" id="{7DF1FA45-6DBB-D91E-125B-FD5D0975C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82" y="2925661"/>
            <a:ext cx="3521280" cy="23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16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80247" y="1475058"/>
            <a:ext cx="3927859" cy="830997"/>
            <a:chOff x="3403338" y="2598003"/>
            <a:chExt cx="3927859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1C3A4C-9A1E-4998-B64C-27B322E1FB56}"/>
                </a:ext>
              </a:extLst>
            </p:cNvPr>
            <p:cNvSpPr txBox="1"/>
            <p:nvPr/>
          </p:nvSpPr>
          <p:spPr>
            <a:xfrm>
              <a:off x="6454034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6106885" y="1475058"/>
            <a:ext cx="3927859" cy="830997"/>
            <a:chOff x="3403338" y="2598003"/>
            <a:chExt cx="3927859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74EE2F-A74E-4E1E-9CEB-30D4C6E6FA83}"/>
                </a:ext>
              </a:extLst>
            </p:cNvPr>
            <p:cNvSpPr txBox="1"/>
            <p:nvPr/>
          </p:nvSpPr>
          <p:spPr>
            <a:xfrm>
              <a:off x="6454034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671183-8E2B-5567-AD6C-4386516B662D}"/>
              </a:ext>
            </a:extLst>
          </p:cNvPr>
          <p:cNvGrpSpPr/>
          <p:nvPr/>
        </p:nvGrpSpPr>
        <p:grpSpPr>
          <a:xfrm>
            <a:off x="389069" y="3350168"/>
            <a:ext cx="3927859" cy="830997"/>
            <a:chOff x="3403338" y="2598003"/>
            <a:chExt cx="3927859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0A443-EAA7-049A-9BBE-C5072757D6BA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674461-2A0A-D880-1FC8-357F520C0CD7}"/>
                </a:ext>
              </a:extLst>
            </p:cNvPr>
            <p:cNvSpPr txBox="1"/>
            <p:nvPr/>
          </p:nvSpPr>
          <p:spPr>
            <a:xfrm>
              <a:off x="6454034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4E6026-6083-53BE-626B-E601920815D0}"/>
              </a:ext>
            </a:extLst>
          </p:cNvPr>
          <p:cNvGrpSpPr/>
          <p:nvPr/>
        </p:nvGrpSpPr>
        <p:grpSpPr>
          <a:xfrm>
            <a:off x="6096000" y="3350167"/>
            <a:ext cx="3927859" cy="830997"/>
            <a:chOff x="3403338" y="2598003"/>
            <a:chExt cx="3927859" cy="830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1B3BBC-7103-21CE-3B8F-5E7D912D2F66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07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E00BE-AF6A-5607-C22F-11C22494FC07}"/>
                </a:ext>
              </a:extLst>
            </p:cNvPr>
            <p:cNvSpPr txBox="1"/>
            <p:nvPr/>
          </p:nvSpPr>
          <p:spPr>
            <a:xfrm>
              <a:off x="6454034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08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5084A77-0151-8FB1-6170-8FB64A66047B}"/>
              </a:ext>
            </a:extLst>
          </p:cNvPr>
          <p:cNvSpPr txBox="1"/>
          <p:nvPr/>
        </p:nvSpPr>
        <p:spPr>
          <a:xfrm>
            <a:off x="1256305" y="165318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2DE4D0-3847-E67F-9BFB-EAA7B17B70C6}"/>
              </a:ext>
            </a:extLst>
          </p:cNvPr>
          <p:cNvSpPr txBox="1"/>
          <p:nvPr/>
        </p:nvSpPr>
        <p:spPr>
          <a:xfrm>
            <a:off x="4350612" y="164576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조사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A2FA33-68E5-49B9-04FB-F14C9917FA2F}"/>
              </a:ext>
            </a:extLst>
          </p:cNvPr>
          <p:cNvSpPr txBox="1"/>
          <p:nvPr/>
        </p:nvSpPr>
        <p:spPr>
          <a:xfrm>
            <a:off x="7008376" y="164576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플로우차트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D5C9EF-5D43-5AB4-4E9C-2FDFDD9AF5E5}"/>
              </a:ext>
            </a:extLst>
          </p:cNvPr>
          <p:cNvSpPr txBox="1"/>
          <p:nvPr/>
        </p:nvSpPr>
        <p:spPr>
          <a:xfrm>
            <a:off x="10037175" y="164576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순서도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20545-68F0-8F4E-A94B-92B72CF2C5CD}"/>
              </a:ext>
            </a:extLst>
          </p:cNvPr>
          <p:cNvSpPr txBox="1"/>
          <p:nvPr/>
        </p:nvSpPr>
        <p:spPr>
          <a:xfrm>
            <a:off x="1256304" y="350363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개발환경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C1305C-9845-AF6D-4747-4D07C9CA4B39}"/>
              </a:ext>
            </a:extLst>
          </p:cNvPr>
          <p:cNvSpPr txBox="1"/>
          <p:nvPr/>
        </p:nvSpPr>
        <p:spPr>
          <a:xfrm>
            <a:off x="4303915" y="3365135"/>
            <a:ext cx="152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개발 부품 및 기능 설명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1679B-6600-8CB1-34B1-8ABB6F698A5C}"/>
              </a:ext>
            </a:extLst>
          </p:cNvPr>
          <p:cNvSpPr txBox="1"/>
          <p:nvPr/>
        </p:nvSpPr>
        <p:spPr>
          <a:xfrm>
            <a:off x="7008376" y="3350167"/>
            <a:ext cx="15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연결 구성 및 결과물 설명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EDCC5B-6766-EAB0-093B-6007234D13B2}"/>
              </a:ext>
            </a:extLst>
          </p:cNvPr>
          <p:cNvSpPr txBox="1"/>
          <p:nvPr/>
        </p:nvSpPr>
        <p:spPr>
          <a:xfrm>
            <a:off x="10061881" y="3350167"/>
            <a:ext cx="15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개발 소스 및 기능 설명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123E16E-85EF-5D97-7548-A634C9355A53}"/>
              </a:ext>
            </a:extLst>
          </p:cNvPr>
          <p:cNvGrpSpPr/>
          <p:nvPr/>
        </p:nvGrpSpPr>
        <p:grpSpPr>
          <a:xfrm>
            <a:off x="389069" y="5204818"/>
            <a:ext cx="3927859" cy="830997"/>
            <a:chOff x="3403338" y="2598003"/>
            <a:chExt cx="3927859" cy="8309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913A5F-BAEE-DEDB-1125-44EBFE202669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09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7B9038-2964-E33B-7E6A-0AEAC3F5BE7C}"/>
                </a:ext>
              </a:extLst>
            </p:cNvPr>
            <p:cNvSpPr txBox="1"/>
            <p:nvPr/>
          </p:nvSpPr>
          <p:spPr>
            <a:xfrm>
              <a:off x="6454034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10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EB71784-CD1C-1EA6-B841-35FDB4C9647B}"/>
              </a:ext>
            </a:extLst>
          </p:cNvPr>
          <p:cNvSpPr txBox="1"/>
          <p:nvPr/>
        </p:nvSpPr>
        <p:spPr>
          <a:xfrm>
            <a:off x="1266232" y="5225278"/>
            <a:ext cx="144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실험 과정 및 설명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4C6A5F-1EFC-5E79-9846-06A3FF3D3534}"/>
              </a:ext>
            </a:extLst>
          </p:cNvPr>
          <p:cNvSpPr txBox="1"/>
          <p:nvPr/>
        </p:nvSpPr>
        <p:spPr>
          <a:xfrm>
            <a:off x="4372426" y="5228720"/>
            <a:ext cx="190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참고 앱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문헌 및 사이트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288BAB-9A00-9C0B-C45A-2DB3843069BA}"/>
              </a:ext>
            </a:extLst>
          </p:cNvPr>
          <p:cNvSpPr txBox="1"/>
          <p:nvPr/>
        </p:nvSpPr>
        <p:spPr>
          <a:xfrm>
            <a:off x="6096000" y="5196006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11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E4B2A0-2AB9-205F-3905-B1656BE361F4}"/>
              </a:ext>
            </a:extLst>
          </p:cNvPr>
          <p:cNvSpPr txBox="1"/>
          <p:nvPr/>
        </p:nvSpPr>
        <p:spPr>
          <a:xfrm>
            <a:off x="6972058" y="537413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개발소감</a:t>
            </a: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순서도 설계</a:t>
            </a:r>
          </a:p>
        </p:txBody>
      </p:sp>
    </p:spTree>
    <p:extLst>
      <p:ext uri="{BB962C8B-B14F-4D97-AF65-F5344CB8AC3E}">
        <p14:creationId xmlns:p14="http://schemas.microsoft.com/office/powerpoint/2010/main" val="121146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순서도 설계</a:t>
            </a:r>
          </a:p>
        </p:txBody>
      </p:sp>
    </p:spTree>
    <p:extLst>
      <p:ext uri="{BB962C8B-B14F-4D97-AF65-F5344CB8AC3E}">
        <p14:creationId xmlns:p14="http://schemas.microsoft.com/office/powerpoint/2010/main" val="273277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순서도 설계</a:t>
            </a:r>
          </a:p>
        </p:txBody>
      </p:sp>
    </p:spTree>
    <p:extLst>
      <p:ext uri="{BB962C8B-B14F-4D97-AF65-F5344CB8AC3E}">
        <p14:creationId xmlns:p14="http://schemas.microsoft.com/office/powerpoint/2010/main" val="327236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96186-FD08-CEC9-948B-5F4FF79F231C}"/>
              </a:ext>
            </a:extLst>
          </p:cNvPr>
          <p:cNvSpPr txBox="1"/>
          <p:nvPr/>
        </p:nvSpPr>
        <p:spPr>
          <a:xfrm>
            <a:off x="4891255" y="295859"/>
            <a:ext cx="373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참고 앱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문헌 및 사이트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37A42D2-EF1E-FB28-C241-83FBBB4C087B}"/>
              </a:ext>
            </a:extLst>
          </p:cNvPr>
          <p:cNvSpPr txBox="1">
            <a:spLocks/>
          </p:cNvSpPr>
          <p:nvPr/>
        </p:nvSpPr>
        <p:spPr>
          <a:xfrm>
            <a:off x="838200" y="1439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/>
              <a:t>기존 아두이노 프로그램 조사</a:t>
            </a:r>
            <a:endParaRPr lang="en-US" altLang="ko-KR" sz="1600"/>
          </a:p>
          <a:p>
            <a:pPr algn="l"/>
            <a:r>
              <a:rPr lang="en-US" altLang="ko-KR" sz="1600"/>
              <a:t>https://m.blog.naver.com/PostView.naver?isHttpsRedirect=true&amp;blogId=eduino&amp;logNo=221187957461</a:t>
            </a:r>
          </a:p>
          <a:p>
            <a:pPr algn="l"/>
            <a:r>
              <a:rPr lang="en-US" altLang="ko-KR" sz="1600">
                <a:hlinkClick r:id="rId2"/>
              </a:rPr>
              <a:t>https://kocoafab.cc/tutorial/view/726</a:t>
            </a:r>
            <a:endParaRPr lang="en-US" altLang="ko-KR" sz="1600"/>
          </a:p>
          <a:p>
            <a:pPr algn="l"/>
            <a:r>
              <a:rPr lang="en-US" altLang="ko-KR" sz="1600">
                <a:hlinkClick r:id="rId3"/>
              </a:rPr>
              <a:t>https://m.blog.naver.com/eduino/220932193318</a:t>
            </a:r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ko-KR" altLang="en-US" sz="1600"/>
              <a:t>순서도 설계</a:t>
            </a:r>
            <a:endParaRPr lang="en-US" altLang="ko-KR" sz="1600"/>
          </a:p>
          <a:p>
            <a:pPr algn="l"/>
            <a:r>
              <a:rPr lang="en-US" altLang="ko-KR" sz="1600">
                <a:hlinkClick r:id="rId4"/>
              </a:rPr>
              <a:t>https://kor.pngtree.com/freepng/outline-person-icon_5196472.html</a:t>
            </a:r>
            <a:endParaRPr lang="en-US" altLang="ko-KR" sz="1600"/>
          </a:p>
          <a:p>
            <a:pPr algn="l"/>
            <a:r>
              <a:rPr lang="en-US" altLang="ko-KR" sz="1600">
                <a:hlinkClick r:id="rId5"/>
              </a:rPr>
              <a:t>https://www.flaticon.com/kr/free-icon/flower-shape_3977192</a:t>
            </a:r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ko-KR" altLang="en-US" sz="1600"/>
              <a:t>개발 부품 및 기능 설명</a:t>
            </a:r>
            <a:endParaRPr lang="en-US" altLang="ko-KR" sz="1600"/>
          </a:p>
          <a:p>
            <a:pPr algn="l"/>
            <a:r>
              <a:rPr lang="en-US" altLang="ko-KR" sz="1600">
                <a:hlinkClick r:id="rId6"/>
              </a:rPr>
              <a:t>http://vctec.co.kr/product/dht11-%EC%98%A8%EC%8A%B5%EB%8F%84-%EC%84%BC%EC%84%9C-%EB%AA%A8%EB%93%88-dht11-digital-temperature-humidity-sensor/10797/</a:t>
            </a:r>
            <a:endParaRPr lang="en-US" altLang="ko-KR" sz="1600"/>
          </a:p>
          <a:p>
            <a:pPr algn="l"/>
            <a:r>
              <a:rPr lang="en-US" altLang="ko-KR" sz="1600">
                <a:hlinkClick r:id="rId7"/>
              </a:rPr>
              <a:t>https://artsung410.tistory.com/43</a:t>
            </a:r>
            <a:endParaRPr lang="en-US" altLang="ko-KR" sz="1600"/>
          </a:p>
          <a:p>
            <a:pPr algn="l"/>
            <a:r>
              <a:rPr lang="en-US" altLang="ko-KR" sz="1600"/>
              <a:t>https://www.eduino.kr/product/detail.html?product_no=984</a:t>
            </a:r>
          </a:p>
          <a:p>
            <a:pPr algn="l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44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50713" y="2839760"/>
            <a:ext cx="1302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0000800000000000000" pitchFamily="2" charset="-127"/>
              </a:rPr>
              <a:t>소개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7A3-7E38-817B-6D70-EB7327E30E2B}"/>
              </a:ext>
            </a:extLst>
          </p:cNvPr>
          <p:cNvSpPr txBox="1"/>
          <p:nvPr/>
        </p:nvSpPr>
        <p:spPr>
          <a:xfrm>
            <a:off x="2969417" y="283976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74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38164-E690-29E7-74B7-D79308175178}"/>
              </a:ext>
            </a:extLst>
          </p:cNvPr>
          <p:cNvSpPr txBox="1"/>
          <p:nvPr/>
        </p:nvSpPr>
        <p:spPr>
          <a:xfrm>
            <a:off x="4966548" y="309969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0B29E-B204-E3E7-3047-14394D3BAA21}"/>
              </a:ext>
            </a:extLst>
          </p:cNvPr>
          <p:cNvSpPr txBox="1"/>
          <p:nvPr/>
        </p:nvSpPr>
        <p:spPr>
          <a:xfrm>
            <a:off x="557400" y="1359946"/>
            <a:ext cx="613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아두이노를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사용한 식물 자동 급수기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65D8B-B7B6-C9F6-07F1-3545D8879F24}"/>
              </a:ext>
            </a:extLst>
          </p:cNvPr>
          <p:cNvSpPr txBox="1"/>
          <p:nvPr/>
        </p:nvSpPr>
        <p:spPr>
          <a:xfrm>
            <a:off x="557400" y="2285505"/>
            <a:ext cx="11077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개발 목적 및 의의</a:t>
            </a:r>
            <a:endParaRPr lang="en-US" altLang="ko-KR" sz="2400" dirty="0"/>
          </a:p>
          <a:p>
            <a:r>
              <a:rPr lang="ko-KR" altLang="en-US" sz="2000" dirty="0"/>
              <a:t>집에서 키우는 화분이 많아 자동으로 물주는 기계가 있으면 좋겠다고 생각함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독창성</a:t>
            </a:r>
            <a:endParaRPr lang="en-US" altLang="ko-KR" sz="2400" dirty="0"/>
          </a:p>
          <a:p>
            <a:r>
              <a:rPr lang="ko-KR" altLang="en-US" sz="2000" dirty="0"/>
              <a:t>조건을 만족할 때 일정한 양의 물을 주는 것이 아닌 지정된 시간에 습도와 토양습도를 측정하여 그에 따른 물의 양을 다르게 설정해 물을 줌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주요 기능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현재 습도와 화분 토양의 습도를 측정해 </a:t>
            </a:r>
            <a:r>
              <a:rPr lang="en-US" altLang="ko-KR" sz="2000" dirty="0"/>
              <a:t>LCD</a:t>
            </a:r>
            <a:r>
              <a:rPr lang="ko-KR" altLang="en-US" sz="2000" dirty="0"/>
              <a:t>에 출력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습도와 토양 습도에 따라 줘야하는 물의 양을 계산해 펌프 모터를 통해 급수</a:t>
            </a: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50713" y="2839760"/>
            <a:ext cx="1302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0000800000000000000" pitchFamily="2" charset="-127"/>
              </a:rPr>
              <a:t>조사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7A3-7E38-817B-6D70-EB7327E30E2B}"/>
              </a:ext>
            </a:extLst>
          </p:cNvPr>
          <p:cNvSpPr txBox="1"/>
          <p:nvPr/>
        </p:nvSpPr>
        <p:spPr>
          <a:xfrm>
            <a:off x="2969417" y="283976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07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CBAFF-ECB9-08E0-DCDC-6EFA1C88E365}"/>
              </a:ext>
            </a:extLst>
          </p:cNvPr>
          <p:cNvSpPr txBox="1"/>
          <p:nvPr/>
        </p:nvSpPr>
        <p:spPr>
          <a:xfrm>
            <a:off x="4966548" y="309969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A01462F-A6CA-BEEC-6220-1C4F268F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68738"/>
              </p:ext>
            </p:extLst>
          </p:nvPr>
        </p:nvGraphicFramePr>
        <p:xfrm>
          <a:off x="352927" y="1434014"/>
          <a:ext cx="11486146" cy="488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49">
                  <a:extLst>
                    <a:ext uri="{9D8B030D-6E8A-4147-A177-3AD203B41FA5}">
                      <a16:colId xmlns:a16="http://schemas.microsoft.com/office/drawing/2014/main" val="2632039864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654145008"/>
                    </a:ext>
                  </a:extLst>
                </a:gridCol>
                <a:gridCol w="3103927">
                  <a:extLst>
                    <a:ext uri="{9D8B030D-6E8A-4147-A177-3AD203B41FA5}">
                      <a16:colId xmlns:a16="http://schemas.microsoft.com/office/drawing/2014/main" val="3869361868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8422606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521952355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666117351"/>
                    </a:ext>
                  </a:extLst>
                </a:gridCol>
                <a:gridCol w="963997">
                  <a:extLst>
                    <a:ext uri="{9D8B030D-6E8A-4147-A177-3AD203B41FA5}">
                      <a16:colId xmlns:a16="http://schemas.microsoft.com/office/drawing/2014/main" val="1735258011"/>
                    </a:ext>
                  </a:extLst>
                </a:gridCol>
              </a:tblGrid>
              <a:tr h="599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주요기능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제공컨텐츠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유료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366"/>
                  </a:ext>
                </a:extLst>
              </a:tr>
              <a:tr h="1550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센서를 이용하여 온습도를 측정함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센서를 통해 온습도를 측정하고 시리얼 모니터에 측정값을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로보다인시스템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2018-01-18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74749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불쾌지수를 나타내는 스마트 전등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센서로 온습도를 측정 후 불쾌지수 값을 계산하여 값에 따른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LED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색을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kocoafab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2017-11-01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1691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토양수분센서를 이용하여 토양의 수분량을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토양수분센서를 통해 토양의 수분량을 측정하여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LCD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에 값을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토양의 수분량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로보다인시스템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2017-02-10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073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94C7C50-2178-3B2F-3BF2-53B24A09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12" y="2049331"/>
            <a:ext cx="1169817" cy="1420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DD1B7A-2CDB-AFDB-A8A2-06EE4B14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35" y="3681906"/>
            <a:ext cx="1924344" cy="12287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6DAF7E-92B6-35AB-43DB-6688048C5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28" y="5007469"/>
            <a:ext cx="1732757" cy="12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5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CBAFF-ECB9-08E0-DCDC-6EFA1C88E365}"/>
              </a:ext>
            </a:extLst>
          </p:cNvPr>
          <p:cNvSpPr txBox="1"/>
          <p:nvPr/>
        </p:nvSpPr>
        <p:spPr>
          <a:xfrm>
            <a:off x="4966548" y="309969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조사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187912A-E8C2-9B2E-BBE3-DD32A38A6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6798"/>
              </p:ext>
            </p:extLst>
          </p:nvPr>
        </p:nvGraphicFramePr>
        <p:xfrm>
          <a:off x="352927" y="1434014"/>
          <a:ext cx="11486146" cy="488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49">
                  <a:extLst>
                    <a:ext uri="{9D8B030D-6E8A-4147-A177-3AD203B41FA5}">
                      <a16:colId xmlns:a16="http://schemas.microsoft.com/office/drawing/2014/main" val="2632039864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654145008"/>
                    </a:ext>
                  </a:extLst>
                </a:gridCol>
                <a:gridCol w="3103927">
                  <a:extLst>
                    <a:ext uri="{9D8B030D-6E8A-4147-A177-3AD203B41FA5}">
                      <a16:colId xmlns:a16="http://schemas.microsoft.com/office/drawing/2014/main" val="3869361868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8422606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521952355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3666117351"/>
                    </a:ext>
                  </a:extLst>
                </a:gridCol>
                <a:gridCol w="913663">
                  <a:extLst>
                    <a:ext uri="{9D8B030D-6E8A-4147-A177-3AD203B41FA5}">
                      <a16:colId xmlns:a16="http://schemas.microsoft.com/office/drawing/2014/main" val="1735258011"/>
                    </a:ext>
                  </a:extLst>
                </a:gridCol>
              </a:tblGrid>
              <a:tr h="599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주요기능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제공컨텐츠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유료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366"/>
                  </a:ext>
                </a:extLst>
              </a:tr>
              <a:tr h="1550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펌프모터와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아두이노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택트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스위치 모듈을 사용해 물을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펌핑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스위치를 누르면 펌프가 작동해 물을 내뱉음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수분 공급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배씨의 프로그래밍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2019-04-25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74749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LCD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에 문자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LCD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제어를 통해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문를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출력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문자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kocoafab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2017-11-01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1691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토양수분센서와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피에조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부저를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이용해 수분량에 따른 소리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토양의 수분량을 측정해 값을 매핑한 후 그에 맞는 음계의 음을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소리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kocoafab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2015-01-21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073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D6E2E14-61AD-F03E-20F4-9FD6E474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3" y="2105140"/>
            <a:ext cx="1848857" cy="130887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B091564-4006-65AA-7E52-8B7127BA7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21" y="3673285"/>
            <a:ext cx="2073539" cy="11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26E20B0-8AFC-A838-7B3D-44E76332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5" y="5027633"/>
            <a:ext cx="2129875" cy="125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50712" y="2855802"/>
            <a:ext cx="268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0000800000000000000" pitchFamily="2" charset="-127"/>
              </a:rPr>
              <a:t>플로우차트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7A3-7E38-817B-6D70-EB7327E30E2B}"/>
              </a:ext>
            </a:extLst>
          </p:cNvPr>
          <p:cNvSpPr txBox="1"/>
          <p:nvPr/>
        </p:nvSpPr>
        <p:spPr>
          <a:xfrm>
            <a:off x="2969417" y="283976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77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55800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1282016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FC2D8-3EA3-6D18-FB67-F9C74ABF2A72}"/>
              </a:ext>
            </a:extLst>
          </p:cNvPr>
          <p:cNvSpPr txBox="1"/>
          <p:nvPr/>
        </p:nvSpPr>
        <p:spPr>
          <a:xfrm>
            <a:off x="2143137" y="309969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플로우차트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9341B409-73CF-A180-A935-36A58DD32059}"/>
              </a:ext>
            </a:extLst>
          </p:cNvPr>
          <p:cNvSpPr/>
          <p:nvPr/>
        </p:nvSpPr>
        <p:spPr>
          <a:xfrm>
            <a:off x="7644651" y="1004176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습도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토양습도 측정</a:t>
            </a: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3150AD45-52CF-9E36-7D7B-0B0B55ABD6AD}"/>
              </a:ext>
            </a:extLst>
          </p:cNvPr>
          <p:cNvSpPr/>
          <p:nvPr/>
        </p:nvSpPr>
        <p:spPr>
          <a:xfrm>
            <a:off x="7715957" y="254639"/>
            <a:ext cx="1107347" cy="451062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785964D6-5BB1-6BEB-34FD-FA151EFA75B3}"/>
              </a:ext>
            </a:extLst>
          </p:cNvPr>
          <p:cNvSpPr/>
          <p:nvPr/>
        </p:nvSpPr>
        <p:spPr>
          <a:xfrm>
            <a:off x="9423117" y="1362652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LCD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03655136-4556-7B0B-7944-33E7880C90B1}"/>
              </a:ext>
            </a:extLst>
          </p:cNvPr>
          <p:cNvSpPr/>
          <p:nvPr/>
        </p:nvSpPr>
        <p:spPr>
          <a:xfrm>
            <a:off x="7644651" y="1754685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퍼지화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10491978-4932-5DB5-1CA4-607EFF72D6D2}"/>
              </a:ext>
            </a:extLst>
          </p:cNvPr>
          <p:cNvSpPr/>
          <p:nvPr/>
        </p:nvSpPr>
        <p:spPr>
          <a:xfrm>
            <a:off x="7644651" y="2505194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추론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8BCE4A46-F25B-7012-928A-DABDF289715B}"/>
              </a:ext>
            </a:extLst>
          </p:cNvPr>
          <p:cNvSpPr/>
          <p:nvPr/>
        </p:nvSpPr>
        <p:spPr>
          <a:xfrm>
            <a:off x="7644651" y="3362880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역퍼지화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7758DE1E-26B4-0D1D-386B-50064294F0D3}"/>
              </a:ext>
            </a:extLst>
          </p:cNvPr>
          <p:cNvSpPr/>
          <p:nvPr/>
        </p:nvSpPr>
        <p:spPr>
          <a:xfrm>
            <a:off x="7355230" y="4126278"/>
            <a:ext cx="1820411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퍼지 출력 값으로 모터 가동시간 계산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1BBB0AD-A795-F18A-2E73-035ACAE2B8A3}"/>
              </a:ext>
            </a:extLst>
          </p:cNvPr>
          <p:cNvSpPr/>
          <p:nvPr/>
        </p:nvSpPr>
        <p:spPr>
          <a:xfrm>
            <a:off x="7653039" y="5974450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화분에 물 공급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5872B3-BBCF-902F-BAC3-423DF3A7DDEC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8265436" y="705701"/>
            <a:ext cx="4195" cy="298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3C48B5-8016-05B8-21E5-D585CA7F6A84}"/>
              </a:ext>
            </a:extLst>
          </p:cNvPr>
          <p:cNvCxnSpPr>
            <a:stCxn id="7" idx="2"/>
            <a:endCxn id="26" idx="0"/>
          </p:cNvCxnSpPr>
          <p:nvPr/>
        </p:nvCxnSpPr>
        <p:spPr>
          <a:xfrm>
            <a:off x="8265436" y="1532682"/>
            <a:ext cx="0" cy="22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937FFD5-2BCE-4F9B-59C5-FF090248A389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8265436" y="2283191"/>
            <a:ext cx="0" cy="22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144EE4D-328B-7EDA-36F3-BA5BBCA1520E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8265436" y="3033700"/>
            <a:ext cx="0" cy="329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AA8ABD-F982-F323-314C-81C03A5D26D7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8265436" y="3891386"/>
            <a:ext cx="0" cy="234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E9DFB5-6D13-725A-2248-353352DDF3DA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>
            <a:off x="8265436" y="4654784"/>
            <a:ext cx="8388" cy="28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1C4282A-47CF-3EF4-EF32-704C7D326CBD}"/>
              </a:ext>
            </a:extLst>
          </p:cNvPr>
          <p:cNvCxnSpPr>
            <a:cxnSpLocks/>
          </p:cNvCxnSpPr>
          <p:nvPr/>
        </p:nvCxnSpPr>
        <p:spPr>
          <a:xfrm>
            <a:off x="8273824" y="1626905"/>
            <a:ext cx="1157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4EF91E5-9C94-581E-AE96-DFFA5963F781}"/>
              </a:ext>
            </a:extLst>
          </p:cNvPr>
          <p:cNvCxnSpPr>
            <a:stCxn id="30" idx="1"/>
          </p:cNvCxnSpPr>
          <p:nvPr/>
        </p:nvCxnSpPr>
        <p:spPr>
          <a:xfrm flipH="1">
            <a:off x="6600219" y="6238703"/>
            <a:ext cx="1052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AC99D5F-4543-EA9A-B85E-507CE5973A50}"/>
              </a:ext>
            </a:extLst>
          </p:cNvPr>
          <p:cNvCxnSpPr>
            <a:cxnSpLocks/>
          </p:cNvCxnSpPr>
          <p:nvPr/>
        </p:nvCxnSpPr>
        <p:spPr>
          <a:xfrm flipV="1">
            <a:off x="6600219" y="1268429"/>
            <a:ext cx="16779" cy="4970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F8F4874-341D-E214-0755-E7194D74E5FC}"/>
              </a:ext>
            </a:extLst>
          </p:cNvPr>
          <p:cNvCxnSpPr>
            <a:endCxn id="7" idx="1"/>
          </p:cNvCxnSpPr>
          <p:nvPr/>
        </p:nvCxnSpPr>
        <p:spPr>
          <a:xfrm>
            <a:off x="6616998" y="1268429"/>
            <a:ext cx="1027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D1DBBA25-6B93-BA39-54EF-70C0D9254D49}"/>
              </a:ext>
            </a:extLst>
          </p:cNvPr>
          <p:cNvSpPr/>
          <p:nvPr/>
        </p:nvSpPr>
        <p:spPr>
          <a:xfrm>
            <a:off x="7514623" y="4939362"/>
            <a:ext cx="1518401" cy="750509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지정된 시간인가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02994A3-F73B-50F8-D804-996628FF8D55}"/>
              </a:ext>
            </a:extLst>
          </p:cNvPr>
          <p:cNvCxnSpPr>
            <a:cxnSpLocks/>
            <a:stCxn id="41" idx="2"/>
            <a:endCxn id="30" idx="0"/>
          </p:cNvCxnSpPr>
          <p:nvPr/>
        </p:nvCxnSpPr>
        <p:spPr>
          <a:xfrm>
            <a:off x="8273824" y="5689871"/>
            <a:ext cx="0" cy="28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1F4156A-C470-AF67-F4D9-8EBD47FD71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6616998" y="5314616"/>
            <a:ext cx="8976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1894E31-EEFD-C6F0-8B0D-EF27CE202C29}"/>
              </a:ext>
            </a:extLst>
          </p:cNvPr>
          <p:cNvSpPr txBox="1"/>
          <p:nvPr/>
        </p:nvSpPr>
        <p:spPr>
          <a:xfrm>
            <a:off x="8273823" y="5608862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5AF9BE-B1AC-C916-AE44-98C49AE4F1D4}"/>
              </a:ext>
            </a:extLst>
          </p:cNvPr>
          <p:cNvSpPr txBox="1"/>
          <p:nvPr/>
        </p:nvSpPr>
        <p:spPr>
          <a:xfrm>
            <a:off x="6888008" y="498849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859</Words>
  <Application>Microsoft Office PowerPoint</Application>
  <PresentationFormat>와이드스크린</PresentationFormat>
  <Paragraphs>238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휴먼모음T</vt:lpstr>
      <vt:lpstr>Arial</vt:lpstr>
      <vt:lpstr>KoPubWorld돋움체 Bold</vt:lpstr>
      <vt:lpstr>KoPubWorld돋움체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안상민</cp:lastModifiedBy>
  <cp:revision>21</cp:revision>
  <dcterms:created xsi:type="dcterms:W3CDTF">2020-01-03T14:16:53Z</dcterms:created>
  <dcterms:modified xsi:type="dcterms:W3CDTF">2022-12-16T04:30:08Z</dcterms:modified>
</cp:coreProperties>
</file>