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62D5C-9B5F-433B-554E-9DB149344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5069EB-98B6-C3DA-9378-4A00013ED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99843-30AE-BC53-04F1-F03B282C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21506-8096-2404-2868-4C3C4966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F6F5C-D56D-E393-EDBE-3C2B88D5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24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C536C-7B61-25B7-3A1E-D65FA965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EFE62-562E-B0D4-5215-8FFCB0A31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570C1-7DE4-3529-DD81-BD3FE854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CB15D-4794-AB1C-AAAC-621D9E6D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F480E-6469-7741-A88B-9C513D99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2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95185D-185B-248E-1FCF-4D47B7929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6C16A0-016F-2F89-51AA-B2C389307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9E943-73AC-9C4E-80E9-39A701BF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04105-C70E-64D9-F3ED-C52E8748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4C512-F6C1-9E15-E8B5-8D873A0C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0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58DB4-9691-45A8-3DFE-46A4932B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92A2C3-2862-162E-A069-8AF1B6A1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33F39-4BC2-1796-51FD-D6C3DBAB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33710-4532-2790-9C01-3D545CAE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F6AF6-EE12-4E4B-6C4F-B4652B41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09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2D449-8F2F-4723-2C52-D3CF91DA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E7C9BC-1F72-A1BE-7551-2736D8E80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8F7-80C6-FD5F-2727-468EB636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BC619-F403-E34C-44D3-87CFDC0D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9870A-BC7C-02CA-DED6-4E8D52EF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35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16CEE-3E24-A6A2-1524-57C1EFCA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55866-1486-CB56-086B-78CAB5758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0258E7-73BB-920A-431D-FF3ACE595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5C1098-5596-5CDE-0F94-EE3715DD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29AD10-A5C9-2A78-84D6-8B5791B5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E8756C-21D1-4B69-F1C9-7A64AEE4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6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5C2FC-4D6D-0355-DFAD-13772879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1401B2-F969-2AF5-7646-A2B7148A6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B15FFE-131D-7D48-5AA0-CC2E9C8C5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70E7C1-348A-EE4A-9C01-AC8952970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5ED1A-EB07-28D8-020D-C3ECEA2DC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5BBDB3-4053-071C-BE52-7B878CA9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5F9D68-B281-DF68-F697-9366EB36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E6E7F2-79AA-884F-3AF7-5D9BBC58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A3850-C2E1-5C80-2CB0-BCCB4200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BA4222-1377-4CAC-0472-85DC2CF2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61FF1A-C74D-4430-57DD-EBDC2A87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24B013-6151-8A9D-AA80-1C24CCC6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1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05729B-ECB8-905A-B7A1-3781A6BA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E681DC-F7CF-4EB5-FFE8-720A2C14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274052-0898-B64B-72D9-79B850B5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31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3DF6A-EC65-7007-5029-E09A950E6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712414-359A-C483-76CD-723BA9715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AA2A45-29DA-FC14-E154-034214BD6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0E8011-022F-2569-13BE-528B92B2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D27E99-1F19-B502-2678-91D8A00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74EEF9-3D1B-7E52-D8CA-A02734CF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4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BA44-D961-5B88-8A32-1D0F8366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301DCD-1642-2CB5-8F98-9B8B5594B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05564C-4579-94D3-1AF0-07428949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BD00A-A734-4438-438B-C693590E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0BE23B-6313-C7F3-BCDA-A95EA0A9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540EE5-FF4F-C921-8CEE-76A6E70D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89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254637-DAB1-00FB-E1AF-877EA229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C00E5D-A7B2-90AF-35D8-613E1A9E0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9BBB5-E3C6-732D-E3AC-8CCBC7EBC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30FA-BAF7-4782-AE60-3CD72BAE011A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0ADBCA-4768-C266-769B-AB16E83BB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C126A-4BAC-120E-A2E7-7F65829AF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8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eduino/220932193318" TargetMode="External"/><Relationship Id="rId7" Type="http://schemas.openxmlformats.org/officeDocument/2006/relationships/hyperlink" Target="https://artsung410.tistory.com/43" TargetMode="External"/><Relationship Id="rId2" Type="http://schemas.openxmlformats.org/officeDocument/2006/relationships/hyperlink" Target="https://kocoafab.cc/tutorial/view/72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ctec.co.kr/product/dht11-%EC%98%A8%EC%8A%B5%EB%8F%84-%EC%84%BC%EC%84%9C-%EB%AA%A8%EB%93%88-dht11-digital-temperature-humidity-sensor/10797/" TargetMode="External"/><Relationship Id="rId5" Type="http://schemas.openxmlformats.org/officeDocument/2006/relationships/hyperlink" Target="https://www.flaticon.com/kr/free-icon/flower-shape_3977192" TargetMode="External"/><Relationship Id="rId4" Type="http://schemas.openxmlformats.org/officeDocument/2006/relationships/hyperlink" Target="https://kor.pngtree.com/freepng/outline-person-icon_5196472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AA2A7-2505-587D-8785-DD09ECC4B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임베디드 컴퓨팅 기말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33DF23-9394-4F52-EDA5-7A0380CA9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소속 </a:t>
            </a:r>
            <a:r>
              <a:rPr lang="en-US" altLang="ko-KR" dirty="0"/>
              <a:t>: </a:t>
            </a:r>
            <a:r>
              <a:rPr lang="ko-KR" altLang="en-US" dirty="0"/>
              <a:t>컴퓨터공학전공</a:t>
            </a:r>
            <a:endParaRPr lang="en-US" altLang="ko-KR" dirty="0"/>
          </a:p>
          <a:p>
            <a:pPr algn="r"/>
            <a:r>
              <a:rPr lang="ko-KR" altLang="en-US" dirty="0"/>
              <a:t>학번 </a:t>
            </a:r>
            <a:r>
              <a:rPr lang="en-US" altLang="ko-KR" dirty="0"/>
              <a:t>: 2017108266</a:t>
            </a:r>
          </a:p>
          <a:p>
            <a:pPr algn="r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안상민</a:t>
            </a:r>
          </a:p>
        </p:txBody>
      </p:sp>
    </p:spTree>
    <p:extLst>
      <p:ext uri="{BB962C8B-B14F-4D97-AF65-F5344CB8AC3E}">
        <p14:creationId xmlns:p14="http://schemas.microsoft.com/office/powerpoint/2010/main" val="3450473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C78FF-ED87-0626-D409-704F15D0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부품 및 기능 설명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C17199-CE86-ADFB-E374-7C635DF40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855422"/>
              </p:ext>
            </p:extLst>
          </p:nvPr>
        </p:nvGraphicFramePr>
        <p:xfrm>
          <a:off x="1344103" y="1845476"/>
          <a:ext cx="9091802" cy="4169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82238">
                  <a:extLst>
                    <a:ext uri="{9D8B030D-6E8A-4147-A177-3AD203B41FA5}">
                      <a16:colId xmlns:a16="http://schemas.microsoft.com/office/drawing/2014/main" val="3057513107"/>
                    </a:ext>
                  </a:extLst>
                </a:gridCol>
                <a:gridCol w="5209564">
                  <a:extLst>
                    <a:ext uri="{9D8B030D-6E8A-4147-A177-3AD203B41FA5}">
                      <a16:colId xmlns:a16="http://schemas.microsoft.com/office/drawing/2014/main" val="429643153"/>
                    </a:ext>
                  </a:extLst>
                </a:gridCol>
              </a:tblGrid>
              <a:tr h="3742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센서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504428"/>
                  </a:ext>
                </a:extLst>
              </a:tr>
              <a:tr h="1655961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b="1" dirty="0" err="1"/>
                        <a:t>토양습도센서</a:t>
                      </a:r>
                      <a:endParaRPr lang="en-US" altLang="ko-KR" sz="1200" b="1" dirty="0"/>
                    </a:p>
                    <a:p>
                      <a:pPr algn="just"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토양의 수분을 감지하여 디지털 또는 아날로그 </a:t>
                      </a:r>
                      <a:r>
                        <a:rPr lang="ko-KR" altLang="en-US" sz="1100" dirty="0" err="1"/>
                        <a:t>센서값을</a:t>
                      </a:r>
                      <a:r>
                        <a:rPr lang="ko-KR" altLang="en-US" sz="1100" dirty="0"/>
                        <a:t> 출력하는 모듈</a:t>
                      </a:r>
                      <a:endParaRPr lang="en-US" altLang="ko-KR" sz="1100" dirty="0"/>
                    </a:p>
                    <a:p>
                      <a:pPr algn="just" latinLnBrk="1"/>
                      <a:endParaRPr lang="en-US" altLang="ko-KR" sz="1100" dirty="0"/>
                    </a:p>
                    <a:p>
                      <a:pPr algn="just" latinLnBrk="1"/>
                      <a:r>
                        <a:rPr lang="ko-KR" altLang="en-US" sz="1200" b="1" dirty="0"/>
                        <a:t>기능</a:t>
                      </a:r>
                      <a:endParaRPr lang="en-US" altLang="ko-KR" sz="1200" b="1" dirty="0"/>
                    </a:p>
                    <a:p>
                      <a:pPr algn="just"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두 개의 전극부분은 토양의 수분함량에 따라 저항 값이 변화하며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이에 따라 전류의 세기 또한 변하게 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886123"/>
                  </a:ext>
                </a:extLst>
              </a:tr>
              <a:tr h="3691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규격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401105"/>
                  </a:ext>
                </a:extLst>
              </a:tr>
              <a:tr h="17700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동작 전압 </a:t>
                      </a:r>
                      <a:r>
                        <a:rPr lang="en-US" altLang="ko-KR" dirty="0"/>
                        <a:t>: 3.3V ~ 5V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455734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C3DAA2C8-4D09-9B98-E5E7-7512BD061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60" y="2432807"/>
            <a:ext cx="3611878" cy="345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18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C78FF-ED87-0626-D409-704F15D0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부품 및 기능 설명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C17199-CE86-ADFB-E374-7C635DF40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284023"/>
              </p:ext>
            </p:extLst>
          </p:nvPr>
        </p:nvGraphicFramePr>
        <p:xfrm>
          <a:off x="1344103" y="1845476"/>
          <a:ext cx="9091802" cy="4169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82238">
                  <a:extLst>
                    <a:ext uri="{9D8B030D-6E8A-4147-A177-3AD203B41FA5}">
                      <a16:colId xmlns:a16="http://schemas.microsoft.com/office/drawing/2014/main" val="3057513107"/>
                    </a:ext>
                  </a:extLst>
                </a:gridCol>
                <a:gridCol w="5209564">
                  <a:extLst>
                    <a:ext uri="{9D8B030D-6E8A-4147-A177-3AD203B41FA5}">
                      <a16:colId xmlns:a16="http://schemas.microsoft.com/office/drawing/2014/main" val="429643153"/>
                    </a:ext>
                  </a:extLst>
                </a:gridCol>
              </a:tblGrid>
              <a:tr h="3742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센서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504428"/>
                  </a:ext>
                </a:extLst>
              </a:tr>
              <a:tr h="1655961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1" dirty="0"/>
                        <a:t>LCD</a:t>
                      </a:r>
                    </a:p>
                    <a:p>
                      <a:pPr algn="just"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후면에 </a:t>
                      </a:r>
                      <a:r>
                        <a:rPr lang="ko-KR" altLang="en-US" sz="1100" dirty="0" err="1"/>
                        <a:t>백라이트를</a:t>
                      </a:r>
                      <a:r>
                        <a:rPr lang="ko-KR" altLang="en-US" sz="1100" dirty="0"/>
                        <a:t> 두고 전면에 액정을 두어 액정이 전기 신호에 따라 빛을 차단하거나 통과시키는 방식으로 빛을 내는 액정 표시장치</a:t>
                      </a:r>
                      <a:endParaRPr lang="en-US" altLang="ko-KR" sz="1100" dirty="0"/>
                    </a:p>
                    <a:p>
                      <a:pPr algn="just" latinLnBrk="1"/>
                      <a:endParaRPr lang="en-US" altLang="ko-KR" sz="1100" dirty="0"/>
                    </a:p>
                    <a:p>
                      <a:pPr algn="just" latinLnBrk="1"/>
                      <a:r>
                        <a:rPr lang="ko-KR" altLang="en-US" sz="1200" b="1" dirty="0"/>
                        <a:t>기능</a:t>
                      </a:r>
                      <a:endParaRPr lang="en-US" altLang="ko-KR" sz="1200" b="1" dirty="0"/>
                    </a:p>
                    <a:p>
                      <a:pPr algn="just" latinLnBrk="1"/>
                      <a:r>
                        <a:rPr lang="en-US" altLang="ko-KR" sz="1100" dirty="0"/>
                        <a:t>-16</a:t>
                      </a:r>
                      <a:r>
                        <a:rPr lang="ko-KR" altLang="en-US" sz="1100" dirty="0" err="1"/>
                        <a:t>글자씩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줄에 출력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886123"/>
                  </a:ext>
                </a:extLst>
              </a:tr>
              <a:tr h="3691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규격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401105"/>
                  </a:ext>
                </a:extLst>
              </a:tr>
              <a:tr h="17700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소비전력 </a:t>
                      </a:r>
                      <a:r>
                        <a:rPr lang="en-US" altLang="ko-KR" sz="1400" dirty="0"/>
                        <a:t>: 0.4W</a:t>
                      </a: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무게 </a:t>
                      </a:r>
                      <a:r>
                        <a:rPr lang="en-US" altLang="ko-KR" sz="1400" dirty="0"/>
                        <a:t>: 3.2g</a:t>
                      </a: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크기 </a:t>
                      </a:r>
                      <a:r>
                        <a:rPr lang="en-US" altLang="ko-KR" sz="1400" dirty="0"/>
                        <a:t>: 85 x 35 x 18mm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455734"/>
                  </a:ext>
                </a:extLst>
              </a:tr>
            </a:tbl>
          </a:graphicData>
        </a:graphic>
      </p:graphicFrame>
      <p:pic>
        <p:nvPicPr>
          <p:cNvPr id="2050" name="Picture 2" descr="Arduino] 아두이노 LCD 16x2 다양한 예제 응용하기">
            <a:extLst>
              <a:ext uri="{FF2B5EF4-FFF2-40B4-BE49-F238E27FC236}">
                <a16:creationId xmlns:a16="http://schemas.microsoft.com/office/drawing/2014/main" id="{1E2498D3-418C-8E40-AE22-14E4F3978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593" y="2765133"/>
            <a:ext cx="3470246" cy="2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72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C78FF-ED87-0626-D409-704F15D0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부품 및 기능 설명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C17199-CE86-ADFB-E374-7C635DF40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467689"/>
              </p:ext>
            </p:extLst>
          </p:nvPr>
        </p:nvGraphicFramePr>
        <p:xfrm>
          <a:off x="1344103" y="1845476"/>
          <a:ext cx="9091802" cy="4169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82238">
                  <a:extLst>
                    <a:ext uri="{9D8B030D-6E8A-4147-A177-3AD203B41FA5}">
                      <a16:colId xmlns:a16="http://schemas.microsoft.com/office/drawing/2014/main" val="3057513107"/>
                    </a:ext>
                  </a:extLst>
                </a:gridCol>
                <a:gridCol w="5209564">
                  <a:extLst>
                    <a:ext uri="{9D8B030D-6E8A-4147-A177-3AD203B41FA5}">
                      <a16:colId xmlns:a16="http://schemas.microsoft.com/office/drawing/2014/main" val="429643153"/>
                    </a:ext>
                  </a:extLst>
                </a:gridCol>
              </a:tblGrid>
              <a:tr h="3742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센서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504428"/>
                  </a:ext>
                </a:extLst>
              </a:tr>
              <a:tr h="1655961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b="1" dirty="0"/>
                        <a:t>펌프모터</a:t>
                      </a:r>
                      <a:endParaRPr lang="en-US" altLang="ko-KR" sz="1200" b="1" dirty="0"/>
                    </a:p>
                    <a:p>
                      <a:pPr algn="just"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원동기로부터 기계적 에너지를 받아서 액체나 기체에 압력을 주어 낮은 압력인 곳에서 높은 압력인 곳으로 위치를 바꿔주는 기계</a:t>
                      </a:r>
                      <a:endParaRPr lang="en-US" altLang="ko-KR" sz="1100" dirty="0"/>
                    </a:p>
                    <a:p>
                      <a:pPr algn="just" latinLnBrk="1"/>
                      <a:endParaRPr lang="en-US" altLang="ko-KR" sz="1100" dirty="0"/>
                    </a:p>
                    <a:p>
                      <a:pPr algn="just" latinLnBrk="1"/>
                      <a:r>
                        <a:rPr lang="ko-KR" altLang="en-US" sz="1200" b="1" dirty="0"/>
                        <a:t>기능</a:t>
                      </a:r>
                      <a:endParaRPr lang="en-US" altLang="ko-KR" sz="1200" b="1" dirty="0"/>
                    </a:p>
                    <a:p>
                      <a:pPr algn="just"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수중에서 </a:t>
                      </a:r>
                      <a:r>
                        <a:rPr lang="ko-KR" altLang="en-US" sz="1100" dirty="0" err="1"/>
                        <a:t>펌핑작용을</a:t>
                      </a:r>
                      <a:r>
                        <a:rPr lang="ko-KR" altLang="en-US" sz="1100" dirty="0"/>
                        <a:t> 하여 물을 빨아들인 후 연결된 호스로 내뱉음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886123"/>
                  </a:ext>
                </a:extLst>
              </a:tr>
              <a:tr h="3691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규격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401105"/>
                  </a:ext>
                </a:extLst>
              </a:tr>
              <a:tr h="17700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전압 </a:t>
                      </a:r>
                      <a:r>
                        <a:rPr lang="en-US" altLang="ko-KR" sz="1400" dirty="0"/>
                        <a:t>: 2.5V~6V</a:t>
                      </a: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전류 </a:t>
                      </a:r>
                      <a:r>
                        <a:rPr lang="en-US" altLang="ko-KR" sz="1400" dirty="0"/>
                        <a:t>: 130mA~240mA</a:t>
                      </a: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크기 </a:t>
                      </a:r>
                      <a:r>
                        <a:rPr lang="en-US" altLang="ko-KR" sz="1400" dirty="0"/>
                        <a:t>: 43 x 24 x 33mm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455734"/>
                  </a:ext>
                </a:extLst>
              </a:tr>
            </a:tbl>
          </a:graphicData>
        </a:graphic>
      </p:graphicFrame>
      <p:pic>
        <p:nvPicPr>
          <p:cNvPr id="4098" name="Picture 2" descr="에듀이노-코딩교육 전문 쇼핑몰">
            <a:extLst>
              <a:ext uri="{FF2B5EF4-FFF2-40B4-BE49-F238E27FC236}">
                <a16:creationId xmlns:a16="http://schemas.microsoft.com/office/drawing/2014/main" id="{AC82F1C9-1DFB-C25B-7814-8BE925F7E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36" y="2483141"/>
            <a:ext cx="3134162" cy="313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85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C78FF-ED87-0626-D409-704F15D0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부품 및 기능 설명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C17199-CE86-ADFB-E374-7C635DF40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039218"/>
              </p:ext>
            </p:extLst>
          </p:nvPr>
        </p:nvGraphicFramePr>
        <p:xfrm>
          <a:off x="1268602" y="2432707"/>
          <a:ext cx="9192470" cy="29949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25224">
                  <a:extLst>
                    <a:ext uri="{9D8B030D-6E8A-4147-A177-3AD203B41FA5}">
                      <a16:colId xmlns:a16="http://schemas.microsoft.com/office/drawing/2014/main" val="3057513107"/>
                    </a:ext>
                  </a:extLst>
                </a:gridCol>
                <a:gridCol w="5267246">
                  <a:extLst>
                    <a:ext uri="{9D8B030D-6E8A-4147-A177-3AD203B41FA5}">
                      <a16:colId xmlns:a16="http://schemas.microsoft.com/office/drawing/2014/main" val="429643153"/>
                    </a:ext>
                  </a:extLst>
                </a:gridCol>
              </a:tblGrid>
              <a:tr h="3742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규격 및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504428"/>
                  </a:ext>
                </a:extLst>
              </a:tr>
              <a:tr h="262069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600" b="1" dirty="0" err="1"/>
                        <a:t>아두이노</a:t>
                      </a:r>
                      <a:r>
                        <a:rPr lang="ko-KR" altLang="en-US" sz="1600" b="1" dirty="0"/>
                        <a:t> </a:t>
                      </a:r>
                      <a:r>
                        <a:rPr lang="ko-KR" altLang="en-US" sz="1600" b="1" dirty="0" err="1"/>
                        <a:t>우노</a:t>
                      </a:r>
                      <a:r>
                        <a:rPr lang="ko-KR" altLang="en-US" sz="1600" b="1" dirty="0"/>
                        <a:t> 보드</a:t>
                      </a:r>
                      <a:endParaRPr lang="en-US" altLang="ko-KR" sz="1600" b="1" dirty="0"/>
                    </a:p>
                    <a:p>
                      <a:pPr algn="just" latinLnBrk="1"/>
                      <a:endParaRPr lang="en-US" altLang="ko-KR" sz="1400" dirty="0"/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규격</a:t>
                      </a:r>
                      <a:endParaRPr lang="en-US" altLang="ko-KR" sz="1400" dirty="0"/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마이크로 컨트롤러</a:t>
                      </a:r>
                      <a:endParaRPr lang="en-US" altLang="ko-KR" sz="1400" dirty="0"/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시스템 전압</a:t>
                      </a:r>
                      <a:r>
                        <a:rPr lang="en-US" altLang="ko-KR" sz="1400" dirty="0"/>
                        <a:t> : 5V</a:t>
                      </a: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 err="1"/>
                        <a:t>크키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 68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x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53mm</a:t>
                      </a: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디지털 입출력 핀 </a:t>
                      </a:r>
                      <a:r>
                        <a:rPr lang="en-US" altLang="ko-KR" sz="1400" dirty="0"/>
                        <a:t>: 20</a:t>
                      </a: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아날로그 입력 핀 </a:t>
                      </a:r>
                      <a:r>
                        <a:rPr lang="en-US" altLang="ko-KR" sz="1400" dirty="0"/>
                        <a:t>: 6</a:t>
                      </a: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-PWM </a:t>
                      </a:r>
                      <a:r>
                        <a:rPr lang="ko-KR" altLang="en-US" sz="1400" dirty="0"/>
                        <a:t>출력 핀 </a:t>
                      </a:r>
                      <a:r>
                        <a:rPr lang="en-US" altLang="ko-KR" sz="1400" dirty="0"/>
                        <a:t>: 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886123"/>
                  </a:ext>
                </a:extLst>
              </a:tr>
            </a:tbl>
          </a:graphicData>
        </a:graphic>
      </p:graphicFrame>
      <p:pic>
        <p:nvPicPr>
          <p:cNvPr id="5122" name="Picture 2" descr="아두이노 보드 목록 - 위키백과, 우리 모두의 백과사전">
            <a:extLst>
              <a:ext uri="{FF2B5EF4-FFF2-40B4-BE49-F238E27FC236}">
                <a16:creationId xmlns:a16="http://schemas.microsoft.com/office/drawing/2014/main" id="{F8D74F07-184C-444A-9223-782444B25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182" y="2925661"/>
            <a:ext cx="3521280" cy="231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3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433FE-3326-ACE4-EB7B-9A184EAD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7A873-5482-5F65-CA4C-6646CEA3C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7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600" dirty="0"/>
              <a:t>기존 </a:t>
            </a:r>
            <a:r>
              <a:rPr lang="ko-KR" altLang="en-US" sz="1600" dirty="0" err="1"/>
              <a:t>아두이노</a:t>
            </a:r>
            <a:r>
              <a:rPr lang="ko-KR" altLang="en-US" sz="1600" dirty="0"/>
              <a:t> 프로그램 조사</a:t>
            </a:r>
            <a:endParaRPr lang="en-US" altLang="ko-KR" sz="1600" dirty="0"/>
          </a:p>
          <a:p>
            <a:r>
              <a:rPr lang="en-US" altLang="ko-KR" sz="1600" dirty="0"/>
              <a:t>https://m.blog.naver.com/PostView.naver?isHttpsRedirect=true&amp;blogId=eduino&amp;logNo=221187957461</a:t>
            </a:r>
          </a:p>
          <a:p>
            <a:r>
              <a:rPr lang="en-US" altLang="ko-KR" sz="1600" dirty="0">
                <a:hlinkClick r:id="rId2"/>
              </a:rPr>
              <a:t>https://kocoafab.cc/tutorial/view/726</a:t>
            </a:r>
            <a:endParaRPr lang="en-US" altLang="ko-KR" sz="1600" dirty="0"/>
          </a:p>
          <a:p>
            <a:r>
              <a:rPr lang="en-US" altLang="ko-KR" sz="1600" dirty="0">
                <a:hlinkClick r:id="rId3"/>
              </a:rPr>
              <a:t>https://m.blog.naver.com/eduino/220932193318</a:t>
            </a:r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순서도 설계</a:t>
            </a:r>
            <a:endParaRPr lang="en-US" altLang="ko-KR" sz="1600" dirty="0"/>
          </a:p>
          <a:p>
            <a:r>
              <a:rPr lang="en-US" altLang="ko-KR" sz="1600" dirty="0">
                <a:hlinkClick r:id="rId4"/>
              </a:rPr>
              <a:t>https://kor.pngtree.com/freepng/outline-person-icon_5196472.html</a:t>
            </a:r>
            <a:endParaRPr lang="en-US" altLang="ko-KR" sz="1600" dirty="0"/>
          </a:p>
          <a:p>
            <a:r>
              <a:rPr lang="en-US" altLang="ko-KR" sz="1600" dirty="0">
                <a:hlinkClick r:id="rId5"/>
              </a:rPr>
              <a:t>https://www.flaticon.com/kr/free-icon/flower-shape_3977192</a:t>
            </a:r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개발 부품 및 기능 설명</a:t>
            </a:r>
            <a:endParaRPr lang="en-US" altLang="ko-KR" sz="1600" dirty="0"/>
          </a:p>
          <a:p>
            <a:r>
              <a:rPr lang="en-US" altLang="ko-KR" sz="1600" dirty="0">
                <a:hlinkClick r:id="rId6"/>
              </a:rPr>
              <a:t>http://vctec.co.kr/product/dht11-%EC%98%A8%EC%8A%B5%EB%8F%84-%EC%84%BC%EC%84%9C-%EB%AA%A8%EB%93%88-dht11-digital-temperature-humidity-sensor/10797/</a:t>
            </a:r>
            <a:endParaRPr lang="en-US" altLang="ko-KR" sz="1600" dirty="0"/>
          </a:p>
          <a:p>
            <a:r>
              <a:rPr lang="en-US" altLang="ko-KR" sz="1600" dirty="0">
                <a:hlinkClick r:id="rId7"/>
              </a:rPr>
              <a:t>https://artsung410.tistory.com/43</a:t>
            </a:r>
            <a:endParaRPr lang="en-US" altLang="ko-KR" sz="1600" dirty="0"/>
          </a:p>
          <a:p>
            <a:r>
              <a:rPr lang="en-US" altLang="ko-KR" sz="1600" dirty="0"/>
              <a:t>https://www.eduino.kr/product/detail.html?product_no=984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414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F5E59-48B6-645B-055C-B2F1A47D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9C8FE-F407-2EA7-F234-54DE46CD6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제목</a:t>
            </a:r>
            <a:r>
              <a:rPr lang="en-US" altLang="ko-KR" dirty="0"/>
              <a:t> : </a:t>
            </a:r>
            <a:r>
              <a:rPr lang="ko-KR" altLang="en-US" dirty="0" err="1"/>
              <a:t>아두이노를</a:t>
            </a:r>
            <a:r>
              <a:rPr lang="ko-KR" altLang="en-US" dirty="0"/>
              <a:t> 사용한 자동 식물 급수기</a:t>
            </a:r>
            <a:endParaRPr lang="en-US" altLang="ko-KR" dirty="0"/>
          </a:p>
          <a:p>
            <a:r>
              <a:rPr lang="ko-KR" altLang="en-US" dirty="0"/>
              <a:t>개발 목적 </a:t>
            </a:r>
            <a:r>
              <a:rPr lang="en-US" altLang="ko-KR" dirty="0"/>
              <a:t>: </a:t>
            </a:r>
            <a:r>
              <a:rPr lang="ko-KR" altLang="en-US" dirty="0"/>
              <a:t>집에서 키우는 화분이 많아 자동으로 물주는 기계가 있으면 좋겠다고 생각함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215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68ADB-5B77-6ABE-014D-631D2E31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44B37-2264-D1EA-F1EE-C1D413F87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주요 기능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현재 습도와 화분 토양의 습도를 측정해 </a:t>
            </a:r>
            <a:r>
              <a:rPr lang="en-US" altLang="ko-KR" dirty="0"/>
              <a:t>LCD</a:t>
            </a:r>
            <a:r>
              <a:rPr lang="ko-KR" altLang="en-US" dirty="0"/>
              <a:t>에 출력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습도와 토양 습도에 따라 줘야하는 물의 양을 계산해 펌프 모터를 통해 급수</a:t>
            </a:r>
          </a:p>
        </p:txBody>
      </p:sp>
    </p:spTree>
    <p:extLst>
      <p:ext uri="{BB962C8B-B14F-4D97-AF65-F5344CB8AC3E}">
        <p14:creationId xmlns:p14="http://schemas.microsoft.com/office/powerpoint/2010/main" val="262086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3722-37C2-C057-AD0A-337096D0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FD6D79-0AA2-58B7-6920-A67160842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967171"/>
              </p:ext>
            </p:extLst>
          </p:nvPr>
        </p:nvGraphicFramePr>
        <p:xfrm>
          <a:off x="417095" y="1690688"/>
          <a:ext cx="11486146" cy="4883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549">
                  <a:extLst>
                    <a:ext uri="{9D8B030D-6E8A-4147-A177-3AD203B41FA5}">
                      <a16:colId xmlns:a16="http://schemas.microsoft.com/office/drawing/2014/main" val="2632039864"/>
                    </a:ext>
                  </a:extLst>
                </a:gridCol>
                <a:gridCol w="1610686">
                  <a:extLst>
                    <a:ext uri="{9D8B030D-6E8A-4147-A177-3AD203B41FA5}">
                      <a16:colId xmlns:a16="http://schemas.microsoft.com/office/drawing/2014/main" val="3654145008"/>
                    </a:ext>
                  </a:extLst>
                </a:gridCol>
                <a:gridCol w="3103927">
                  <a:extLst>
                    <a:ext uri="{9D8B030D-6E8A-4147-A177-3AD203B41FA5}">
                      <a16:colId xmlns:a16="http://schemas.microsoft.com/office/drawing/2014/main" val="3869361868"/>
                    </a:ext>
                  </a:extLst>
                </a:gridCol>
                <a:gridCol w="1317071">
                  <a:extLst>
                    <a:ext uri="{9D8B030D-6E8A-4147-A177-3AD203B41FA5}">
                      <a16:colId xmlns:a16="http://schemas.microsoft.com/office/drawing/2014/main" val="2842260674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3521952355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666117351"/>
                    </a:ext>
                  </a:extLst>
                </a:gridCol>
                <a:gridCol w="963997">
                  <a:extLst>
                    <a:ext uri="{9D8B030D-6E8A-4147-A177-3AD203B41FA5}">
                      <a16:colId xmlns:a16="http://schemas.microsoft.com/office/drawing/2014/main" val="1735258011"/>
                    </a:ext>
                  </a:extLst>
                </a:gridCol>
              </a:tblGrid>
              <a:tr h="5995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주요기능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제공컨텐츠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유료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무료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개발자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개발날짜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55366"/>
                  </a:ext>
                </a:extLst>
              </a:tr>
              <a:tr h="155006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온습도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센서를 이용하여 온습도를 측정함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온습도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센서를 통해 온습도를 측정하고 시리얼 모니터에 측정값을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온습도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무료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로보다인시스템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2018-01-18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274749"/>
                  </a:ext>
                </a:extLst>
              </a:tr>
              <a:tr h="136677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불쾌지수를 나타내는 스마트 전등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온습도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센서로 온습도를 측정 후 불쾌지수 값을 계산하여 값에 따른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LED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색을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온습도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무료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kocoafab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2017-11-01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431691"/>
                  </a:ext>
                </a:extLst>
              </a:tr>
              <a:tr h="1366772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토양수분센서를 이용하여 토양의 수분량을 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토양수분센서를 통해 토양의 수분량을 측정하여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LCD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에 값을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토양의 수분량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무료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로보다인시스템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2017-02-10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21073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A84C0A9-3C6D-01F1-4594-95C136C71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80" y="2306005"/>
            <a:ext cx="1169817" cy="14204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05DDDB-93C2-609B-7C43-CC11A8213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03" y="3938580"/>
            <a:ext cx="1924344" cy="12287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66C71D-D515-E0EA-3982-D74A973CD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96" y="5264143"/>
            <a:ext cx="1732757" cy="12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9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3722-37C2-C057-AD0A-337096D0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FD6D79-0AA2-58B7-6920-A67160842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958236"/>
              </p:ext>
            </p:extLst>
          </p:nvPr>
        </p:nvGraphicFramePr>
        <p:xfrm>
          <a:off x="417095" y="1690688"/>
          <a:ext cx="11486146" cy="4883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549">
                  <a:extLst>
                    <a:ext uri="{9D8B030D-6E8A-4147-A177-3AD203B41FA5}">
                      <a16:colId xmlns:a16="http://schemas.microsoft.com/office/drawing/2014/main" val="2632039864"/>
                    </a:ext>
                  </a:extLst>
                </a:gridCol>
                <a:gridCol w="1610686">
                  <a:extLst>
                    <a:ext uri="{9D8B030D-6E8A-4147-A177-3AD203B41FA5}">
                      <a16:colId xmlns:a16="http://schemas.microsoft.com/office/drawing/2014/main" val="3654145008"/>
                    </a:ext>
                  </a:extLst>
                </a:gridCol>
                <a:gridCol w="3103927">
                  <a:extLst>
                    <a:ext uri="{9D8B030D-6E8A-4147-A177-3AD203B41FA5}">
                      <a16:colId xmlns:a16="http://schemas.microsoft.com/office/drawing/2014/main" val="3869361868"/>
                    </a:ext>
                  </a:extLst>
                </a:gridCol>
                <a:gridCol w="1317071">
                  <a:extLst>
                    <a:ext uri="{9D8B030D-6E8A-4147-A177-3AD203B41FA5}">
                      <a16:colId xmlns:a16="http://schemas.microsoft.com/office/drawing/2014/main" val="2842260674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3521952355"/>
                    </a:ext>
                  </a:extLst>
                </a:gridCol>
                <a:gridCol w="1300294">
                  <a:extLst>
                    <a:ext uri="{9D8B030D-6E8A-4147-A177-3AD203B41FA5}">
                      <a16:colId xmlns:a16="http://schemas.microsoft.com/office/drawing/2014/main" val="3666117351"/>
                    </a:ext>
                  </a:extLst>
                </a:gridCol>
                <a:gridCol w="913663">
                  <a:extLst>
                    <a:ext uri="{9D8B030D-6E8A-4147-A177-3AD203B41FA5}">
                      <a16:colId xmlns:a16="http://schemas.microsoft.com/office/drawing/2014/main" val="1735258011"/>
                    </a:ext>
                  </a:extLst>
                </a:gridCol>
              </a:tblGrid>
              <a:tr h="5995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주요기능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제공컨텐츠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유료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무료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개발자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개발날짜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55366"/>
                  </a:ext>
                </a:extLst>
              </a:tr>
              <a:tr h="155006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펌프모터와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아두이노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택트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스위치 모듈을 사용해 물을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펌핑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스위치를 누르면 펌프가 작동해 물을 내뱉음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수분 공급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무료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배씨의 프로그래밍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2019-04-25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274749"/>
                  </a:ext>
                </a:extLst>
              </a:tr>
              <a:tr h="136677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LCD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에 문자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LCD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제어를 통해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문를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출력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문자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무료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kocoafab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2017-11-01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431691"/>
                  </a:ext>
                </a:extLst>
              </a:tr>
              <a:tr h="1366772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토양수분센서와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피에조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부저를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이용해 수분량에 따른 소리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토양의 수분량을 측정해 값을 매핑한 후 그에 맞는 음계의 음을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소리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무료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kocoafab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2015-01-21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21073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2EA3D30-ABE0-6425-13F0-4712401E9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31" y="2361814"/>
            <a:ext cx="1848857" cy="1308873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09AB95E-DCEF-7793-1B6D-A2D1558B8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89" y="3929959"/>
            <a:ext cx="2073539" cy="119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2D94CED-1409-D3ED-2CBF-F2E119C66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53" y="5284307"/>
            <a:ext cx="2129875" cy="125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15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30B73-02C0-3356-2DE8-F6BB62FA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플로우차트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BB125D34-F76F-40BE-8A95-C4175B63A963}"/>
              </a:ext>
            </a:extLst>
          </p:cNvPr>
          <p:cNvSpPr/>
          <p:nvPr/>
        </p:nvSpPr>
        <p:spPr>
          <a:xfrm>
            <a:off x="6505664" y="1132513"/>
            <a:ext cx="1241570" cy="52850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습도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토양습도 측정</a:t>
            </a: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40C581F9-FDB6-2618-B3C0-51E37EAA2B10}"/>
              </a:ext>
            </a:extLst>
          </p:cNvPr>
          <p:cNvSpPr/>
          <p:nvPr/>
        </p:nvSpPr>
        <p:spPr>
          <a:xfrm>
            <a:off x="6576970" y="382976"/>
            <a:ext cx="1107347" cy="451062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27AEF7E6-DE0F-9990-B401-B198C84654E3}"/>
              </a:ext>
            </a:extLst>
          </p:cNvPr>
          <p:cNvSpPr/>
          <p:nvPr/>
        </p:nvSpPr>
        <p:spPr>
          <a:xfrm>
            <a:off x="8284130" y="1490989"/>
            <a:ext cx="1241570" cy="52850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LCD </a:t>
            </a:r>
            <a:r>
              <a:rPr lang="ko-KR" altLang="en-US" sz="12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A9C45934-3DA9-5809-3212-0828397FD602}"/>
              </a:ext>
            </a:extLst>
          </p:cNvPr>
          <p:cNvSpPr/>
          <p:nvPr/>
        </p:nvSpPr>
        <p:spPr>
          <a:xfrm>
            <a:off x="6505664" y="1883022"/>
            <a:ext cx="1241570" cy="52850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퍼지화</a:t>
            </a: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1AAD0A6E-0BAE-FF26-C0CF-FD719D634219}"/>
              </a:ext>
            </a:extLst>
          </p:cNvPr>
          <p:cNvSpPr/>
          <p:nvPr/>
        </p:nvSpPr>
        <p:spPr>
          <a:xfrm>
            <a:off x="6505664" y="2633531"/>
            <a:ext cx="1241570" cy="52850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추론</a:t>
            </a: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BC72E374-5783-6ACF-02B4-0CCD2FE29EEE}"/>
              </a:ext>
            </a:extLst>
          </p:cNvPr>
          <p:cNvSpPr/>
          <p:nvPr/>
        </p:nvSpPr>
        <p:spPr>
          <a:xfrm>
            <a:off x="6505664" y="3491217"/>
            <a:ext cx="1241570" cy="52850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역퍼지화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BC405A65-975F-3C99-467A-303F2E7A3EAC}"/>
              </a:ext>
            </a:extLst>
          </p:cNvPr>
          <p:cNvSpPr/>
          <p:nvPr/>
        </p:nvSpPr>
        <p:spPr>
          <a:xfrm>
            <a:off x="6216243" y="4254615"/>
            <a:ext cx="1820411" cy="52850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퍼지 출력 값으로 모터 가동시간 계산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CF94F1CC-66A7-35BE-1D15-B7D13AA4CDAA}"/>
              </a:ext>
            </a:extLst>
          </p:cNvPr>
          <p:cNvSpPr/>
          <p:nvPr/>
        </p:nvSpPr>
        <p:spPr>
          <a:xfrm>
            <a:off x="6514052" y="6102787"/>
            <a:ext cx="1241570" cy="52850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화분에 물 공급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8F65B35-28EB-6FBC-F06A-A61ABAD06A96}"/>
              </a:ext>
            </a:extLst>
          </p:cNvPr>
          <p:cNvCxnSpPr>
            <a:stCxn id="6" idx="2"/>
            <a:endCxn id="4" idx="0"/>
          </p:cNvCxnSpPr>
          <p:nvPr/>
        </p:nvCxnSpPr>
        <p:spPr>
          <a:xfrm flipH="1">
            <a:off x="7126449" y="834038"/>
            <a:ext cx="4195" cy="298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BF8091C-3BFB-D4C9-487A-61E11BF6E519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7126449" y="1661019"/>
            <a:ext cx="0" cy="222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F3362E8-E18E-8CBF-D76B-106242EEABB9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126449" y="2411528"/>
            <a:ext cx="0" cy="222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3B0D92-89A9-3FC0-1C37-E8677C4A27D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7126449" y="3162037"/>
            <a:ext cx="0" cy="329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74FCE5F-ABB3-D59C-1313-EE7F4AD4BF84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7126449" y="4019723"/>
            <a:ext cx="0" cy="234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8C6BB6C-886A-A776-7538-16F51C48598D}"/>
              </a:ext>
            </a:extLst>
          </p:cNvPr>
          <p:cNvCxnSpPr>
            <a:cxnSpLocks/>
            <a:stCxn id="13" idx="2"/>
            <a:endCxn id="39" idx="0"/>
          </p:cNvCxnSpPr>
          <p:nvPr/>
        </p:nvCxnSpPr>
        <p:spPr>
          <a:xfrm>
            <a:off x="7126449" y="4783121"/>
            <a:ext cx="8388" cy="284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EFE598E-69B8-7725-8362-E2423DA4765E}"/>
              </a:ext>
            </a:extLst>
          </p:cNvPr>
          <p:cNvCxnSpPr>
            <a:cxnSpLocks/>
          </p:cNvCxnSpPr>
          <p:nvPr/>
        </p:nvCxnSpPr>
        <p:spPr>
          <a:xfrm>
            <a:off x="7134837" y="1755242"/>
            <a:ext cx="1157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3CB7722-A0C6-999B-8749-8CC80DB36909}"/>
              </a:ext>
            </a:extLst>
          </p:cNvPr>
          <p:cNvCxnSpPr>
            <a:stCxn id="14" idx="1"/>
          </p:cNvCxnSpPr>
          <p:nvPr/>
        </p:nvCxnSpPr>
        <p:spPr>
          <a:xfrm flipH="1">
            <a:off x="5461232" y="6367040"/>
            <a:ext cx="10528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63DCAE0-0FA6-CBE4-D8F8-0B71EDF6E72F}"/>
              </a:ext>
            </a:extLst>
          </p:cNvPr>
          <p:cNvCxnSpPr>
            <a:cxnSpLocks/>
          </p:cNvCxnSpPr>
          <p:nvPr/>
        </p:nvCxnSpPr>
        <p:spPr>
          <a:xfrm flipV="1">
            <a:off x="5461232" y="1396766"/>
            <a:ext cx="16779" cy="4970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3BC585B-5678-ACC3-69D9-EB678195E187}"/>
              </a:ext>
            </a:extLst>
          </p:cNvPr>
          <p:cNvCxnSpPr>
            <a:endCxn id="4" idx="1"/>
          </p:cNvCxnSpPr>
          <p:nvPr/>
        </p:nvCxnSpPr>
        <p:spPr>
          <a:xfrm>
            <a:off x="5478011" y="1396766"/>
            <a:ext cx="1027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28B4FDE0-D11C-1370-71CF-1340B03D5A6B}"/>
              </a:ext>
            </a:extLst>
          </p:cNvPr>
          <p:cNvSpPr/>
          <p:nvPr/>
        </p:nvSpPr>
        <p:spPr>
          <a:xfrm>
            <a:off x="6375636" y="5067699"/>
            <a:ext cx="1518401" cy="750509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지정된 시간인가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691809E-B261-DEB2-124A-44151F265251}"/>
              </a:ext>
            </a:extLst>
          </p:cNvPr>
          <p:cNvCxnSpPr>
            <a:cxnSpLocks/>
            <a:stCxn id="39" idx="2"/>
            <a:endCxn id="14" idx="0"/>
          </p:cNvCxnSpPr>
          <p:nvPr/>
        </p:nvCxnSpPr>
        <p:spPr>
          <a:xfrm>
            <a:off x="7134837" y="5818208"/>
            <a:ext cx="0" cy="284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D8C51A4-1785-EF6A-127C-0A9E35A25ED3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5478011" y="5442953"/>
            <a:ext cx="89762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6E09D67-4134-B999-C0FA-D926A99DC0AC}"/>
              </a:ext>
            </a:extLst>
          </p:cNvPr>
          <p:cNvSpPr txBox="1"/>
          <p:nvPr/>
        </p:nvSpPr>
        <p:spPr>
          <a:xfrm>
            <a:off x="7134836" y="5737199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EA5533-BA06-E5DB-42AD-5887B6B7D069}"/>
              </a:ext>
            </a:extLst>
          </p:cNvPr>
          <p:cNvSpPr txBox="1"/>
          <p:nvPr/>
        </p:nvSpPr>
        <p:spPr>
          <a:xfrm>
            <a:off x="5749021" y="511682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4400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3A1AC-E1C9-8BA0-E05A-709F8501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순서도 설계</a:t>
            </a:r>
          </a:p>
        </p:txBody>
      </p:sp>
      <p:pic>
        <p:nvPicPr>
          <p:cNvPr id="1026" name="Picture 2" descr="개요 사람 일러스트 아이콘, 사람 클립 아트, 사람 아이콘, 개요 아이콘 PNG 일러스트 및 PSD 이미지 무료 다운로드 -  Pngtree">
            <a:extLst>
              <a:ext uri="{FF2B5EF4-FFF2-40B4-BE49-F238E27FC236}">
                <a16:creationId xmlns:a16="http://schemas.microsoft.com/office/drawing/2014/main" id="{07EF6310-5DB2-E862-0A32-9DCCE7185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69" y="1492412"/>
            <a:ext cx="701352" cy="70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꽃 모양 - 무료 자연개 아이콘">
            <a:extLst>
              <a:ext uri="{FF2B5EF4-FFF2-40B4-BE49-F238E27FC236}">
                <a16:creationId xmlns:a16="http://schemas.microsoft.com/office/drawing/2014/main" id="{A972B6F8-38EF-A3B1-30B5-C3FB9C4E5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194" y="1270844"/>
            <a:ext cx="922920" cy="92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8E5F9A-C06B-01F4-5CFA-B2F81287690C}"/>
              </a:ext>
            </a:extLst>
          </p:cNvPr>
          <p:cNvSpPr/>
          <p:nvPr/>
        </p:nvSpPr>
        <p:spPr>
          <a:xfrm>
            <a:off x="2853267" y="1568582"/>
            <a:ext cx="1317071" cy="5490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아두이노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0FBC2AD-1D65-D38F-CC2B-9243944037AB}"/>
              </a:ext>
            </a:extLst>
          </p:cNvPr>
          <p:cNvSpPr/>
          <p:nvPr/>
        </p:nvSpPr>
        <p:spPr>
          <a:xfrm>
            <a:off x="6867913" y="1567326"/>
            <a:ext cx="1317071" cy="5490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온습도센서</a:t>
            </a:r>
            <a:endParaRPr lang="ko-KR" altLang="en-US" sz="14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F739CC6-1A74-DE82-17EC-D3D8F4F23ECA}"/>
              </a:ext>
            </a:extLst>
          </p:cNvPr>
          <p:cNvSpPr/>
          <p:nvPr/>
        </p:nvSpPr>
        <p:spPr>
          <a:xfrm>
            <a:off x="4860590" y="1567327"/>
            <a:ext cx="1317071" cy="5490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토양습도센서</a:t>
            </a:r>
            <a:endParaRPr lang="ko-KR" altLang="en-US" sz="12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160B766-FFD5-6555-0C7F-71DF6FACA269}"/>
              </a:ext>
            </a:extLst>
          </p:cNvPr>
          <p:cNvCxnSpPr>
            <a:stCxn id="4" idx="2"/>
          </p:cNvCxnSpPr>
          <p:nvPr/>
        </p:nvCxnSpPr>
        <p:spPr>
          <a:xfrm flipH="1">
            <a:off x="3511802" y="2117593"/>
            <a:ext cx="1" cy="3897313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8CD1305-0C81-AF8B-B74B-C70A4697D02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519124" y="2116338"/>
            <a:ext cx="2" cy="3898568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BB21795-16ED-576E-492B-D0C081A684D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526445" y="2116337"/>
            <a:ext cx="4" cy="3872089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DBE5A4-72F1-00B6-D4F0-1F91B9894ABF}"/>
              </a:ext>
            </a:extLst>
          </p:cNvPr>
          <p:cNvCxnSpPr>
            <a:cxnSpLocks/>
            <a:stCxn id="1026" idx="2"/>
          </p:cNvCxnSpPr>
          <p:nvPr/>
        </p:nvCxnSpPr>
        <p:spPr>
          <a:xfrm>
            <a:off x="1698845" y="2193764"/>
            <a:ext cx="0" cy="3821142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4966B10-596B-523B-9EC8-3805AE7AD631}"/>
              </a:ext>
            </a:extLst>
          </p:cNvPr>
          <p:cNvCxnSpPr>
            <a:cxnSpLocks/>
            <a:stCxn id="1028" idx="2"/>
          </p:cNvCxnSpPr>
          <p:nvPr/>
        </p:nvCxnSpPr>
        <p:spPr>
          <a:xfrm>
            <a:off x="10926654" y="2193764"/>
            <a:ext cx="0" cy="3821142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ECD3AB4-BD05-FD03-ED6E-9E48B56E1395}"/>
              </a:ext>
            </a:extLst>
          </p:cNvPr>
          <p:cNvCxnSpPr>
            <a:cxnSpLocks/>
          </p:cNvCxnSpPr>
          <p:nvPr/>
        </p:nvCxnSpPr>
        <p:spPr>
          <a:xfrm>
            <a:off x="1698845" y="2424418"/>
            <a:ext cx="18129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81397DA-9000-189E-4CA8-315E65414379}"/>
              </a:ext>
            </a:extLst>
          </p:cNvPr>
          <p:cNvCxnSpPr>
            <a:cxnSpLocks/>
          </p:cNvCxnSpPr>
          <p:nvPr/>
        </p:nvCxnSpPr>
        <p:spPr>
          <a:xfrm flipH="1">
            <a:off x="3511802" y="3164048"/>
            <a:ext cx="200732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AAF9DA5-B2F5-3EFC-22D6-71AB3835B908}"/>
              </a:ext>
            </a:extLst>
          </p:cNvPr>
          <p:cNvCxnSpPr>
            <a:cxnSpLocks/>
          </p:cNvCxnSpPr>
          <p:nvPr/>
        </p:nvCxnSpPr>
        <p:spPr>
          <a:xfrm flipH="1">
            <a:off x="3511802" y="4210574"/>
            <a:ext cx="40146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240F362-F95C-2090-66DE-93EBB2ED22E2}"/>
              </a:ext>
            </a:extLst>
          </p:cNvPr>
          <p:cNvCxnSpPr>
            <a:cxnSpLocks/>
          </p:cNvCxnSpPr>
          <p:nvPr/>
        </p:nvCxnSpPr>
        <p:spPr>
          <a:xfrm>
            <a:off x="3511802" y="5412297"/>
            <a:ext cx="59666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CB3BD3D-2231-1DC6-27C8-A7D3C2B702C8}"/>
              </a:ext>
            </a:extLst>
          </p:cNvPr>
          <p:cNvSpPr/>
          <p:nvPr/>
        </p:nvSpPr>
        <p:spPr>
          <a:xfrm>
            <a:off x="8819939" y="1563580"/>
            <a:ext cx="1317071" cy="5490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펌프모터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8900C7F-87C5-70C5-1A5A-1CBF053C665D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9478471" y="2112591"/>
            <a:ext cx="4" cy="3872089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B0B4C4A-16EC-65AC-390B-D6F41956DE9C}"/>
              </a:ext>
            </a:extLst>
          </p:cNvPr>
          <p:cNvCxnSpPr>
            <a:cxnSpLocks/>
          </p:cNvCxnSpPr>
          <p:nvPr/>
        </p:nvCxnSpPr>
        <p:spPr>
          <a:xfrm>
            <a:off x="9478471" y="5648587"/>
            <a:ext cx="14481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98FE8E3-93EF-82C3-A37E-EA87E248F415}"/>
              </a:ext>
            </a:extLst>
          </p:cNvPr>
          <p:cNvCxnSpPr>
            <a:cxnSpLocks/>
          </p:cNvCxnSpPr>
          <p:nvPr/>
        </p:nvCxnSpPr>
        <p:spPr>
          <a:xfrm>
            <a:off x="3511802" y="2778154"/>
            <a:ext cx="200732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B436AB1-9C66-6745-E849-EFFD04645190}"/>
              </a:ext>
            </a:extLst>
          </p:cNvPr>
          <p:cNvCxnSpPr>
            <a:cxnSpLocks/>
          </p:cNvCxnSpPr>
          <p:nvPr/>
        </p:nvCxnSpPr>
        <p:spPr>
          <a:xfrm>
            <a:off x="3511802" y="3794620"/>
            <a:ext cx="395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403081D-9D52-D54E-EDD8-388FB3B6E70B}"/>
              </a:ext>
            </a:extLst>
          </p:cNvPr>
          <p:cNvSpPr txBox="1"/>
          <p:nvPr/>
        </p:nvSpPr>
        <p:spPr>
          <a:xfrm>
            <a:off x="2054483" y="2112317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err="1"/>
              <a:t>아두이노</a:t>
            </a:r>
            <a:r>
              <a:rPr lang="ko-KR" altLang="en-US" sz="1050" dirty="0"/>
              <a:t> 작동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9BD63B-1F3F-D816-EDCD-789C9E3AF76F}"/>
              </a:ext>
            </a:extLst>
          </p:cNvPr>
          <p:cNvSpPr txBox="1"/>
          <p:nvPr/>
        </p:nvSpPr>
        <p:spPr>
          <a:xfrm>
            <a:off x="3901931" y="2447764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토양습도센서</a:t>
            </a:r>
            <a:r>
              <a:rPr lang="ko-KR" altLang="en-US" sz="1050" dirty="0"/>
              <a:t> 가동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6651F0-009A-A54E-94E2-2FBBF2F97783}"/>
              </a:ext>
            </a:extLst>
          </p:cNvPr>
          <p:cNvSpPr txBox="1"/>
          <p:nvPr/>
        </p:nvSpPr>
        <p:spPr>
          <a:xfrm>
            <a:off x="4090105" y="2854629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센싱 데이터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280693E-70D6-1080-9EBB-4E88C1D6EC95}"/>
              </a:ext>
            </a:extLst>
          </p:cNvPr>
          <p:cNvSpPr txBox="1"/>
          <p:nvPr/>
        </p:nvSpPr>
        <p:spPr>
          <a:xfrm>
            <a:off x="5782602" y="3494290"/>
            <a:ext cx="1175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온습도센서</a:t>
            </a:r>
            <a:r>
              <a:rPr lang="ko-KR" altLang="en-US" sz="1050" dirty="0"/>
              <a:t> 가동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39C92D-69AA-E834-CF49-634D0F21F624}"/>
              </a:ext>
            </a:extLst>
          </p:cNvPr>
          <p:cNvSpPr txBox="1"/>
          <p:nvPr/>
        </p:nvSpPr>
        <p:spPr>
          <a:xfrm>
            <a:off x="5970776" y="3901155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센싱 데이터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97C7B9F-7DBD-5C1B-0E84-C646E8E060F0}"/>
              </a:ext>
            </a:extLst>
          </p:cNvPr>
          <p:cNvCxnSpPr>
            <a:cxnSpLocks/>
          </p:cNvCxnSpPr>
          <p:nvPr/>
        </p:nvCxnSpPr>
        <p:spPr>
          <a:xfrm>
            <a:off x="3511802" y="4748169"/>
            <a:ext cx="104342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4" name="직선 연결선 1023">
            <a:extLst>
              <a:ext uri="{FF2B5EF4-FFF2-40B4-BE49-F238E27FC236}">
                <a16:creationId xmlns:a16="http://schemas.microsoft.com/office/drawing/2014/main" id="{74A713D0-8FF6-3C9D-1E14-2F19AC529342}"/>
              </a:ext>
            </a:extLst>
          </p:cNvPr>
          <p:cNvCxnSpPr>
            <a:cxnSpLocks/>
          </p:cNvCxnSpPr>
          <p:nvPr/>
        </p:nvCxnSpPr>
        <p:spPr>
          <a:xfrm>
            <a:off x="4531062" y="4748169"/>
            <a:ext cx="0" cy="41945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7" name="직선 화살표 연결선 1026">
            <a:extLst>
              <a:ext uri="{FF2B5EF4-FFF2-40B4-BE49-F238E27FC236}">
                <a16:creationId xmlns:a16="http://schemas.microsoft.com/office/drawing/2014/main" id="{67096350-36E0-CB20-CE52-4D0D361E30C3}"/>
              </a:ext>
            </a:extLst>
          </p:cNvPr>
          <p:cNvCxnSpPr>
            <a:cxnSpLocks/>
          </p:cNvCxnSpPr>
          <p:nvPr/>
        </p:nvCxnSpPr>
        <p:spPr>
          <a:xfrm flipH="1">
            <a:off x="3511802" y="5150840"/>
            <a:ext cx="10434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3C2E1FDD-329A-DD13-12C1-F2224DDFD16F}"/>
              </a:ext>
            </a:extLst>
          </p:cNvPr>
          <p:cNvSpPr txBox="1"/>
          <p:nvPr/>
        </p:nvSpPr>
        <p:spPr>
          <a:xfrm>
            <a:off x="4052632" y="4279281"/>
            <a:ext cx="1371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퍼지 이론을 통해 </a:t>
            </a:r>
            <a:endParaRPr lang="en-US" altLang="ko-KR" sz="1100" dirty="0"/>
          </a:p>
          <a:p>
            <a:r>
              <a:rPr lang="ko-KR" altLang="en-US" sz="1100" dirty="0"/>
              <a:t>출력 값 계산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4EE78A6B-8B40-6660-59A8-8C795298F409}"/>
              </a:ext>
            </a:extLst>
          </p:cNvPr>
          <p:cNvSpPr txBox="1"/>
          <p:nvPr/>
        </p:nvSpPr>
        <p:spPr>
          <a:xfrm>
            <a:off x="5990400" y="5079187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펌프모터 가동</a:t>
            </a:r>
            <a:endParaRPr lang="ko-KR" altLang="en-US" sz="1050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96D82ADD-A39D-2126-3B68-73BB2EA6DD69}"/>
              </a:ext>
            </a:extLst>
          </p:cNvPr>
          <p:cNvSpPr txBox="1"/>
          <p:nvPr/>
        </p:nvSpPr>
        <p:spPr>
          <a:xfrm>
            <a:off x="9973846" y="531249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급수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174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A9C33-385D-D428-A40B-D50E7420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90A5E-1421-31BC-365F-6B80B3F08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하드웨어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센서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온습도</a:t>
            </a:r>
            <a:r>
              <a:rPr lang="ko-KR" altLang="en-US" sz="1600" dirty="0"/>
              <a:t> 센서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토양습도센서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모터 </a:t>
            </a:r>
            <a:r>
              <a:rPr lang="en-US" altLang="ko-KR" sz="1600" dirty="0"/>
              <a:t>: </a:t>
            </a:r>
            <a:r>
              <a:rPr lang="ko-KR" altLang="en-US" sz="1600" dirty="0"/>
              <a:t>펌프모터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 err="1"/>
              <a:t>아두이노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아두이노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우노</a:t>
            </a:r>
            <a:r>
              <a:rPr lang="ko-KR" altLang="en-US" sz="1600" dirty="0"/>
              <a:t> 보드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dirty="0"/>
              <a:t>소프트웨어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dirty="0"/>
              <a:t>컴파일러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아두이노</a:t>
            </a:r>
            <a:r>
              <a:rPr lang="ko-KR" altLang="en-US" sz="1600" dirty="0"/>
              <a:t> 스케치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컴퓨터 사양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CPU : </a:t>
            </a:r>
            <a:r>
              <a:rPr lang="pt-BR" altLang="ko-KR" sz="1600" dirty="0"/>
              <a:t>Intel(R) Core(TM) i5-10400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메모리 </a:t>
            </a:r>
            <a:r>
              <a:rPr lang="en-US" altLang="ko-KR" sz="1600" dirty="0"/>
              <a:t>: 16GB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885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C78FF-ED87-0626-D409-704F15D0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부품 및 기능 설명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C17199-CE86-ADFB-E374-7C635DF40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981791"/>
              </p:ext>
            </p:extLst>
          </p:nvPr>
        </p:nvGraphicFramePr>
        <p:xfrm>
          <a:off x="1344103" y="1845476"/>
          <a:ext cx="9091802" cy="4169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82238">
                  <a:extLst>
                    <a:ext uri="{9D8B030D-6E8A-4147-A177-3AD203B41FA5}">
                      <a16:colId xmlns:a16="http://schemas.microsoft.com/office/drawing/2014/main" val="3057513107"/>
                    </a:ext>
                  </a:extLst>
                </a:gridCol>
                <a:gridCol w="5209564">
                  <a:extLst>
                    <a:ext uri="{9D8B030D-6E8A-4147-A177-3AD203B41FA5}">
                      <a16:colId xmlns:a16="http://schemas.microsoft.com/office/drawing/2014/main" val="429643153"/>
                    </a:ext>
                  </a:extLst>
                </a:gridCol>
              </a:tblGrid>
              <a:tr h="3742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센서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504428"/>
                  </a:ext>
                </a:extLst>
              </a:tr>
              <a:tr h="1655961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b="1" dirty="0" err="1"/>
                        <a:t>온습도</a:t>
                      </a:r>
                      <a:r>
                        <a:rPr lang="ko-KR" altLang="en-US" sz="1200" b="1" dirty="0"/>
                        <a:t> 센서</a:t>
                      </a:r>
                      <a:endParaRPr lang="en-US" altLang="ko-KR" sz="1200" b="1" dirty="0"/>
                    </a:p>
                    <a:p>
                      <a:pPr algn="just"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 err="1"/>
                        <a:t>정전식</a:t>
                      </a:r>
                      <a:r>
                        <a:rPr lang="ko-KR" altLang="en-US" sz="1100" dirty="0"/>
                        <a:t> 습도센서와 </a:t>
                      </a:r>
                      <a:r>
                        <a:rPr lang="ko-KR" altLang="en-US" sz="1100" dirty="0" err="1"/>
                        <a:t>서미스터를</a:t>
                      </a:r>
                      <a:r>
                        <a:rPr lang="ko-KR" altLang="en-US" sz="1100" dirty="0"/>
                        <a:t> 이용하여 대기온도와 습도를 측정하고 디지털 센서 신호로 출력하는 센서</a:t>
                      </a:r>
                      <a:endParaRPr lang="en-US" altLang="ko-KR" sz="1100" dirty="0"/>
                    </a:p>
                    <a:p>
                      <a:pPr algn="just" latinLnBrk="1"/>
                      <a:endParaRPr lang="en-US" altLang="ko-KR" sz="1100" dirty="0"/>
                    </a:p>
                    <a:p>
                      <a:pPr algn="just" latinLnBrk="1"/>
                      <a:r>
                        <a:rPr lang="ko-KR" altLang="en-US" sz="1200" b="1" dirty="0"/>
                        <a:t>기능</a:t>
                      </a:r>
                      <a:endParaRPr lang="en-US" altLang="ko-KR" sz="1200" b="1" dirty="0"/>
                    </a:p>
                    <a:p>
                      <a:pPr algn="just"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두 전극 사이의 저항 변화를 측정함으로써 공기중의 습도 변화를 확인할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886123"/>
                  </a:ext>
                </a:extLst>
              </a:tr>
              <a:tr h="3691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규격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401105"/>
                  </a:ext>
                </a:extLst>
              </a:tr>
              <a:tr h="17700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정격 전압 </a:t>
                      </a:r>
                      <a:r>
                        <a:rPr lang="en-US" altLang="ko-KR" dirty="0"/>
                        <a:t>: +5V(3.5V~5.5VDC)</a:t>
                      </a: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온도 범위 </a:t>
                      </a:r>
                      <a:r>
                        <a:rPr lang="en-US" altLang="ko-KR" dirty="0"/>
                        <a:t>: 0~50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°C ± 2 °C</a:t>
                      </a: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습도 범위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20-90% RH ± 5%</a:t>
                      </a: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455734"/>
                  </a:ext>
                </a:extLst>
              </a:tr>
            </a:tbl>
          </a:graphicData>
        </a:graphic>
      </p:graphicFrame>
      <p:pic>
        <p:nvPicPr>
          <p:cNvPr id="1026" name="Picture 2" descr="DHT11 온습도 센서 모듈 (DHT11 Digital Temperature Humidity Sensor)">
            <a:extLst>
              <a:ext uri="{FF2B5EF4-FFF2-40B4-BE49-F238E27FC236}">
                <a16:creationId xmlns:a16="http://schemas.microsoft.com/office/drawing/2014/main" id="{AB67E21E-CA30-5627-8FD4-615D16B51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614" y="2558640"/>
            <a:ext cx="2994871" cy="299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23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719</Words>
  <Application>Microsoft Office PowerPoint</Application>
  <PresentationFormat>와이드스크린</PresentationFormat>
  <Paragraphs>171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임베디드 컴퓨팅 기말 발표</vt:lpstr>
      <vt:lpstr>소개</vt:lpstr>
      <vt:lpstr>소개2</vt:lpstr>
      <vt:lpstr>조사</vt:lpstr>
      <vt:lpstr>조사</vt:lpstr>
      <vt:lpstr>플로우차트</vt:lpstr>
      <vt:lpstr>순서도 설계</vt:lpstr>
      <vt:lpstr>개발환경</vt:lpstr>
      <vt:lpstr>개발 부품 및 기능 설명</vt:lpstr>
      <vt:lpstr>개발 부품 및 기능 설명</vt:lpstr>
      <vt:lpstr>개발 부품 및 기능 설명</vt:lpstr>
      <vt:lpstr>개발 부품 및 기능 설명</vt:lpstr>
      <vt:lpstr>개발 부품 및 기능 설명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안상민</dc:creator>
  <cp:lastModifiedBy>안상민</cp:lastModifiedBy>
  <cp:revision>12</cp:revision>
  <dcterms:created xsi:type="dcterms:W3CDTF">2022-11-24T06:58:57Z</dcterms:created>
  <dcterms:modified xsi:type="dcterms:W3CDTF">2022-12-15T07:43:48Z</dcterms:modified>
</cp:coreProperties>
</file>