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12" r:id="rId4"/>
  </p:sldMasterIdLst>
  <p:notesMasterIdLst>
    <p:notesMasterId r:id="rId37"/>
  </p:notesMasterIdLst>
  <p:sldIdLst>
    <p:sldId id="289" r:id="rId5"/>
    <p:sldId id="290" r:id="rId6"/>
    <p:sldId id="277" r:id="rId7"/>
    <p:sldId id="267" r:id="rId8"/>
    <p:sldId id="278" r:id="rId9"/>
    <p:sldId id="291" r:id="rId10"/>
    <p:sldId id="283" r:id="rId11"/>
    <p:sldId id="280" r:id="rId12"/>
    <p:sldId id="286" r:id="rId13"/>
    <p:sldId id="288" r:id="rId14"/>
    <p:sldId id="284" r:id="rId15"/>
    <p:sldId id="287" r:id="rId16"/>
    <p:sldId id="292" r:id="rId17"/>
    <p:sldId id="293" r:id="rId18"/>
    <p:sldId id="294" r:id="rId19"/>
    <p:sldId id="295" r:id="rId20"/>
    <p:sldId id="296" r:id="rId21"/>
    <p:sldId id="297" r:id="rId22"/>
    <p:sldId id="298" r:id="rId23"/>
    <p:sldId id="299" r:id="rId24"/>
    <p:sldId id="300" r:id="rId25"/>
    <p:sldId id="301" r:id="rId26"/>
    <p:sldId id="302" r:id="rId27"/>
    <p:sldId id="285" r:id="rId28"/>
    <p:sldId id="303" r:id="rId29"/>
    <p:sldId id="304" r:id="rId30"/>
    <p:sldId id="305" r:id="rId31"/>
    <p:sldId id="306" r:id="rId32"/>
    <p:sldId id="307" r:id="rId33"/>
    <p:sldId id="308" r:id="rId34"/>
    <p:sldId id="309" r:id="rId35"/>
    <p:sldId id="26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89"/>
            <p14:sldId id="290"/>
            <p14:sldId id="277"/>
            <p14:sldId id="267"/>
            <p14:sldId id="278"/>
            <p14:sldId id="291"/>
            <p14:sldId id="283"/>
            <p14:sldId id="280"/>
            <p14:sldId id="286"/>
            <p14:sldId id="288"/>
            <p14:sldId id="284"/>
            <p14:sldId id="287"/>
            <p14:sldId id="292"/>
            <p14:sldId id="293"/>
            <p14:sldId id="294"/>
            <p14:sldId id="295"/>
            <p14:sldId id="296"/>
            <p14:sldId id="297"/>
            <p14:sldId id="298"/>
            <p14:sldId id="299"/>
            <p14:sldId id="300"/>
            <p14:sldId id="301"/>
            <p14:sldId id="302"/>
            <p14:sldId id="285"/>
            <p14:sldId id="303"/>
            <p14:sldId id="304"/>
            <p14:sldId id="305"/>
            <p14:sldId id="306"/>
            <p14:sldId id="307"/>
            <p14:sldId id="308"/>
            <p14:sldId id="309"/>
            <p14:sldId id="265"/>
          </p14:sldIdLst>
        </p14:section>
        <p14:section name="Group Member 1" id="{67C82EDF-45E1-4F40-99E4-61CBD9D71B6D}">
          <p14:sldIdLst/>
        </p14:section>
        <p14:section name="Group Member 2" id="{32CC8908-2DD1-4586-B325-D49E78524F47}">
          <p14:sldIdLst/>
        </p14:section>
        <p14:section name="Group member 3" id="{B5B72871-FE73-4A50-BCA1-1D7369E16A16}">
          <p14:sldIdLst/>
        </p14:section>
        <p14:section name="General Closing" id="{29DF22C9-5858-4D83-9365-7B659F8734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464" autoAdjust="0"/>
  </p:normalViewPr>
  <p:slideViewPr>
    <p:cSldViewPr snapToGrid="0">
      <p:cViewPr varScale="1">
        <p:scale>
          <a:sx n="75" d="100"/>
          <a:sy n="75" d="100"/>
        </p:scale>
        <p:origin x="41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180728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313758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259578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282977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8/25/2020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8/25/2020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8/25/2020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07867" y="1219200"/>
            <a:ext cx="2871465" cy="1776611"/>
          </a:xfrm>
          <a:prstGeom prst="rect">
            <a:avLst/>
          </a:prstGeom>
        </p:spPr>
      </p:pic>
      <p:sp>
        <p:nvSpPr>
          <p:cNvPr id="7" name="Title 6"/>
          <p:cNvSpPr>
            <a:spLocks noGrp="1"/>
          </p:cNvSpPr>
          <p:nvPr>
            <p:ph type="title"/>
          </p:nvPr>
        </p:nvSpPr>
        <p:spPr>
          <a:xfrm>
            <a:off x="676656" y="499533"/>
            <a:ext cx="10753343" cy="935567"/>
          </a:xfrm>
        </p:spPr>
        <p:txBody>
          <a:bodyPr>
            <a:normAutofit/>
          </a:bodyPr>
          <a:lstStyle/>
          <a:p>
            <a:pPr algn="ctr"/>
            <a:r>
              <a:rPr lang="en-US" sz="2400" b="1" dirty="0" err="1" smtClean="0">
                <a:solidFill>
                  <a:schemeClr val="tx1"/>
                </a:solidFill>
                <a:latin typeface="Times New Roman" panose="02020603050405020304" pitchFamily="18" charset="0"/>
                <a:cs typeface="Times New Roman" panose="02020603050405020304" pitchFamily="18" charset="0"/>
              </a:rPr>
              <a:t>Học</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viện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đào</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tạo</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Công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Nghệ</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Thông</a:t>
            </a:r>
            <a:r>
              <a:rPr lang="en-US" sz="2400" b="1" dirty="0" smtClean="0">
                <a:solidFill>
                  <a:schemeClr val="tx1"/>
                </a:solidFill>
                <a:latin typeface="Times New Roman" panose="02020603050405020304" pitchFamily="18" charset="0"/>
                <a:cs typeface="Times New Roman" panose="02020603050405020304" pitchFamily="18" charset="0"/>
              </a:rPr>
              <a:t> Tin NIIT-ICT </a:t>
            </a:r>
            <a:r>
              <a:rPr lang="en-US" sz="2400" b="1" dirty="0" err="1" smtClean="0">
                <a:solidFill>
                  <a:schemeClr val="tx1"/>
                </a:solidFill>
                <a:latin typeface="Times New Roman" panose="02020603050405020304" pitchFamily="18" charset="0"/>
                <a:cs typeface="Times New Roman" panose="02020603050405020304" pitchFamily="18" charset="0"/>
              </a:rPr>
              <a:t>Hà</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Nội</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879856" y="3211778"/>
            <a:ext cx="10283444" cy="692811"/>
          </a:xfrm>
        </p:spPr>
        <p:txBody>
          <a:bodyPr/>
          <a:lstStyle/>
          <a:p>
            <a:pPr algn="ct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tài:</a:t>
            </a:r>
            <a:r>
              <a:rPr lang="en-US" b="1" i="1" dirty="0" err="1" smtClean="0">
                <a:latin typeface="Times New Roman" panose="02020603050405020304" pitchFamily="18" charset="0"/>
                <a:cs typeface="Times New Roman" panose="02020603050405020304" pitchFamily="18" charset="0"/>
              </a:rPr>
              <a:t>Xây</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dựng</a:t>
            </a:r>
            <a:r>
              <a:rPr lang="en-US" b="1" i="1" dirty="0">
                <a:latin typeface="Times New Roman" panose="02020603050405020304" pitchFamily="18" charset="0"/>
                <a:cs typeface="Times New Roman" panose="02020603050405020304" pitchFamily="18" charset="0"/>
              </a:rPr>
              <a:t> website </a:t>
            </a:r>
            <a:r>
              <a:rPr lang="en-US" b="1" i="1" dirty="0" err="1">
                <a:latin typeface="Times New Roman" panose="02020603050405020304" pitchFamily="18" charset="0"/>
                <a:cs typeface="Times New Roman" panose="02020603050405020304" pitchFamily="18" charset="0"/>
              </a:rPr>
              <a:t>bán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hàng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điện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tử</a:t>
            </a:r>
            <a:r>
              <a:rPr lang="en-US" b="1" i="1" dirty="0">
                <a:latin typeface="Times New Roman" panose="02020603050405020304" pitchFamily="18" charset="0"/>
                <a:cs typeface="Times New Roman" panose="02020603050405020304" pitchFamily="18" charset="0"/>
              </a:rPr>
              <a:t> E-Shop</a:t>
            </a:r>
            <a:endParaRPr lang="en-US" b="1" dirty="0">
              <a:latin typeface="Times New Roman" panose="02020603050405020304" pitchFamily="18" charset="0"/>
              <a:cs typeface="Times New Roman" panose="02020603050405020304" pitchFamily="18" charset="0"/>
            </a:endParaRPr>
          </a:p>
        </p:txBody>
      </p:sp>
      <p:sp>
        <p:nvSpPr>
          <p:cNvPr id="9" name="Rectangle 8"/>
          <p:cNvSpPr/>
          <p:nvPr/>
        </p:nvSpPr>
        <p:spPr>
          <a:xfrm>
            <a:off x="3005327" y="4310824"/>
            <a:ext cx="6096000" cy="923330"/>
          </a:xfrm>
          <a:prstGeom prst="rect">
            <a:avLst/>
          </a:prstGeom>
        </p:spPr>
        <p:txBody>
          <a:bodyPr>
            <a:spAutoFit/>
          </a:bodyPr>
          <a:lstStyle/>
          <a:p>
            <a:pPr algn="ct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hiện:Khuất</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Quang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Giáo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dẫn:THS.Mai</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Văn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Lớp:JAVA</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WEB 13</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40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2011681"/>
            <a:ext cx="10753725" cy="668020"/>
          </a:xfrm>
        </p:spPr>
        <p:txBody>
          <a:bodyPr>
            <a:normAutofit/>
          </a:bodyPr>
          <a:lstStyle/>
          <a:p>
            <a:pPr>
              <a:buFont typeface="Wingdings" panose="05000000000000000000" pitchFamily="2" charset="2"/>
              <a:buChar char="v"/>
            </a:pPr>
            <a:r>
              <a:rPr lang="vi-VN" sz="2000" dirty="0">
                <a:latin typeface="+mj-lt"/>
              </a:rPr>
              <a:t>Phần Model của kiến trúc MVC là thành phần chính và nó chỉ chứa nghiệp vụ logic, các phương thức xử lý dữ liệu, truy xuất dữ liệu từ database và gửi đến views.</a:t>
            </a:r>
            <a:endParaRPr lang="en-US" sz="2000" dirty="0">
              <a:latin typeface="+mj-lt"/>
            </a:endParaRPr>
          </a:p>
        </p:txBody>
      </p:sp>
      <p:sp>
        <p:nvSpPr>
          <p:cNvPr id="4" name="Title 1"/>
          <p:cNvSpPr>
            <a:spLocks noGrp="1"/>
          </p:cNvSpPr>
          <p:nvPr>
            <p:ph type="title"/>
          </p:nvPr>
        </p:nvSpPr>
        <p:spPr>
          <a:xfrm>
            <a:off x="657224" y="499533"/>
            <a:ext cx="10772775" cy="1134020"/>
          </a:xfrm>
        </p:spPr>
        <p:txBody>
          <a:bodyPr>
            <a:normAutofit/>
          </a:bodyPr>
          <a:lstStyle/>
          <a:p>
            <a:r>
              <a:rPr lang="en-US" sz="3200" b="1" dirty="0" err="1">
                <a:solidFill>
                  <a:schemeClr val="tx1"/>
                </a:solidFill>
                <a:latin typeface="Times New Roman" panose="02020603050405020304" pitchFamily="18" charset="0"/>
                <a:cs typeface="Times New Roman" panose="02020603050405020304" pitchFamily="18" charset="0"/>
              </a:rPr>
              <a:t>Mô</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Hình</a:t>
            </a:r>
            <a:r>
              <a:rPr lang="en-US" sz="3200" b="1" dirty="0">
                <a:solidFill>
                  <a:schemeClr val="tx1"/>
                </a:solidFill>
                <a:latin typeface="Times New Roman" panose="02020603050405020304" pitchFamily="18" charset="0"/>
                <a:cs typeface="Times New Roman" panose="02020603050405020304" pitchFamily="18" charset="0"/>
              </a:rPr>
              <a:t> MVC</a:t>
            </a:r>
            <a:endParaRPr lang="en-US" sz="3200" b="1" dirty="0"/>
          </a:p>
        </p:txBody>
      </p:sp>
      <p:sp>
        <p:nvSpPr>
          <p:cNvPr id="5" name="Rectangle 4"/>
          <p:cNvSpPr/>
          <p:nvPr/>
        </p:nvSpPr>
        <p:spPr>
          <a:xfrm>
            <a:off x="676656" y="3105835"/>
            <a:ext cx="10334244" cy="707886"/>
          </a:xfrm>
          <a:prstGeom prst="rect">
            <a:avLst/>
          </a:prstGeom>
        </p:spPr>
        <p:txBody>
          <a:bodyPr wrap="square">
            <a:spAutoFit/>
          </a:bodyPr>
          <a:lstStyle/>
          <a:p>
            <a:pPr marL="342900" indent="-342900">
              <a:buFont typeface="Wingdings" panose="05000000000000000000" pitchFamily="2" charset="2"/>
              <a:buChar char="v"/>
            </a:pPr>
            <a:r>
              <a:rPr lang="vi-VN" sz="2000" dirty="0">
                <a:solidFill>
                  <a:srgbClr val="333333"/>
                </a:solidFill>
                <a:latin typeface="+mj-lt"/>
              </a:rPr>
              <a:t>Phần View giúp người dùng có thể xem được thông tin của trang web, ứng dụng một cách trực </a:t>
            </a:r>
            <a:r>
              <a:rPr lang="vi-VN" sz="2000" dirty="0" smtClean="0">
                <a:solidFill>
                  <a:srgbClr val="333333"/>
                </a:solidFill>
                <a:latin typeface="+mj-lt"/>
              </a:rPr>
              <a:t>quan</a:t>
            </a:r>
            <a:r>
              <a:rPr lang="en-US" sz="2000" dirty="0" smtClean="0">
                <a:solidFill>
                  <a:srgbClr val="333333"/>
                </a:solidFill>
                <a:latin typeface="+mj-lt"/>
              </a:rPr>
              <a:t>.</a:t>
            </a:r>
            <a:endParaRPr lang="en-US" sz="2000" dirty="0">
              <a:latin typeface="+mj-lt"/>
            </a:endParaRPr>
          </a:p>
        </p:txBody>
      </p:sp>
      <p:sp>
        <p:nvSpPr>
          <p:cNvPr id="6" name="Rectangle 5"/>
          <p:cNvSpPr/>
          <p:nvPr/>
        </p:nvSpPr>
        <p:spPr>
          <a:xfrm>
            <a:off x="657224" y="4191849"/>
            <a:ext cx="9972676" cy="707886"/>
          </a:xfrm>
          <a:prstGeom prst="rect">
            <a:avLst/>
          </a:prstGeom>
        </p:spPr>
        <p:txBody>
          <a:bodyPr wrap="square">
            <a:spAutoFit/>
          </a:bodyPr>
          <a:lstStyle/>
          <a:p>
            <a:pPr marL="342900" indent="-342900">
              <a:buFont typeface="Wingdings" panose="05000000000000000000" pitchFamily="2" charset="2"/>
              <a:buChar char="v"/>
            </a:pPr>
            <a:r>
              <a:rPr lang="vi-VN" sz="2000" dirty="0">
                <a:solidFill>
                  <a:srgbClr val="333333"/>
                </a:solidFill>
                <a:latin typeface="+mj-lt"/>
              </a:rPr>
              <a:t> Controller chính là điều khiển, điều hướng các yêu cầu / request từ người dùng và chỉ định phương thức này, phương thức kia trong Model sẽ xử lý.</a:t>
            </a:r>
            <a:endParaRPr lang="en-US" sz="2000" dirty="0">
              <a:latin typeface="+mj-lt"/>
            </a:endParaRPr>
          </a:p>
        </p:txBody>
      </p:sp>
    </p:spTree>
    <p:extLst>
      <p:ext uri="{BB962C8B-B14F-4D97-AF65-F5344CB8AC3E}">
        <p14:creationId xmlns:p14="http://schemas.microsoft.com/office/powerpoint/2010/main" val="5768063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316567"/>
          </a:xfrm>
        </p:spPr>
        <p:txBody>
          <a:bodyPr>
            <a:normAutofit/>
          </a:bodyPr>
          <a:lstStyle/>
          <a:p>
            <a:r>
              <a:rPr lang="en-US" sz="3200" b="1" dirty="0" err="1">
                <a:solidFill>
                  <a:schemeClr val="tx1"/>
                </a:solidFill>
                <a:latin typeface="Times New Roman" panose="02020603050405020304" pitchFamily="18" charset="0"/>
                <a:cs typeface="Times New Roman" panose="02020603050405020304" pitchFamily="18" charset="0"/>
              </a:rPr>
              <a:t>Tổng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Quan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về</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WebSite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Guest(</a:t>
            </a:r>
            <a:r>
              <a:rPr lang="en-US" sz="2000" dirty="0" err="1" smtClean="0">
                <a:latin typeface="Times New Roman" panose="02020603050405020304" pitchFamily="18" charset="0"/>
                <a:cs typeface="Times New Roman" panose="02020603050405020304" pitchFamily="18" charset="0"/>
              </a:rPr>
              <a:t>Khách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viếng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thăm</a:t>
            </a:r>
            <a:r>
              <a:rPr lang="en-US" sz="2000" dirty="0" smtClean="0">
                <a:latin typeface="Times New Roman" panose="02020603050405020304" pitchFamily="18" charset="0"/>
                <a:cs typeface="Times New Roman" panose="02020603050405020304" pitchFamily="18" charset="0"/>
              </a:rPr>
              <a:t>), User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Admin</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Guest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wed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User: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giày</a:t>
            </a:r>
            <a:r>
              <a:rPr lang="en-US" sz="2000" dirty="0">
                <a:latin typeface="Times New Roman" panose="02020603050405020304" pitchFamily="18" charset="0"/>
                <a:cs typeface="Times New Roman" panose="02020603050405020304" pitchFamily="18" charset="0"/>
              </a:rPr>
              <a:t> ) ,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website.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Admin: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2298484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latin typeface="Times New Roman" panose="02020603050405020304" pitchFamily="18" charset="0"/>
                <a:cs typeface="Times New Roman" panose="02020603050405020304" pitchFamily="18" charset="0"/>
              </a:rPr>
              <a:t>Chức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Năng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6656" y="2489200"/>
            <a:ext cx="10753725" cy="3288665"/>
          </a:xfrm>
        </p:spPr>
        <p:txBody>
          <a:bodyPr/>
          <a:lstStyle/>
          <a:p>
            <a:pPr lvl="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sửa,xóa,tìm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29078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65099"/>
            <a:ext cx="10772775" cy="1126067"/>
          </a:xfrm>
        </p:spPr>
        <p:txBody>
          <a:bodyPr>
            <a:normAutofit/>
          </a:bodyPr>
          <a:lstStyle/>
          <a:p>
            <a:r>
              <a:rPr lang="en-US" sz="3200" b="1" dirty="0" err="1" smtClean="0">
                <a:solidFill>
                  <a:schemeClr val="tx1"/>
                </a:solidFill>
                <a:latin typeface="Times New Roman" panose="02020603050405020304" pitchFamily="18" charset="0"/>
                <a:cs typeface="Times New Roman" panose="02020603050405020304" pitchFamily="18" charset="0"/>
              </a:rPr>
              <a:t>Biểu</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đồ</a:t>
            </a:r>
            <a:r>
              <a:rPr lang="en-US" sz="3200" b="1" dirty="0" smtClean="0">
                <a:solidFill>
                  <a:schemeClr val="tx1"/>
                </a:solidFill>
                <a:latin typeface="Times New Roman" panose="02020603050405020304" pitchFamily="18" charset="0"/>
                <a:cs typeface="Times New Roman" panose="02020603050405020304" pitchFamily="18" charset="0"/>
              </a:rPr>
              <a:t> USECASE</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470400" y="1625600"/>
            <a:ext cx="6959599" cy="4813300"/>
          </a:xfrm>
          <a:prstGeom prst="rect">
            <a:avLst/>
          </a:prstGeom>
        </p:spPr>
      </p:pic>
      <p:sp>
        <p:nvSpPr>
          <p:cNvPr id="5" name="Rectangle 4"/>
          <p:cNvSpPr/>
          <p:nvPr/>
        </p:nvSpPr>
        <p:spPr>
          <a:xfrm>
            <a:off x="805857" y="2139434"/>
            <a:ext cx="2518638" cy="400110"/>
          </a:xfrm>
          <a:prstGeom prst="rect">
            <a:avLst/>
          </a:prstGeom>
        </p:spPr>
        <p:txBody>
          <a:bodyPr wrap="none">
            <a:spAutoFit/>
          </a:bodyPr>
          <a:lstStyle/>
          <a:p>
            <a:r>
              <a:rPr lang="en-US" sz="2000" dirty="0" err="1">
                <a:latin typeface="Times New Roman" panose="02020603050405020304" pitchFamily="18" charset="0"/>
                <a:ea typeface="Yu Mincho" panose="02020400000000000000" pitchFamily="18" charset="-128"/>
              </a:rPr>
              <a:t>Xác</a:t>
            </a:r>
            <a:r>
              <a:rPr lang="en-US" sz="2000" dirty="0">
                <a:latin typeface="Times New Roman" panose="02020603050405020304" pitchFamily="18" charset="0"/>
                <a:ea typeface="Yu Mincho" panose="02020400000000000000" pitchFamily="18" charset="-128"/>
              </a:rPr>
              <a:t> </a:t>
            </a:r>
            <a:r>
              <a:rPr lang="en-US" sz="2000" dirty="0" err="1">
                <a:latin typeface="Times New Roman" panose="02020603050405020304" pitchFamily="18" charset="0"/>
                <a:ea typeface="Yu Mincho" panose="02020400000000000000" pitchFamily="18" charset="-128"/>
              </a:rPr>
              <a:t>định</a:t>
            </a:r>
            <a:r>
              <a:rPr lang="en-US" sz="2000" dirty="0">
                <a:latin typeface="Times New Roman" panose="02020603050405020304" pitchFamily="18" charset="0"/>
                <a:ea typeface="Yu Mincho" panose="02020400000000000000" pitchFamily="18" charset="-128"/>
              </a:rPr>
              <a:t> </a:t>
            </a:r>
            <a:r>
              <a:rPr lang="en-US" sz="2000" dirty="0" err="1">
                <a:latin typeface="Times New Roman" panose="02020603050405020304" pitchFamily="18" charset="0"/>
                <a:ea typeface="Yu Mincho" panose="02020400000000000000" pitchFamily="18" charset="-128"/>
              </a:rPr>
              <a:t>các</a:t>
            </a:r>
            <a:r>
              <a:rPr lang="en-US" sz="2000" dirty="0">
                <a:latin typeface="Times New Roman" panose="02020603050405020304" pitchFamily="18" charset="0"/>
                <a:ea typeface="Yu Mincho" panose="02020400000000000000" pitchFamily="18" charset="-128"/>
              </a:rPr>
              <a:t> </a:t>
            </a:r>
            <a:r>
              <a:rPr lang="en-US" sz="2000" dirty="0" err="1">
                <a:latin typeface="Times New Roman" panose="02020603050405020304" pitchFamily="18" charset="0"/>
                <a:ea typeface="Yu Mincho" panose="02020400000000000000" pitchFamily="18" charset="-128"/>
              </a:rPr>
              <a:t>tác</a:t>
            </a:r>
            <a:r>
              <a:rPr lang="en-US" sz="2000" dirty="0">
                <a:latin typeface="Times New Roman" panose="02020603050405020304" pitchFamily="18" charset="0"/>
                <a:ea typeface="Yu Mincho" panose="02020400000000000000" pitchFamily="18" charset="-128"/>
              </a:rPr>
              <a:t> </a:t>
            </a:r>
            <a:r>
              <a:rPr lang="en-US" sz="2000" dirty="0" err="1" smtClean="0">
                <a:latin typeface="Times New Roman" panose="02020603050405020304" pitchFamily="18" charset="0"/>
                <a:ea typeface="Yu Mincho" panose="02020400000000000000" pitchFamily="18" charset="-128"/>
              </a:rPr>
              <a:t>nhân</a:t>
            </a:r>
            <a:r>
              <a:rPr lang="en-US" sz="2000" dirty="0" smtClean="0">
                <a:latin typeface="Times New Roman" panose="02020603050405020304" pitchFamily="18" charset="0"/>
                <a:ea typeface="Yu Mincho" panose="02020400000000000000" pitchFamily="18" charset="-128"/>
              </a:rPr>
              <a:t>:</a:t>
            </a:r>
            <a:endParaRPr lang="en-US" sz="2000" dirty="0"/>
          </a:p>
        </p:txBody>
      </p:sp>
      <p:sp>
        <p:nvSpPr>
          <p:cNvPr id="6" name="Rectangle 5"/>
          <p:cNvSpPr/>
          <p:nvPr/>
        </p:nvSpPr>
        <p:spPr>
          <a:xfrm>
            <a:off x="970957" y="2781300"/>
            <a:ext cx="3200400" cy="1409617"/>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vi-VN" sz="2000" dirty="0">
                <a:ea typeface="Yu Mincho" panose="02020400000000000000" pitchFamily="18" charset="-128"/>
                <a:cs typeface="Times New Roman" panose="02020603050405020304" pitchFamily="18" charset="0"/>
              </a:rPr>
              <a:t>Khách hàng:gồm User và Guest(Khách viếng Thăm)</a:t>
            </a:r>
            <a:endParaRPr lang="en-US" sz="2000" dirty="0">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vi-VN" sz="2000" dirty="0">
                <a:ea typeface="Yu Mincho" panose="02020400000000000000" pitchFamily="18" charset="-128"/>
                <a:cs typeface="Times New Roman" panose="02020603050405020304" pitchFamily="18" charset="0"/>
              </a:rPr>
              <a:t>Admin</a:t>
            </a:r>
            <a:endParaRPr lang="en-US" sz="20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0810128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825" y="3656002"/>
            <a:ext cx="1958975" cy="519431"/>
          </a:xfrm>
        </p:spPr>
        <p:txBody>
          <a:bodyPr>
            <a:noAutofit/>
          </a:bodyPr>
          <a:lstStyle/>
          <a:p>
            <a:pPr lvl="0"/>
            <a:r>
              <a:rPr lang="en-US" sz="2000" dirty="0">
                <a:solidFill>
                  <a:schemeClr val="tx1"/>
                </a:solidFill>
                <a:latin typeface="Times New Roman" panose="02020603050405020304" pitchFamily="18" charset="0"/>
                <a:cs typeface="Times New Roman" panose="02020603050405020304" pitchFamily="18" charset="0"/>
              </a:rPr>
              <a:t>Use case </a:t>
            </a:r>
            <a:r>
              <a:rPr lang="en-US" sz="2000" dirty="0" err="1">
                <a:solidFill>
                  <a:schemeClr val="tx1"/>
                </a:solidFill>
                <a:latin typeface="Times New Roman" panose="02020603050405020304" pitchFamily="18" charset="0"/>
                <a:cs typeface="Times New Roman" panose="02020603050405020304" pitchFamily="18" charset="0"/>
              </a:rPr>
              <a:t>đăng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nhập</a:t>
            </a:r>
            <a:r>
              <a:rPr lang="en-US" sz="2000" dirty="0"/>
              <a:t/>
            </a:r>
            <a:br>
              <a:rPr lang="en-US" sz="2000" dirty="0"/>
            </a:br>
            <a:endParaRPr lang="en-US" sz="2000" dirty="0"/>
          </a:p>
        </p:txBody>
      </p:sp>
      <p:pic>
        <p:nvPicPr>
          <p:cNvPr id="4" name="Content Placeholder 3"/>
          <p:cNvPicPr>
            <a:picLocks noGrp="1" noChangeAspect="1"/>
          </p:cNvPicPr>
          <p:nvPr>
            <p:ph idx="1"/>
          </p:nvPr>
        </p:nvPicPr>
        <p:blipFill>
          <a:blip r:embed="rId2"/>
          <a:stretch>
            <a:fillRect/>
          </a:stretch>
        </p:blipFill>
        <p:spPr>
          <a:xfrm>
            <a:off x="2957681" y="1505214"/>
            <a:ext cx="4895512" cy="188568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316161" y="4440535"/>
            <a:ext cx="7454900" cy="1015663"/>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Tác</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nhân</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Admin</a:t>
            </a:r>
            <a:endParaRPr lang="en-US" sz="2400" dirty="0">
              <a:latin typeface="Times New Roman" panose="02020603050405020304" pitchFamily="18" charset="0"/>
              <a:ea typeface="Yu Mincho" panose="02020400000000000000" pitchFamily="18" charset="-128"/>
              <a:cs typeface="Times New Roman" panose="02020603050405020304" pitchFamily="18" charset="0"/>
            </a:endParaRPr>
          </a:p>
          <a:p>
            <a:pPr marL="342900" indent="-342900">
              <a:buFont typeface="Wingdings" panose="05000000000000000000" pitchFamily="2" charset="2"/>
              <a:buChar char="v"/>
            </a:pPr>
            <a:r>
              <a:rPr lang="en-US" sz="2400"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Mô</a:t>
            </a:r>
            <a:r>
              <a:rPr lang="en-US" sz="2400"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tả</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Use case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cho</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admin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đăng</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nhập</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vào</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hệ</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7224" y="790034"/>
            <a:ext cx="9921875" cy="584775"/>
          </a:xfrm>
          <a:prstGeom prst="rect">
            <a:avLst/>
          </a:prstGeom>
        </p:spPr>
        <p:txBody>
          <a:bodyPr wrap="squar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USECASE</a:t>
            </a:r>
            <a:endParaRPr lang="en-US" sz="3200" b="1" dirty="0"/>
          </a:p>
        </p:txBody>
      </p:sp>
    </p:spTree>
    <p:extLst>
      <p:ext uri="{BB962C8B-B14F-4D97-AF65-F5344CB8AC3E}">
        <p14:creationId xmlns:p14="http://schemas.microsoft.com/office/powerpoint/2010/main" val="281823151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052" y="4787899"/>
            <a:ext cx="5159375" cy="660401"/>
          </a:xfrm>
        </p:spPr>
        <p:txBody>
          <a:bodyPr>
            <a:normAutofit fontScale="90000"/>
          </a:bodyPr>
          <a:lstStyle/>
          <a:p>
            <a:pPr lvl="0"/>
            <a:r>
              <a:rPr lang="en-US" sz="2400" dirty="0">
                <a:solidFill>
                  <a:schemeClr val="tx1"/>
                </a:solidFill>
                <a:latin typeface="Times New Roman" panose="02020603050405020304" pitchFamily="18" charset="0"/>
                <a:cs typeface="Times New Roman" panose="02020603050405020304" pitchFamily="18" charset="0"/>
              </a:rPr>
              <a:t>Use case </a:t>
            </a:r>
            <a:r>
              <a:rPr lang="en-US" sz="2400" dirty="0" err="1">
                <a:solidFill>
                  <a:schemeClr val="tx1"/>
                </a:solidFill>
                <a:latin typeface="Times New Roman" panose="02020603050405020304" pitchFamily="18" charset="0"/>
                <a:cs typeface="Times New Roman" panose="02020603050405020304" pitchFamily="18" charset="0"/>
              </a:rPr>
              <a:t>quản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lý</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danh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mục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phẩm</a:t>
            </a:r>
            <a:r>
              <a:rPr lang="en-US" sz="2400" dirty="0"/>
              <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2407980" y="1336216"/>
            <a:ext cx="6812220" cy="321516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407980" y="5118100"/>
            <a:ext cx="7815520" cy="1277850"/>
          </a:xfrm>
          <a:prstGeom prst="rect">
            <a:avLst/>
          </a:prstGeom>
        </p:spPr>
        <p:txBody>
          <a:bodyPr wrap="square">
            <a:spAutoFit/>
          </a:bodyPr>
          <a:lstStyle/>
          <a:p>
            <a:pPr marL="342900" indent="-342900">
              <a:lnSpc>
                <a:spcPct val="107000"/>
              </a:lnSpc>
              <a:buFont typeface="Wingdings" panose="05000000000000000000" pitchFamily="2" charset="2"/>
              <a:buChar char="v"/>
            </a:pP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Tác</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nhân</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Admin</a:t>
            </a:r>
            <a:endParaRPr lang="en-US" sz="2400" dirty="0">
              <a:latin typeface="Calibri" panose="020F0502020204030204" pitchFamily="34" charset="0"/>
              <a:ea typeface="Yu Mincho" panose="02020400000000000000" pitchFamily="18" charset="-128"/>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Mô</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tả</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use case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cho</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phép</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xem</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thêm</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sửa</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xóa</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tìm</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kiếm</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danh</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mục</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sản</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phẩm</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trong</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hệ</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sz="2400"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thống</a:t>
            </a:r>
            <a:r>
              <a:rPr lang="en-US" sz="24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a:t>
            </a:r>
            <a:endParaRPr lang="en-US" sz="24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6" name="Rectangle 5"/>
          <p:cNvSpPr/>
          <p:nvPr/>
        </p:nvSpPr>
        <p:spPr>
          <a:xfrm>
            <a:off x="845073" y="514918"/>
            <a:ext cx="3514104"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USECASE</a:t>
            </a:r>
            <a:endParaRPr lang="en-US" sz="3200" b="1" dirty="0"/>
          </a:p>
        </p:txBody>
      </p:sp>
    </p:spTree>
    <p:extLst>
      <p:ext uri="{BB962C8B-B14F-4D97-AF65-F5344CB8AC3E}">
        <p14:creationId xmlns:p14="http://schemas.microsoft.com/office/powerpoint/2010/main" val="263504535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49" y="1430866"/>
            <a:ext cx="2419351" cy="516467"/>
          </a:xfrm>
        </p:spPr>
        <p:txBody>
          <a:bodyPr>
            <a:normAutofit fontScale="90000"/>
          </a:bodyPr>
          <a:lstStyle/>
          <a:p>
            <a:pPr lvl="0"/>
            <a:r>
              <a:rPr lang="en-US" sz="2000" dirty="0">
                <a:solidFill>
                  <a:schemeClr val="tx1"/>
                </a:solidFill>
                <a:latin typeface="Times New Roman" panose="02020603050405020304" pitchFamily="18" charset="0"/>
                <a:cs typeface="Times New Roman" panose="02020603050405020304" pitchFamily="18" charset="0"/>
              </a:rPr>
              <a:t>Use case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phẩm</a:t>
            </a:r>
            <a:r>
              <a:rPr lang="en-US" sz="2000" dirty="0"/>
              <a:t/>
            </a:r>
            <a:br>
              <a:rPr lang="en-US" sz="2000" dirty="0"/>
            </a:br>
            <a:endParaRPr lang="en-US" sz="2000" dirty="0"/>
          </a:p>
        </p:txBody>
      </p:sp>
      <p:pic>
        <p:nvPicPr>
          <p:cNvPr id="4" name="Content Placeholder 3"/>
          <p:cNvPicPr>
            <a:picLocks noGrp="1"/>
          </p:cNvPicPr>
          <p:nvPr>
            <p:ph idx="1"/>
          </p:nvPr>
        </p:nvPicPr>
        <p:blipFill>
          <a:blip r:embed="rId2"/>
          <a:stretch>
            <a:fillRect/>
          </a:stretch>
        </p:blipFill>
        <p:spPr>
          <a:xfrm>
            <a:off x="3230562" y="1430866"/>
            <a:ext cx="7600950" cy="343076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111500" y="5363633"/>
            <a:ext cx="6215062" cy="981423"/>
          </a:xfrm>
          <a:prstGeom prst="rect">
            <a:avLst/>
          </a:prstGeom>
        </p:spPr>
        <p:txBody>
          <a:bodyPr wrap="square">
            <a:spAutoFit/>
          </a:bodyPr>
          <a:lstStyle/>
          <a:p>
            <a:pPr marL="285750" indent="-285750">
              <a:lnSpc>
                <a:spcPct val="107000"/>
              </a:lnSpc>
              <a:buFont typeface="Wingdings" panose="05000000000000000000" pitchFamily="2" charset="2"/>
              <a:buChar char="v"/>
            </a:pP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Tác</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nhân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Admin</a:t>
            </a:r>
            <a:endParaRPr lang="en-US" sz="1400" dirty="0">
              <a:latin typeface="Calibri" panose="020F0502020204030204" pitchFamily="34" charset="0"/>
              <a:ea typeface="Yu Mincho" panose="02020400000000000000" pitchFamily="18" charset="-128"/>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Mô</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tả</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use case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cho</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phép</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xem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thêm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sửa</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xóa</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tìm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kiếm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thông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tin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sản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phẩm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trong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hệ</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thống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6" name="Rectangle 5"/>
          <p:cNvSpPr/>
          <p:nvPr/>
        </p:nvSpPr>
        <p:spPr>
          <a:xfrm>
            <a:off x="451373" y="595088"/>
            <a:ext cx="3514104"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USECASE</a:t>
            </a:r>
            <a:endParaRPr lang="en-US" sz="3200" b="1" dirty="0"/>
          </a:p>
        </p:txBody>
      </p:sp>
    </p:spTree>
    <p:extLst>
      <p:ext uri="{BB962C8B-B14F-4D97-AF65-F5344CB8AC3E}">
        <p14:creationId xmlns:p14="http://schemas.microsoft.com/office/powerpoint/2010/main" val="320209619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173" y="1581944"/>
            <a:ext cx="2974976" cy="1105694"/>
          </a:xfrm>
        </p:spPr>
        <p:txBody>
          <a:bodyPr>
            <a:normAutofit/>
          </a:bodyPr>
          <a:lstStyle/>
          <a:p>
            <a:pPr lvl="0"/>
            <a:r>
              <a:rPr lang="en-US" sz="2000" dirty="0">
                <a:solidFill>
                  <a:schemeClr val="tx1"/>
                </a:solidFill>
                <a:latin typeface="Times New Roman" panose="02020603050405020304" pitchFamily="18" charset="0"/>
                <a:cs typeface="Times New Roman" panose="02020603050405020304" pitchFamily="18" charset="0"/>
              </a:rPr>
              <a:t>Use case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dùng</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3536950" y="1581944"/>
            <a:ext cx="6429375" cy="338137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162301" y="5191919"/>
            <a:ext cx="6096000" cy="981423"/>
          </a:xfrm>
          <a:prstGeom prst="rect">
            <a:avLst/>
          </a:prstGeom>
        </p:spPr>
        <p:txBody>
          <a:bodyPr>
            <a:spAutoFit/>
          </a:bodyPr>
          <a:lstStyle/>
          <a:p>
            <a:pPr marL="285750" indent="-285750">
              <a:lnSpc>
                <a:spcPct val="107000"/>
              </a:lnSpc>
              <a:buFont typeface="Wingdings" panose="05000000000000000000" pitchFamily="2" charset="2"/>
              <a:buChar char="v"/>
            </a:pP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Tác</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nhân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Admin</a:t>
            </a:r>
            <a:endParaRPr lang="en-US" sz="1400" dirty="0">
              <a:latin typeface="Calibri" panose="020F0502020204030204" pitchFamily="34" charset="0"/>
              <a:ea typeface="Yu Mincho" panose="02020400000000000000" pitchFamily="18" charset="-128"/>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Mô</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tả</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use case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cho</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phép</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xem</a:t>
            </a:r>
            <a:r>
              <a:rPr lang="en-US"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xóa</a:t>
            </a:r>
            <a:r>
              <a:rPr lang="en-US"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thông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tin </a:t>
            </a:r>
            <a:r>
              <a:rPr lang="en-US" dirty="0" err="1"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người</a:t>
            </a:r>
            <a:r>
              <a:rPr lang="en-US"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dùng</a:t>
            </a:r>
            <a:r>
              <a:rPr lang="en-US" dirty="0" smtClean="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trong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hệ</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thống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6" name="Rectangle 5"/>
          <p:cNvSpPr/>
          <p:nvPr/>
        </p:nvSpPr>
        <p:spPr>
          <a:xfrm>
            <a:off x="502173" y="564634"/>
            <a:ext cx="3514104"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USECASE</a:t>
            </a:r>
            <a:endParaRPr lang="en-US" sz="3200" b="1" dirty="0"/>
          </a:p>
        </p:txBody>
      </p:sp>
    </p:spTree>
    <p:extLst>
      <p:ext uri="{BB962C8B-B14F-4D97-AF65-F5344CB8AC3E}">
        <p14:creationId xmlns:p14="http://schemas.microsoft.com/office/powerpoint/2010/main" val="2049089736"/>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73" y="1637506"/>
            <a:ext cx="2200276" cy="1658198"/>
          </a:xfrm>
        </p:spPr>
        <p:txBody>
          <a:bodyPr/>
          <a:lstStyle/>
          <a:p>
            <a:pPr lvl="0"/>
            <a:r>
              <a:rPr lang="en-US" sz="2000" dirty="0">
                <a:solidFill>
                  <a:schemeClr val="tx1"/>
                </a:solidFill>
                <a:latin typeface="Times New Roman" panose="02020603050405020304" pitchFamily="18" charset="0"/>
                <a:cs typeface="Times New Roman" panose="02020603050405020304" pitchFamily="18" charset="0"/>
              </a:rPr>
              <a:t>Use case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3254373" y="1637506"/>
            <a:ext cx="6848475" cy="306705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324100" y="5047456"/>
            <a:ext cx="8140700" cy="1277786"/>
          </a:xfrm>
          <a:prstGeom prst="rect">
            <a:avLst/>
          </a:prstGeom>
        </p:spPr>
        <p:txBody>
          <a:bodyPr wrap="square">
            <a:spAutoFit/>
          </a:bodyPr>
          <a:lstStyle/>
          <a:p>
            <a:pPr marL="285750" indent="-285750">
              <a:lnSpc>
                <a:spcPct val="107000"/>
              </a:lnSpc>
              <a:buFont typeface="Wingdings" panose="05000000000000000000" pitchFamily="2" charset="2"/>
              <a:buChar char="v"/>
            </a:pP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Tác</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nhân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Admin</a:t>
            </a:r>
            <a:endParaRPr lang="en-US" sz="1400" dirty="0">
              <a:latin typeface="Calibri" panose="020F0502020204030204" pitchFamily="34" charset="0"/>
              <a:ea typeface="Yu Mincho" panose="02020400000000000000" pitchFamily="18" charset="-128"/>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Mô</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tả</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use case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cho</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phép</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duyệt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đơn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đặt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xem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chi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tiết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đơn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đặt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xóa</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đơn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đặt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tìm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kiếm</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đơn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đặt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báo</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cáo</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đơn</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đặt</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hàng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đang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chờ</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đã</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được</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xử</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lý</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trong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hệ</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 </a:t>
            </a:r>
            <a:r>
              <a:rPr lang="en-US" dirty="0" err="1">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thống</a:t>
            </a:r>
            <a:r>
              <a:rPr lang="en-US"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a:t>
            </a: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6" name="Rectangle 5"/>
          <p:cNvSpPr/>
          <p:nvPr/>
        </p:nvSpPr>
        <p:spPr>
          <a:xfrm>
            <a:off x="832373" y="621468"/>
            <a:ext cx="3514104"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USECASE</a:t>
            </a:r>
            <a:endParaRPr lang="en-US" sz="3200" b="1" dirty="0"/>
          </a:p>
        </p:txBody>
      </p:sp>
    </p:spTree>
    <p:extLst>
      <p:ext uri="{BB962C8B-B14F-4D97-AF65-F5344CB8AC3E}">
        <p14:creationId xmlns:p14="http://schemas.microsoft.com/office/powerpoint/2010/main" val="36342086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2" y="5518944"/>
            <a:ext cx="6832598" cy="999067"/>
          </a:xfrm>
        </p:spPr>
        <p:txBody>
          <a:bodyPr>
            <a:normAutofit/>
          </a:bodyPr>
          <a:lstStyle/>
          <a:p>
            <a:r>
              <a:rPr lang="en-US" sz="3200" b="1" i="1" dirty="0" err="1">
                <a:solidFill>
                  <a:schemeClr val="tx1"/>
                </a:solidFill>
                <a:latin typeface="Times New Roman" panose="02020603050405020304" pitchFamily="18" charset="0"/>
                <a:cs typeface="Times New Roman" panose="02020603050405020304" pitchFamily="18" charset="0"/>
              </a:rPr>
              <a:t>Biểu</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đồ</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tuần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tự</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chức</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năng</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đăng</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nhập</a:t>
            </a:r>
            <a:r>
              <a:rPr lang="en-US" sz="2000" dirty="0"/>
              <a:t/>
            </a:r>
            <a:br>
              <a:rPr lang="en-US" sz="2000" dirty="0"/>
            </a:br>
            <a:endParaRPr lang="en-US" sz="2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2" y="1340644"/>
            <a:ext cx="6692899" cy="39624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78866" y="654314"/>
            <a:ext cx="3005951"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tuần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tự</a:t>
            </a:r>
            <a:r>
              <a:rPr lang="en-US" sz="3200" b="1" dirty="0">
                <a:latin typeface="Times New Roman" panose="02020603050405020304" pitchFamily="18" charset="0"/>
                <a:cs typeface="Times New Roman" panose="02020603050405020304" pitchFamily="18" charset="0"/>
              </a:rPr>
              <a:t> </a:t>
            </a:r>
            <a:endParaRPr lang="en-US" sz="3200" b="1" dirty="0"/>
          </a:p>
        </p:txBody>
      </p:sp>
    </p:spTree>
    <p:extLst>
      <p:ext uri="{BB962C8B-B14F-4D97-AF65-F5344CB8AC3E}">
        <p14:creationId xmlns:p14="http://schemas.microsoft.com/office/powerpoint/2010/main" val="274035081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73667"/>
          </a:xfrm>
        </p:spPr>
        <p:txBody>
          <a:bodyPr>
            <a:normAutofit/>
          </a:bodyPr>
          <a:lstStyle/>
          <a:p>
            <a:r>
              <a:rPr lang="en-US" sz="3200" b="1" dirty="0" err="1" smtClean="0">
                <a:solidFill>
                  <a:schemeClr val="tx1"/>
                </a:solidFill>
                <a:latin typeface="Times New Roman" panose="02020603050405020304" pitchFamily="18" charset="0"/>
                <a:cs typeface="Times New Roman" panose="02020603050405020304" pitchFamily="18" charset="0"/>
              </a:rPr>
              <a:t>Lí</a:t>
            </a:r>
            <a:r>
              <a:rPr lang="en-US" sz="3200" b="1" dirty="0" smtClean="0">
                <a:solidFill>
                  <a:schemeClr val="tx1"/>
                </a:solidFill>
                <a:latin typeface="Times New Roman" panose="02020603050405020304" pitchFamily="18" charset="0"/>
                <a:cs typeface="Times New Roman" panose="02020603050405020304" pitchFamily="18" charset="0"/>
              </a:rPr>
              <a:t> do </a:t>
            </a:r>
            <a:r>
              <a:rPr lang="en-US" sz="3200" b="1" dirty="0" err="1" smtClean="0">
                <a:solidFill>
                  <a:schemeClr val="tx1"/>
                </a:solidFill>
                <a:latin typeface="Times New Roman" panose="02020603050405020304" pitchFamily="18" charset="0"/>
                <a:cs typeface="Times New Roman" panose="02020603050405020304" pitchFamily="18" charset="0"/>
              </a:rPr>
              <a:t>chọn</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đề</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tài</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Ngày</a:t>
            </a:r>
            <a:r>
              <a:rPr lang="en-US" sz="2000" dirty="0">
                <a:solidFill>
                  <a:schemeClr val="tx1"/>
                </a:solidFill>
                <a:latin typeface="Times New Roman" panose="02020603050405020304" pitchFamily="18" charset="0"/>
                <a:cs typeface="Times New Roman" panose="02020603050405020304" pitchFamily="18" charset="0"/>
              </a:rPr>
              <a:t> nay,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thế</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dẫn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đầu</a:t>
            </a:r>
            <a:r>
              <a:rPr lang="en-US" sz="20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tin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mọi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lĩnh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mọi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lĩnh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sống</a:t>
            </a:r>
            <a:r>
              <a:rPr lang="en-US" sz="20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web </a:t>
            </a:r>
            <a:r>
              <a:rPr lang="en-US" sz="2000" dirty="0" err="1">
                <a:solidFill>
                  <a:schemeClr val="tx1"/>
                </a:solidFill>
                <a:latin typeface="Times New Roman" panose="02020603050405020304" pitchFamily="18" charset="0"/>
                <a:cs typeface="Times New Roman" panose="02020603050405020304" pitchFamily="18" charset="0"/>
              </a:rPr>
              <a:t>đang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phổ</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bởi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ích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cộng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đồng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lớn</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000" dirty="0">
                <a:solidFill>
                  <a:schemeClr val="tx1"/>
                </a:solidFill>
              </a:rPr>
              <a:t>nhằm giải quyết công việc bán hàng trực </a:t>
            </a:r>
            <a:r>
              <a:rPr lang="vi-VN" sz="2000" dirty="0" smtClean="0">
                <a:solidFill>
                  <a:schemeClr val="tx1"/>
                </a:solidFill>
              </a:rPr>
              <a:t>tuyến</a:t>
            </a:r>
            <a:r>
              <a:rPr lang="en-US" sz="2000" dirty="0" smtClean="0">
                <a:solidFill>
                  <a:schemeClr val="tx1"/>
                </a:solidFill>
              </a:rPr>
              <a:t>.</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Website </a:t>
            </a:r>
            <a:r>
              <a:rPr lang="en-US" sz="2000" dirty="0" err="1">
                <a:solidFill>
                  <a:schemeClr val="tx1"/>
                </a:solidFill>
                <a:latin typeface="Times New Roman" panose="02020603050405020304" pitchFamily="18" charset="0"/>
                <a:cs typeface="Times New Roman" panose="02020603050405020304" pitchFamily="18" charset="0"/>
              </a:rPr>
              <a:t>mang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ty </a:t>
            </a:r>
            <a:r>
              <a:rPr lang="en-US" sz="2000" dirty="0" err="1">
                <a:solidFill>
                  <a:schemeClr val="tx1"/>
                </a:solidFill>
                <a:latin typeface="Times New Roman" panose="02020603050405020304" pitchFamily="18" charset="0"/>
                <a:cs typeface="Times New Roman" panose="02020603050405020304" pitchFamily="18" charset="0"/>
              </a:rPr>
              <a:t>rất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nhiều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phổ</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ty </a:t>
            </a:r>
            <a:r>
              <a:rPr lang="en-US" sz="2000" dirty="0" err="1">
                <a:solidFill>
                  <a:schemeClr val="tx1"/>
                </a:solidFill>
                <a:latin typeface="Times New Roman" panose="02020603050405020304" pitchFamily="18" charset="0"/>
                <a:cs typeface="Times New Roman" panose="02020603050405020304" pitchFamily="18" charset="0"/>
              </a:rPr>
              <a:t>rất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trường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doanh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24/24, </a:t>
            </a:r>
            <a:r>
              <a:rPr lang="en-US" sz="2000" dirty="0" err="1">
                <a:solidFill>
                  <a:schemeClr val="tx1"/>
                </a:solidFill>
                <a:latin typeface="Times New Roman" panose="02020603050405020304" pitchFamily="18" charset="0"/>
                <a:cs typeface="Times New Roman" panose="02020603050405020304" pitchFamily="18" charset="0"/>
              </a:rPr>
              <a:t>giảm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thiểu</a:t>
            </a:r>
            <a:r>
              <a:rPr lang="en-US" sz="2000" dirty="0">
                <a:solidFill>
                  <a:schemeClr val="tx1"/>
                </a:solidFill>
                <a:latin typeface="Times New Roman" panose="02020603050405020304" pitchFamily="18" charset="0"/>
                <a:cs typeface="Times New Roman" panose="02020603050405020304" pitchFamily="18" charset="0"/>
              </a:rPr>
              <a:t> chi </a:t>
            </a:r>
            <a:r>
              <a:rPr lang="en-US" sz="2000" dirty="0" err="1">
                <a:solidFill>
                  <a:schemeClr val="tx1"/>
                </a:solidFill>
                <a:latin typeface="Times New Roman" panose="02020603050405020304" pitchFamily="18" charset="0"/>
                <a:cs typeface="Times New Roman" panose="02020603050405020304" pitchFamily="18" charset="0"/>
              </a:rPr>
              <a:t>phí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thị</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dễ</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hồi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từ</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phía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rộng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kết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tác</a:t>
            </a:r>
            <a:r>
              <a:rPr lang="en-US" sz="2000" dirty="0">
                <a:solidFill>
                  <a:schemeClr val="tx1"/>
                </a:solidFill>
                <a:latin typeface="Times New Roman" panose="02020603050405020304" pitchFamily="18" charset="0"/>
                <a:cs typeface="Times New Roman" panose="02020603050405020304" pitchFamily="18" charset="0"/>
              </a:rPr>
              <a:t> ở </a:t>
            </a:r>
            <a:r>
              <a:rPr lang="en-US" sz="2000" dirty="0" err="1">
                <a:solidFill>
                  <a:schemeClr val="tx1"/>
                </a:solidFill>
                <a:latin typeface="Times New Roman" panose="02020603050405020304" pitchFamily="18" charset="0"/>
                <a:cs typeface="Times New Roman" panose="02020603050405020304" pitchFamily="18" charset="0"/>
              </a:rPr>
              <a:t>phạm</a:t>
            </a:r>
            <a:r>
              <a:rPr lang="en-US" sz="2000" dirty="0">
                <a:solidFill>
                  <a:schemeClr val="tx1"/>
                </a:solidFill>
                <a:latin typeface="Times New Roman" panose="02020603050405020304" pitchFamily="18" charset="0"/>
                <a:cs typeface="Times New Roman" panose="02020603050405020304" pitchFamily="18" charset="0"/>
              </a:rPr>
              <a:t> vi </a:t>
            </a:r>
            <a:r>
              <a:rPr lang="en-US" sz="2000" dirty="0" err="1">
                <a:solidFill>
                  <a:schemeClr val="tx1"/>
                </a:solidFill>
                <a:latin typeface="Times New Roman" panose="02020603050405020304" pitchFamily="18" charset="0"/>
                <a:cs typeface="Times New Roman" panose="02020603050405020304" pitchFamily="18" charset="0"/>
              </a:rPr>
              <a:t>quốc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tế</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30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099" y="5757333"/>
            <a:ext cx="8067676" cy="1329267"/>
          </a:xfrm>
        </p:spPr>
        <p:txBody>
          <a:bodyPr>
            <a:normAutofit/>
          </a:bodyPr>
          <a:lstStyle/>
          <a:p>
            <a:r>
              <a:rPr lang="en-US" sz="3200" b="1" i="1" dirty="0" err="1">
                <a:solidFill>
                  <a:schemeClr val="tx1"/>
                </a:solidFill>
                <a:latin typeface="Times New Roman" panose="02020603050405020304" pitchFamily="18" charset="0"/>
                <a:cs typeface="Times New Roman" panose="02020603050405020304" pitchFamily="18" charset="0"/>
              </a:rPr>
              <a:t>Biểu</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đồ</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tuần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tự</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quản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lý</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danh</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mục</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sản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phẩm</a:t>
            </a:r>
            <a:r>
              <a:rPr lang="en-US" dirty="0"/>
              <a:t/>
            </a:r>
            <a:br>
              <a:rPr lang="en-US" dirty="0"/>
            </a:br>
            <a:endParaRPr lang="en-US" dirty="0"/>
          </a:p>
        </p:txBody>
      </p:sp>
      <p:pic>
        <p:nvPicPr>
          <p:cNvPr id="4" name="Content Placeholder 3" descr="danh mục sản phẩ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899" y="1719263"/>
            <a:ext cx="6756624" cy="3767137"/>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867276" y="691634"/>
            <a:ext cx="3005951"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tuần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tự</a:t>
            </a:r>
            <a:r>
              <a:rPr lang="en-US" sz="3200" b="1" dirty="0">
                <a:latin typeface="Times New Roman" panose="02020603050405020304" pitchFamily="18" charset="0"/>
                <a:cs typeface="Times New Roman" panose="02020603050405020304" pitchFamily="18" charset="0"/>
              </a:rPr>
              <a:t> </a:t>
            </a:r>
            <a:endParaRPr lang="en-US" sz="3200" b="1" dirty="0"/>
          </a:p>
        </p:txBody>
      </p:sp>
    </p:spTree>
    <p:extLst>
      <p:ext uri="{BB962C8B-B14F-4D97-AF65-F5344CB8AC3E}">
        <p14:creationId xmlns:p14="http://schemas.microsoft.com/office/powerpoint/2010/main" val="336959356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68" y="5579718"/>
            <a:ext cx="6449668" cy="1658198"/>
          </a:xfrm>
        </p:spPr>
        <p:txBody>
          <a:bodyPr/>
          <a:lstStyle/>
          <a:p>
            <a:r>
              <a:rPr lang="en-US" sz="3200" b="1" i="1" dirty="0" err="1">
                <a:solidFill>
                  <a:schemeClr val="tx1"/>
                </a:solidFill>
                <a:latin typeface="Times New Roman" panose="02020603050405020304" pitchFamily="18" charset="0"/>
                <a:cs typeface="Times New Roman" panose="02020603050405020304" pitchFamily="18" charset="0"/>
              </a:rPr>
              <a:t>Biểu</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đồ</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tuần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tự</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quản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lý</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sản</a:t>
            </a:r>
            <a:r>
              <a:rPr lang="en-US" sz="3200" b="1" i="1" dirty="0">
                <a:solidFill>
                  <a:schemeClr val="tx1"/>
                </a:solidFill>
                <a:latin typeface="Times New Roman" panose="02020603050405020304" pitchFamily="18" charset="0"/>
                <a:cs typeface="Times New Roman" panose="02020603050405020304" pitchFamily="18" charset="0"/>
              </a:rPr>
              <a:t> </a:t>
            </a:r>
            <a:r>
              <a:rPr lang="en-US" sz="3200" b="1" i="1" dirty="0" err="1">
                <a:solidFill>
                  <a:schemeClr val="tx1"/>
                </a:solidFill>
                <a:latin typeface="Times New Roman" panose="02020603050405020304" pitchFamily="18" charset="0"/>
                <a:cs typeface="Times New Roman" panose="02020603050405020304" pitchFamily="18" charset="0"/>
              </a:rPr>
              <a:t>phẩm</a:t>
            </a:r>
            <a:r>
              <a:rPr lang="en-US" dirty="0"/>
              <a:t/>
            </a:r>
            <a:br>
              <a:rPr lang="en-US" dirty="0"/>
            </a:br>
            <a:endParaRPr lang="en-US" dirty="0"/>
          </a:p>
        </p:txBody>
      </p:sp>
      <p:pic>
        <p:nvPicPr>
          <p:cNvPr id="4" name="Content Placeholder 3" descr="sản phẩ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908" y="1730097"/>
            <a:ext cx="6675214" cy="3767137"/>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29721" y="615434"/>
            <a:ext cx="3005951"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tuần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tự</a:t>
            </a:r>
            <a:r>
              <a:rPr lang="en-US" sz="3200" b="1" dirty="0">
                <a:latin typeface="Times New Roman" panose="02020603050405020304" pitchFamily="18" charset="0"/>
                <a:cs typeface="Times New Roman" panose="02020603050405020304" pitchFamily="18" charset="0"/>
              </a:rPr>
              <a:t> </a:t>
            </a:r>
            <a:endParaRPr lang="en-US" sz="3200" b="1" dirty="0"/>
          </a:p>
        </p:txBody>
      </p:sp>
    </p:spTree>
    <p:extLst>
      <p:ext uri="{BB962C8B-B14F-4D97-AF65-F5344CB8AC3E}">
        <p14:creationId xmlns:p14="http://schemas.microsoft.com/office/powerpoint/2010/main" val="3857013794"/>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500" y="5300134"/>
            <a:ext cx="5579717" cy="1180180"/>
          </a:xfrm>
        </p:spPr>
        <p:txBody>
          <a:bodyPr>
            <a:normAutofit/>
          </a:bodyPr>
          <a:lstStyle/>
          <a:p>
            <a:r>
              <a:rPr lang="en-US" sz="2700" b="1" i="1" dirty="0" err="1">
                <a:solidFill>
                  <a:schemeClr val="tx1"/>
                </a:solidFill>
                <a:latin typeface="Times New Roman" panose="02020603050405020304" pitchFamily="18" charset="0"/>
                <a:cs typeface="Times New Roman" panose="02020603050405020304" pitchFamily="18" charset="0"/>
              </a:rPr>
              <a:t>Biểu</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đồ</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tuần</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tự</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quản</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lý</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đơn</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đặt</a:t>
            </a:r>
            <a:r>
              <a:rPr lang="en-US" sz="2700" b="1" i="1" dirty="0">
                <a:solidFill>
                  <a:schemeClr val="tx1"/>
                </a:solidFill>
                <a:latin typeface="Times New Roman" panose="02020603050405020304" pitchFamily="18" charset="0"/>
                <a:cs typeface="Times New Roman" panose="02020603050405020304" pitchFamily="18" charset="0"/>
              </a:rPr>
              <a:t> </a:t>
            </a:r>
            <a:r>
              <a:rPr lang="en-US" sz="2700" b="1" i="1" dirty="0" err="1">
                <a:solidFill>
                  <a:schemeClr val="tx1"/>
                </a:solidFill>
                <a:latin typeface="Times New Roman" panose="02020603050405020304" pitchFamily="18" charset="0"/>
                <a:cs typeface="Times New Roman" panose="02020603050405020304" pitchFamily="18" charset="0"/>
              </a:rPr>
              <a:t>hàng</a:t>
            </a:r>
            <a:r>
              <a:rPr lang="en-US" dirty="0"/>
              <a:t/>
            </a:r>
            <a:br>
              <a:rPr lang="en-US" dirty="0"/>
            </a:br>
            <a:endParaRPr lang="en-US" dirty="0"/>
          </a:p>
        </p:txBody>
      </p:sp>
      <p:pic>
        <p:nvPicPr>
          <p:cNvPr id="4" name="Content Placeholder 3" descr="đơn đặt hà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2211" y="1460500"/>
            <a:ext cx="7162800" cy="35560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778376" y="733908"/>
            <a:ext cx="3005951" cy="584775"/>
          </a:xfrm>
          <a:prstGeom prst="rect">
            <a:avLst/>
          </a:prstGeom>
        </p:spPr>
        <p:txBody>
          <a:bodyPr wrap="none">
            <a:spAutoFit/>
          </a:bodyPr>
          <a:lstStyle/>
          <a:p>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đồ</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tuần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tự</a:t>
            </a:r>
            <a:r>
              <a:rPr lang="en-US" sz="3200" b="1" dirty="0">
                <a:latin typeface="Times New Roman" panose="02020603050405020304" pitchFamily="18" charset="0"/>
                <a:cs typeface="Times New Roman" panose="02020603050405020304" pitchFamily="18" charset="0"/>
              </a:rPr>
              <a:t> </a:t>
            </a:r>
            <a:endParaRPr lang="en-US" sz="3200" b="1" dirty="0"/>
          </a:p>
        </p:txBody>
      </p:sp>
    </p:spTree>
    <p:extLst>
      <p:ext uri="{BB962C8B-B14F-4D97-AF65-F5344CB8AC3E}">
        <p14:creationId xmlns:p14="http://schemas.microsoft.com/office/powerpoint/2010/main" val="3948838944"/>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329267"/>
          </a:xfrm>
        </p:spPr>
        <p:txBody>
          <a:bodyPr>
            <a:normAutofit/>
          </a:bodyPr>
          <a:lstStyle/>
          <a:p>
            <a:r>
              <a:rPr lang="en-US" sz="3200" b="1" dirty="0" err="1">
                <a:solidFill>
                  <a:schemeClr val="tx1"/>
                </a:solidFill>
                <a:latin typeface="Times New Roman" panose="02020603050405020304" pitchFamily="18" charset="0"/>
                <a:cs typeface="Times New Roman" panose="02020603050405020304" pitchFamily="18" charset="0"/>
              </a:rPr>
              <a:t>Biểu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đồ</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lớp</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8301" y="1727201"/>
            <a:ext cx="6710620" cy="42291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349776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38767"/>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Database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7224" y="1727200"/>
            <a:ext cx="3120644" cy="4139565"/>
          </a:xfrm>
        </p:spPr>
        <p:style>
          <a:lnRef idx="2">
            <a:schemeClr val="dk1"/>
          </a:lnRef>
          <a:fillRef idx="1">
            <a:schemeClr val="lt1"/>
          </a:fillRef>
          <a:effectRef idx="0">
            <a:schemeClr val="dk1"/>
          </a:effectRef>
          <a:fontRef idx="minor">
            <a:schemeClr val="dk1"/>
          </a:fontRef>
        </p:style>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6</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TaiKhoan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Admin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SanPham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DanhMuc</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HoaDon</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ChitietHoaDon</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4470399" y="1466532"/>
            <a:ext cx="6146801" cy="4660900"/>
          </a:xfrm>
          <a:prstGeom prst="rect">
            <a:avLst/>
          </a:prstGeom>
        </p:spPr>
      </p:pic>
    </p:spTree>
    <p:extLst>
      <p:ext uri="{BB962C8B-B14F-4D97-AF65-F5344CB8AC3E}">
        <p14:creationId xmlns:p14="http://schemas.microsoft.com/office/powerpoint/2010/main" val="3984526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99533"/>
            <a:ext cx="5121276" cy="1049868"/>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7225" y="1752601"/>
            <a:ext cx="4079876" cy="469899"/>
          </a:xfrm>
        </p:spPr>
        <p:txBody>
          <a:bodyPr>
            <a:normAutofit/>
          </a:bodyPr>
          <a:lstStyle/>
          <a:p>
            <a:pPr>
              <a:buFont typeface="Wingdings" panose="05000000000000000000" pitchFamily="2" charset="2"/>
              <a:buChar char="v"/>
            </a:pPr>
            <a:r>
              <a:rPr lang="en-US" sz="2000" dirty="0" err="1">
                <a:solidFill>
                  <a:schemeClr val="tx1"/>
                </a:solidFill>
                <a:latin typeface="Times New Roman" panose="02020603050405020304" pitchFamily="18" charset="0"/>
                <a:cs typeface="Times New Roman" panose="02020603050405020304" pitchFamily="18" charset="0"/>
              </a:rPr>
              <a:t>Giao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diện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chủ</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thị</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23000" y="381001"/>
            <a:ext cx="5384800" cy="60244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6451989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3396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dirty="0"/>
          </a:p>
        </p:txBody>
      </p:sp>
      <p:pic>
        <p:nvPicPr>
          <p:cNvPr id="4" name="Content Placeholder 3"/>
          <p:cNvPicPr>
            <a:picLocks noGrp="1" noChangeAspect="1"/>
          </p:cNvPicPr>
          <p:nvPr>
            <p:ph idx="1"/>
          </p:nvPr>
        </p:nvPicPr>
        <p:blipFill>
          <a:blip r:embed="rId2"/>
          <a:stretch>
            <a:fillRect/>
          </a:stretch>
        </p:blipFill>
        <p:spPr>
          <a:xfrm>
            <a:off x="2474653" y="2523199"/>
            <a:ext cx="5944115" cy="30482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p:cNvSpPr/>
          <p:nvPr/>
        </p:nvSpPr>
        <p:spPr>
          <a:xfrm>
            <a:off x="1091154" y="1559017"/>
            <a:ext cx="3541354" cy="400110"/>
          </a:xfrm>
          <a:prstGeom prst="rect">
            <a:avLst/>
          </a:prstGeom>
        </p:spPr>
        <p:txBody>
          <a:bodyPr wrap="none">
            <a:spAutoFit/>
          </a:bodyPr>
          <a:lstStyle/>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ký,Đăng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68514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99533"/>
            <a:ext cx="4270376" cy="1658198"/>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dirty="0"/>
          </a:p>
        </p:txBody>
      </p:sp>
      <p:pic>
        <p:nvPicPr>
          <p:cNvPr id="4" name="Content Placeholder 3"/>
          <p:cNvPicPr>
            <a:picLocks noGrp="1" noChangeAspect="1"/>
          </p:cNvPicPr>
          <p:nvPr>
            <p:ph idx="1"/>
          </p:nvPr>
        </p:nvPicPr>
        <p:blipFill>
          <a:blip r:embed="rId2"/>
          <a:stretch>
            <a:fillRect/>
          </a:stretch>
        </p:blipFill>
        <p:spPr>
          <a:xfrm>
            <a:off x="5854700" y="622300"/>
            <a:ext cx="5308600" cy="55244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p:cNvSpPr/>
          <p:nvPr/>
        </p:nvSpPr>
        <p:spPr>
          <a:xfrm>
            <a:off x="686304" y="2157731"/>
            <a:ext cx="2153154" cy="369332"/>
          </a:xfrm>
          <a:prstGeom prst="rect">
            <a:avLst/>
          </a:prstGeom>
        </p:spPr>
        <p:txBody>
          <a:bodyPr wrap="none">
            <a:spAutoFit/>
          </a:bodyPr>
          <a:lstStyle/>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97755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5" y="296333"/>
            <a:ext cx="4219576" cy="1658198"/>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dirty="0"/>
          </a:p>
        </p:txBody>
      </p:sp>
      <p:pic>
        <p:nvPicPr>
          <p:cNvPr id="4" name="Content Placeholder 3"/>
          <p:cNvPicPr>
            <a:picLocks noGrp="1" noChangeAspect="1"/>
          </p:cNvPicPr>
          <p:nvPr>
            <p:ph idx="1"/>
          </p:nvPr>
        </p:nvPicPr>
        <p:blipFill>
          <a:blip r:embed="rId2"/>
          <a:stretch>
            <a:fillRect/>
          </a:stretch>
        </p:blipFill>
        <p:spPr>
          <a:xfrm>
            <a:off x="5600700" y="596900"/>
            <a:ext cx="5664201" cy="56388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p:cNvSpPr/>
          <p:nvPr/>
        </p:nvSpPr>
        <p:spPr>
          <a:xfrm>
            <a:off x="1082423" y="2202934"/>
            <a:ext cx="2356735" cy="400110"/>
          </a:xfrm>
          <a:prstGeom prst="rect">
            <a:avLst/>
          </a:prstGeom>
        </p:spPr>
        <p:txBody>
          <a:bodyPr wrap="none">
            <a:spAutoFit/>
          </a:bodyPr>
          <a:lstStyle/>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95845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99533"/>
            <a:ext cx="5057776" cy="116416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dirty="0"/>
          </a:p>
        </p:txBody>
      </p:sp>
      <p:pic>
        <p:nvPicPr>
          <p:cNvPr id="4" name="Content Placeholder 3"/>
          <p:cNvPicPr>
            <a:picLocks noGrp="1" noChangeAspect="1"/>
          </p:cNvPicPr>
          <p:nvPr>
            <p:ph idx="1"/>
          </p:nvPr>
        </p:nvPicPr>
        <p:blipFill>
          <a:blip r:embed="rId2"/>
          <a:stretch>
            <a:fillRect/>
          </a:stretch>
        </p:blipFill>
        <p:spPr>
          <a:xfrm>
            <a:off x="3833553" y="2057400"/>
            <a:ext cx="6986847" cy="4381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657225" y="2057400"/>
            <a:ext cx="2860078" cy="400110"/>
          </a:xfrm>
          <a:prstGeom prst="rect">
            <a:avLst/>
          </a:prstGeom>
        </p:spPr>
        <p:txBody>
          <a:bodyPr wrap="none">
            <a:spAutoFit/>
          </a:bodyPr>
          <a:lstStyle/>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08181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99533"/>
            <a:ext cx="5349876" cy="1370212"/>
          </a:xfrm>
        </p:spPr>
        <p:txBody>
          <a:bodyPr>
            <a:normAutofit/>
          </a:bodyPr>
          <a:lstStyle/>
          <a:p>
            <a:r>
              <a:rPr lang="en-US" sz="3200" b="1" dirty="0" err="1" smtClean="0">
                <a:solidFill>
                  <a:schemeClr val="tx1"/>
                </a:solidFill>
                <a:latin typeface="Times New Roman" panose="02020603050405020304" pitchFamily="18" charset="0"/>
                <a:cs typeface="Times New Roman" panose="02020603050405020304" pitchFamily="18" charset="0"/>
              </a:rPr>
              <a:t>Các</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công</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nghệ</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smtClean="0">
                <a:solidFill>
                  <a:schemeClr val="tx1"/>
                </a:solidFill>
                <a:latin typeface="Times New Roman" panose="02020603050405020304" pitchFamily="18" charset="0"/>
                <a:cs typeface="Times New Roman" panose="02020603050405020304" pitchFamily="18" charset="0"/>
              </a:rPr>
              <a:t>web</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6657" y="3073400"/>
            <a:ext cx="3781043" cy="3238500"/>
          </a:xfrm>
        </p:spPr>
        <p:txBody>
          <a:bodyPr>
            <a:normAutofit/>
          </a:bodyPr>
          <a:lstStyle/>
          <a:p>
            <a:pPr>
              <a:buFont typeface="Wingdings" panose="05000000000000000000" pitchFamily="2" charset="2"/>
              <a:buChar char="§"/>
            </a:pPr>
            <a:r>
              <a:rPr lang="en-US" dirty="0" smtClean="0">
                <a:effectLst>
                  <a:outerShdw blurRad="38100" dist="38100" dir="2700000" algn="tl">
                    <a:srgbClr val="000000">
                      <a:alpha val="43137"/>
                    </a:srgbClr>
                  </a:outerShdw>
                </a:effectLst>
              </a:rPr>
              <a:t>HTML</a:t>
            </a:r>
          </a:p>
          <a:p>
            <a:pPr>
              <a:buFont typeface="Wingdings" panose="05000000000000000000" pitchFamily="2" charset="2"/>
              <a:buChar char="§"/>
            </a:pPr>
            <a:r>
              <a:rPr lang="en-US" dirty="0" smtClean="0">
                <a:effectLst>
                  <a:outerShdw blurRad="38100" dist="38100" dir="2700000" algn="tl">
                    <a:srgbClr val="000000">
                      <a:alpha val="43137"/>
                    </a:srgbClr>
                  </a:outerShdw>
                </a:effectLst>
              </a:rPr>
              <a:t>CSS</a:t>
            </a:r>
          </a:p>
          <a:p>
            <a:pPr>
              <a:buFont typeface="Wingdings" panose="05000000000000000000" pitchFamily="2" charset="2"/>
              <a:buChar char="§"/>
            </a:pPr>
            <a:r>
              <a:rPr lang="en-US" dirty="0" smtClean="0">
                <a:effectLst>
                  <a:outerShdw blurRad="38100" dist="38100" dir="2700000" algn="tl">
                    <a:srgbClr val="000000">
                      <a:alpha val="43137"/>
                    </a:srgbClr>
                  </a:outerShdw>
                </a:effectLst>
              </a:rPr>
              <a:t>JAVASCRIPT</a:t>
            </a:r>
          </a:p>
          <a:p>
            <a:pPr>
              <a:buFont typeface="Wingdings" panose="05000000000000000000" pitchFamily="2" charset="2"/>
              <a:buChar char="§"/>
            </a:pPr>
            <a:r>
              <a:rPr lang="en-US" dirty="0" smtClean="0">
                <a:effectLst>
                  <a:outerShdw blurRad="38100" dist="38100" dir="2700000" algn="tl">
                    <a:srgbClr val="000000">
                      <a:alpha val="43137"/>
                    </a:srgbClr>
                  </a:outerShdw>
                </a:effectLst>
              </a:rPr>
              <a:t>JQUERY</a:t>
            </a:r>
          </a:p>
          <a:p>
            <a:pPr>
              <a:buFont typeface="Wingdings" panose="05000000000000000000" pitchFamily="2" charset="2"/>
              <a:buChar char="§"/>
            </a:pPr>
            <a:r>
              <a:rPr lang="en-US" dirty="0" smtClean="0">
                <a:effectLst>
                  <a:outerShdw blurRad="38100" dist="38100" dir="2700000" algn="tl">
                    <a:srgbClr val="000000">
                      <a:alpha val="43137"/>
                    </a:srgbClr>
                  </a:outerShdw>
                </a:effectLst>
              </a:rPr>
              <a:t>BOOSTRAPS</a:t>
            </a:r>
          </a:p>
          <a:p>
            <a:pPr>
              <a:buFont typeface="Wingdings" panose="05000000000000000000" pitchFamily="2" charset="2"/>
              <a:buChar char="§"/>
            </a:pPr>
            <a:r>
              <a:rPr lang="en-US" dirty="0" smtClean="0">
                <a:effectLst>
                  <a:outerShdw blurRad="38100" dist="38100" dir="2700000" algn="tl">
                    <a:srgbClr val="000000">
                      <a:alpha val="43137"/>
                    </a:srgbClr>
                  </a:outerShdw>
                </a:effectLst>
              </a:rPr>
              <a:t>AJAX</a:t>
            </a:r>
          </a:p>
          <a:p>
            <a:endParaRPr lang="en-US" dirty="0"/>
          </a:p>
          <a:p>
            <a:pPr>
              <a:buFont typeface="Wingdings" panose="05000000000000000000" pitchFamily="2" charset="2"/>
              <a:buChar char="§"/>
            </a:pPr>
            <a:endParaRPr lang="en-US" dirty="0"/>
          </a:p>
        </p:txBody>
      </p:sp>
      <p:sp>
        <p:nvSpPr>
          <p:cNvPr id="4" name="Rectangle 3"/>
          <p:cNvSpPr/>
          <p:nvPr/>
        </p:nvSpPr>
        <p:spPr>
          <a:xfrm>
            <a:off x="676656" y="1961634"/>
            <a:ext cx="4394200" cy="769441"/>
          </a:xfrm>
          <a:prstGeom prst="rect">
            <a:avLst/>
          </a:prstGeom>
        </p:spPr>
        <p:txBody>
          <a:bodyPr wrap="square">
            <a:spAutoFit/>
          </a:bodyPr>
          <a:lstStyle/>
          <a:p>
            <a:r>
              <a:rPr lang="en-US" sz="4400" b="1" dirty="0" smtClean="0">
                <a:effectLst>
                  <a:outerShdw blurRad="38100" dist="38100" dir="2700000" algn="tl">
                    <a:srgbClr val="000000">
                      <a:alpha val="43137"/>
                    </a:srgbClr>
                  </a:outerShdw>
                </a:effectLst>
                <a:latin typeface="+mj-lt"/>
              </a:rPr>
              <a:t>Frontend</a:t>
            </a:r>
            <a:endParaRPr lang="en-US" sz="44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a:stretch>
            <a:fillRect/>
          </a:stretch>
        </p:blipFill>
        <p:spPr>
          <a:xfrm>
            <a:off x="6183311" y="671823"/>
            <a:ext cx="4510255" cy="25796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381" y="3333585"/>
            <a:ext cx="3028950" cy="15144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5331" y="4930200"/>
            <a:ext cx="2857500" cy="16002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5316" y="3423735"/>
            <a:ext cx="2476500" cy="1847850"/>
          </a:xfrm>
          <a:prstGeom prst="rect">
            <a:avLst/>
          </a:prstGeom>
        </p:spPr>
      </p:pic>
    </p:spTree>
    <p:extLst>
      <p:ext uri="{BB962C8B-B14F-4D97-AF65-F5344CB8AC3E}">
        <p14:creationId xmlns:p14="http://schemas.microsoft.com/office/powerpoint/2010/main" val="3388055983"/>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5210175" cy="108796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dirty="0"/>
          </a:p>
        </p:txBody>
      </p:sp>
      <p:pic>
        <p:nvPicPr>
          <p:cNvPr id="5" name="Picture 4"/>
          <p:cNvPicPr>
            <a:picLocks noChangeAspect="1"/>
          </p:cNvPicPr>
          <p:nvPr/>
        </p:nvPicPr>
        <p:blipFill>
          <a:blip r:embed="rId2"/>
          <a:stretch>
            <a:fillRect/>
          </a:stretch>
        </p:blipFill>
        <p:spPr>
          <a:xfrm>
            <a:off x="5245100" y="1943100"/>
            <a:ext cx="6032500" cy="4292600"/>
          </a:xfrm>
          <a:prstGeom prst="rect">
            <a:avLst/>
          </a:prstGeom>
        </p:spPr>
      </p:pic>
      <p:sp>
        <p:nvSpPr>
          <p:cNvPr id="6" name="Content Placeholder 5"/>
          <p:cNvSpPr>
            <a:spLocks noGrp="1"/>
          </p:cNvSpPr>
          <p:nvPr>
            <p:ph idx="1"/>
          </p:nvPr>
        </p:nvSpPr>
        <p:spPr>
          <a:xfrm>
            <a:off x="657224" y="1943100"/>
            <a:ext cx="3641344" cy="685799"/>
          </a:xfrm>
        </p:spPr>
        <p:txBody>
          <a:bodyPr>
            <a:normAutofit/>
          </a:bodyPr>
          <a:lstStyle/>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2110268"/>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4" y="512233"/>
            <a:ext cx="10772775" cy="127846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THIẾT KẾ VÀ XÂY DỰNG WEBSITE</a:t>
            </a:r>
            <a:endParaRPr lang="en-US" sz="3200" dirty="0"/>
          </a:p>
        </p:txBody>
      </p:sp>
      <p:pic>
        <p:nvPicPr>
          <p:cNvPr id="4" name="Content Placeholder 3"/>
          <p:cNvPicPr>
            <a:picLocks noGrp="1" noChangeAspect="1"/>
          </p:cNvPicPr>
          <p:nvPr>
            <p:ph idx="1"/>
          </p:nvPr>
        </p:nvPicPr>
        <p:blipFill>
          <a:blip r:embed="rId2"/>
          <a:stretch>
            <a:fillRect/>
          </a:stretch>
        </p:blipFill>
        <p:spPr>
          <a:xfrm>
            <a:off x="4506653" y="1993900"/>
            <a:ext cx="6897946" cy="4216399"/>
          </a:xfrm>
          <a:prstGeom prst="rect">
            <a:avLst/>
          </a:prstGeom>
        </p:spPr>
      </p:pic>
      <p:sp>
        <p:nvSpPr>
          <p:cNvPr id="5" name="Content Placeholder 5"/>
          <p:cNvSpPr txBox="1">
            <a:spLocks/>
          </p:cNvSpPr>
          <p:nvPr/>
        </p:nvSpPr>
        <p:spPr>
          <a:xfrm>
            <a:off x="631824" y="1993900"/>
            <a:ext cx="3641344" cy="68579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v"/>
            </a:pPr>
            <a:r>
              <a:rPr lang="en-US" sz="2000" dirty="0" err="1" smtClean="0">
                <a:solidFill>
                  <a:schemeClr val="tx1"/>
                </a:solidFill>
                <a:latin typeface="Times New Roman" panose="02020603050405020304" pitchFamily="18" charset="0"/>
                <a:cs typeface="Times New Roman" panose="02020603050405020304" pitchFamily="18" charset="0"/>
              </a:rPr>
              <a:t>Giao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diện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quản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lí</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đơn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hàng</a:t>
            </a: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5784395"/>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2010833"/>
          </a:xfrm>
        </p:spPr>
        <p:txBody>
          <a:bodyPr/>
          <a:lstStyle/>
          <a:p>
            <a:r>
              <a:rPr lang="en-US" dirty="0"/>
              <a:t>Thank you for listening</a:t>
            </a:r>
          </a:p>
        </p:txBody>
      </p:sp>
      <p:pic>
        <p:nvPicPr>
          <p:cNvPr id="4" name="Picture 3"/>
          <p:cNvPicPr>
            <a:picLocks noChangeAspect="1"/>
          </p:cNvPicPr>
          <p:nvPr/>
        </p:nvPicPr>
        <p:blipFill>
          <a:blip r:embed="rId3"/>
          <a:stretch>
            <a:fillRect/>
          </a:stretch>
        </p:blipFill>
        <p:spPr>
          <a:xfrm>
            <a:off x="4625213" y="3271837"/>
            <a:ext cx="2143125" cy="2143125"/>
          </a:xfrm>
          <a:prstGeom prst="rect">
            <a:avLst/>
          </a:prstGeom>
        </p:spPr>
      </p:pic>
    </p:spTree>
    <p:extLst>
      <p:ext uri="{BB962C8B-B14F-4D97-AF65-F5344CB8AC3E}">
        <p14:creationId xmlns:p14="http://schemas.microsoft.com/office/powerpoint/2010/main" val="4216715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61365"/>
          </a:xfrm>
        </p:spPr>
        <p:txBody>
          <a:bodyPr>
            <a:normAutofit/>
          </a:bodyPr>
          <a:lstStyle/>
          <a:p>
            <a:r>
              <a:rPr lang="en-US" sz="3200" dirty="0" err="1">
                <a:solidFill>
                  <a:schemeClr val="tx1"/>
                </a:solidFill>
                <a:latin typeface="Times New Roman" panose="02020603050405020304" pitchFamily="18" charset="0"/>
                <a:cs typeface="Times New Roman" panose="02020603050405020304" pitchFamily="18" charset="0"/>
              </a:rPr>
              <a:t>Các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công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nghệ</a:t>
            </a:r>
            <a:r>
              <a:rPr lang="en-US" sz="3200" dirty="0">
                <a:solidFill>
                  <a:schemeClr val="tx1"/>
                </a:solidFill>
                <a:latin typeface="Times New Roman" panose="02020603050405020304" pitchFamily="18" charset="0"/>
                <a:cs typeface="Times New Roman" panose="02020603050405020304" pitchFamily="18" charset="0"/>
              </a:rPr>
              <a:t> web</a:t>
            </a:r>
          </a:p>
        </p:txBody>
      </p:sp>
      <p:sp>
        <p:nvSpPr>
          <p:cNvPr id="4" name="Content Placeholder 3"/>
          <p:cNvSpPr>
            <a:spLocks noGrp="1"/>
          </p:cNvSpPr>
          <p:nvPr>
            <p:ph sz="half" idx="2"/>
          </p:nvPr>
        </p:nvSpPr>
        <p:spPr>
          <a:xfrm>
            <a:off x="6413500" y="1948709"/>
            <a:ext cx="5543970" cy="4516966"/>
          </a:xfrm>
        </p:spPr>
        <p:txBody>
          <a:bodyPr>
            <a:normAutofit/>
          </a:bodyPr>
          <a:lstStyle/>
          <a:p>
            <a:pPr>
              <a:buFont typeface="Wingdings" panose="05000000000000000000" pitchFamily="2" charset="2"/>
              <a:buChar char="q"/>
            </a:pPr>
            <a:r>
              <a:rPr lang="en-US" b="1" dirty="0" smtClean="0">
                <a:effectLst>
                  <a:outerShdw blurRad="38100" dist="38100" dir="2700000" algn="tl">
                    <a:srgbClr val="000000">
                      <a:alpha val="43137"/>
                    </a:srgbClr>
                  </a:outerShdw>
                </a:effectLst>
              </a:rPr>
              <a:t>Java</a:t>
            </a:r>
          </a:p>
          <a:p>
            <a:pPr>
              <a:buFont typeface="Wingdings" panose="05000000000000000000" pitchFamily="2" charset="2"/>
              <a:buChar char="q"/>
            </a:pPr>
            <a:r>
              <a:rPr lang="en-US" b="1" dirty="0" smtClean="0">
                <a:effectLst>
                  <a:outerShdw blurRad="38100" dist="38100" dir="2700000" algn="tl">
                    <a:srgbClr val="000000">
                      <a:alpha val="43137"/>
                    </a:srgbClr>
                  </a:outerShdw>
                </a:effectLst>
              </a:rPr>
              <a:t>Hibernate</a:t>
            </a:r>
          </a:p>
          <a:p>
            <a:pPr>
              <a:buFont typeface="Wingdings" panose="05000000000000000000" pitchFamily="2" charset="2"/>
              <a:buChar char="q"/>
            </a:pPr>
            <a:r>
              <a:rPr lang="en-US" b="1" dirty="0" smtClean="0">
                <a:effectLst>
                  <a:outerShdw blurRad="38100" dist="38100" dir="2700000" algn="tl">
                    <a:srgbClr val="000000">
                      <a:alpha val="43137"/>
                    </a:srgbClr>
                  </a:outerShdw>
                </a:effectLst>
              </a:rPr>
              <a:t>JSP</a:t>
            </a:r>
          </a:p>
          <a:p>
            <a:pPr>
              <a:buFont typeface="Wingdings" panose="05000000000000000000" pitchFamily="2" charset="2"/>
              <a:buChar char="q"/>
            </a:pPr>
            <a:r>
              <a:rPr lang="en-US" b="1" dirty="0" smtClean="0">
                <a:effectLst>
                  <a:outerShdw blurRad="38100" dist="38100" dir="2700000" algn="tl">
                    <a:srgbClr val="000000">
                      <a:alpha val="43137"/>
                    </a:srgbClr>
                  </a:outerShdw>
                </a:effectLst>
              </a:rPr>
              <a:t>SERVLET</a:t>
            </a:r>
          </a:p>
          <a:p>
            <a:pPr>
              <a:buFont typeface="Wingdings" panose="05000000000000000000" pitchFamily="2" charset="2"/>
              <a:buChar char="q"/>
            </a:pPr>
            <a:r>
              <a:rPr lang="en-US" b="1" dirty="0" err="1" smtClean="0">
                <a:effectLst>
                  <a:outerShdw blurRad="38100" dist="38100" dir="2700000" algn="tl">
                    <a:srgbClr val="000000">
                      <a:alpha val="43137"/>
                    </a:srgbClr>
                  </a:outerShdw>
                </a:effectLst>
              </a:rPr>
              <a:t>Cơ</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sở</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dữ</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liệu</a:t>
            </a:r>
            <a:r>
              <a:rPr lang="en-US" b="1" dirty="0" smtClean="0">
                <a:effectLst>
                  <a:outerShdw blurRad="38100" dist="38100" dir="2700000" algn="tl">
                    <a:srgbClr val="000000">
                      <a:alpha val="43137"/>
                    </a:srgbClr>
                  </a:outerShdw>
                </a:effectLst>
              </a:rPr>
              <a:t>: MySQL</a:t>
            </a:r>
          </a:p>
          <a:p>
            <a:pPr>
              <a:buFont typeface="Wingdings" panose="05000000000000000000" pitchFamily="2" charset="2"/>
              <a:buChar char="q"/>
            </a:pPr>
            <a:r>
              <a:rPr lang="en-US" b="1" dirty="0" err="1" smtClean="0">
                <a:effectLst>
                  <a:outerShdw blurRad="38100" dist="38100" dir="2700000" algn="tl">
                    <a:srgbClr val="000000">
                      <a:alpha val="43137"/>
                    </a:srgbClr>
                  </a:outerShdw>
                </a:effectLst>
              </a:rPr>
              <a:t>Mô</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hình</a:t>
            </a:r>
            <a:r>
              <a:rPr lang="en-US" b="1" dirty="0" smtClean="0">
                <a:effectLst>
                  <a:outerShdw blurRad="38100" dist="38100" dir="2700000" algn="tl">
                    <a:srgbClr val="000000">
                      <a:alpha val="43137"/>
                    </a:srgbClr>
                  </a:outerShdw>
                </a:effectLst>
              </a:rPr>
              <a:t> MVC design pattern</a:t>
            </a:r>
          </a:p>
          <a:p>
            <a:pPr>
              <a:buFont typeface="Wingdings" panose="05000000000000000000" pitchFamily="2" charset="2"/>
              <a:buChar char="q"/>
            </a:pPr>
            <a:r>
              <a:rPr lang="en-US" b="1" dirty="0">
                <a:effectLst>
                  <a:outerShdw blurRad="38100" dist="38100" dir="2700000" algn="tl">
                    <a:srgbClr val="000000">
                      <a:alpha val="43137"/>
                    </a:srgbClr>
                  </a:outerShdw>
                </a:effectLst>
              </a:rPr>
              <a:t>Framework</a:t>
            </a:r>
            <a:r>
              <a:rPr lang="en-US" b="1" dirty="0" smtClean="0">
                <a:effectLst>
                  <a:outerShdw blurRad="38100" dist="38100" dir="2700000" algn="tl">
                    <a:srgbClr val="000000">
                      <a:alpha val="43137"/>
                    </a:srgbClr>
                  </a:outerShdw>
                </a:effectLst>
              </a:rPr>
              <a:t>: Spring </a:t>
            </a:r>
            <a:r>
              <a:rPr lang="en-US" b="1" dirty="0">
                <a:effectLst>
                  <a:outerShdw blurRad="38100" dist="38100" dir="2700000" algn="tl">
                    <a:srgbClr val="000000">
                      <a:alpha val="43137"/>
                    </a:srgbClr>
                  </a:outerShdw>
                </a:effectLst>
              </a:rPr>
              <a:t>MVC Framework</a:t>
            </a:r>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q"/>
            </a:pPr>
            <a:r>
              <a:rPr lang="en-US" b="1" dirty="0" smtClean="0">
                <a:effectLst>
                  <a:outerShdw blurRad="38100" dist="38100" dir="2700000" algn="tl">
                    <a:srgbClr val="000000">
                      <a:alpha val="43137"/>
                    </a:srgbClr>
                  </a:outerShdw>
                </a:effectLst>
              </a:rPr>
              <a:t>Software Project </a:t>
            </a:r>
            <a:r>
              <a:rPr lang="en-US" b="1" dirty="0" err="1">
                <a:effectLst>
                  <a:outerShdw blurRad="38100" dist="38100" dir="2700000" algn="tl">
                    <a:srgbClr val="000000">
                      <a:alpha val="43137"/>
                    </a:srgbClr>
                  </a:outerShdw>
                </a:effectLst>
              </a:rPr>
              <a:t>M</a:t>
            </a:r>
            <a:r>
              <a:rPr lang="en-US" b="1" dirty="0" err="1" smtClean="0">
                <a:effectLst>
                  <a:outerShdw blurRad="38100" dist="38100" dir="2700000" algn="tl">
                    <a:srgbClr val="000000">
                      <a:alpha val="43137"/>
                    </a:srgbClr>
                  </a:outerShdw>
                </a:effectLst>
              </a:rPr>
              <a:t>anagement:Maven</a:t>
            </a:r>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q"/>
            </a:pPr>
            <a:r>
              <a:rPr lang="en-US" b="1" dirty="0" smtClean="0">
                <a:effectLst>
                  <a:outerShdw blurRad="38100" dist="38100" dir="2700000" algn="tl">
                    <a:srgbClr val="000000">
                      <a:alpha val="43137"/>
                    </a:srgbClr>
                  </a:outerShdw>
                </a:effectLst>
              </a:rPr>
              <a:t>Web </a:t>
            </a:r>
            <a:r>
              <a:rPr lang="en-US" b="1" dirty="0" err="1" smtClean="0">
                <a:effectLst>
                  <a:outerShdw blurRad="38100" dist="38100" dir="2700000" algn="tl">
                    <a:srgbClr val="000000">
                      <a:alpha val="43137"/>
                    </a:srgbClr>
                  </a:outerShdw>
                </a:effectLst>
              </a:rPr>
              <a:t>Server:Tomcat</a:t>
            </a:r>
            <a:r>
              <a:rPr lang="en-US" b="1" dirty="0" smtClean="0">
                <a:effectLst>
                  <a:outerShdw blurRad="38100" dist="38100" dir="2700000" algn="tl">
                    <a:srgbClr val="000000">
                      <a:alpha val="43137"/>
                    </a:srgbClr>
                  </a:outerShdw>
                </a:effectLst>
              </a:rPr>
              <a:t> 9.0</a:t>
            </a: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stretch>
            <a:fillRect/>
          </a:stretch>
        </p:blipFill>
        <p:spPr>
          <a:xfrm>
            <a:off x="8920353" y="170223"/>
            <a:ext cx="2876550" cy="1590675"/>
          </a:xfrm>
          <a:prstGeom prst="rect">
            <a:avLst/>
          </a:prstGeom>
        </p:spPr>
      </p:pic>
      <p:pic>
        <p:nvPicPr>
          <p:cNvPr id="6" name="Picture 5" descr="Java là gì? Các hướng dẫn cho người mới bắt đầu Java"/>
          <p:cNvPicPr/>
          <p:nvPr/>
        </p:nvPicPr>
        <p:blipFill>
          <a:blip r:embed="rId4">
            <a:extLst>
              <a:ext uri="{28A0092B-C50C-407E-A947-70E740481C1C}">
                <a14:useLocalDpi xmlns:a14="http://schemas.microsoft.com/office/drawing/2010/main" val="0"/>
              </a:ext>
            </a:extLst>
          </a:blip>
          <a:srcRect/>
          <a:stretch>
            <a:fillRect/>
          </a:stretch>
        </p:blipFill>
        <p:spPr bwMode="auto">
          <a:xfrm>
            <a:off x="657224" y="1948709"/>
            <a:ext cx="5041900" cy="4608618"/>
          </a:xfrm>
          <a:prstGeom prst="rect">
            <a:avLst/>
          </a:prstGeom>
          <a:noFill/>
          <a:ln>
            <a:noFill/>
          </a:ln>
        </p:spPr>
      </p:pic>
    </p:spTree>
    <p:extLst>
      <p:ext uri="{BB962C8B-B14F-4D97-AF65-F5344CB8AC3E}">
        <p14:creationId xmlns:p14="http://schemas.microsoft.com/office/powerpoint/2010/main" val="417252039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7967"/>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JAVA</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7224" y="3993276"/>
            <a:ext cx="10753725" cy="1862902"/>
          </a:xfrm>
        </p:spPr>
        <p:txBody>
          <a:bodyPr>
            <a:normAutofit/>
          </a:bodyPr>
          <a:lstStyle/>
          <a:p>
            <a:pPr>
              <a:buFont typeface="Wingdings" panose="05000000000000000000" pitchFamily="2" charset="2"/>
              <a:buChar char="v"/>
            </a:pPr>
            <a:r>
              <a:rPr lang="vi-VN" sz="2000" dirty="0">
                <a:solidFill>
                  <a:schemeClr val="tx1"/>
                </a:solidFill>
              </a:rPr>
              <a:t>Java là một một ngôn ngữ lập trình hiện đại, bậc cao, hướng đối tượng, bảo mật và mạnh mẽ. và là một Platform</a:t>
            </a:r>
            <a:r>
              <a:rPr lang="vi-VN" sz="2000" dirty="0" smtClean="0">
                <a:solidFill>
                  <a:schemeClr val="tx1"/>
                </a:solidFill>
              </a:rPr>
              <a:t>.</a:t>
            </a:r>
            <a:endParaRPr lang="en-US" sz="2000" dirty="0" smtClean="0">
              <a:solidFill>
                <a:schemeClr val="tx1"/>
              </a:solidFill>
            </a:endParaRPr>
          </a:p>
          <a:p>
            <a:pPr>
              <a:buFont typeface="Wingdings" panose="05000000000000000000" pitchFamily="2" charset="2"/>
              <a:buChar char="v"/>
            </a:pPr>
            <a:r>
              <a:rPr lang="en-US" sz="2000" dirty="0" smtClean="0"/>
              <a:t>P</a:t>
            </a:r>
            <a:r>
              <a:rPr lang="vi-VN" sz="2000" dirty="0" smtClean="0"/>
              <a:t>latform</a:t>
            </a:r>
            <a:r>
              <a:rPr lang="vi-VN" sz="2000" b="1" dirty="0"/>
              <a:t>:</a:t>
            </a:r>
            <a:r>
              <a:rPr lang="vi-VN" sz="2000" dirty="0"/>
              <a:t> Bất cứ môi trường phần cứng hoặc phần mềm nào mà trong đó có một chương trình chạy, thì được hiểu như là một Platform. Với môi trường runtime riêng cho mình (JRE) và API, Java được gọi là Platform.</a:t>
            </a:r>
            <a:endParaRPr lang="en-US" sz="2000" dirty="0" smtClean="0">
              <a:solidFill>
                <a:schemeClr val="tx1"/>
              </a:solidFill>
            </a:endParaRPr>
          </a:p>
          <a:p>
            <a:endParaRPr lang="en-US" dirty="0"/>
          </a:p>
          <a:p>
            <a:endParaRPr lang="en-US" dirty="0"/>
          </a:p>
        </p:txBody>
      </p:sp>
      <p:pic>
        <p:nvPicPr>
          <p:cNvPr id="4" name="Picture 3"/>
          <p:cNvPicPr>
            <a:picLocks noChangeAspect="1"/>
          </p:cNvPicPr>
          <p:nvPr/>
        </p:nvPicPr>
        <p:blipFill>
          <a:blip r:embed="rId3"/>
          <a:stretch>
            <a:fillRect/>
          </a:stretch>
        </p:blipFill>
        <p:spPr>
          <a:xfrm>
            <a:off x="3069133" y="1043516"/>
            <a:ext cx="4682134" cy="2375873"/>
          </a:xfrm>
          <a:prstGeom prst="rect">
            <a:avLst/>
          </a:prstGeom>
        </p:spPr>
      </p:pic>
    </p:spTree>
    <p:extLst>
      <p:ext uri="{BB962C8B-B14F-4D97-AF65-F5344CB8AC3E}">
        <p14:creationId xmlns:p14="http://schemas.microsoft.com/office/powerpoint/2010/main" val="3450161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JAVA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9656" y="2181419"/>
            <a:ext cx="10753725" cy="502919"/>
          </a:xfrm>
        </p:spPr>
        <p:txBody>
          <a:bodyPr/>
          <a:lstStyle/>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Java</a:t>
            </a:r>
            <a:endParaRPr lang="en-US" sz="2000"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5584837" y="2989964"/>
            <a:ext cx="5718544" cy="2859272"/>
          </a:xfrm>
          <a:prstGeom prst="rect">
            <a:avLst/>
          </a:prstGeom>
        </p:spPr>
      </p:pic>
      <p:sp>
        <p:nvSpPr>
          <p:cNvPr id="5" name="Rectangle 4"/>
          <p:cNvSpPr/>
          <p:nvPr/>
        </p:nvSpPr>
        <p:spPr>
          <a:xfrm>
            <a:off x="1377332" y="3713864"/>
            <a:ext cx="3688830" cy="2040302"/>
          </a:xfrm>
          <a:prstGeom prst="rect">
            <a:avLst/>
          </a:prstGeom>
        </p:spPr>
        <p:txBody>
          <a:bodyPr wrap="none">
            <a:spAutoFit/>
          </a:bodyPr>
          <a:lstStyle/>
          <a:p>
            <a:pPr marL="342900" marR="0" lvl="0" indent="-342900" algn="just">
              <a:lnSpc>
                <a:spcPct val="107000"/>
              </a:lnSpc>
              <a:spcBef>
                <a:spcPts val="0"/>
              </a:spcBef>
              <a:spcAft>
                <a:spcPts val="800"/>
              </a:spcAft>
              <a:buFont typeface="Wingdings" panose="05000000000000000000" pitchFamily="2" charset="2"/>
              <a:buChar char=""/>
            </a:pPr>
            <a:r>
              <a:rPr lang="en-US" sz="2000" dirty="0" err="1">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Tính</a:t>
            </a:r>
            <a:r>
              <a:rPr lang="en-US" sz="2000" dirty="0">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 </a:t>
            </a:r>
            <a:r>
              <a:rPr lang="en-US" sz="2000" dirty="0" err="1">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kế</a:t>
            </a:r>
            <a:r>
              <a:rPr lang="en-US" sz="2000" dirty="0">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 </a:t>
            </a:r>
            <a:r>
              <a:rPr lang="en-US" sz="2000" dirty="0" err="1">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thừa</a:t>
            </a:r>
            <a:r>
              <a:rPr lang="en-US" sz="2000" dirty="0">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 (Inheritance</a:t>
            </a:r>
            <a:r>
              <a:rPr lang="en-US" sz="2000" dirty="0" smtClean="0">
                <a:solidFill>
                  <a:srgbClr val="333333"/>
                </a:solidFill>
                <a:latin typeface="Times New Roman" panose="02020603050405020304" pitchFamily="18" charset="0"/>
                <a:ea typeface="Yu Mincho" panose="02020400000000000000" pitchFamily="18" charset="-128"/>
                <a:cs typeface="Times New Roman" panose="02020603050405020304" pitchFamily="18" charset="0"/>
              </a:rPr>
              <a:t>)</a:t>
            </a:r>
          </a:p>
          <a:p>
            <a:pPr marL="342900" marR="0" lvl="0" indent="-342900" algn="just">
              <a:lnSpc>
                <a:spcPct val="107000"/>
              </a:lnSpc>
              <a:spcBef>
                <a:spcPts val="0"/>
              </a:spcBef>
              <a:spcAft>
                <a:spcPts val="800"/>
              </a:spcAf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gói</a:t>
            </a:r>
            <a:r>
              <a:rPr lang="en-US" sz="2000" dirty="0">
                <a:latin typeface="Times New Roman" panose="02020603050405020304" pitchFamily="18" charset="0"/>
                <a:cs typeface="Times New Roman" panose="02020603050405020304" pitchFamily="18" charset="0"/>
              </a:rPr>
              <a:t> (encapsulation)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(polymorphism)</a:t>
            </a:r>
          </a:p>
          <a:p>
            <a:pPr marL="342900" indent="-342900" algn="just">
              <a:lnSpc>
                <a:spcPct val="107000"/>
              </a:lnSpc>
              <a:spcAft>
                <a:spcPts val="800"/>
              </a:spcAft>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(abstraction)</a:t>
            </a:r>
          </a:p>
          <a:p>
            <a:pPr marL="342900" marR="0" lvl="0" indent="-342900" algn="just">
              <a:lnSpc>
                <a:spcPct val="107000"/>
              </a:lnSpc>
              <a:spcBef>
                <a:spcPts val="0"/>
              </a:spcBef>
              <a:spcAft>
                <a:spcPts val="800"/>
              </a:spcAft>
              <a:buFont typeface="Wingdings" panose="05000000000000000000" pitchFamily="2" charset="2"/>
              <a:buChar char=""/>
            </a:pPr>
            <a:endParaRPr lang="en-US" sz="14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0820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5146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JSP &amp; servlet</a:t>
            </a:r>
          </a:p>
        </p:txBody>
      </p:sp>
      <p:sp>
        <p:nvSpPr>
          <p:cNvPr id="3" name="Content Placeholder 2"/>
          <p:cNvSpPr>
            <a:spLocks noGrp="1"/>
          </p:cNvSpPr>
          <p:nvPr>
            <p:ph idx="1"/>
          </p:nvPr>
        </p:nvSpPr>
        <p:spPr/>
        <p:txBody>
          <a:bodyPr/>
          <a:lstStyle/>
          <a:p>
            <a:pPr fontAlgn="base">
              <a:buFont typeface="Wingdings" panose="05000000000000000000" pitchFamily="2" charset="2"/>
              <a:buChar char="v"/>
            </a:pPr>
            <a:r>
              <a:rPr lang="en-US" sz="2000" dirty="0" smtClean="0">
                <a:solidFill>
                  <a:schemeClr val="tx1"/>
                </a:solidFill>
                <a:latin typeface="Times New Roman" panose="02020603050405020304" pitchFamily="18" charset="0"/>
                <a:cs typeface="Times New Roman" panose="02020603050405020304" pitchFamily="18" charset="0"/>
              </a:rPr>
              <a:t>JSP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Java server page</a:t>
            </a:r>
            <a:r>
              <a:rPr lang="en-US" sz="2000" dirty="0">
                <a:latin typeface="Times New Roman" panose="02020603050405020304" pitchFamily="18" charset="0"/>
                <a:cs typeface="Times New Roman" panose="02020603050405020304" pitchFamily="18" charset="0"/>
              </a:rPr>
              <a:t> hay </a:t>
            </a:r>
            <a:r>
              <a:rPr lang="en-US" sz="2000" b="1" dirty="0">
                <a:latin typeface="Times New Roman" panose="02020603050405020304" pitchFamily="18" charset="0"/>
                <a:cs typeface="Times New Roman" panose="02020603050405020304" pitchFamily="18" charset="0"/>
              </a:rPr>
              <a:t>Java Scripting Preprocessor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Bộ</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tiền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xử</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lý</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văn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lệnh</a:t>
            </a:r>
            <a:r>
              <a:rPr lang="en-US" sz="2000" i="1" dirty="0">
                <a:latin typeface="Times New Roman" panose="02020603050405020304" pitchFamily="18" charset="0"/>
                <a:cs typeface="Times New Roman" panose="02020603050405020304" pitchFamily="18" charset="0"/>
              </a:rPr>
              <a:t> Java”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Java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HTML, XML hay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hớn</a:t>
            </a:r>
            <a:r>
              <a:rPr lang="en-US" sz="2000" dirty="0">
                <a:latin typeface="Times New Roman" panose="02020603050405020304" pitchFamily="18" charset="0"/>
                <a:cs typeface="Times New Roman" panose="02020603050405020304" pitchFamily="18" charset="0"/>
              </a:rPr>
              <a:t>. </a:t>
            </a:r>
          </a:p>
          <a:p>
            <a:pPr fontAlgn="base"/>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JSP tag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&lt;%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%&gt;.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Servlet</a:t>
            </a:r>
            <a:r>
              <a:rPr lang="vi-VN" sz="2000" dirty="0">
                <a:latin typeface="Times New Roman" panose="02020603050405020304" pitchFamily="18" charset="0"/>
                <a:cs typeface="Times New Roman" panose="02020603050405020304" pitchFamily="18" charset="0"/>
              </a:rPr>
              <a:t> là chương trình chạy trên một Web hoặc ứng dụng máy chủ (Application Server). Nó hoạt động như một lớp trung gian giữa một yêu cầu đến từ một trình duyệt Web hoặc HTTP khách (Client) khác và cơ sở dữ liệu hoặc các ứng dụng trên máy chủ HTTP (HTTP Server).</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MVC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jsp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View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servlet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Controller</a:t>
            </a:r>
          </a:p>
          <a:p>
            <a:endParaRPr lang="en-US" dirty="0"/>
          </a:p>
        </p:txBody>
      </p:sp>
    </p:spTree>
    <p:extLst>
      <p:ext uri="{BB962C8B-B14F-4D97-AF65-F5344CB8AC3E}">
        <p14:creationId xmlns:p14="http://schemas.microsoft.com/office/powerpoint/2010/main" val="19488841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35567"/>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Hibernate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6656" y="1549400"/>
            <a:ext cx="10753725" cy="1828799"/>
          </a:xfrm>
        </p:spPr>
        <p:txBody>
          <a:bodyPr>
            <a:normAutofit lnSpcReduction="10000"/>
          </a:bodyPr>
          <a:lstStyle/>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Hibernate </a:t>
            </a:r>
            <a:r>
              <a:rPr lang="en-US" sz="2200" dirty="0">
                <a:latin typeface="Times New Roman" panose="02020603050405020304" pitchFamily="18" charset="0"/>
                <a:cs typeface="Times New Roman" panose="02020603050405020304" pitchFamily="18" charset="0"/>
              </a:rPr>
              <a:t>framework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ORM (Object Relational Mapping) </a:t>
            </a:r>
            <a:r>
              <a:rPr lang="en-US" sz="2200" dirty="0" err="1">
                <a:latin typeface="Times New Roman" panose="02020603050405020304" pitchFamily="18" charset="0"/>
                <a:cs typeface="Times New Roman" panose="02020603050405020304" pitchFamily="18" charset="0"/>
              </a:rPr>
              <a:t>mã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nguồn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gọn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nhẹ</a:t>
            </a:r>
            <a:r>
              <a:rPr lang="en-US" sz="2200" dirty="0">
                <a:latin typeface="Times New Roman" panose="02020603050405020304" pitchFamily="18" charset="0"/>
                <a:cs typeface="Times New Roman" panose="02020603050405020304" pitchFamily="18" charset="0"/>
              </a:rPr>
              <a:t>. Hibernate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java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a:t>
            </a:r>
            <a:endParaRPr lang="en-US" sz="2200" dirty="0" smtClean="0"/>
          </a:p>
          <a:p>
            <a:pPr>
              <a:buFont typeface="Wingdings" panose="05000000000000000000" pitchFamily="2" charset="2"/>
              <a:buChar char="v"/>
            </a:pPr>
            <a:r>
              <a:rPr lang="vi-VN" sz="2200" dirty="0" smtClean="0"/>
              <a:t> </a:t>
            </a:r>
            <a:r>
              <a:rPr lang="vi-VN" sz="2200" dirty="0"/>
              <a:t>Hibernate giúp đơn giản hoá sự phát triển của ứng dụng java để tương tác với cơ sở dữ liệu</a:t>
            </a:r>
            <a:r>
              <a:rPr lang="vi-VN" sz="2200" dirty="0" smtClean="0"/>
              <a:t>.</a:t>
            </a:r>
            <a:endParaRPr lang="en-US" sz="2200" dirty="0" smtClean="0"/>
          </a:p>
          <a:p>
            <a:pPr lvl="0">
              <a:buFont typeface="Wingdings" panose="05000000000000000000" pitchFamily="2" charset="2"/>
              <a:buChar char="v"/>
            </a:pPr>
            <a:r>
              <a:rPr lang="en-US" sz="2200" dirty="0" err="1">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trúc</a:t>
            </a:r>
            <a:r>
              <a:rPr lang="en-US" sz="2200" dirty="0">
                <a:latin typeface="Times New Roman" panose="02020603050405020304" pitchFamily="18" charset="0"/>
                <a:cs typeface="Times New Roman" panose="02020603050405020304" pitchFamily="18" charset="0"/>
              </a:rPr>
              <a:t> hibernate framework</a:t>
            </a:r>
          </a:p>
          <a:p>
            <a:pPr marL="0" indent="0">
              <a:buNone/>
            </a:pPr>
            <a:endParaRPr lang="en-US" dirty="0"/>
          </a:p>
        </p:txBody>
      </p:sp>
      <p:pic>
        <p:nvPicPr>
          <p:cNvPr id="5" name="Picture 4"/>
          <p:cNvPicPr>
            <a:picLocks noChangeAspect="1"/>
          </p:cNvPicPr>
          <p:nvPr/>
        </p:nvPicPr>
        <p:blipFill>
          <a:blip r:embed="rId3"/>
          <a:stretch>
            <a:fillRect/>
          </a:stretch>
        </p:blipFill>
        <p:spPr>
          <a:xfrm>
            <a:off x="2933700" y="3492498"/>
            <a:ext cx="5334000" cy="2984502"/>
          </a:xfrm>
          <a:prstGeom prst="rect">
            <a:avLst/>
          </a:prstGeom>
        </p:spPr>
      </p:pic>
    </p:spTree>
    <p:extLst>
      <p:ext uri="{BB962C8B-B14F-4D97-AF65-F5344CB8AC3E}">
        <p14:creationId xmlns:p14="http://schemas.microsoft.com/office/powerpoint/2010/main" val="3084901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53067"/>
          </a:xfrm>
        </p:spPr>
        <p:txBody>
          <a:bodyPr>
            <a:normAutofit/>
          </a:bodyPr>
          <a:lstStyle/>
          <a:p>
            <a:r>
              <a:rPr lang="en-US" sz="3200" b="1" dirty="0" err="1" smtClean="0">
                <a:solidFill>
                  <a:schemeClr val="tx1"/>
                </a:solidFill>
                <a:latin typeface="Times New Roman" panose="02020603050405020304" pitchFamily="18" charset="0"/>
                <a:cs typeface="Times New Roman" panose="02020603050405020304" pitchFamily="18" charset="0"/>
              </a:rPr>
              <a:t>Mô</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Hình</a:t>
            </a:r>
            <a:r>
              <a:rPr lang="en-US" sz="3200" b="1" dirty="0" smtClean="0">
                <a:solidFill>
                  <a:schemeClr val="tx1"/>
                </a:solidFill>
                <a:latin typeface="Times New Roman" panose="02020603050405020304" pitchFamily="18" charset="0"/>
                <a:cs typeface="Times New Roman" panose="02020603050405020304" pitchFamily="18" charset="0"/>
              </a:rPr>
              <a:t> MVC</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6656" y="2011681"/>
            <a:ext cx="10753725" cy="1239520"/>
          </a:xfrm>
        </p:spPr>
        <p:txBody>
          <a:bodyPr/>
          <a:lstStyle/>
          <a:p>
            <a:r>
              <a:rPr lang="vi-VN" b="1" dirty="0">
                <a:latin typeface="+mj-lt"/>
              </a:rPr>
              <a:t>MVC</a:t>
            </a:r>
            <a:r>
              <a:rPr lang="vi-VN" dirty="0">
                <a:latin typeface="+mj-lt"/>
              </a:rPr>
              <a:t> (MVC Design Pattern) là viết tắt của </a:t>
            </a:r>
            <a:r>
              <a:rPr lang="vi-VN" b="1" dirty="0">
                <a:latin typeface="+mj-lt"/>
              </a:rPr>
              <a:t>Model - View - Controller</a:t>
            </a:r>
            <a:r>
              <a:rPr lang="vi-VN" dirty="0">
                <a:latin typeface="+mj-lt"/>
              </a:rPr>
              <a:t>. Đó là một </a:t>
            </a:r>
            <a:r>
              <a:rPr lang="vi-VN" b="1" dirty="0">
                <a:latin typeface="+mj-lt"/>
              </a:rPr>
              <a:t>mẫu kiến ​​trúc, mô hình lập trình</a:t>
            </a:r>
            <a:r>
              <a:rPr lang="vi-VN" dirty="0">
                <a:latin typeface="+mj-lt"/>
              </a:rPr>
              <a:t> phổ biến được sử dụng để tạo cấu trúc cho nhiều trang web, ứng dụng tiên tiến.</a:t>
            </a:r>
            <a:endParaRPr lang="en-US" dirty="0">
              <a:latin typeface="+mj-lt"/>
            </a:endParaRPr>
          </a:p>
        </p:txBody>
      </p:sp>
      <p:pic>
        <p:nvPicPr>
          <p:cNvPr id="5" name="Picture 4"/>
          <p:cNvPicPr>
            <a:picLocks noChangeAspect="1"/>
          </p:cNvPicPr>
          <p:nvPr/>
        </p:nvPicPr>
        <p:blipFill>
          <a:blip r:embed="rId2"/>
          <a:stretch>
            <a:fillRect/>
          </a:stretch>
        </p:blipFill>
        <p:spPr>
          <a:xfrm>
            <a:off x="2705100" y="3251201"/>
            <a:ext cx="5397500" cy="3136899"/>
          </a:xfrm>
          <a:prstGeom prst="rect">
            <a:avLst/>
          </a:prstGeom>
        </p:spPr>
      </p:pic>
    </p:spTree>
    <p:extLst>
      <p:ext uri="{BB962C8B-B14F-4D97-AF65-F5344CB8AC3E}">
        <p14:creationId xmlns:p14="http://schemas.microsoft.com/office/powerpoint/2010/main" val="302289169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71E0A8-DA6F-4DC5-84AA-9AE90625C277}">
  <ds:schemaRefs>
    <ds:schemaRef ds:uri="http://schemas.openxmlformats.org/package/2006/metadata/core-propertie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904</Words>
  <Application>Microsoft Office PowerPoint</Application>
  <PresentationFormat>Widescreen</PresentationFormat>
  <Paragraphs>125</Paragraphs>
  <Slides>32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Yu Mincho</vt:lpstr>
      <vt:lpstr>Arial</vt:lpstr>
      <vt:lpstr>Calibri</vt:lpstr>
      <vt:lpstr>Calibri Light</vt:lpstr>
      <vt:lpstr>Times New Roman</vt:lpstr>
      <vt:lpstr>Wingdings</vt:lpstr>
      <vt:lpstr>3_Metropolitan</vt:lpstr>
      <vt:lpstr>Học viện  đào tạo Công Nghệ Thông Tin NIIT-ICT Hà Nội</vt:lpstr>
      <vt:lpstr>Lí do chọn đề tài</vt:lpstr>
      <vt:lpstr>Các công nghệ web</vt:lpstr>
      <vt:lpstr>Các công nghệ web</vt:lpstr>
      <vt:lpstr>JAVA</vt:lpstr>
      <vt:lpstr>JAVA</vt:lpstr>
      <vt:lpstr>JSP &amp; servlet</vt:lpstr>
      <vt:lpstr>Hibernate</vt:lpstr>
      <vt:lpstr>Mô Hình MVC</vt:lpstr>
      <vt:lpstr>Mô Hình MVC</vt:lpstr>
      <vt:lpstr>Tổng Quan về WebSite</vt:lpstr>
      <vt:lpstr>Chức Năng</vt:lpstr>
      <vt:lpstr>Biểu đồ USECASE</vt:lpstr>
      <vt:lpstr>Use case đăng nhập </vt:lpstr>
      <vt:lpstr>Use case quản lý danh mục sản phẩm </vt:lpstr>
      <vt:lpstr>Use case quản lý sản phẩm </vt:lpstr>
      <vt:lpstr>Use case quản lý người dùng </vt:lpstr>
      <vt:lpstr>Use case quản lý đơn đặt hàng </vt:lpstr>
      <vt:lpstr>Biểu đồ tuần tự chức năng đăng nhập </vt:lpstr>
      <vt:lpstr>Biểu đồ tuần tự quản lý danh mục sản phẩm </vt:lpstr>
      <vt:lpstr>Biểu đồ tuần tự quản lý sản phẩm </vt:lpstr>
      <vt:lpstr>Biểu đồ tuần tự quản lý đơn đặt hàng </vt:lpstr>
      <vt:lpstr>Biểu đồ lớp</vt:lpstr>
      <vt:lpstr>Database</vt:lpstr>
      <vt:lpstr>THIẾT KẾ VÀ XÂY DỰNG WEBSITE</vt:lpstr>
      <vt:lpstr>THIẾT KẾ VÀ XÂY DỰNG WEBSITE</vt:lpstr>
      <vt:lpstr>THIẾT KẾ VÀ XÂY DỰNG WEBSITE</vt:lpstr>
      <vt:lpstr>THIẾT KẾ VÀ XÂY DỰNG WEBSITE</vt:lpstr>
      <vt:lpstr>THIẾT KẾ VÀ XÂY DỰNG WEBSITE</vt:lpstr>
      <vt:lpstr>THIẾT KẾ VÀ XÂY DỰNG WEBSITE</vt:lpstr>
      <vt:lpstr>THIẾT KẾ VÀ XÂY DỰNG WEBSITE</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2020-08-25T09:41:26Z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