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sldIdLst>
    <p:sldId id="280" r:id="rId5"/>
    <p:sldId id="259" r:id="rId6"/>
    <p:sldId id="261" r:id="rId7"/>
    <p:sldId id="264" r:id="rId8"/>
    <p:sldId id="265" r:id="rId9"/>
    <p:sldId id="266" r:id="rId10"/>
    <p:sldId id="267" r:id="rId11"/>
    <p:sldId id="268" r:id="rId12"/>
    <p:sldId id="269" r:id="rId13"/>
    <p:sldId id="270" r:id="rId14"/>
    <p:sldId id="271" r:id="rId15"/>
    <p:sldId id="272" r:id="rId16"/>
    <p:sldId id="274" r:id="rId17"/>
    <p:sldId id="275" r:id="rId18"/>
    <p:sldId id="276" r:id="rId19"/>
    <p:sldId id="277" r:id="rId20"/>
    <p:sldId id="273" r:id="rId21"/>
    <p:sldId id="278" r:id="rId22"/>
    <p:sldId id="279" r:id="rId23"/>
    <p:sldId id="281" r:id="rId24"/>
    <p:sldId id="282" r:id="rId25"/>
    <p:sldId id="283" r:id="rId26"/>
    <p:sldId id="284" r:id="rId27"/>
    <p:sldId id="285" r:id="rId28"/>
    <p:sldId id="286" r:id="rId29"/>
    <p:sldId id="260" r:id="rId30"/>
  </p:sldIdLst>
  <p:sldSz cx="12192000" cy="6858000"/>
  <p:notesSz cx="6858000" cy="9144000"/>
  <p:custDataLst>
    <p:tags r:id="rId3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00"/>
    <a:srgbClr val="302427"/>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BC108F-2AB8-48DA-AB49-F9E86BDDFE2F}" v="6" dt="2018-08-08T09:06:44.7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51"/>
    <p:restoredTop sz="94647"/>
  </p:normalViewPr>
  <p:slideViewPr>
    <p:cSldViewPr snapToGrid="0" snapToObjects="1">
      <p:cViewPr varScale="1">
        <p:scale>
          <a:sx n="63" d="100"/>
          <a:sy n="63" d="100"/>
        </p:scale>
        <p:origin x="77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4106F-A246-2E48-9544-E8146AB80C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3229C53-2CA9-764A-93AB-ECAD546B01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6C782C-8745-7347-B6AC-4D8772289B98}"/>
              </a:ext>
            </a:extLst>
          </p:cNvPr>
          <p:cNvSpPr>
            <a:spLocks noGrp="1"/>
          </p:cNvSpPr>
          <p:nvPr>
            <p:ph type="dt" sz="half" idx="10"/>
          </p:nvPr>
        </p:nvSpPr>
        <p:spPr/>
        <p:txBody>
          <a:bodyPr/>
          <a:lstStyle/>
          <a:p>
            <a:fld id="{37A2730A-859E-B540-ADF3-E97069AD1FDB}" type="datetimeFigureOut">
              <a:rPr lang="en-US" smtClean="0"/>
              <a:t>12/17/2024</a:t>
            </a:fld>
            <a:endParaRPr lang="en-US"/>
          </a:p>
        </p:txBody>
      </p:sp>
      <p:sp>
        <p:nvSpPr>
          <p:cNvPr id="5" name="Footer Placeholder 4">
            <a:extLst>
              <a:ext uri="{FF2B5EF4-FFF2-40B4-BE49-F238E27FC236}">
                <a16:creationId xmlns:a16="http://schemas.microsoft.com/office/drawing/2014/main" id="{0A1CFD0D-118D-4441-A91C-1B836A28AA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CB8388-0632-6942-96AC-2D619404EDCE}"/>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151746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59CC8-54DA-0A42-9DA3-C9E7FB11FDD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31DD596-2259-614F-A986-3F25CF600FD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A5B1C8-F927-B147-8326-E3862924A8F1}"/>
              </a:ext>
            </a:extLst>
          </p:cNvPr>
          <p:cNvSpPr>
            <a:spLocks noGrp="1"/>
          </p:cNvSpPr>
          <p:nvPr>
            <p:ph type="dt" sz="half" idx="10"/>
          </p:nvPr>
        </p:nvSpPr>
        <p:spPr/>
        <p:txBody>
          <a:bodyPr/>
          <a:lstStyle/>
          <a:p>
            <a:fld id="{37A2730A-859E-B540-ADF3-E97069AD1FDB}" type="datetimeFigureOut">
              <a:rPr lang="en-US" smtClean="0"/>
              <a:t>12/17/2024</a:t>
            </a:fld>
            <a:endParaRPr lang="en-US"/>
          </a:p>
        </p:txBody>
      </p:sp>
      <p:sp>
        <p:nvSpPr>
          <p:cNvPr id="5" name="Footer Placeholder 4">
            <a:extLst>
              <a:ext uri="{FF2B5EF4-FFF2-40B4-BE49-F238E27FC236}">
                <a16:creationId xmlns:a16="http://schemas.microsoft.com/office/drawing/2014/main" id="{EC0B53A9-157A-9941-B952-607DAB5FA2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CF697C-66DE-734A-9CA9-579BCEA17025}"/>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401388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FAABD5-DA08-A547-B641-D0E08891728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2B8267B-68DB-BD49-A9B4-434AE7BB23F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D2D5EC-A445-FF43-82E6-1E7554A5DCB3}"/>
              </a:ext>
            </a:extLst>
          </p:cNvPr>
          <p:cNvSpPr>
            <a:spLocks noGrp="1"/>
          </p:cNvSpPr>
          <p:nvPr>
            <p:ph type="dt" sz="half" idx="10"/>
          </p:nvPr>
        </p:nvSpPr>
        <p:spPr/>
        <p:txBody>
          <a:bodyPr/>
          <a:lstStyle/>
          <a:p>
            <a:fld id="{37A2730A-859E-B540-ADF3-E97069AD1FDB}" type="datetimeFigureOut">
              <a:rPr lang="en-US" smtClean="0"/>
              <a:t>12/17/2024</a:t>
            </a:fld>
            <a:endParaRPr lang="en-US"/>
          </a:p>
        </p:txBody>
      </p:sp>
      <p:sp>
        <p:nvSpPr>
          <p:cNvPr id="5" name="Footer Placeholder 4">
            <a:extLst>
              <a:ext uri="{FF2B5EF4-FFF2-40B4-BE49-F238E27FC236}">
                <a16:creationId xmlns:a16="http://schemas.microsoft.com/office/drawing/2014/main" id="{5A76C67B-5186-6A4F-8CC0-6CBFEB1182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BF1686-2B7E-F34D-B970-CC7FA2D3BC5B}"/>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337161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FEA2F-4473-0948-AB43-EBE335118A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08B151-747D-604F-903D-9A920F3178C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047E0C-8A67-AE45-9E33-B90E65F82661}"/>
              </a:ext>
            </a:extLst>
          </p:cNvPr>
          <p:cNvSpPr>
            <a:spLocks noGrp="1"/>
          </p:cNvSpPr>
          <p:nvPr>
            <p:ph type="dt" sz="half" idx="10"/>
          </p:nvPr>
        </p:nvSpPr>
        <p:spPr/>
        <p:txBody>
          <a:bodyPr/>
          <a:lstStyle/>
          <a:p>
            <a:fld id="{37A2730A-859E-B540-ADF3-E97069AD1FDB}" type="datetimeFigureOut">
              <a:rPr lang="en-US" smtClean="0"/>
              <a:t>12/17/2024</a:t>
            </a:fld>
            <a:endParaRPr lang="en-US"/>
          </a:p>
        </p:txBody>
      </p:sp>
      <p:sp>
        <p:nvSpPr>
          <p:cNvPr id="5" name="Footer Placeholder 4">
            <a:extLst>
              <a:ext uri="{FF2B5EF4-FFF2-40B4-BE49-F238E27FC236}">
                <a16:creationId xmlns:a16="http://schemas.microsoft.com/office/drawing/2014/main" id="{702C27D1-B1FA-884E-BB86-6AA912AD2C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40875C-8A74-6B43-8AF6-63659F8EC74F}"/>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4219327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73F97-6513-314A-BEB3-8AC3A43CEF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BAC1008-6364-A640-BA0B-D8775884B5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A5AB27E-7D19-9148-AFBE-D10DF7C15B9E}"/>
              </a:ext>
            </a:extLst>
          </p:cNvPr>
          <p:cNvSpPr>
            <a:spLocks noGrp="1"/>
          </p:cNvSpPr>
          <p:nvPr>
            <p:ph type="dt" sz="half" idx="10"/>
          </p:nvPr>
        </p:nvSpPr>
        <p:spPr/>
        <p:txBody>
          <a:bodyPr/>
          <a:lstStyle/>
          <a:p>
            <a:fld id="{37A2730A-859E-B540-ADF3-E97069AD1FDB}" type="datetimeFigureOut">
              <a:rPr lang="en-US" smtClean="0"/>
              <a:t>12/17/2024</a:t>
            </a:fld>
            <a:endParaRPr lang="en-US"/>
          </a:p>
        </p:txBody>
      </p:sp>
      <p:sp>
        <p:nvSpPr>
          <p:cNvPr id="5" name="Footer Placeholder 4">
            <a:extLst>
              <a:ext uri="{FF2B5EF4-FFF2-40B4-BE49-F238E27FC236}">
                <a16:creationId xmlns:a16="http://schemas.microsoft.com/office/drawing/2014/main" id="{FF17AB2F-DBDD-3343-AB56-539EF251BC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82543B-D933-004D-99FF-224DE8B9700E}"/>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332993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E5657-C487-1D4B-9C65-4DD0F323D1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BF2E6E-20E6-9043-A03F-A481416CA8E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ECB42E3-D2BE-6F4D-92FC-1494FD65C17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2A5245B-18BD-FF4F-92B6-242006FB81F1}"/>
              </a:ext>
            </a:extLst>
          </p:cNvPr>
          <p:cNvSpPr>
            <a:spLocks noGrp="1"/>
          </p:cNvSpPr>
          <p:nvPr>
            <p:ph type="dt" sz="half" idx="10"/>
          </p:nvPr>
        </p:nvSpPr>
        <p:spPr/>
        <p:txBody>
          <a:bodyPr/>
          <a:lstStyle/>
          <a:p>
            <a:fld id="{37A2730A-859E-B540-ADF3-E97069AD1FDB}" type="datetimeFigureOut">
              <a:rPr lang="en-US" smtClean="0"/>
              <a:t>12/17/2024</a:t>
            </a:fld>
            <a:endParaRPr lang="en-US"/>
          </a:p>
        </p:txBody>
      </p:sp>
      <p:sp>
        <p:nvSpPr>
          <p:cNvPr id="6" name="Footer Placeholder 5">
            <a:extLst>
              <a:ext uri="{FF2B5EF4-FFF2-40B4-BE49-F238E27FC236}">
                <a16:creationId xmlns:a16="http://schemas.microsoft.com/office/drawing/2014/main" id="{BE081255-874F-754B-A47E-861DA0CD15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E19D76-7CF9-AC46-8DF1-89FFCD7B2D7E}"/>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999621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3E17C-5F89-8D43-BA72-7627FFCB12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969009-5908-0446-A2D3-27CA7612D7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2A4F87B-6AD1-4F41-B65A-1712AF5CC50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39BD845-9E91-C744-AC94-1F3B0763A6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05476AE-7625-BD41-9CA9-51364370D38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E53358-AC69-5B4B-A141-FBCF7AC85089}"/>
              </a:ext>
            </a:extLst>
          </p:cNvPr>
          <p:cNvSpPr>
            <a:spLocks noGrp="1"/>
          </p:cNvSpPr>
          <p:nvPr>
            <p:ph type="dt" sz="half" idx="10"/>
          </p:nvPr>
        </p:nvSpPr>
        <p:spPr/>
        <p:txBody>
          <a:bodyPr/>
          <a:lstStyle/>
          <a:p>
            <a:fld id="{37A2730A-859E-B540-ADF3-E97069AD1FDB}" type="datetimeFigureOut">
              <a:rPr lang="en-US" smtClean="0"/>
              <a:t>12/17/2024</a:t>
            </a:fld>
            <a:endParaRPr lang="en-US"/>
          </a:p>
        </p:txBody>
      </p:sp>
      <p:sp>
        <p:nvSpPr>
          <p:cNvPr id="8" name="Footer Placeholder 7">
            <a:extLst>
              <a:ext uri="{FF2B5EF4-FFF2-40B4-BE49-F238E27FC236}">
                <a16:creationId xmlns:a16="http://schemas.microsoft.com/office/drawing/2014/main" id="{D9FCEA71-D074-9149-9053-65C6E547F04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C57ED6-3E53-184B-96E1-A81C0B366A20}"/>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337476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7104-1EED-AC46-9BFE-74C4C89738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6CA8C08-9E8C-6741-A2F0-5FAB6AE5E4F9}"/>
              </a:ext>
            </a:extLst>
          </p:cNvPr>
          <p:cNvSpPr>
            <a:spLocks noGrp="1"/>
          </p:cNvSpPr>
          <p:nvPr>
            <p:ph type="dt" sz="half" idx="10"/>
          </p:nvPr>
        </p:nvSpPr>
        <p:spPr/>
        <p:txBody>
          <a:bodyPr/>
          <a:lstStyle/>
          <a:p>
            <a:fld id="{37A2730A-859E-B540-ADF3-E97069AD1FDB}" type="datetimeFigureOut">
              <a:rPr lang="en-US" smtClean="0"/>
              <a:t>12/17/2024</a:t>
            </a:fld>
            <a:endParaRPr lang="en-US"/>
          </a:p>
        </p:txBody>
      </p:sp>
      <p:sp>
        <p:nvSpPr>
          <p:cNvPr id="4" name="Footer Placeholder 3">
            <a:extLst>
              <a:ext uri="{FF2B5EF4-FFF2-40B4-BE49-F238E27FC236}">
                <a16:creationId xmlns:a16="http://schemas.microsoft.com/office/drawing/2014/main" id="{2AD7E1B8-2D7B-4548-B1EC-8C766C92D94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DE0B748-F1C5-8749-8C42-DAC929DFFC5F}"/>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307546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FE7249-F53D-4B4D-A448-22699C3D26CB}"/>
              </a:ext>
            </a:extLst>
          </p:cNvPr>
          <p:cNvSpPr>
            <a:spLocks noGrp="1"/>
          </p:cNvSpPr>
          <p:nvPr>
            <p:ph type="dt" sz="half" idx="10"/>
          </p:nvPr>
        </p:nvSpPr>
        <p:spPr/>
        <p:txBody>
          <a:bodyPr/>
          <a:lstStyle/>
          <a:p>
            <a:fld id="{37A2730A-859E-B540-ADF3-E97069AD1FDB}" type="datetimeFigureOut">
              <a:rPr lang="en-US" smtClean="0"/>
              <a:t>12/17/2024</a:t>
            </a:fld>
            <a:endParaRPr lang="en-US"/>
          </a:p>
        </p:txBody>
      </p:sp>
      <p:sp>
        <p:nvSpPr>
          <p:cNvPr id="3" name="Footer Placeholder 2">
            <a:extLst>
              <a:ext uri="{FF2B5EF4-FFF2-40B4-BE49-F238E27FC236}">
                <a16:creationId xmlns:a16="http://schemas.microsoft.com/office/drawing/2014/main" id="{54682F3B-F381-C642-956B-8B897A4E6B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C599A17-3A94-2D4B-863A-D140FD43EA0B}"/>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799842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E8CEF-1C51-8C45-A4DD-823EF2ED19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8E374CA-1122-FA4B-B960-C80ADBD8CF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EA1D2F-31D9-944B-9E05-A6DF632D8B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438C1F2-E75A-7847-BE97-4BAFD26A3C17}"/>
              </a:ext>
            </a:extLst>
          </p:cNvPr>
          <p:cNvSpPr>
            <a:spLocks noGrp="1"/>
          </p:cNvSpPr>
          <p:nvPr>
            <p:ph type="dt" sz="half" idx="10"/>
          </p:nvPr>
        </p:nvSpPr>
        <p:spPr/>
        <p:txBody>
          <a:bodyPr/>
          <a:lstStyle/>
          <a:p>
            <a:fld id="{37A2730A-859E-B540-ADF3-E97069AD1FDB}" type="datetimeFigureOut">
              <a:rPr lang="en-US" smtClean="0"/>
              <a:t>12/17/2024</a:t>
            </a:fld>
            <a:endParaRPr lang="en-US"/>
          </a:p>
        </p:txBody>
      </p:sp>
      <p:sp>
        <p:nvSpPr>
          <p:cNvPr id="6" name="Footer Placeholder 5">
            <a:extLst>
              <a:ext uri="{FF2B5EF4-FFF2-40B4-BE49-F238E27FC236}">
                <a16:creationId xmlns:a16="http://schemas.microsoft.com/office/drawing/2014/main" id="{87989FF9-DBBA-CD42-95A8-C1446B0102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918F56-7D9A-9D48-8FD1-C96B13CCAF54}"/>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676740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687D9-2240-8D42-BF6D-3237D5EF1C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33825A-5AFC-8A42-93C4-F00E40A0FD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F956E5-5DA8-AB49-9E03-65283DF2A3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78163D5-4687-C243-A8A2-0650A7887076}"/>
              </a:ext>
            </a:extLst>
          </p:cNvPr>
          <p:cNvSpPr>
            <a:spLocks noGrp="1"/>
          </p:cNvSpPr>
          <p:nvPr>
            <p:ph type="dt" sz="half" idx="10"/>
          </p:nvPr>
        </p:nvSpPr>
        <p:spPr/>
        <p:txBody>
          <a:bodyPr/>
          <a:lstStyle/>
          <a:p>
            <a:fld id="{37A2730A-859E-B540-ADF3-E97069AD1FDB}" type="datetimeFigureOut">
              <a:rPr lang="en-US" smtClean="0"/>
              <a:t>12/17/2024</a:t>
            </a:fld>
            <a:endParaRPr lang="en-US"/>
          </a:p>
        </p:txBody>
      </p:sp>
      <p:sp>
        <p:nvSpPr>
          <p:cNvPr id="6" name="Footer Placeholder 5">
            <a:extLst>
              <a:ext uri="{FF2B5EF4-FFF2-40B4-BE49-F238E27FC236}">
                <a16:creationId xmlns:a16="http://schemas.microsoft.com/office/drawing/2014/main" id="{38300BF0-29B6-B343-A484-59353A8ACA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48E5C9-1065-5147-B725-91FB99153EC6}"/>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4116017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0B6787-B51F-DB42-9E52-63E10EB865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3B9472-27F5-2144-BCEC-3E0A96761A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352788-8A6E-D24F-82D2-F38C9E41A4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A2730A-859E-B540-ADF3-E97069AD1FDB}" type="datetimeFigureOut">
              <a:rPr lang="en-US" smtClean="0"/>
              <a:t>12/17/2024</a:t>
            </a:fld>
            <a:endParaRPr lang="en-US"/>
          </a:p>
        </p:txBody>
      </p:sp>
      <p:sp>
        <p:nvSpPr>
          <p:cNvPr id="5" name="Footer Placeholder 4">
            <a:extLst>
              <a:ext uri="{FF2B5EF4-FFF2-40B4-BE49-F238E27FC236}">
                <a16:creationId xmlns:a16="http://schemas.microsoft.com/office/drawing/2014/main" id="{A81DDB45-653D-0C49-B78E-967549C7BA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CADC715-0B9A-0348-A62C-3F8BCE535B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05DC9C-C50D-D242-B083-59CEE07163F1}" type="slidenum">
              <a:rPr lang="en-US" smtClean="0"/>
              <a:t>‹#›</a:t>
            </a:fld>
            <a:endParaRPr lang="en-US"/>
          </a:p>
        </p:txBody>
      </p:sp>
    </p:spTree>
    <p:extLst>
      <p:ext uri="{BB962C8B-B14F-4D97-AF65-F5344CB8AC3E}">
        <p14:creationId xmlns:p14="http://schemas.microsoft.com/office/powerpoint/2010/main" val="27688490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video game&#10;&#10;Description automatically generated">
            <a:extLst>
              <a:ext uri="{FF2B5EF4-FFF2-40B4-BE49-F238E27FC236}">
                <a16:creationId xmlns:a16="http://schemas.microsoft.com/office/drawing/2014/main" id="{F9419A54-A647-4A6B-F46C-C5133BE4579A}"/>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43417860"/>
      </p:ext>
    </p:extLst>
  </p:cSld>
  <p:clrMapOvr>
    <a:masterClrMapping/>
  </p:clrMapOvr>
  <mc:AlternateContent xmlns:mc="http://schemas.openxmlformats.org/markup-compatibility/2006" xmlns:p14="http://schemas.microsoft.com/office/powerpoint/2010/main">
    <mc:Choice Requires="p14">
      <p:transition spd="slow" p14:dur="2000" advTm="1320865"/>
    </mc:Choice>
    <mc:Fallback xmlns="">
      <p:transition spd="slow" advTm="1320865"/>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lack background with a circle&#10;&#10;Description automatically generated">
            <a:extLst>
              <a:ext uri="{FF2B5EF4-FFF2-40B4-BE49-F238E27FC236}">
                <a16:creationId xmlns:a16="http://schemas.microsoft.com/office/drawing/2014/main" id="{55920C92-D8A7-921B-B816-D3A7A31F5FD4}"/>
              </a:ext>
            </a:extLst>
          </p:cNvPr>
          <p:cNvPicPr>
            <a:picLocks noChangeAspect="1"/>
          </p:cNvPicPr>
          <p:nvPr/>
        </p:nvPicPr>
        <p:blipFill>
          <a:blip r:embed="rId2"/>
          <a:stretch>
            <a:fillRect/>
          </a:stretch>
        </p:blipFill>
        <p:spPr>
          <a:xfrm>
            <a:off x="101600" y="0"/>
            <a:ext cx="12192000" cy="6858000"/>
          </a:xfrm>
          <a:prstGeom prst="rect">
            <a:avLst/>
          </a:prstGeom>
        </p:spPr>
      </p:pic>
      <p:pic>
        <p:nvPicPr>
          <p:cNvPr id="4" name="Picture 3" descr="A screen shot of a graph&#10;&#10;Description automatically generated">
            <a:extLst>
              <a:ext uri="{FF2B5EF4-FFF2-40B4-BE49-F238E27FC236}">
                <a16:creationId xmlns:a16="http://schemas.microsoft.com/office/drawing/2014/main" id="{3D36B9E3-9959-B5A7-8A5F-60B486E418A7}"/>
              </a:ext>
            </a:extLst>
          </p:cNvPr>
          <p:cNvPicPr>
            <a:picLocks noChangeAspect="1"/>
          </p:cNvPicPr>
          <p:nvPr/>
        </p:nvPicPr>
        <p:blipFill>
          <a:blip r:embed="rId3"/>
          <a:stretch>
            <a:fillRect/>
          </a:stretch>
        </p:blipFill>
        <p:spPr>
          <a:xfrm>
            <a:off x="2343608" y="2519679"/>
            <a:ext cx="7078063" cy="4179237"/>
          </a:xfrm>
          <a:prstGeom prst="rect">
            <a:avLst/>
          </a:prstGeom>
        </p:spPr>
      </p:pic>
      <p:sp>
        <p:nvSpPr>
          <p:cNvPr id="6" name="TextBox 5">
            <a:extLst>
              <a:ext uri="{FF2B5EF4-FFF2-40B4-BE49-F238E27FC236}">
                <a16:creationId xmlns:a16="http://schemas.microsoft.com/office/drawing/2014/main" id="{620E2121-17BD-ACE3-033B-1485CBD7CFE5}"/>
              </a:ext>
            </a:extLst>
          </p:cNvPr>
          <p:cNvSpPr txBox="1"/>
          <p:nvPr/>
        </p:nvSpPr>
        <p:spPr>
          <a:xfrm>
            <a:off x="3921760" y="579120"/>
            <a:ext cx="4257040" cy="461665"/>
          </a:xfrm>
          <a:prstGeom prst="rect">
            <a:avLst/>
          </a:prstGeom>
          <a:noFill/>
        </p:spPr>
        <p:txBody>
          <a:bodyPr wrap="square">
            <a:spAutoFit/>
          </a:bodyPr>
          <a:lstStyle/>
          <a:p>
            <a:r>
              <a:rPr lang="en-US" sz="2400" b="1" dirty="0">
                <a:solidFill>
                  <a:srgbClr val="4FFA29"/>
                </a:solidFill>
                <a:latin typeface="Segoe UI" panose="020B0502040204020203" pitchFamily="34" charset="0"/>
              </a:rPr>
              <a:t>A</a:t>
            </a:r>
            <a:r>
              <a:rPr lang="en-US" sz="2400" b="1" i="0" dirty="0">
                <a:solidFill>
                  <a:srgbClr val="4FFA29"/>
                </a:solidFill>
                <a:effectLst/>
                <a:latin typeface="Segoe UI" panose="020B0502040204020203" pitchFamily="34" charset="0"/>
              </a:rPr>
              <a:t>verage passenger ratings </a:t>
            </a:r>
            <a:endParaRPr lang="en-IN" sz="2400" b="1" dirty="0"/>
          </a:p>
        </p:txBody>
      </p:sp>
    </p:spTree>
    <p:extLst>
      <p:ext uri="{BB962C8B-B14F-4D97-AF65-F5344CB8AC3E}">
        <p14:creationId xmlns:p14="http://schemas.microsoft.com/office/powerpoint/2010/main" val="2095025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lack background with a circle&#10;&#10;Description automatically generated">
            <a:extLst>
              <a:ext uri="{FF2B5EF4-FFF2-40B4-BE49-F238E27FC236}">
                <a16:creationId xmlns:a16="http://schemas.microsoft.com/office/drawing/2014/main" id="{55920C92-D8A7-921B-B816-D3A7A31F5FD4}"/>
              </a:ext>
            </a:extLst>
          </p:cNvPr>
          <p:cNvPicPr>
            <a:picLocks noChangeAspect="1"/>
          </p:cNvPicPr>
          <p:nvPr/>
        </p:nvPicPr>
        <p:blipFill>
          <a:blip r:embed="rId2"/>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B81EF328-259A-BA88-E916-57D74C1A7BB9}"/>
              </a:ext>
            </a:extLst>
          </p:cNvPr>
          <p:cNvSpPr txBox="1"/>
          <p:nvPr/>
        </p:nvSpPr>
        <p:spPr>
          <a:xfrm>
            <a:off x="304800" y="189359"/>
            <a:ext cx="10414000" cy="2031325"/>
          </a:xfrm>
          <a:prstGeom prst="rect">
            <a:avLst/>
          </a:prstGeom>
          <a:noFill/>
        </p:spPr>
        <p:txBody>
          <a:bodyPr wrap="square">
            <a:spAutoFit/>
          </a:bodyPr>
          <a:lstStyle/>
          <a:p>
            <a:r>
              <a:rPr lang="en-US" sz="1800" dirty="0">
                <a:solidFill>
                  <a:srgbClr val="4FFA29"/>
                </a:solidFill>
                <a:effectLst/>
              </a:rPr>
              <a:t>8. Highest and Lowest Repeat Passenger Rate (RPR%) by City and Month</a:t>
            </a:r>
          </a:p>
          <a:p>
            <a:endParaRPr lang="en-US" dirty="0">
              <a:effectLst/>
            </a:endParaRPr>
          </a:p>
          <a:p>
            <a:r>
              <a:rPr lang="en-US" sz="1800" dirty="0">
                <a:solidFill>
                  <a:srgbClr val="4FFA29"/>
                </a:solidFill>
                <a:effectLst/>
              </a:rPr>
              <a:t>⚫  </a:t>
            </a:r>
            <a:r>
              <a:rPr lang="en-US" sz="1800" dirty="0" err="1">
                <a:solidFill>
                  <a:srgbClr val="4FFA29"/>
                </a:solidFill>
                <a:effectLst/>
              </a:rPr>
              <a:t>Analyse</a:t>
            </a:r>
            <a:r>
              <a:rPr lang="en-US" sz="1800" dirty="0">
                <a:solidFill>
                  <a:srgbClr val="4FFA29"/>
                </a:solidFill>
                <a:effectLst/>
              </a:rPr>
              <a:t> the Repeat Passenger Rate (RPR%) for each city across the six- month period. Identify the top 2 and bottom 2 cities based on their RPR% to determine which locations have the strongest and weakest rates.</a:t>
            </a:r>
            <a:endParaRPr lang="en-US" dirty="0">
              <a:effectLst/>
            </a:endParaRPr>
          </a:p>
          <a:p>
            <a:r>
              <a:rPr lang="en-US" sz="1800" dirty="0">
                <a:solidFill>
                  <a:srgbClr val="4FFA29"/>
                </a:solidFill>
                <a:effectLst/>
              </a:rPr>
              <a:t>⚫ Similarly, </a:t>
            </a:r>
            <a:r>
              <a:rPr lang="en-US" sz="1800" dirty="0" err="1">
                <a:solidFill>
                  <a:srgbClr val="4FFA29"/>
                </a:solidFill>
                <a:effectLst/>
              </a:rPr>
              <a:t>analyse</a:t>
            </a:r>
            <a:r>
              <a:rPr lang="en-US" sz="1800" dirty="0">
                <a:solidFill>
                  <a:srgbClr val="4FFA29"/>
                </a:solidFill>
                <a:effectLst/>
              </a:rPr>
              <a:t> the RPR% by month across all cities and identify the months with the highest and lowest repeat passenger rates. This will help to pinpoint any seasonal patterns or months with higher repeat passenger loyalty</a:t>
            </a:r>
            <a:endParaRPr lang="en-IN" dirty="0"/>
          </a:p>
        </p:txBody>
      </p:sp>
      <p:pic>
        <p:nvPicPr>
          <p:cNvPr id="6" name="Picture 5" descr="A screenshot of a graph&#10;&#10;Description automatically generated">
            <a:extLst>
              <a:ext uri="{FF2B5EF4-FFF2-40B4-BE49-F238E27FC236}">
                <a16:creationId xmlns:a16="http://schemas.microsoft.com/office/drawing/2014/main" id="{92AFF28E-BA25-C171-BF28-A94C2D507370}"/>
              </a:ext>
            </a:extLst>
          </p:cNvPr>
          <p:cNvPicPr>
            <a:picLocks noChangeAspect="1"/>
          </p:cNvPicPr>
          <p:nvPr/>
        </p:nvPicPr>
        <p:blipFill>
          <a:blip r:embed="rId3"/>
          <a:stretch>
            <a:fillRect/>
          </a:stretch>
        </p:blipFill>
        <p:spPr>
          <a:xfrm>
            <a:off x="304800" y="2491739"/>
            <a:ext cx="5413821" cy="2849881"/>
          </a:xfrm>
          <a:prstGeom prst="rect">
            <a:avLst/>
          </a:prstGeom>
          <a:solidFill>
            <a:srgbClr val="FFFFFF"/>
          </a:solidFill>
        </p:spPr>
      </p:pic>
      <p:sp>
        <p:nvSpPr>
          <p:cNvPr id="8" name="Rectangle 7">
            <a:extLst>
              <a:ext uri="{FF2B5EF4-FFF2-40B4-BE49-F238E27FC236}">
                <a16:creationId xmlns:a16="http://schemas.microsoft.com/office/drawing/2014/main" id="{1B30FE8C-019C-2710-3555-09123DF5E4D5}"/>
              </a:ext>
            </a:extLst>
          </p:cNvPr>
          <p:cNvSpPr/>
          <p:nvPr/>
        </p:nvSpPr>
        <p:spPr>
          <a:xfrm>
            <a:off x="4699000" y="2491738"/>
            <a:ext cx="1019621" cy="937261"/>
          </a:xfrm>
          <a:prstGeom prst="rect">
            <a:avLst/>
          </a:prstGeom>
          <a:solidFill>
            <a:schemeClr val="tx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55185E0B-4652-DC59-2205-F8248CB570B5}"/>
              </a:ext>
            </a:extLst>
          </p:cNvPr>
          <p:cNvSpPr/>
          <p:nvPr/>
        </p:nvSpPr>
        <p:spPr>
          <a:xfrm>
            <a:off x="304799" y="2491738"/>
            <a:ext cx="576000" cy="386934"/>
          </a:xfrm>
          <a:prstGeom prst="rect">
            <a:avLst/>
          </a:prstGeom>
          <a:solidFill>
            <a:schemeClr val="tx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10" descr="A screenshot of a graph&#10;&#10;Description automatically generated">
            <a:extLst>
              <a:ext uri="{FF2B5EF4-FFF2-40B4-BE49-F238E27FC236}">
                <a16:creationId xmlns:a16="http://schemas.microsoft.com/office/drawing/2014/main" id="{01B2DC0D-6F4E-D590-EA37-CD242F04B8BD}"/>
              </a:ext>
            </a:extLst>
          </p:cNvPr>
          <p:cNvPicPr>
            <a:picLocks noChangeAspect="1"/>
          </p:cNvPicPr>
          <p:nvPr/>
        </p:nvPicPr>
        <p:blipFill>
          <a:blip r:embed="rId4"/>
          <a:stretch>
            <a:fillRect/>
          </a:stretch>
        </p:blipFill>
        <p:spPr>
          <a:xfrm>
            <a:off x="6473381" y="2685205"/>
            <a:ext cx="5420481" cy="2943636"/>
          </a:xfrm>
          <a:prstGeom prst="rect">
            <a:avLst/>
          </a:prstGeom>
        </p:spPr>
      </p:pic>
      <p:sp>
        <p:nvSpPr>
          <p:cNvPr id="12" name="Rectangle 11">
            <a:extLst>
              <a:ext uri="{FF2B5EF4-FFF2-40B4-BE49-F238E27FC236}">
                <a16:creationId xmlns:a16="http://schemas.microsoft.com/office/drawing/2014/main" id="{9A584B45-7DA0-60A0-28C4-542FE73BFF45}"/>
              </a:ext>
            </a:extLst>
          </p:cNvPr>
          <p:cNvSpPr/>
          <p:nvPr/>
        </p:nvSpPr>
        <p:spPr>
          <a:xfrm>
            <a:off x="6473381" y="2685205"/>
            <a:ext cx="569661" cy="347554"/>
          </a:xfrm>
          <a:prstGeom prst="rect">
            <a:avLst/>
          </a:prstGeom>
          <a:solidFill>
            <a:schemeClr val="tx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C7E32314-DC58-6012-D610-375382559072}"/>
              </a:ext>
            </a:extLst>
          </p:cNvPr>
          <p:cNvSpPr/>
          <p:nvPr/>
        </p:nvSpPr>
        <p:spPr>
          <a:xfrm>
            <a:off x="10874241" y="2685204"/>
            <a:ext cx="1012959" cy="1846155"/>
          </a:xfrm>
          <a:prstGeom prst="rect">
            <a:avLst/>
          </a:prstGeom>
          <a:solidFill>
            <a:schemeClr val="tx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20956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black background with a circle&#10;&#10;Description automatically generated">
            <a:extLst>
              <a:ext uri="{FF2B5EF4-FFF2-40B4-BE49-F238E27FC236}">
                <a16:creationId xmlns:a16="http://schemas.microsoft.com/office/drawing/2014/main" id="{53C9FDA1-36A6-54DF-FB6E-FC643ACF65DD}"/>
              </a:ext>
            </a:extLst>
          </p:cNvPr>
          <p:cNvPicPr>
            <a:picLocks noChangeAspect="1"/>
          </p:cNvPicPr>
          <p:nvPr/>
        </p:nvPicPr>
        <p:blipFill>
          <a:blip r:embed="rId2"/>
          <a:stretch>
            <a:fillRect/>
          </a:stretch>
        </p:blipFill>
        <p:spPr>
          <a:xfrm>
            <a:off x="0" y="0"/>
            <a:ext cx="12192000" cy="6858000"/>
          </a:xfrm>
          <a:prstGeom prst="rect">
            <a:avLst/>
          </a:prstGeom>
        </p:spPr>
      </p:pic>
      <p:sp>
        <p:nvSpPr>
          <p:cNvPr id="7" name="TextBox 6">
            <a:extLst>
              <a:ext uri="{FF2B5EF4-FFF2-40B4-BE49-F238E27FC236}">
                <a16:creationId xmlns:a16="http://schemas.microsoft.com/office/drawing/2014/main" id="{B00205CB-3069-DA07-3EB1-6B2DF8D777B8}"/>
              </a:ext>
            </a:extLst>
          </p:cNvPr>
          <p:cNvSpPr txBox="1"/>
          <p:nvPr/>
        </p:nvSpPr>
        <p:spPr>
          <a:xfrm>
            <a:off x="0" y="101600"/>
            <a:ext cx="11033760" cy="6278642"/>
          </a:xfrm>
          <a:prstGeom prst="rect">
            <a:avLst/>
          </a:prstGeom>
          <a:noFill/>
        </p:spPr>
        <p:txBody>
          <a:bodyPr wrap="square">
            <a:spAutoFit/>
          </a:bodyPr>
          <a:lstStyle/>
          <a:p>
            <a:pPr algn="l"/>
            <a:r>
              <a:rPr lang="en-US" sz="2400" b="1" i="0" dirty="0">
                <a:solidFill>
                  <a:srgbClr val="1CDF3D"/>
                </a:solidFill>
                <a:effectLst/>
                <a:latin typeface="Segoe UI" panose="020B0502040204020203" pitchFamily="34" charset="0"/>
              </a:rPr>
              <a:t>Factors Influencing Repeat Passenger Rates</a:t>
            </a:r>
            <a:endParaRPr lang="en-US" b="0" i="0" dirty="0">
              <a:solidFill>
                <a:srgbClr val="252423"/>
              </a:solidFill>
              <a:effectLst/>
              <a:latin typeface="Segoe UI" panose="020B0502040204020203" pitchFamily="34" charset="0"/>
            </a:endParaRPr>
          </a:p>
          <a:p>
            <a:pPr algn="l">
              <a:buFont typeface="Arial" panose="020B0604020202020204" pitchFamily="34" charset="0"/>
              <a:buChar char="•"/>
            </a:pPr>
            <a:r>
              <a:rPr lang="en-US" sz="1800" b="0" i="0" dirty="0">
                <a:solidFill>
                  <a:srgbClr val="DEFF0B"/>
                </a:solidFill>
                <a:effectLst/>
                <a:latin typeface="Segoe UI" panose="020B0502040204020203" pitchFamily="34" charset="0"/>
              </a:rPr>
              <a:t>Q1. What factors (such as quality of service, competitive pricing, or city demographics) might contribute to higher or lower repeat passenger rates in different cities? Are there correlations with socioeconomic or lifestyle patterns in these cities?</a:t>
            </a:r>
          </a:p>
          <a:p>
            <a:pPr algn="l">
              <a:buFont typeface="Arial" panose="020B0604020202020204" pitchFamily="34" charset="0"/>
              <a:buChar char="•"/>
            </a:pPr>
            <a:endParaRPr lang="en-US" b="0" i="0" dirty="0">
              <a:solidFill>
                <a:srgbClr val="252423"/>
              </a:solidFill>
              <a:effectLst/>
              <a:latin typeface="Segoe UI" panose="020B0502040204020203" pitchFamily="34" charset="0"/>
            </a:endParaRPr>
          </a:p>
          <a:p>
            <a:pPr algn="l"/>
            <a:r>
              <a:rPr lang="en-US" sz="1800" b="1" i="0" dirty="0">
                <a:solidFill>
                  <a:srgbClr val="0BFA03"/>
                </a:solidFill>
                <a:effectLst/>
                <a:latin typeface="Segoe UI" panose="020B0502040204020203" pitchFamily="34" charset="0"/>
              </a:rPr>
              <a:t>1. Cities with Significant Growth:</a:t>
            </a:r>
            <a:endParaRPr lang="en-US" b="0" i="0" dirty="0">
              <a:solidFill>
                <a:srgbClr val="252423"/>
              </a:solidFill>
              <a:effectLst/>
              <a:latin typeface="Segoe UI" panose="020B0502040204020203" pitchFamily="34" charset="0"/>
            </a:endParaRPr>
          </a:p>
          <a:p>
            <a:pPr algn="l">
              <a:buFont typeface="Arial" panose="020B0604020202020204" pitchFamily="34" charset="0"/>
              <a:buChar char="•"/>
            </a:pPr>
            <a:r>
              <a:rPr lang="en-US" sz="1800" b="1" i="0" dirty="0">
                <a:solidFill>
                  <a:srgbClr val="0BFA03"/>
                </a:solidFill>
                <a:effectLst/>
                <a:latin typeface="Segoe UI" panose="020B0502040204020203" pitchFamily="34" charset="0"/>
              </a:rPr>
              <a:t>Jaipur (+129.87%)</a:t>
            </a:r>
            <a:r>
              <a:rPr lang="en-US" sz="1800" b="0" i="0" dirty="0">
                <a:solidFill>
                  <a:srgbClr val="0BFA03"/>
                </a:solidFill>
                <a:effectLst/>
                <a:latin typeface="Segoe UI" panose="020B0502040204020203" pitchFamily="34" charset="0"/>
              </a:rPr>
              <a:t> and </a:t>
            </a:r>
            <a:r>
              <a:rPr lang="en-US" sz="1800" b="1" i="0" dirty="0">
                <a:solidFill>
                  <a:srgbClr val="0BFA03"/>
                </a:solidFill>
                <a:effectLst/>
                <a:latin typeface="Segoe UI" panose="020B0502040204020203" pitchFamily="34" charset="0"/>
              </a:rPr>
              <a:t>Mysore (+203.80%)</a:t>
            </a:r>
            <a:r>
              <a:rPr lang="en-US" sz="1800" b="0" i="0" dirty="0">
                <a:solidFill>
                  <a:srgbClr val="0BFA03"/>
                </a:solidFill>
                <a:effectLst/>
                <a:latin typeface="Segoe UI" panose="020B0502040204020203" pitchFamily="34" charset="0"/>
              </a:rPr>
              <a:t> show notable growth in repeat passenger rates.</a:t>
            </a:r>
            <a:endParaRPr lang="en-US" b="0" i="0" dirty="0">
              <a:solidFill>
                <a:srgbClr val="252423"/>
              </a:solidFill>
              <a:effectLst/>
              <a:latin typeface="Segoe UI" panose="020B0502040204020203" pitchFamily="34" charset="0"/>
            </a:endParaRPr>
          </a:p>
          <a:p>
            <a:pPr algn="l">
              <a:buFont typeface="Arial" panose="020B0604020202020204" pitchFamily="34" charset="0"/>
              <a:buChar char="•"/>
            </a:pPr>
            <a:r>
              <a:rPr lang="en-US" sz="1800" b="1" i="0" dirty="0">
                <a:solidFill>
                  <a:srgbClr val="0BFA03"/>
                </a:solidFill>
                <a:effectLst/>
                <a:latin typeface="Segoe UI" panose="020B0502040204020203" pitchFamily="34" charset="0"/>
              </a:rPr>
              <a:t>Reasons for Success:</a:t>
            </a:r>
            <a:endParaRPr lang="en-US" b="0" i="0" dirty="0">
              <a:solidFill>
                <a:srgbClr val="252423"/>
              </a:solidFill>
              <a:effectLst/>
              <a:latin typeface="Segoe UI" panose="020B0502040204020203" pitchFamily="34" charset="0"/>
            </a:endParaRPr>
          </a:p>
          <a:p>
            <a:pPr algn="l">
              <a:buFont typeface="Arial" panose="020B0604020202020204" pitchFamily="34" charset="0"/>
              <a:buChar char="•"/>
            </a:pPr>
            <a:r>
              <a:rPr lang="en-US" sz="1800" b="0" i="0" dirty="0">
                <a:solidFill>
                  <a:srgbClr val="0BFA03"/>
                </a:solidFill>
                <a:effectLst/>
                <a:latin typeface="Segoe UI" panose="020B0502040204020203" pitchFamily="34" charset="0"/>
              </a:rPr>
              <a:t>Strong customer loyalty.</a:t>
            </a:r>
            <a:endParaRPr lang="en-US" b="0" i="0" dirty="0">
              <a:solidFill>
                <a:srgbClr val="252423"/>
              </a:solidFill>
              <a:effectLst/>
              <a:latin typeface="Segoe UI" panose="020B0502040204020203" pitchFamily="34" charset="0"/>
            </a:endParaRPr>
          </a:p>
          <a:p>
            <a:pPr algn="l">
              <a:buFont typeface="Arial" panose="020B0604020202020204" pitchFamily="34" charset="0"/>
              <a:buChar char="•"/>
            </a:pPr>
            <a:r>
              <a:rPr lang="en-US" sz="1800" b="0" i="0" dirty="0">
                <a:solidFill>
                  <a:srgbClr val="0BFA03"/>
                </a:solidFill>
                <a:effectLst/>
                <a:latin typeface="Segoe UI" panose="020B0502040204020203" pitchFamily="34" charset="0"/>
              </a:rPr>
              <a:t>Better service quality or effective regional promotions.</a:t>
            </a:r>
          </a:p>
          <a:p>
            <a:pPr algn="l">
              <a:buFont typeface="Arial" panose="020B0604020202020204" pitchFamily="34" charset="0"/>
              <a:buChar char="•"/>
            </a:pPr>
            <a:endParaRPr lang="en-US" b="0" i="0" dirty="0">
              <a:solidFill>
                <a:srgbClr val="252423"/>
              </a:solidFill>
              <a:effectLst/>
              <a:latin typeface="Segoe UI" panose="020B0502040204020203" pitchFamily="34" charset="0"/>
            </a:endParaRPr>
          </a:p>
          <a:p>
            <a:pPr algn="l"/>
            <a:r>
              <a:rPr lang="en-US" sz="1800" b="1" i="0" dirty="0">
                <a:solidFill>
                  <a:srgbClr val="0BFA03"/>
                </a:solidFill>
                <a:effectLst/>
                <a:latin typeface="Segoe UI" panose="020B0502040204020203" pitchFamily="34" charset="0"/>
              </a:rPr>
              <a:t>2. Cities with Declines:</a:t>
            </a:r>
            <a:endParaRPr lang="en-US" b="0" i="0" dirty="0">
              <a:solidFill>
                <a:srgbClr val="252423"/>
              </a:solidFill>
              <a:effectLst/>
              <a:latin typeface="Segoe UI" panose="020B0502040204020203" pitchFamily="34" charset="0"/>
            </a:endParaRPr>
          </a:p>
          <a:p>
            <a:pPr algn="l">
              <a:buFont typeface="Arial" panose="020B0604020202020204" pitchFamily="34" charset="0"/>
              <a:buChar char="•"/>
            </a:pPr>
            <a:r>
              <a:rPr lang="en-US" sz="1800" b="1" i="0" dirty="0">
                <a:solidFill>
                  <a:srgbClr val="0BFA03"/>
                </a:solidFill>
                <a:effectLst/>
                <a:latin typeface="Segoe UI" panose="020B0502040204020203" pitchFamily="34" charset="0"/>
              </a:rPr>
              <a:t>Overall Revenue Drop</a:t>
            </a:r>
            <a:r>
              <a:rPr lang="en-US" sz="1800" b="0" i="0" dirty="0">
                <a:solidFill>
                  <a:srgbClr val="0BFA03"/>
                </a:solidFill>
                <a:effectLst/>
                <a:latin typeface="Segoe UI" panose="020B0502040204020203" pitchFamily="34" charset="0"/>
              </a:rPr>
              <a:t>: June saw a -</a:t>
            </a:r>
            <a:r>
              <a:rPr lang="en-US" sz="1800" b="1" i="0" dirty="0">
                <a:solidFill>
                  <a:srgbClr val="0BFA03"/>
                </a:solidFill>
                <a:effectLst/>
                <a:latin typeface="Segoe UI" panose="020B0502040204020203" pitchFamily="34" charset="0"/>
              </a:rPr>
              <a:t>14.61% decline</a:t>
            </a:r>
            <a:r>
              <a:rPr lang="en-US" sz="1800" b="0" i="0" dirty="0">
                <a:solidFill>
                  <a:srgbClr val="0BFA03"/>
                </a:solidFill>
                <a:effectLst/>
                <a:latin typeface="Segoe UI" panose="020B0502040204020203" pitchFamily="34" charset="0"/>
              </a:rPr>
              <a:t> in revenue, severely impacting business performance.</a:t>
            </a:r>
            <a:endParaRPr lang="en-US" b="0" i="0" dirty="0">
              <a:solidFill>
                <a:srgbClr val="252423"/>
              </a:solidFill>
              <a:effectLst/>
              <a:latin typeface="Segoe UI" panose="020B0502040204020203" pitchFamily="34" charset="0"/>
            </a:endParaRPr>
          </a:p>
          <a:p>
            <a:pPr algn="l">
              <a:buFont typeface="Arial" panose="020B0604020202020204" pitchFamily="34" charset="0"/>
              <a:buChar char="•"/>
            </a:pPr>
            <a:r>
              <a:rPr lang="en-US" sz="1800" b="1" i="0" dirty="0">
                <a:solidFill>
                  <a:srgbClr val="0BFA03"/>
                </a:solidFill>
                <a:effectLst/>
                <a:latin typeface="Segoe UI" panose="020B0502040204020203" pitchFamily="34" charset="0"/>
              </a:rPr>
              <a:t>Cities Facing Challenges</a:t>
            </a:r>
            <a:r>
              <a:rPr lang="en-US" sz="1800" b="0" i="0" dirty="0">
                <a:solidFill>
                  <a:srgbClr val="0BFA03"/>
                </a:solidFill>
                <a:effectLst/>
                <a:latin typeface="Segoe UI" panose="020B0502040204020203" pitchFamily="34" charset="0"/>
              </a:rPr>
              <a:t>: for overall Total repeat passenger</a:t>
            </a:r>
            <a:endParaRPr lang="en-US" b="0" i="0" dirty="0">
              <a:solidFill>
                <a:srgbClr val="252423"/>
              </a:solidFill>
              <a:effectLst/>
              <a:latin typeface="Segoe UI" panose="020B0502040204020203" pitchFamily="34" charset="0"/>
            </a:endParaRPr>
          </a:p>
          <a:p>
            <a:pPr algn="l">
              <a:buFont typeface="Arial" panose="020B0604020202020204" pitchFamily="34" charset="0"/>
              <a:buChar char="•"/>
            </a:pPr>
            <a:r>
              <a:rPr lang="en-US" sz="1800" b="1" i="0" dirty="0">
                <a:solidFill>
                  <a:srgbClr val="0BFA03"/>
                </a:solidFill>
                <a:effectLst/>
                <a:latin typeface="Segoe UI" panose="020B0502040204020203" pitchFamily="34" charset="0"/>
              </a:rPr>
              <a:t>Lucknow (-14.82%), Vadodara (-20.66%), Indore (-6.1%), and Surat (-7.12%)</a:t>
            </a:r>
            <a:r>
              <a:rPr lang="en-US" sz="1800" b="0" i="0" dirty="0">
                <a:solidFill>
                  <a:srgbClr val="0BFA03"/>
                </a:solidFill>
                <a:effectLst/>
                <a:latin typeface="Segoe UI" panose="020B0502040204020203" pitchFamily="34" charset="0"/>
              </a:rPr>
              <a:t>.</a:t>
            </a:r>
            <a:endParaRPr lang="en-US" b="0" i="0" dirty="0">
              <a:solidFill>
                <a:srgbClr val="252423"/>
              </a:solidFill>
              <a:effectLst/>
              <a:latin typeface="Segoe UI" panose="020B0502040204020203" pitchFamily="34" charset="0"/>
            </a:endParaRPr>
          </a:p>
          <a:p>
            <a:pPr algn="l">
              <a:buFont typeface="Arial" panose="020B0604020202020204" pitchFamily="34" charset="0"/>
              <a:buChar char="•"/>
            </a:pPr>
            <a:r>
              <a:rPr lang="en-US" sz="1800" b="0" i="0" dirty="0">
                <a:solidFill>
                  <a:srgbClr val="0BFA03"/>
                </a:solidFill>
                <a:effectLst/>
                <a:latin typeface="Segoe UI" panose="020B0502040204020203" pitchFamily="34" charset="0"/>
              </a:rPr>
              <a:t>Key Months of Concern:</a:t>
            </a:r>
            <a:endParaRPr lang="en-US" b="0" i="0" dirty="0">
              <a:solidFill>
                <a:srgbClr val="252423"/>
              </a:solidFill>
              <a:effectLst/>
              <a:latin typeface="Segoe UI" panose="020B0502040204020203" pitchFamily="34" charset="0"/>
            </a:endParaRPr>
          </a:p>
          <a:p>
            <a:pPr algn="l">
              <a:buFont typeface="Arial" panose="020B0604020202020204" pitchFamily="34" charset="0"/>
              <a:buChar char="•"/>
            </a:pPr>
            <a:r>
              <a:rPr lang="en-US" sz="1800" b="1" i="0" dirty="0">
                <a:solidFill>
                  <a:srgbClr val="0BFA03"/>
                </a:solidFill>
                <a:effectLst/>
                <a:latin typeface="Segoe UI" panose="020B0502040204020203" pitchFamily="34" charset="0"/>
              </a:rPr>
              <a:t>January</a:t>
            </a:r>
            <a:r>
              <a:rPr lang="en-US" sz="1800" b="0" i="0" dirty="0">
                <a:solidFill>
                  <a:srgbClr val="0BFA03"/>
                </a:solidFill>
                <a:effectLst/>
                <a:latin typeface="Segoe UI" panose="020B0502040204020203" pitchFamily="34" charset="0"/>
              </a:rPr>
              <a:t>:</a:t>
            </a:r>
            <a:endParaRPr lang="en-US" b="0" i="0" dirty="0">
              <a:solidFill>
                <a:srgbClr val="252423"/>
              </a:solidFill>
              <a:effectLst/>
              <a:latin typeface="Segoe UI" panose="020B0502040204020203" pitchFamily="34" charset="0"/>
            </a:endParaRPr>
          </a:p>
          <a:p>
            <a:pPr algn="l">
              <a:buFont typeface="Arial" panose="020B0604020202020204" pitchFamily="34" charset="0"/>
              <a:buChar char="•"/>
            </a:pPr>
            <a:r>
              <a:rPr lang="en-US" sz="1800" b="0" i="0" dirty="0">
                <a:solidFill>
                  <a:srgbClr val="0BFA03"/>
                </a:solidFill>
                <a:effectLst/>
                <a:latin typeface="Segoe UI" panose="020B0502040204020203" pitchFamily="34" charset="0"/>
              </a:rPr>
              <a:t>Vadodara (-36%)</a:t>
            </a:r>
            <a:endParaRPr lang="en-US" b="0" i="0" dirty="0">
              <a:solidFill>
                <a:srgbClr val="252423"/>
              </a:solidFill>
              <a:effectLst/>
              <a:latin typeface="Segoe UI" panose="020B0502040204020203" pitchFamily="34" charset="0"/>
            </a:endParaRPr>
          </a:p>
          <a:p>
            <a:pPr algn="l">
              <a:buFont typeface="Arial" panose="020B0604020202020204" pitchFamily="34" charset="0"/>
              <a:buChar char="•"/>
            </a:pPr>
            <a:r>
              <a:rPr lang="en-US" sz="1800" b="0" i="0" dirty="0">
                <a:solidFill>
                  <a:srgbClr val="0BFA03"/>
                </a:solidFill>
                <a:effectLst/>
                <a:latin typeface="Segoe UI" panose="020B0502040204020203" pitchFamily="34" charset="0"/>
              </a:rPr>
              <a:t>Lucknow (-24.60%)</a:t>
            </a:r>
            <a:endParaRPr lang="en-US" b="0" i="0" dirty="0">
              <a:solidFill>
                <a:srgbClr val="252423"/>
              </a:solidFill>
              <a:effectLst/>
              <a:latin typeface="Segoe UI" panose="020B0502040204020203" pitchFamily="34" charset="0"/>
            </a:endParaRPr>
          </a:p>
          <a:p>
            <a:pPr algn="l">
              <a:buFont typeface="Arial" panose="020B0604020202020204" pitchFamily="34" charset="0"/>
              <a:buChar char="•"/>
            </a:pPr>
            <a:r>
              <a:rPr lang="en-US" sz="1800" b="1" i="0" dirty="0">
                <a:solidFill>
                  <a:srgbClr val="0BFA03"/>
                </a:solidFill>
                <a:effectLst/>
                <a:latin typeface="Segoe UI" panose="020B0502040204020203" pitchFamily="34" charset="0"/>
              </a:rPr>
              <a:t>June</a:t>
            </a:r>
            <a:r>
              <a:rPr lang="en-US" sz="1800" b="0" i="0" dirty="0">
                <a:solidFill>
                  <a:srgbClr val="0BFA03"/>
                </a:solidFill>
                <a:effectLst/>
                <a:latin typeface="Segoe UI" panose="020B0502040204020203" pitchFamily="34" charset="0"/>
              </a:rPr>
              <a:t>:</a:t>
            </a:r>
            <a:endParaRPr lang="en-US" b="0" i="0" dirty="0">
              <a:solidFill>
                <a:srgbClr val="252423"/>
              </a:solidFill>
              <a:effectLst/>
              <a:latin typeface="Segoe UI" panose="020B0502040204020203" pitchFamily="34" charset="0"/>
            </a:endParaRPr>
          </a:p>
          <a:p>
            <a:pPr algn="l">
              <a:buFont typeface="Arial" panose="020B0604020202020204" pitchFamily="34" charset="0"/>
              <a:buChar char="•"/>
            </a:pPr>
            <a:r>
              <a:rPr lang="en-US" sz="1800" b="0" i="0" dirty="0">
                <a:solidFill>
                  <a:srgbClr val="0BFA03"/>
                </a:solidFill>
                <a:effectLst/>
                <a:latin typeface="Segoe UI" panose="020B0502040204020203" pitchFamily="34" charset="0"/>
              </a:rPr>
              <a:t>Vadodara (-28.04%), Indore (-22.4%), Kochi (-32%).</a:t>
            </a:r>
            <a:endParaRPr lang="en-US" b="0" i="0" dirty="0">
              <a:solidFill>
                <a:srgbClr val="252423"/>
              </a:solidFill>
              <a:effectLst/>
              <a:latin typeface="Segoe UI" panose="020B0502040204020203" pitchFamily="34" charset="0"/>
            </a:endParaRPr>
          </a:p>
          <a:p>
            <a:pPr algn="l"/>
            <a:r>
              <a:rPr lang="en-US" sz="1800" b="0" i="0" dirty="0">
                <a:solidFill>
                  <a:srgbClr val="0BFA03"/>
                </a:solidFill>
                <a:effectLst/>
                <a:latin typeface="Segoe UI" panose="020B0502040204020203" pitchFamily="34" charset="0"/>
              </a:rPr>
              <a:t>.</a:t>
            </a:r>
            <a:endParaRPr lang="en-US" b="0" i="0" dirty="0">
              <a:solidFill>
                <a:srgbClr val="252423"/>
              </a:solidFill>
              <a:effectLst/>
              <a:latin typeface="Segoe UI" panose="020B0502040204020203" pitchFamily="34" charset="0"/>
            </a:endParaRPr>
          </a:p>
        </p:txBody>
      </p:sp>
      <p:pic>
        <p:nvPicPr>
          <p:cNvPr id="9" name="Picture 8" descr="A graph showing the growth of a company&#10;&#10;Description automatically generated with medium confidence">
            <a:extLst>
              <a:ext uri="{FF2B5EF4-FFF2-40B4-BE49-F238E27FC236}">
                <a16:creationId xmlns:a16="http://schemas.microsoft.com/office/drawing/2014/main" id="{AEC6EA26-4E3D-081D-F1BC-F5AD96A3A6D8}"/>
              </a:ext>
            </a:extLst>
          </p:cNvPr>
          <p:cNvPicPr>
            <a:picLocks noChangeAspect="1"/>
          </p:cNvPicPr>
          <p:nvPr/>
        </p:nvPicPr>
        <p:blipFill>
          <a:blip r:embed="rId3"/>
          <a:stretch>
            <a:fillRect/>
          </a:stretch>
        </p:blipFill>
        <p:spPr>
          <a:xfrm>
            <a:off x="5405120" y="4612640"/>
            <a:ext cx="6786879" cy="2245360"/>
          </a:xfrm>
          <a:prstGeom prst="rect">
            <a:avLst/>
          </a:prstGeom>
        </p:spPr>
      </p:pic>
    </p:spTree>
    <p:extLst>
      <p:ext uri="{BB962C8B-B14F-4D97-AF65-F5344CB8AC3E}">
        <p14:creationId xmlns:p14="http://schemas.microsoft.com/office/powerpoint/2010/main" val="11764196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black background with a circle&#10;&#10;Description automatically generated">
            <a:extLst>
              <a:ext uri="{FF2B5EF4-FFF2-40B4-BE49-F238E27FC236}">
                <a16:creationId xmlns:a16="http://schemas.microsoft.com/office/drawing/2014/main" id="{439DEA6F-BD52-CA31-79BE-454373EAEB06}"/>
              </a:ext>
            </a:extLst>
          </p:cNvPr>
          <p:cNvPicPr>
            <a:picLocks noChangeAspect="1"/>
          </p:cNvPicPr>
          <p:nvPr/>
        </p:nvPicPr>
        <p:blipFill>
          <a:blip r:embed="rId2"/>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F6E9F2A2-29E4-C22F-BB9D-C4B13B447CBE}"/>
              </a:ext>
            </a:extLst>
          </p:cNvPr>
          <p:cNvSpPr txBox="1"/>
          <p:nvPr/>
        </p:nvSpPr>
        <p:spPr>
          <a:xfrm>
            <a:off x="0" y="121920"/>
            <a:ext cx="9144000" cy="2585323"/>
          </a:xfrm>
          <a:prstGeom prst="rect">
            <a:avLst/>
          </a:prstGeom>
          <a:noFill/>
        </p:spPr>
        <p:txBody>
          <a:bodyPr wrap="square">
            <a:spAutoFit/>
          </a:bodyPr>
          <a:lstStyle/>
          <a:p>
            <a:pPr algn="l"/>
            <a:r>
              <a:rPr lang="en-US" sz="1800" b="1" i="0" dirty="0">
                <a:solidFill>
                  <a:srgbClr val="0BFA03"/>
                </a:solidFill>
                <a:effectLst/>
                <a:latin typeface="Segoe UI" panose="020B0502040204020203" pitchFamily="34" charset="0"/>
              </a:rPr>
              <a:t>3. Potential Factors for Decline:</a:t>
            </a:r>
            <a:endParaRPr lang="en-US" b="0" i="0" dirty="0">
              <a:solidFill>
                <a:srgbClr val="252423"/>
              </a:solidFill>
              <a:effectLst/>
              <a:latin typeface="Segoe UI" panose="020B0502040204020203" pitchFamily="34" charset="0"/>
            </a:endParaRPr>
          </a:p>
          <a:p>
            <a:pPr algn="l">
              <a:buFont typeface="Arial" panose="020B0604020202020204" pitchFamily="34" charset="0"/>
              <a:buChar char="•"/>
            </a:pPr>
            <a:r>
              <a:rPr lang="en-US" sz="1800" b="1" i="0" dirty="0">
                <a:solidFill>
                  <a:srgbClr val="0BFA03"/>
                </a:solidFill>
                <a:effectLst/>
                <a:latin typeface="Segoe UI" panose="020B0502040204020203" pitchFamily="34" charset="0"/>
              </a:rPr>
              <a:t>Low Service Quality</a:t>
            </a:r>
            <a:r>
              <a:rPr lang="en-US" sz="1800" b="0" i="0" dirty="0">
                <a:solidFill>
                  <a:srgbClr val="0BFA03"/>
                </a:solidFill>
                <a:effectLst/>
                <a:latin typeface="Segoe UI" panose="020B0502040204020203" pitchFamily="34" charset="0"/>
              </a:rPr>
              <a:t>:</a:t>
            </a:r>
            <a:endParaRPr lang="en-US" b="0" i="0" dirty="0">
              <a:solidFill>
                <a:srgbClr val="252423"/>
              </a:solidFill>
              <a:effectLst/>
              <a:latin typeface="Segoe UI" panose="020B0502040204020203" pitchFamily="34" charset="0"/>
            </a:endParaRPr>
          </a:p>
          <a:p>
            <a:pPr algn="l">
              <a:buFont typeface="Arial" panose="020B0604020202020204" pitchFamily="34" charset="0"/>
              <a:buChar char="•"/>
            </a:pPr>
            <a:r>
              <a:rPr lang="en-US" sz="1800" b="0" i="0" dirty="0">
                <a:solidFill>
                  <a:srgbClr val="0BFA03"/>
                </a:solidFill>
                <a:effectLst/>
                <a:latin typeface="Segoe UI" panose="020B0502040204020203" pitchFamily="34" charset="0"/>
              </a:rPr>
              <a:t>Average driver and passenger ratings ~6.6/10, reflecting dissatisfaction with ride experience.</a:t>
            </a:r>
            <a:endParaRPr lang="en-US" b="0" i="0" dirty="0">
              <a:solidFill>
                <a:srgbClr val="252423"/>
              </a:solidFill>
              <a:effectLst/>
              <a:latin typeface="Segoe UI" panose="020B0502040204020203" pitchFamily="34" charset="0"/>
            </a:endParaRPr>
          </a:p>
          <a:p>
            <a:pPr algn="l">
              <a:buFont typeface="Arial" panose="020B0604020202020204" pitchFamily="34" charset="0"/>
              <a:buChar char="•"/>
            </a:pPr>
            <a:r>
              <a:rPr lang="en-US" sz="1800" b="1" i="0" dirty="0">
                <a:solidFill>
                  <a:srgbClr val="0BFA03"/>
                </a:solidFill>
                <a:effectLst/>
                <a:latin typeface="Segoe UI" panose="020B0502040204020203" pitchFamily="34" charset="0"/>
              </a:rPr>
              <a:t>Socioeconomic Factors</a:t>
            </a:r>
            <a:r>
              <a:rPr lang="en-US" sz="1800" b="0" i="0" dirty="0">
                <a:solidFill>
                  <a:srgbClr val="0BFA03"/>
                </a:solidFill>
                <a:effectLst/>
                <a:latin typeface="Segoe UI" panose="020B0502040204020203" pitchFamily="34" charset="0"/>
              </a:rPr>
              <a:t>:</a:t>
            </a:r>
            <a:endParaRPr lang="en-US" b="0" i="0" dirty="0">
              <a:solidFill>
                <a:srgbClr val="252423"/>
              </a:solidFill>
              <a:effectLst/>
              <a:latin typeface="Segoe UI" panose="020B0502040204020203" pitchFamily="34" charset="0"/>
            </a:endParaRPr>
          </a:p>
          <a:p>
            <a:pPr algn="l">
              <a:buFont typeface="Arial" panose="020B0604020202020204" pitchFamily="34" charset="0"/>
              <a:buChar char="•"/>
            </a:pPr>
            <a:r>
              <a:rPr lang="en-US" sz="1800" b="0" i="0" dirty="0">
                <a:solidFill>
                  <a:srgbClr val="0BFA03"/>
                </a:solidFill>
                <a:effectLst/>
                <a:latin typeface="Segoe UI" panose="020B0502040204020203" pitchFamily="34" charset="0"/>
              </a:rPr>
              <a:t>Affordability priorities in industrial hubs like </a:t>
            </a:r>
            <a:r>
              <a:rPr lang="en-US" sz="1800" b="1" i="0" dirty="0">
                <a:solidFill>
                  <a:srgbClr val="0BFA03"/>
                </a:solidFill>
                <a:effectLst/>
                <a:latin typeface="Segoe UI" panose="020B0502040204020203" pitchFamily="34" charset="0"/>
              </a:rPr>
              <a:t>Vadodara</a:t>
            </a:r>
            <a:r>
              <a:rPr lang="en-US" sz="1800" b="0" i="0" dirty="0">
                <a:solidFill>
                  <a:srgbClr val="0BFA03"/>
                </a:solidFill>
                <a:effectLst/>
                <a:latin typeface="Segoe UI" panose="020B0502040204020203" pitchFamily="34" charset="0"/>
              </a:rPr>
              <a:t> and </a:t>
            </a:r>
            <a:r>
              <a:rPr lang="en-US" sz="1800" b="1" i="0" dirty="0">
                <a:solidFill>
                  <a:srgbClr val="0BFA03"/>
                </a:solidFill>
                <a:effectLst/>
                <a:latin typeface="Segoe UI" panose="020B0502040204020203" pitchFamily="34" charset="0"/>
              </a:rPr>
              <a:t>Surat</a:t>
            </a:r>
            <a:r>
              <a:rPr lang="en-US" sz="1800" b="0" i="0" dirty="0">
                <a:solidFill>
                  <a:srgbClr val="0BFA03"/>
                </a:solidFill>
                <a:effectLst/>
                <a:latin typeface="Segoe UI" panose="020B0502040204020203" pitchFamily="34" charset="0"/>
              </a:rPr>
              <a:t>.</a:t>
            </a:r>
            <a:endParaRPr lang="en-US" b="0" i="0" dirty="0">
              <a:solidFill>
                <a:srgbClr val="252423"/>
              </a:solidFill>
              <a:effectLst/>
              <a:latin typeface="Segoe UI" panose="020B0502040204020203" pitchFamily="34" charset="0"/>
            </a:endParaRPr>
          </a:p>
          <a:p>
            <a:pPr algn="l">
              <a:buFont typeface="Arial" panose="020B0604020202020204" pitchFamily="34" charset="0"/>
              <a:buChar char="•"/>
            </a:pPr>
            <a:r>
              <a:rPr lang="en-US" sz="1800" b="1" i="0" dirty="0">
                <a:solidFill>
                  <a:srgbClr val="0BFA03"/>
                </a:solidFill>
                <a:effectLst/>
                <a:latin typeface="Segoe UI" panose="020B0502040204020203" pitchFamily="34" charset="0"/>
              </a:rPr>
              <a:t>Lucknow</a:t>
            </a:r>
            <a:r>
              <a:rPr lang="en-US" sz="1800" b="0" i="0" dirty="0">
                <a:solidFill>
                  <a:srgbClr val="0BFA03"/>
                </a:solidFill>
                <a:effectLst/>
                <a:latin typeface="Segoe UI" panose="020B0502040204020203" pitchFamily="34" charset="0"/>
              </a:rPr>
              <a:t>'s demand for improved connectivity.</a:t>
            </a:r>
            <a:endParaRPr lang="en-US" b="0" i="0" dirty="0">
              <a:solidFill>
                <a:srgbClr val="252423"/>
              </a:solidFill>
              <a:effectLst/>
              <a:latin typeface="Segoe UI" panose="020B0502040204020203" pitchFamily="34" charset="0"/>
            </a:endParaRPr>
          </a:p>
          <a:p>
            <a:pPr algn="l">
              <a:buFont typeface="Arial" panose="020B0604020202020204" pitchFamily="34" charset="0"/>
              <a:buChar char="•"/>
            </a:pPr>
            <a:r>
              <a:rPr lang="en-US" sz="1800" b="1" i="0" dirty="0">
                <a:solidFill>
                  <a:srgbClr val="0BFA03"/>
                </a:solidFill>
                <a:effectLst/>
                <a:latin typeface="Segoe UI" panose="020B0502040204020203" pitchFamily="34" charset="0"/>
              </a:rPr>
              <a:t>Lack of Initiatives</a:t>
            </a:r>
            <a:r>
              <a:rPr lang="en-US" sz="1800" b="0" i="0" dirty="0">
                <a:solidFill>
                  <a:srgbClr val="0BFA03"/>
                </a:solidFill>
                <a:effectLst/>
                <a:latin typeface="Segoe UI" panose="020B0502040204020203" pitchFamily="34" charset="0"/>
              </a:rPr>
              <a:t>:</a:t>
            </a:r>
            <a:endParaRPr lang="en-US" b="0" i="0" dirty="0">
              <a:solidFill>
                <a:srgbClr val="252423"/>
              </a:solidFill>
              <a:effectLst/>
              <a:latin typeface="Segoe UI" panose="020B0502040204020203" pitchFamily="34" charset="0"/>
            </a:endParaRPr>
          </a:p>
          <a:p>
            <a:pPr algn="l">
              <a:buFont typeface="Arial" panose="020B0604020202020204" pitchFamily="34" charset="0"/>
              <a:buChar char="•"/>
            </a:pPr>
            <a:r>
              <a:rPr lang="en-US" sz="1800" b="0" i="0" dirty="0">
                <a:solidFill>
                  <a:srgbClr val="0BFA03"/>
                </a:solidFill>
                <a:effectLst/>
                <a:latin typeface="Segoe UI" panose="020B0502040204020203" pitchFamily="34" charset="0"/>
              </a:rPr>
              <a:t>No competitive pricing, loyalty programs, or targeted retention strategies</a:t>
            </a:r>
            <a:endParaRPr lang="en-IN" dirty="0"/>
          </a:p>
        </p:txBody>
      </p:sp>
      <p:sp>
        <p:nvSpPr>
          <p:cNvPr id="6" name="TextBox 5">
            <a:extLst>
              <a:ext uri="{FF2B5EF4-FFF2-40B4-BE49-F238E27FC236}">
                <a16:creationId xmlns:a16="http://schemas.microsoft.com/office/drawing/2014/main" id="{C77801B8-2B68-A9D4-3363-9182FA03B499}"/>
              </a:ext>
            </a:extLst>
          </p:cNvPr>
          <p:cNvSpPr txBox="1"/>
          <p:nvPr/>
        </p:nvSpPr>
        <p:spPr>
          <a:xfrm>
            <a:off x="0" y="2829163"/>
            <a:ext cx="11602720" cy="4544635"/>
          </a:xfrm>
          <a:prstGeom prst="rect">
            <a:avLst/>
          </a:prstGeom>
          <a:noFill/>
        </p:spPr>
        <p:txBody>
          <a:bodyPr wrap="square">
            <a:spAutoFit/>
          </a:bodyPr>
          <a:lstStyle/>
          <a:p>
            <a:r>
              <a:rPr lang="en-US" sz="1800" b="1" dirty="0">
                <a:solidFill>
                  <a:srgbClr val="0BFA03"/>
                </a:solidFill>
                <a:effectLst/>
              </a:rPr>
              <a:t>4. Recommendations for Improvement:</a:t>
            </a:r>
            <a:endParaRPr lang="en-US" dirty="0">
              <a:effectLst/>
            </a:endParaRPr>
          </a:p>
          <a:p>
            <a:pPr>
              <a:buFont typeface="Arial" panose="020B0604020202020204" pitchFamily="34" charset="0"/>
              <a:buChar char="•"/>
            </a:pPr>
            <a:r>
              <a:rPr lang="en-US" sz="1800" b="1" dirty="0">
                <a:solidFill>
                  <a:srgbClr val="0BFA03"/>
                </a:solidFill>
                <a:effectLst/>
              </a:rPr>
              <a:t>Enhance Service Quality</a:t>
            </a:r>
            <a:r>
              <a:rPr lang="en-US" sz="1800" dirty="0">
                <a:solidFill>
                  <a:srgbClr val="0BFA03"/>
                </a:solidFill>
                <a:effectLst/>
              </a:rPr>
              <a:t>:</a:t>
            </a:r>
            <a:endParaRPr lang="en-US" dirty="0">
              <a:effectLst/>
            </a:endParaRPr>
          </a:p>
          <a:p>
            <a:pPr>
              <a:buFont typeface="Arial" panose="020B0604020202020204" pitchFamily="34" charset="0"/>
              <a:buChar char="•"/>
            </a:pPr>
            <a:r>
              <a:rPr lang="en-US" sz="1800" dirty="0">
                <a:solidFill>
                  <a:srgbClr val="0BFA03"/>
                </a:solidFill>
                <a:effectLst/>
              </a:rPr>
              <a:t>Driver training and vehicle maintenance.</a:t>
            </a:r>
            <a:endParaRPr lang="en-US" dirty="0">
              <a:effectLst/>
            </a:endParaRPr>
          </a:p>
          <a:p>
            <a:pPr>
              <a:buFont typeface="Arial" panose="020B0604020202020204" pitchFamily="34" charset="0"/>
              <a:buChar char="•"/>
            </a:pPr>
            <a:r>
              <a:rPr lang="en-US" sz="1800" b="1" dirty="0">
                <a:solidFill>
                  <a:srgbClr val="0BFA03"/>
                </a:solidFill>
                <a:effectLst/>
              </a:rPr>
              <a:t>Introduce Customer Retention Programs</a:t>
            </a:r>
            <a:r>
              <a:rPr lang="en-US" sz="1800" dirty="0">
                <a:solidFill>
                  <a:srgbClr val="0BFA03"/>
                </a:solidFill>
                <a:effectLst/>
              </a:rPr>
              <a:t>:</a:t>
            </a:r>
            <a:endParaRPr lang="en-US" dirty="0">
              <a:effectLst/>
            </a:endParaRPr>
          </a:p>
          <a:p>
            <a:pPr>
              <a:buFont typeface="Arial" panose="020B0604020202020204" pitchFamily="34" charset="0"/>
              <a:buChar char="•"/>
            </a:pPr>
            <a:r>
              <a:rPr lang="en-US" sz="1800" dirty="0">
                <a:solidFill>
                  <a:srgbClr val="0BFA03"/>
                </a:solidFill>
                <a:effectLst/>
              </a:rPr>
              <a:t>Loyalty programs, targeted discounts, and regional campaigns.</a:t>
            </a:r>
            <a:endParaRPr lang="en-US" dirty="0">
              <a:effectLst/>
            </a:endParaRPr>
          </a:p>
          <a:p>
            <a:pPr>
              <a:buFont typeface="Arial" panose="020B0604020202020204" pitchFamily="34" charset="0"/>
              <a:buChar char="•"/>
            </a:pPr>
            <a:r>
              <a:rPr lang="en-US" sz="1800" b="1" dirty="0">
                <a:solidFill>
                  <a:srgbClr val="0BFA03"/>
                </a:solidFill>
                <a:effectLst/>
              </a:rPr>
              <a:t>Address Seasonal Issues</a:t>
            </a:r>
            <a:r>
              <a:rPr lang="en-US" sz="1800" dirty="0">
                <a:solidFill>
                  <a:srgbClr val="0BFA03"/>
                </a:solidFill>
                <a:effectLst/>
              </a:rPr>
              <a:t>:</a:t>
            </a:r>
            <a:endParaRPr lang="en-US" dirty="0">
              <a:effectLst/>
            </a:endParaRPr>
          </a:p>
          <a:p>
            <a:pPr>
              <a:buFont typeface="Arial" panose="020B0604020202020204" pitchFamily="34" charset="0"/>
              <a:buChar char="•"/>
            </a:pPr>
            <a:r>
              <a:rPr lang="en-US" sz="1800" dirty="0">
                <a:solidFill>
                  <a:srgbClr val="08F400"/>
                </a:solidFill>
                <a:effectLst/>
              </a:rPr>
              <a:t>Plan for revenue dips during </a:t>
            </a:r>
            <a:r>
              <a:rPr lang="en-US" sz="1800" b="1" dirty="0">
                <a:solidFill>
                  <a:srgbClr val="08F400"/>
                </a:solidFill>
                <a:effectLst/>
              </a:rPr>
              <a:t>rainy seasons</a:t>
            </a:r>
            <a:r>
              <a:rPr lang="en-US" sz="1800" dirty="0">
                <a:solidFill>
                  <a:srgbClr val="08F400"/>
                </a:solidFill>
                <a:effectLst/>
              </a:rPr>
              <a:t> (Kochi, Indore, Vadodara in June).</a:t>
            </a:r>
            <a:endParaRPr lang="en-US" dirty="0">
              <a:effectLst/>
            </a:endParaRPr>
          </a:p>
          <a:p>
            <a:pPr>
              <a:buFont typeface="Arial" panose="020B0604020202020204" pitchFamily="34" charset="0"/>
              <a:buChar char="•"/>
            </a:pPr>
            <a:r>
              <a:rPr lang="en-US" sz="1800" b="1" dirty="0">
                <a:solidFill>
                  <a:srgbClr val="08F400"/>
                </a:solidFill>
                <a:effectLst/>
              </a:rPr>
              <a:t>Fleet Optimization</a:t>
            </a:r>
            <a:r>
              <a:rPr lang="en-US" sz="1800" dirty="0">
                <a:solidFill>
                  <a:srgbClr val="08F400"/>
                </a:solidFill>
                <a:effectLst/>
              </a:rPr>
              <a:t>:</a:t>
            </a:r>
            <a:endParaRPr lang="en-US" dirty="0">
              <a:effectLst/>
            </a:endParaRPr>
          </a:p>
          <a:p>
            <a:pPr>
              <a:buFont typeface="Arial" panose="020B0604020202020204" pitchFamily="34" charset="0"/>
              <a:buChar char="•"/>
            </a:pPr>
            <a:r>
              <a:rPr lang="en-US" sz="1800" dirty="0">
                <a:solidFill>
                  <a:srgbClr val="08F400"/>
                </a:solidFill>
                <a:effectLst/>
              </a:rPr>
              <a:t>Adjust fleet size to meet growing demand in high-growth cities.</a:t>
            </a:r>
            <a:endParaRPr lang="en-US" dirty="0">
              <a:effectLst/>
            </a:endParaRPr>
          </a:p>
          <a:p>
            <a:r>
              <a:rPr lang="en-US" sz="1800" b="1" dirty="0">
                <a:solidFill>
                  <a:srgbClr val="08F400"/>
                </a:solidFill>
                <a:effectLst/>
              </a:rPr>
              <a:t>5. Cities for Focus</a:t>
            </a:r>
            <a:r>
              <a:rPr lang="en-US" sz="1800" dirty="0">
                <a:solidFill>
                  <a:srgbClr val="08F400"/>
                </a:solidFill>
                <a:effectLst/>
              </a:rPr>
              <a:t>:</a:t>
            </a:r>
            <a:endParaRPr lang="en-US" dirty="0">
              <a:effectLst/>
            </a:endParaRPr>
          </a:p>
          <a:p>
            <a:pPr>
              <a:buFont typeface="Arial" panose="020B0604020202020204" pitchFamily="34" charset="0"/>
              <a:buChar char="•"/>
            </a:pPr>
            <a:r>
              <a:rPr lang="en-US" sz="1800" b="1" dirty="0">
                <a:solidFill>
                  <a:srgbClr val="08F400"/>
                </a:solidFill>
                <a:effectLst/>
              </a:rPr>
              <a:t>Jaipur and Mysore</a:t>
            </a:r>
            <a:r>
              <a:rPr lang="en-US" sz="1800" dirty="0">
                <a:solidFill>
                  <a:srgbClr val="08F400"/>
                </a:solidFill>
                <a:effectLst/>
              </a:rPr>
              <a:t>:</a:t>
            </a:r>
            <a:endParaRPr lang="en-US" dirty="0">
              <a:effectLst/>
            </a:endParaRPr>
          </a:p>
          <a:p>
            <a:pPr>
              <a:buFont typeface="Arial" panose="020B0604020202020204" pitchFamily="34" charset="0"/>
              <a:buChar char="•"/>
            </a:pPr>
            <a:r>
              <a:rPr lang="en-US" sz="1800" dirty="0">
                <a:solidFill>
                  <a:srgbClr val="08F400"/>
                </a:solidFill>
                <a:effectLst/>
              </a:rPr>
              <a:t>Benefit from growth but need improvement in driver/passenger ratings to sustain trust.</a:t>
            </a:r>
            <a:endParaRPr lang="en-US" dirty="0">
              <a:effectLst/>
            </a:endParaRPr>
          </a:p>
          <a:p>
            <a:pPr>
              <a:buFont typeface="Arial" panose="020B0604020202020204" pitchFamily="34" charset="0"/>
              <a:buChar char="•"/>
            </a:pPr>
            <a:r>
              <a:rPr lang="en-US" sz="1800" b="1" dirty="0">
                <a:solidFill>
                  <a:srgbClr val="08F400"/>
                </a:solidFill>
                <a:effectLst/>
              </a:rPr>
              <a:t>Low Performing Cities</a:t>
            </a:r>
            <a:r>
              <a:rPr lang="en-US" sz="1800" dirty="0">
                <a:solidFill>
                  <a:srgbClr val="08F400"/>
                </a:solidFill>
                <a:effectLst/>
              </a:rPr>
              <a:t>:</a:t>
            </a:r>
            <a:endParaRPr lang="en-US" dirty="0">
              <a:effectLst/>
            </a:endParaRPr>
          </a:p>
          <a:p>
            <a:pPr>
              <a:buFont typeface="Arial" panose="020B0604020202020204" pitchFamily="34" charset="0"/>
              <a:buChar char="•"/>
            </a:pPr>
            <a:r>
              <a:rPr lang="en-US" sz="1800" b="1" dirty="0">
                <a:solidFill>
                  <a:srgbClr val="08F400"/>
                </a:solidFill>
                <a:effectLst/>
              </a:rPr>
              <a:t>Vadodara, Indore, Lucknow, Surat</a:t>
            </a:r>
            <a:r>
              <a:rPr lang="en-US" sz="1800" dirty="0">
                <a:solidFill>
                  <a:srgbClr val="08F400"/>
                </a:solidFill>
                <a:effectLst/>
              </a:rPr>
              <a:t> should prioritize increasing repeat passenger rates to boost revenue growth.</a:t>
            </a:r>
            <a:endParaRPr lang="en-US" dirty="0">
              <a:effectLst/>
            </a:endParaRPr>
          </a:p>
          <a:p>
            <a:br>
              <a:rPr lang="en-US" dirty="0">
                <a:effectLst/>
              </a:rPr>
            </a:br>
            <a:endParaRPr lang="en-IN" dirty="0"/>
          </a:p>
        </p:txBody>
      </p:sp>
    </p:spTree>
    <p:extLst>
      <p:ext uri="{BB962C8B-B14F-4D97-AF65-F5344CB8AC3E}">
        <p14:creationId xmlns:p14="http://schemas.microsoft.com/office/powerpoint/2010/main" val="41669687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black background with a circle&#10;&#10;Description automatically generated">
            <a:extLst>
              <a:ext uri="{FF2B5EF4-FFF2-40B4-BE49-F238E27FC236}">
                <a16:creationId xmlns:a16="http://schemas.microsoft.com/office/drawing/2014/main" id="{E8FA7694-5F6A-56DD-6826-9399B79D102A}"/>
              </a:ext>
            </a:extLst>
          </p:cNvPr>
          <p:cNvPicPr>
            <a:picLocks noChangeAspect="1"/>
          </p:cNvPicPr>
          <p:nvPr/>
        </p:nvPicPr>
        <p:blipFill>
          <a:blip r:embed="rId2"/>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7E9E64DD-CA3F-C679-7ADA-F32F155613F2}"/>
              </a:ext>
            </a:extLst>
          </p:cNvPr>
          <p:cNvSpPr txBox="1"/>
          <p:nvPr/>
        </p:nvSpPr>
        <p:spPr>
          <a:xfrm>
            <a:off x="91440" y="121920"/>
            <a:ext cx="9052560" cy="6463308"/>
          </a:xfrm>
          <a:prstGeom prst="rect">
            <a:avLst/>
          </a:prstGeom>
          <a:noFill/>
        </p:spPr>
        <p:txBody>
          <a:bodyPr wrap="square">
            <a:spAutoFit/>
          </a:bodyPr>
          <a:lstStyle/>
          <a:p>
            <a:pPr algn="l"/>
            <a:r>
              <a:rPr lang="en-US" sz="1800" b="1" i="0" dirty="0">
                <a:solidFill>
                  <a:srgbClr val="1CDF3D"/>
                </a:solidFill>
                <a:effectLst/>
                <a:latin typeface="Segoe UI" panose="020B0502040204020203" pitchFamily="34" charset="0"/>
              </a:rPr>
              <a:t>Tourism vs. Business Demand Impact</a:t>
            </a:r>
          </a:p>
          <a:p>
            <a:pPr algn="l"/>
            <a:endParaRPr lang="en-US" b="0" i="0" dirty="0">
              <a:solidFill>
                <a:srgbClr val="252423"/>
              </a:solidFill>
              <a:effectLst/>
              <a:latin typeface="Segoe UI" panose="020B0502040204020203" pitchFamily="34" charset="0"/>
            </a:endParaRPr>
          </a:p>
          <a:p>
            <a:pPr algn="l"/>
            <a:r>
              <a:rPr lang="en-US" sz="1800" b="0" i="0" dirty="0">
                <a:solidFill>
                  <a:srgbClr val="DEFF0B"/>
                </a:solidFill>
                <a:effectLst/>
                <a:latin typeface="Segoe UI" panose="020B0502040204020203" pitchFamily="34" charset="0"/>
              </a:rPr>
              <a:t>Q. How do tourism seasons or local events (festivals,</a:t>
            </a:r>
            <a:endParaRPr lang="en-US" b="0" i="0" dirty="0">
              <a:solidFill>
                <a:srgbClr val="252423"/>
              </a:solidFill>
              <a:effectLst/>
              <a:latin typeface="Segoe UI" panose="020B0502040204020203" pitchFamily="34" charset="0"/>
            </a:endParaRPr>
          </a:p>
          <a:p>
            <a:pPr algn="l"/>
            <a:r>
              <a:rPr lang="en-US" sz="1800" b="0" i="0" dirty="0">
                <a:solidFill>
                  <a:srgbClr val="DEFF0B"/>
                </a:solidFill>
                <a:effectLst/>
                <a:latin typeface="Segoe UI" panose="020B0502040204020203" pitchFamily="34" charset="0"/>
              </a:rPr>
              <a:t>conferences) impact "</a:t>
            </a:r>
            <a:r>
              <a:rPr lang="en-US" sz="1800" b="0" i="0" dirty="0" err="1">
                <a:solidFill>
                  <a:srgbClr val="DEFF0B"/>
                </a:solidFill>
                <a:effectLst/>
                <a:latin typeface="Segoe UI" panose="020B0502040204020203" pitchFamily="34" charset="0"/>
              </a:rPr>
              <a:t>Goodcab</a:t>
            </a:r>
            <a:r>
              <a:rPr lang="en-US" sz="1800" b="0" i="0" dirty="0">
                <a:solidFill>
                  <a:srgbClr val="DEFF0B"/>
                </a:solidFill>
                <a:effectLst/>
                <a:latin typeface="Segoe UI" panose="020B0502040204020203" pitchFamily="34" charset="0"/>
              </a:rPr>
              <a:t>" demand patterns? Would tailoring marketing</a:t>
            </a:r>
            <a:endParaRPr lang="en-US" b="0" i="0" dirty="0">
              <a:solidFill>
                <a:srgbClr val="252423"/>
              </a:solidFill>
              <a:effectLst/>
              <a:latin typeface="Segoe UI" panose="020B0502040204020203" pitchFamily="34" charset="0"/>
            </a:endParaRPr>
          </a:p>
          <a:p>
            <a:pPr algn="l"/>
            <a:r>
              <a:rPr lang="en-US" sz="1800" b="0" i="0" dirty="0">
                <a:solidFill>
                  <a:srgbClr val="DEFF0B"/>
                </a:solidFill>
                <a:effectLst/>
                <a:latin typeface="Segoe UI" panose="020B0502040204020203" pitchFamily="34" charset="0"/>
              </a:rPr>
              <a:t>efforts to these events increase trip volume in tourism-oriented cities?</a:t>
            </a:r>
          </a:p>
          <a:p>
            <a:pPr algn="l"/>
            <a:endParaRPr lang="en-US" b="0" i="0" dirty="0">
              <a:solidFill>
                <a:srgbClr val="252423"/>
              </a:solidFill>
              <a:effectLst/>
              <a:latin typeface="Segoe UI" panose="020B0502040204020203" pitchFamily="34" charset="0"/>
            </a:endParaRPr>
          </a:p>
          <a:p>
            <a:pPr algn="l">
              <a:buFont typeface="Arial" panose="020B0604020202020204" pitchFamily="34" charset="0"/>
              <a:buChar char="•"/>
            </a:pPr>
            <a:r>
              <a:rPr lang="en-IN" sz="1800" b="1" i="0" dirty="0">
                <a:solidFill>
                  <a:srgbClr val="0BFA03"/>
                </a:solidFill>
                <a:effectLst/>
                <a:latin typeface="Segoe UI" panose="020B0502040204020203" pitchFamily="34" charset="0"/>
              </a:rPr>
              <a:t>Key Festivals and Events Driving Growth</a:t>
            </a:r>
            <a:r>
              <a:rPr lang="en-IN" sz="1800" b="0" i="0" dirty="0">
                <a:solidFill>
                  <a:srgbClr val="0BFA03"/>
                </a:solidFill>
                <a:effectLst/>
                <a:latin typeface="Segoe UI" panose="020B0502040204020203" pitchFamily="34" charset="0"/>
              </a:rPr>
              <a:t>:</a:t>
            </a:r>
            <a:endParaRPr lang="en-IN" b="0" i="0" dirty="0">
              <a:solidFill>
                <a:srgbClr val="252423"/>
              </a:solidFill>
              <a:effectLst/>
              <a:latin typeface="Segoe UI" panose="020B0502040204020203" pitchFamily="34" charset="0"/>
            </a:endParaRPr>
          </a:p>
          <a:p>
            <a:pPr algn="l">
              <a:buFont typeface="Arial" panose="020B0604020202020204" pitchFamily="34" charset="0"/>
              <a:buChar char="•"/>
            </a:pPr>
            <a:r>
              <a:rPr lang="en-IN" sz="1800" b="1" i="0" dirty="0">
                <a:solidFill>
                  <a:srgbClr val="0BFA03"/>
                </a:solidFill>
                <a:effectLst/>
                <a:latin typeface="Segoe UI" panose="020B0502040204020203" pitchFamily="34" charset="0"/>
              </a:rPr>
              <a:t>Jaipur</a:t>
            </a:r>
            <a:r>
              <a:rPr lang="en-IN" sz="1800" b="0" i="0" dirty="0">
                <a:solidFill>
                  <a:srgbClr val="0BFA03"/>
                </a:solidFill>
                <a:effectLst/>
                <a:latin typeface="Segoe UI" panose="020B0502040204020203" pitchFamily="34" charset="0"/>
              </a:rPr>
              <a:t>:</a:t>
            </a:r>
            <a:endParaRPr lang="en-IN" b="0" i="0" dirty="0">
              <a:solidFill>
                <a:srgbClr val="252423"/>
              </a:solidFill>
              <a:effectLst/>
              <a:latin typeface="Segoe UI" panose="020B0502040204020203" pitchFamily="34" charset="0"/>
            </a:endParaRPr>
          </a:p>
          <a:p>
            <a:pPr algn="l">
              <a:buFont typeface="Arial" panose="020B0604020202020204" pitchFamily="34" charset="0"/>
              <a:buChar char="•"/>
            </a:pPr>
            <a:r>
              <a:rPr lang="en-IN" sz="1800" b="0" i="0" dirty="0">
                <a:solidFill>
                  <a:srgbClr val="0BFA03"/>
                </a:solidFill>
                <a:effectLst/>
                <a:latin typeface="Segoe UI" panose="020B0502040204020203" pitchFamily="34" charset="0"/>
              </a:rPr>
              <a:t>Events: </a:t>
            </a:r>
            <a:r>
              <a:rPr lang="en-IN" sz="1800" b="0" i="1" dirty="0">
                <a:solidFill>
                  <a:srgbClr val="0BFA03"/>
                </a:solidFill>
                <a:effectLst/>
                <a:latin typeface="Segoe UI" panose="020B0502040204020203" pitchFamily="34" charset="0"/>
              </a:rPr>
              <a:t>Jaipur Literature Festival</a:t>
            </a:r>
            <a:r>
              <a:rPr lang="en-IN" sz="1800" b="0" i="0" dirty="0">
                <a:solidFill>
                  <a:srgbClr val="0BFA03"/>
                </a:solidFill>
                <a:effectLst/>
                <a:latin typeface="Segoe UI" panose="020B0502040204020203" pitchFamily="34" charset="0"/>
              </a:rPr>
              <a:t> ("Greatest Literary Show on Earth"), Desert Festival, and Elephant Festival (January/February).</a:t>
            </a:r>
            <a:endParaRPr lang="en-IN" b="0" i="0" dirty="0">
              <a:solidFill>
                <a:srgbClr val="252423"/>
              </a:solidFill>
              <a:effectLst/>
              <a:latin typeface="Segoe UI" panose="020B0502040204020203" pitchFamily="34" charset="0"/>
            </a:endParaRPr>
          </a:p>
          <a:p>
            <a:pPr algn="l">
              <a:buFont typeface="Arial" panose="020B0604020202020204" pitchFamily="34" charset="0"/>
              <a:buChar char="•"/>
            </a:pPr>
            <a:r>
              <a:rPr lang="en-IN" sz="1800" b="1" i="0" dirty="0">
                <a:solidFill>
                  <a:srgbClr val="0BFA03"/>
                </a:solidFill>
                <a:effectLst/>
                <a:latin typeface="Segoe UI" panose="020B0502040204020203" pitchFamily="34" charset="0"/>
              </a:rPr>
              <a:t>Action</a:t>
            </a:r>
            <a:r>
              <a:rPr lang="en-IN" sz="1800" b="0" i="0" dirty="0">
                <a:solidFill>
                  <a:srgbClr val="0BFA03"/>
                </a:solidFill>
                <a:effectLst/>
                <a:latin typeface="Segoe UI" panose="020B0502040204020203" pitchFamily="34" charset="0"/>
              </a:rPr>
              <a:t>: Consider increasing </a:t>
            </a:r>
            <a:r>
              <a:rPr lang="en-IN" sz="1800" b="1" i="0" dirty="0">
                <a:solidFill>
                  <a:srgbClr val="0BFA03"/>
                </a:solidFill>
                <a:effectLst/>
                <a:latin typeface="Segoe UI" panose="020B0502040204020203" pitchFamily="34" charset="0"/>
              </a:rPr>
              <a:t>fleet size</a:t>
            </a:r>
            <a:r>
              <a:rPr lang="en-IN" sz="1800" b="0" i="0" dirty="0">
                <a:solidFill>
                  <a:srgbClr val="0BFA03"/>
                </a:solidFill>
                <a:effectLst/>
                <a:latin typeface="Segoe UI" panose="020B0502040204020203" pitchFamily="34" charset="0"/>
              </a:rPr>
              <a:t> during peak months.</a:t>
            </a:r>
            <a:endParaRPr lang="en-IN" b="0" i="0" dirty="0">
              <a:solidFill>
                <a:srgbClr val="252423"/>
              </a:solidFill>
              <a:effectLst/>
              <a:latin typeface="Segoe UI" panose="020B0502040204020203" pitchFamily="34" charset="0"/>
            </a:endParaRPr>
          </a:p>
          <a:p>
            <a:pPr algn="l">
              <a:buFont typeface="Arial" panose="020B0604020202020204" pitchFamily="34" charset="0"/>
              <a:buChar char="•"/>
            </a:pPr>
            <a:r>
              <a:rPr lang="en-IN" sz="1800" b="1" i="0" dirty="0">
                <a:solidFill>
                  <a:srgbClr val="0BFA03"/>
                </a:solidFill>
                <a:effectLst/>
                <a:latin typeface="Segoe UI" panose="020B0502040204020203" pitchFamily="34" charset="0"/>
              </a:rPr>
              <a:t>Kochi</a:t>
            </a:r>
            <a:r>
              <a:rPr lang="en-IN" sz="1800" b="0" i="0" dirty="0">
                <a:solidFill>
                  <a:srgbClr val="0BFA03"/>
                </a:solidFill>
                <a:effectLst/>
                <a:latin typeface="Segoe UI" panose="020B0502040204020203" pitchFamily="34" charset="0"/>
              </a:rPr>
              <a:t>:</a:t>
            </a:r>
            <a:endParaRPr lang="en-IN" b="0" i="0" dirty="0">
              <a:solidFill>
                <a:srgbClr val="252423"/>
              </a:solidFill>
              <a:effectLst/>
              <a:latin typeface="Segoe UI" panose="020B0502040204020203" pitchFamily="34" charset="0"/>
            </a:endParaRPr>
          </a:p>
          <a:p>
            <a:pPr algn="l">
              <a:buFont typeface="Arial" panose="020B0604020202020204" pitchFamily="34" charset="0"/>
              <a:buChar char="•"/>
            </a:pPr>
            <a:r>
              <a:rPr lang="en-IN" sz="1800" b="0" i="0" dirty="0">
                <a:solidFill>
                  <a:srgbClr val="0BFA03"/>
                </a:solidFill>
                <a:effectLst/>
                <a:latin typeface="Segoe UI" panose="020B0502040204020203" pitchFamily="34" charset="0"/>
              </a:rPr>
              <a:t>Event: </a:t>
            </a:r>
            <a:r>
              <a:rPr lang="en-IN" sz="1800" b="0" i="1" dirty="0">
                <a:solidFill>
                  <a:srgbClr val="0BFA03"/>
                </a:solidFill>
                <a:effectLst/>
                <a:latin typeface="Segoe UI" panose="020B0502040204020203" pitchFamily="34" charset="0"/>
              </a:rPr>
              <a:t>Cochin Carnival Festival</a:t>
            </a:r>
            <a:r>
              <a:rPr lang="en-IN" sz="1800" b="0" i="0" dirty="0">
                <a:solidFill>
                  <a:srgbClr val="0BFA03"/>
                </a:solidFill>
                <a:effectLst/>
                <a:latin typeface="Segoe UI" panose="020B0502040204020203" pitchFamily="34" charset="0"/>
              </a:rPr>
              <a:t> in December (a two-week cultural celebration).</a:t>
            </a:r>
            <a:endParaRPr lang="en-IN" b="0" i="0" dirty="0">
              <a:solidFill>
                <a:srgbClr val="252423"/>
              </a:solidFill>
              <a:effectLst/>
              <a:latin typeface="Segoe UI" panose="020B0502040204020203" pitchFamily="34" charset="0"/>
            </a:endParaRPr>
          </a:p>
          <a:p>
            <a:pPr algn="l">
              <a:buFont typeface="Arial" panose="020B0604020202020204" pitchFamily="34" charset="0"/>
              <a:buChar char="•"/>
            </a:pPr>
            <a:r>
              <a:rPr lang="en-IN" sz="1800" b="1" i="0" dirty="0">
                <a:solidFill>
                  <a:srgbClr val="0BFA03"/>
                </a:solidFill>
                <a:effectLst/>
                <a:latin typeface="Segoe UI" panose="020B0502040204020203" pitchFamily="34" charset="0"/>
              </a:rPr>
              <a:t>Action</a:t>
            </a:r>
            <a:r>
              <a:rPr lang="en-IN" sz="1800" b="0" i="0" dirty="0">
                <a:solidFill>
                  <a:srgbClr val="0BFA03"/>
                </a:solidFill>
                <a:effectLst/>
                <a:latin typeface="Segoe UI" panose="020B0502040204020203" pitchFamily="34" charset="0"/>
              </a:rPr>
              <a:t>: Optimize fleet to meet tourist demand.</a:t>
            </a:r>
            <a:endParaRPr lang="en-IN" b="0" i="0" dirty="0">
              <a:solidFill>
                <a:srgbClr val="252423"/>
              </a:solidFill>
              <a:effectLst/>
              <a:latin typeface="Segoe UI" panose="020B0502040204020203" pitchFamily="34" charset="0"/>
            </a:endParaRPr>
          </a:p>
          <a:p>
            <a:pPr algn="l">
              <a:buFont typeface="Arial" panose="020B0604020202020204" pitchFamily="34" charset="0"/>
              <a:buChar char="•"/>
            </a:pPr>
            <a:r>
              <a:rPr lang="en-IN" sz="1800" b="1" i="0" dirty="0">
                <a:solidFill>
                  <a:srgbClr val="0BFA03"/>
                </a:solidFill>
                <a:effectLst/>
                <a:latin typeface="Segoe UI" panose="020B0502040204020203" pitchFamily="34" charset="0"/>
              </a:rPr>
              <a:t>Mysore</a:t>
            </a:r>
            <a:r>
              <a:rPr lang="en-IN" sz="1800" b="0" i="0" dirty="0">
                <a:solidFill>
                  <a:srgbClr val="0BFA03"/>
                </a:solidFill>
                <a:effectLst/>
                <a:latin typeface="Segoe UI" panose="020B0502040204020203" pitchFamily="34" charset="0"/>
              </a:rPr>
              <a:t>:</a:t>
            </a:r>
            <a:endParaRPr lang="en-IN" b="0" i="0" dirty="0">
              <a:solidFill>
                <a:srgbClr val="252423"/>
              </a:solidFill>
              <a:effectLst/>
              <a:latin typeface="Segoe UI" panose="020B0502040204020203" pitchFamily="34" charset="0"/>
            </a:endParaRPr>
          </a:p>
          <a:p>
            <a:pPr algn="l">
              <a:buFont typeface="Arial" panose="020B0604020202020204" pitchFamily="34" charset="0"/>
              <a:buChar char="•"/>
            </a:pPr>
            <a:r>
              <a:rPr lang="en-IN" sz="1800" b="0" i="0" dirty="0">
                <a:solidFill>
                  <a:srgbClr val="0BFA03"/>
                </a:solidFill>
                <a:effectLst/>
                <a:latin typeface="Segoe UI" panose="020B0502040204020203" pitchFamily="34" charset="0"/>
              </a:rPr>
              <a:t>Event: </a:t>
            </a:r>
            <a:r>
              <a:rPr lang="en-IN" sz="1800" b="0" i="1" dirty="0">
                <a:solidFill>
                  <a:srgbClr val="0BFA03"/>
                </a:solidFill>
                <a:effectLst/>
                <a:latin typeface="Segoe UI" panose="020B0502040204020203" pitchFamily="34" charset="0"/>
              </a:rPr>
              <a:t>Mysore Dasara Festival</a:t>
            </a:r>
            <a:r>
              <a:rPr lang="en-IN" sz="1800" b="0" i="0" dirty="0">
                <a:solidFill>
                  <a:srgbClr val="0BFA03"/>
                </a:solidFill>
                <a:effectLst/>
                <a:latin typeface="Segoe UI" panose="020B0502040204020203" pitchFamily="34" charset="0"/>
              </a:rPr>
              <a:t>.</a:t>
            </a:r>
            <a:endParaRPr lang="en-IN" b="0" i="0" dirty="0">
              <a:solidFill>
                <a:srgbClr val="252423"/>
              </a:solidFill>
              <a:effectLst/>
              <a:latin typeface="Segoe UI" panose="020B0502040204020203" pitchFamily="34" charset="0"/>
            </a:endParaRPr>
          </a:p>
          <a:p>
            <a:pPr algn="l">
              <a:buFont typeface="Arial" panose="020B0604020202020204" pitchFamily="34" charset="0"/>
              <a:buChar char="•"/>
            </a:pPr>
            <a:r>
              <a:rPr lang="en-IN" sz="1800" b="0" i="0" dirty="0">
                <a:solidFill>
                  <a:srgbClr val="0BFA03"/>
                </a:solidFill>
                <a:effectLst/>
                <a:latin typeface="Segoe UI" panose="020B0502040204020203" pitchFamily="34" charset="0"/>
              </a:rPr>
              <a:t>Tourism spikes due to landmarks like </a:t>
            </a:r>
            <a:r>
              <a:rPr lang="en-IN" sz="1800" b="0" i="1" dirty="0">
                <a:solidFill>
                  <a:srgbClr val="0BFA03"/>
                </a:solidFill>
                <a:effectLst/>
                <a:latin typeface="Segoe UI" panose="020B0502040204020203" pitchFamily="34" charset="0"/>
              </a:rPr>
              <a:t>Mysore Palace</a:t>
            </a:r>
            <a:r>
              <a:rPr lang="en-IN" sz="1800" b="0" i="0" dirty="0">
                <a:solidFill>
                  <a:srgbClr val="0BFA03"/>
                </a:solidFill>
                <a:effectLst/>
                <a:latin typeface="Segoe UI" panose="020B0502040204020203" pitchFamily="34" charset="0"/>
              </a:rPr>
              <a:t> and </a:t>
            </a:r>
            <a:r>
              <a:rPr lang="en-IN" sz="1800" b="0" i="1" dirty="0" err="1">
                <a:solidFill>
                  <a:srgbClr val="0BFA03"/>
                </a:solidFill>
                <a:effectLst/>
                <a:latin typeface="Segoe UI" panose="020B0502040204020203" pitchFamily="34" charset="0"/>
              </a:rPr>
              <a:t>Chamundi</a:t>
            </a:r>
            <a:r>
              <a:rPr lang="en-IN" sz="1800" b="0" i="1" dirty="0">
                <a:solidFill>
                  <a:srgbClr val="0BFA03"/>
                </a:solidFill>
                <a:effectLst/>
                <a:latin typeface="Segoe UI" panose="020B0502040204020203" pitchFamily="34" charset="0"/>
              </a:rPr>
              <a:t> Hills</a:t>
            </a:r>
          </a:p>
          <a:p>
            <a:pPr algn="l">
              <a:buFont typeface="Arial" panose="020B0604020202020204" pitchFamily="34" charset="0"/>
              <a:buChar char="•"/>
            </a:pPr>
            <a:endParaRPr lang="en-IN" i="1" dirty="0">
              <a:solidFill>
                <a:srgbClr val="0BFA03"/>
              </a:solidFill>
              <a:latin typeface="Segoe UI" panose="020B0502040204020203" pitchFamily="34" charset="0"/>
            </a:endParaRPr>
          </a:p>
          <a:p>
            <a:pPr algn="l"/>
            <a:r>
              <a:rPr lang="en-US" sz="1800" b="1" i="0" dirty="0">
                <a:solidFill>
                  <a:srgbClr val="0BFA03"/>
                </a:solidFill>
                <a:effectLst/>
                <a:latin typeface="Segoe UI" panose="020B0502040204020203" pitchFamily="34" charset="0"/>
              </a:rPr>
              <a:t>2. Business-Oriented Cities</a:t>
            </a:r>
            <a:r>
              <a:rPr lang="en-US" sz="1800" b="0" i="0" dirty="0">
                <a:solidFill>
                  <a:srgbClr val="0BFA03"/>
                </a:solidFill>
                <a:effectLst/>
                <a:latin typeface="Segoe UI" panose="020B0502040204020203" pitchFamily="34" charset="0"/>
              </a:rPr>
              <a:t>:</a:t>
            </a:r>
            <a:endParaRPr lang="en-US" b="0" i="0" dirty="0">
              <a:solidFill>
                <a:srgbClr val="252423"/>
              </a:solidFill>
              <a:effectLst/>
              <a:latin typeface="Segoe UI" panose="020B0502040204020203" pitchFamily="34" charset="0"/>
            </a:endParaRPr>
          </a:p>
          <a:p>
            <a:pPr algn="l"/>
            <a:r>
              <a:rPr lang="en-US" sz="1800" b="0" i="0" dirty="0">
                <a:solidFill>
                  <a:srgbClr val="0BFA03"/>
                </a:solidFill>
                <a:effectLst/>
                <a:latin typeface="Segoe UI" panose="020B0502040204020203" pitchFamily="34" charset="0"/>
              </a:rPr>
              <a:t>Cities such as </a:t>
            </a:r>
            <a:r>
              <a:rPr lang="en-US" sz="1800" b="1" i="0" dirty="0">
                <a:solidFill>
                  <a:srgbClr val="0BFA03"/>
                </a:solidFill>
                <a:effectLst/>
                <a:latin typeface="Segoe UI" panose="020B0502040204020203" pitchFamily="34" charset="0"/>
              </a:rPr>
              <a:t>Indore and Lucknow</a:t>
            </a:r>
            <a:r>
              <a:rPr lang="en-US" sz="1800" b="0" i="0" dirty="0">
                <a:solidFill>
                  <a:srgbClr val="0BFA03"/>
                </a:solidFill>
                <a:effectLst/>
                <a:latin typeface="Segoe UI" panose="020B0502040204020203" pitchFamily="34" charset="0"/>
              </a:rPr>
              <a:t>, with moderate-to-low tourism activity, rely more on business-driven passenger demand.</a:t>
            </a:r>
            <a:endParaRPr lang="en-US" b="0" i="0" dirty="0">
              <a:solidFill>
                <a:srgbClr val="252423"/>
              </a:solidFill>
              <a:effectLst/>
              <a:latin typeface="Segoe UI" panose="020B0502040204020203" pitchFamily="34" charset="0"/>
            </a:endParaRPr>
          </a:p>
          <a:p>
            <a:pPr algn="l">
              <a:buFont typeface="Arial" panose="020B0604020202020204" pitchFamily="34" charset="0"/>
              <a:buChar char="•"/>
            </a:pPr>
            <a:r>
              <a:rPr lang="en-US" sz="1800" b="0" i="0" dirty="0">
                <a:solidFill>
                  <a:srgbClr val="0BFA03"/>
                </a:solidFill>
                <a:effectLst/>
                <a:latin typeface="Segoe UI" panose="020B0502040204020203" pitchFamily="34" charset="0"/>
              </a:rPr>
              <a:t>These cities face challenges in maintaining repeat passenger rates.</a:t>
            </a:r>
            <a:endParaRPr lang="en-US" b="0" i="0" dirty="0">
              <a:solidFill>
                <a:srgbClr val="252423"/>
              </a:solidFill>
              <a:effectLst/>
              <a:latin typeface="Segoe UI" panose="020B0502040204020203" pitchFamily="34" charset="0"/>
            </a:endParaRPr>
          </a:p>
          <a:p>
            <a:pPr algn="l">
              <a:buFont typeface="Arial" panose="020B0604020202020204" pitchFamily="34" charset="0"/>
              <a:buChar char="•"/>
            </a:pPr>
            <a:endParaRPr lang="en-IN" b="0" i="0" dirty="0">
              <a:solidFill>
                <a:srgbClr val="252423"/>
              </a:solidFill>
              <a:effectLst/>
              <a:latin typeface="Segoe UI" panose="020B0502040204020203" pitchFamily="34" charset="0"/>
            </a:endParaRPr>
          </a:p>
        </p:txBody>
      </p:sp>
    </p:spTree>
    <p:extLst>
      <p:ext uri="{BB962C8B-B14F-4D97-AF65-F5344CB8AC3E}">
        <p14:creationId xmlns:p14="http://schemas.microsoft.com/office/powerpoint/2010/main" val="3672292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black background with a circle&#10;&#10;Description automatically generated">
            <a:extLst>
              <a:ext uri="{FF2B5EF4-FFF2-40B4-BE49-F238E27FC236}">
                <a16:creationId xmlns:a16="http://schemas.microsoft.com/office/drawing/2014/main" id="{37C70980-788D-5DE7-1242-5B4892EE2FAA}"/>
              </a:ext>
            </a:extLst>
          </p:cNvPr>
          <p:cNvPicPr>
            <a:picLocks noChangeAspect="1"/>
          </p:cNvPicPr>
          <p:nvPr/>
        </p:nvPicPr>
        <p:blipFill>
          <a:blip r:embed="rId2"/>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1ACB08E4-E8BB-D726-778C-77CDDFF1714B}"/>
              </a:ext>
            </a:extLst>
          </p:cNvPr>
          <p:cNvSpPr txBox="1"/>
          <p:nvPr/>
        </p:nvSpPr>
        <p:spPr>
          <a:xfrm>
            <a:off x="345440" y="477519"/>
            <a:ext cx="10718800" cy="3970318"/>
          </a:xfrm>
          <a:prstGeom prst="rect">
            <a:avLst/>
          </a:prstGeom>
          <a:noFill/>
        </p:spPr>
        <p:txBody>
          <a:bodyPr wrap="square">
            <a:spAutoFit/>
          </a:bodyPr>
          <a:lstStyle/>
          <a:p>
            <a:pPr algn="l"/>
            <a:r>
              <a:rPr lang="en-US" sz="1800" b="1" i="0" dirty="0">
                <a:solidFill>
                  <a:srgbClr val="0BFA03"/>
                </a:solidFill>
                <a:effectLst/>
                <a:latin typeface="Segoe UI" panose="020B0502040204020203" pitchFamily="34" charset="0"/>
              </a:rPr>
              <a:t>3. Recommendations</a:t>
            </a:r>
            <a:r>
              <a:rPr lang="en-US" sz="1800" b="0" i="0" dirty="0">
                <a:solidFill>
                  <a:srgbClr val="0BFA03"/>
                </a:solidFill>
                <a:effectLst/>
                <a:latin typeface="Segoe UI" panose="020B0502040204020203" pitchFamily="34" charset="0"/>
              </a:rPr>
              <a:t>:</a:t>
            </a:r>
            <a:endParaRPr lang="en-US" b="0" i="0" dirty="0">
              <a:solidFill>
                <a:srgbClr val="252423"/>
              </a:solidFill>
              <a:effectLst/>
              <a:latin typeface="Segoe UI" panose="020B0502040204020203" pitchFamily="34" charset="0"/>
            </a:endParaRPr>
          </a:p>
          <a:p>
            <a:pPr algn="l">
              <a:buFont typeface="Arial" panose="020B0604020202020204" pitchFamily="34" charset="0"/>
              <a:buChar char="•"/>
            </a:pPr>
            <a:r>
              <a:rPr lang="en-US" sz="1800" b="1" i="0" dirty="0">
                <a:solidFill>
                  <a:srgbClr val="0BFA03"/>
                </a:solidFill>
                <a:effectLst/>
                <a:latin typeface="Segoe UI" panose="020B0502040204020203" pitchFamily="34" charset="0"/>
              </a:rPr>
              <a:t>Target Tourism-Heavy Cities</a:t>
            </a:r>
            <a:r>
              <a:rPr lang="en-US" sz="1800" b="0" i="0" dirty="0">
                <a:solidFill>
                  <a:srgbClr val="0BFA03"/>
                </a:solidFill>
                <a:effectLst/>
                <a:latin typeface="Segoe UI" panose="020B0502040204020203" pitchFamily="34" charset="0"/>
              </a:rPr>
              <a:t>:</a:t>
            </a:r>
            <a:endParaRPr lang="en-US" b="0" i="0" dirty="0">
              <a:solidFill>
                <a:srgbClr val="252423"/>
              </a:solidFill>
              <a:effectLst/>
              <a:latin typeface="Segoe UI" panose="020B0502040204020203" pitchFamily="34" charset="0"/>
            </a:endParaRPr>
          </a:p>
          <a:p>
            <a:pPr algn="l">
              <a:buFont typeface="Arial" panose="020B0604020202020204" pitchFamily="34" charset="0"/>
              <a:buChar char="•"/>
            </a:pPr>
            <a:r>
              <a:rPr lang="en-US" sz="1800" b="0" i="0" dirty="0">
                <a:solidFill>
                  <a:srgbClr val="0BFA03"/>
                </a:solidFill>
                <a:effectLst/>
                <a:latin typeface="Segoe UI" panose="020B0502040204020203" pitchFamily="34" charset="0"/>
              </a:rPr>
              <a:t>Launch campaigns during </a:t>
            </a:r>
            <a:r>
              <a:rPr lang="en-US" sz="1800" b="1" i="0" dirty="0">
                <a:solidFill>
                  <a:srgbClr val="0BFA03"/>
                </a:solidFill>
                <a:effectLst/>
                <a:latin typeface="Segoe UI" panose="020B0502040204020203" pitchFamily="34" charset="0"/>
              </a:rPr>
              <a:t>peak travel seasons</a:t>
            </a:r>
            <a:r>
              <a:rPr lang="en-US" sz="1800" b="0" i="0" dirty="0">
                <a:solidFill>
                  <a:srgbClr val="0BFA03"/>
                </a:solidFill>
                <a:effectLst/>
                <a:latin typeface="Segoe UI" panose="020B0502040204020203" pitchFamily="34" charset="0"/>
              </a:rPr>
              <a:t> to leverage increased tourist activity.</a:t>
            </a:r>
          </a:p>
          <a:p>
            <a:pPr algn="l">
              <a:buFont typeface="Arial" panose="020B0604020202020204" pitchFamily="34" charset="0"/>
              <a:buChar char="•"/>
            </a:pPr>
            <a:endParaRPr lang="en-US" b="0" i="0" dirty="0">
              <a:solidFill>
                <a:srgbClr val="252423"/>
              </a:solidFill>
              <a:effectLst/>
              <a:latin typeface="Segoe UI" panose="020B0502040204020203" pitchFamily="34" charset="0"/>
            </a:endParaRPr>
          </a:p>
          <a:p>
            <a:pPr algn="l">
              <a:buFont typeface="Arial" panose="020B0604020202020204" pitchFamily="34" charset="0"/>
              <a:buChar char="•"/>
            </a:pPr>
            <a:r>
              <a:rPr lang="en-US" sz="1800" b="1" i="0" dirty="0">
                <a:solidFill>
                  <a:srgbClr val="0BFA03"/>
                </a:solidFill>
                <a:effectLst/>
                <a:latin typeface="Segoe UI" panose="020B0502040204020203" pitchFamily="34" charset="0"/>
              </a:rPr>
              <a:t>Fleet Optimization</a:t>
            </a:r>
            <a:r>
              <a:rPr lang="en-US" sz="1800" b="0" i="0" dirty="0">
                <a:solidFill>
                  <a:srgbClr val="0BFA03"/>
                </a:solidFill>
                <a:effectLst/>
                <a:latin typeface="Segoe UI" panose="020B0502040204020203" pitchFamily="34" charset="0"/>
              </a:rPr>
              <a:t>: Ensure sufficient fleet availability during weekends and peak demand periods in cities like </a:t>
            </a:r>
            <a:r>
              <a:rPr lang="en-US" sz="1800" b="1" i="0" dirty="0">
                <a:solidFill>
                  <a:srgbClr val="0BFA03"/>
                </a:solidFill>
                <a:effectLst/>
                <a:latin typeface="Segoe UI" panose="020B0502040204020203" pitchFamily="34" charset="0"/>
              </a:rPr>
              <a:t>Jaipur, Kochi, Mysore, Chandigarh, Indore, and Visakhapatnam</a:t>
            </a:r>
            <a:r>
              <a:rPr lang="en-US" sz="1800" b="0" i="0" dirty="0">
                <a:solidFill>
                  <a:srgbClr val="0BFA03"/>
                </a:solidFill>
                <a:effectLst/>
                <a:latin typeface="Segoe UI" panose="020B0502040204020203" pitchFamily="34" charset="0"/>
              </a:rPr>
              <a:t>.</a:t>
            </a:r>
            <a:endParaRPr lang="en-US" b="0" i="0" dirty="0">
              <a:solidFill>
                <a:srgbClr val="252423"/>
              </a:solidFill>
              <a:effectLst/>
              <a:latin typeface="Segoe UI" panose="020B0502040204020203" pitchFamily="34" charset="0"/>
            </a:endParaRPr>
          </a:p>
          <a:p>
            <a:pPr algn="l"/>
            <a:endParaRPr lang="en-US" b="0" i="0" dirty="0">
              <a:solidFill>
                <a:srgbClr val="252423"/>
              </a:solidFill>
              <a:effectLst/>
              <a:latin typeface="Segoe UI" panose="020B0502040204020203" pitchFamily="34" charset="0"/>
            </a:endParaRPr>
          </a:p>
          <a:p>
            <a:pPr algn="l">
              <a:buFont typeface="Arial" panose="020B0604020202020204" pitchFamily="34" charset="0"/>
              <a:buChar char="•"/>
            </a:pPr>
            <a:r>
              <a:rPr lang="en-US" sz="1800" b="1" i="0" dirty="0">
                <a:solidFill>
                  <a:srgbClr val="0BFA03"/>
                </a:solidFill>
                <a:effectLst/>
                <a:latin typeface="Segoe UI" panose="020B0502040204020203" pitchFamily="34" charset="0"/>
              </a:rPr>
              <a:t>Tailored Business Packages</a:t>
            </a:r>
            <a:r>
              <a:rPr lang="en-US" sz="1800" b="0" i="0" dirty="0">
                <a:solidFill>
                  <a:srgbClr val="0BFA03"/>
                </a:solidFill>
                <a:effectLst/>
                <a:latin typeface="Segoe UI" panose="020B0502040204020203" pitchFamily="34" charset="0"/>
              </a:rPr>
              <a:t>:</a:t>
            </a:r>
            <a:endParaRPr lang="en-US" b="0" i="0" dirty="0">
              <a:solidFill>
                <a:srgbClr val="252423"/>
              </a:solidFill>
              <a:effectLst/>
              <a:latin typeface="Segoe UI" panose="020B0502040204020203" pitchFamily="34" charset="0"/>
            </a:endParaRPr>
          </a:p>
          <a:p>
            <a:pPr algn="l">
              <a:buFont typeface="Arial" panose="020B0604020202020204" pitchFamily="34" charset="0"/>
              <a:buChar char="•"/>
            </a:pPr>
            <a:r>
              <a:rPr lang="en-US" sz="1800" b="0" i="0" dirty="0">
                <a:solidFill>
                  <a:srgbClr val="0BFA03"/>
                </a:solidFill>
                <a:effectLst/>
                <a:latin typeface="Segoe UI" panose="020B0502040204020203" pitchFamily="34" charset="0"/>
              </a:rPr>
              <a:t>For cities with predominantly business clients (e.g., </a:t>
            </a:r>
            <a:r>
              <a:rPr lang="en-US" sz="1800" b="1" i="0" dirty="0">
                <a:solidFill>
                  <a:srgbClr val="0BFA03"/>
                </a:solidFill>
                <a:effectLst/>
                <a:latin typeface="Segoe UI" panose="020B0502040204020203" pitchFamily="34" charset="0"/>
              </a:rPr>
              <a:t>Indore</a:t>
            </a:r>
            <a:r>
              <a:rPr lang="en-US" sz="1800" b="0" i="0" dirty="0">
                <a:solidFill>
                  <a:srgbClr val="0BFA03"/>
                </a:solidFill>
                <a:effectLst/>
                <a:latin typeface="Segoe UI" panose="020B0502040204020203" pitchFamily="34" charset="0"/>
              </a:rPr>
              <a:t> and </a:t>
            </a:r>
            <a:r>
              <a:rPr lang="en-US" sz="1800" b="1" i="0" dirty="0">
                <a:solidFill>
                  <a:srgbClr val="0BFA03"/>
                </a:solidFill>
                <a:effectLst/>
                <a:latin typeface="Segoe UI" panose="020B0502040204020203" pitchFamily="34" charset="0"/>
              </a:rPr>
              <a:t>Lucknow</a:t>
            </a:r>
            <a:r>
              <a:rPr lang="en-US" sz="1800" b="0" i="0" dirty="0">
                <a:solidFill>
                  <a:srgbClr val="0BFA03"/>
                </a:solidFill>
                <a:effectLst/>
                <a:latin typeface="Segoe UI" panose="020B0502040204020203" pitchFamily="34" charset="0"/>
              </a:rPr>
              <a:t>), introduce business-friendly incentives to improve repeat passenger rates.</a:t>
            </a:r>
            <a:endParaRPr lang="en-US" b="0" i="0" dirty="0">
              <a:solidFill>
                <a:srgbClr val="252423"/>
              </a:solidFill>
              <a:effectLst/>
              <a:latin typeface="Segoe UI" panose="020B0502040204020203" pitchFamily="34" charset="0"/>
            </a:endParaRPr>
          </a:p>
          <a:p>
            <a:pPr algn="l"/>
            <a:endParaRPr lang="en-US" b="0" i="0" dirty="0">
              <a:solidFill>
                <a:srgbClr val="252423"/>
              </a:solidFill>
              <a:effectLst/>
              <a:latin typeface="Segoe UI" panose="020B0502040204020203" pitchFamily="34" charset="0"/>
            </a:endParaRPr>
          </a:p>
          <a:p>
            <a:pPr algn="l">
              <a:buFont typeface="Arial" panose="020B0604020202020204" pitchFamily="34" charset="0"/>
              <a:buChar char="•"/>
            </a:pPr>
            <a:r>
              <a:rPr lang="en-US" sz="1800" b="1" i="0" dirty="0">
                <a:solidFill>
                  <a:srgbClr val="0BFA03"/>
                </a:solidFill>
                <a:effectLst/>
                <a:latin typeface="Segoe UI" panose="020B0502040204020203" pitchFamily="34" charset="0"/>
              </a:rPr>
              <a:t>Revenue Contribution Focus</a:t>
            </a:r>
            <a:r>
              <a:rPr lang="en-US" sz="1800" b="0" i="0" dirty="0">
                <a:solidFill>
                  <a:srgbClr val="0BFA03"/>
                </a:solidFill>
                <a:effectLst/>
                <a:latin typeface="Segoe UI" panose="020B0502040204020203" pitchFamily="34" charset="0"/>
              </a:rPr>
              <a:t>:</a:t>
            </a:r>
            <a:endParaRPr lang="en-US" b="0" i="0" dirty="0">
              <a:solidFill>
                <a:srgbClr val="252423"/>
              </a:solidFill>
              <a:effectLst/>
              <a:latin typeface="Segoe UI" panose="020B0502040204020203" pitchFamily="34" charset="0"/>
            </a:endParaRPr>
          </a:p>
          <a:p>
            <a:pPr algn="l">
              <a:buFont typeface="Arial" panose="020B0604020202020204" pitchFamily="34" charset="0"/>
              <a:buChar char="•"/>
            </a:pPr>
            <a:r>
              <a:rPr lang="en-US" sz="1800" b="1" i="0" dirty="0">
                <a:solidFill>
                  <a:srgbClr val="0BFA03"/>
                </a:solidFill>
                <a:effectLst/>
                <a:latin typeface="Segoe UI" panose="020B0502040204020203" pitchFamily="34" charset="0"/>
              </a:rPr>
              <a:t>Jaipur (37.21M)</a:t>
            </a:r>
            <a:r>
              <a:rPr lang="en-US" sz="1800" b="0" i="0" dirty="0">
                <a:solidFill>
                  <a:srgbClr val="0BFA03"/>
                </a:solidFill>
                <a:effectLst/>
                <a:latin typeface="Segoe UI" panose="020B0502040204020203" pitchFamily="34" charset="0"/>
              </a:rPr>
              <a:t> and </a:t>
            </a:r>
            <a:r>
              <a:rPr lang="en-US" sz="1800" b="1" i="0" dirty="0">
                <a:solidFill>
                  <a:srgbClr val="0BFA03"/>
                </a:solidFill>
                <a:effectLst/>
                <a:latin typeface="Segoe UI" panose="020B0502040204020203" pitchFamily="34" charset="0"/>
              </a:rPr>
              <a:t>Kochi (17M)</a:t>
            </a:r>
            <a:r>
              <a:rPr lang="en-US" sz="1800" b="0" i="0" dirty="0">
                <a:solidFill>
                  <a:srgbClr val="0BFA03"/>
                </a:solidFill>
                <a:effectLst/>
                <a:latin typeface="Segoe UI" panose="020B0502040204020203" pitchFamily="34" charset="0"/>
              </a:rPr>
              <a:t> together account for </a:t>
            </a:r>
            <a:r>
              <a:rPr lang="en-US" sz="1800" b="1" i="0" dirty="0">
                <a:solidFill>
                  <a:srgbClr val="0BFA03"/>
                </a:solidFill>
                <a:effectLst/>
                <a:latin typeface="Segoe UI" panose="020B0502040204020203" pitchFamily="34" charset="0"/>
              </a:rPr>
              <a:t>50% of total revenue (108M)</a:t>
            </a:r>
            <a:r>
              <a:rPr lang="en-US" sz="1800" b="0" i="0" dirty="0">
                <a:solidFill>
                  <a:srgbClr val="0BFA03"/>
                </a:solidFill>
                <a:effectLst/>
                <a:latin typeface="Segoe UI" panose="020B0502040204020203" pitchFamily="34" charset="0"/>
              </a:rPr>
              <a:t>.</a:t>
            </a:r>
            <a:endParaRPr lang="en-US" b="0" i="0" dirty="0">
              <a:solidFill>
                <a:srgbClr val="252423"/>
              </a:solidFill>
              <a:effectLst/>
              <a:latin typeface="Segoe UI" panose="020B0502040204020203" pitchFamily="34" charset="0"/>
            </a:endParaRPr>
          </a:p>
          <a:p>
            <a:pPr algn="l">
              <a:buFont typeface="Arial" panose="020B0604020202020204" pitchFamily="34" charset="0"/>
              <a:buChar char="•"/>
            </a:pPr>
            <a:r>
              <a:rPr lang="en-US" sz="1800" b="0" i="0" dirty="0">
                <a:solidFill>
                  <a:srgbClr val="0BFA03"/>
                </a:solidFill>
                <a:effectLst/>
                <a:latin typeface="Segoe UI" panose="020B0502040204020203" pitchFamily="34" charset="0"/>
              </a:rPr>
              <a:t>Prioritize these cities to achieve both </a:t>
            </a:r>
            <a:r>
              <a:rPr lang="en-US" sz="1800" b="1" i="0" dirty="0">
                <a:solidFill>
                  <a:srgbClr val="0BFA03"/>
                </a:solidFill>
                <a:effectLst/>
                <a:latin typeface="Segoe UI" panose="020B0502040204020203" pitchFamily="34" charset="0"/>
              </a:rPr>
              <a:t>new and repeat passenger targets</a:t>
            </a:r>
            <a:r>
              <a:rPr lang="en-US" sz="1800" b="0" i="0" dirty="0">
                <a:solidFill>
                  <a:srgbClr val="0BFA03"/>
                </a:solidFill>
                <a:effectLst/>
                <a:latin typeface="Segoe UI" panose="020B0502040204020203" pitchFamily="34" charset="0"/>
              </a:rPr>
              <a:t> for strong revenue growth.</a:t>
            </a:r>
            <a:endParaRPr lang="en-US" b="0" i="0" dirty="0">
              <a:solidFill>
                <a:srgbClr val="252423"/>
              </a:solidFill>
              <a:effectLst/>
              <a:latin typeface="Segoe UI" panose="020B0502040204020203" pitchFamily="34" charset="0"/>
            </a:endParaRPr>
          </a:p>
        </p:txBody>
      </p:sp>
    </p:spTree>
    <p:extLst>
      <p:ext uri="{BB962C8B-B14F-4D97-AF65-F5344CB8AC3E}">
        <p14:creationId xmlns:p14="http://schemas.microsoft.com/office/powerpoint/2010/main" val="34332356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black background with a circle&#10;&#10;Description automatically generated">
            <a:extLst>
              <a:ext uri="{FF2B5EF4-FFF2-40B4-BE49-F238E27FC236}">
                <a16:creationId xmlns:a16="http://schemas.microsoft.com/office/drawing/2014/main" id="{F5F28ABE-DDE0-F7B7-E52F-FF9593E0DFF6}"/>
              </a:ext>
            </a:extLst>
          </p:cNvPr>
          <p:cNvPicPr>
            <a:picLocks noChangeAspect="1"/>
          </p:cNvPicPr>
          <p:nvPr/>
        </p:nvPicPr>
        <p:blipFill>
          <a:blip r:embed="rId2"/>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0724DAE0-A678-171C-E5F4-EEC42A99970B}"/>
              </a:ext>
            </a:extLst>
          </p:cNvPr>
          <p:cNvSpPr txBox="1"/>
          <p:nvPr/>
        </p:nvSpPr>
        <p:spPr>
          <a:xfrm>
            <a:off x="162560" y="264160"/>
            <a:ext cx="10891520" cy="5078313"/>
          </a:xfrm>
          <a:prstGeom prst="rect">
            <a:avLst/>
          </a:prstGeom>
          <a:noFill/>
        </p:spPr>
        <p:txBody>
          <a:bodyPr wrap="square">
            <a:spAutoFit/>
          </a:bodyPr>
          <a:lstStyle/>
          <a:p>
            <a:pPr algn="l"/>
            <a:r>
              <a:rPr lang="en-US" sz="1800" b="1" i="0" dirty="0">
                <a:solidFill>
                  <a:srgbClr val="1CDF3D"/>
                </a:solidFill>
                <a:effectLst/>
                <a:latin typeface="Segoe UI" panose="020B0502040204020203" pitchFamily="34" charset="0"/>
              </a:rPr>
              <a:t>3. Emerging Mobility Trends and </a:t>
            </a:r>
            <a:r>
              <a:rPr lang="en-US" sz="1800" b="1" i="0" dirty="0" err="1">
                <a:solidFill>
                  <a:srgbClr val="1CDF3D"/>
                </a:solidFill>
                <a:effectLst/>
                <a:latin typeface="Segoe UI" panose="020B0502040204020203" pitchFamily="34" charset="0"/>
              </a:rPr>
              <a:t>Goodcabs</a:t>
            </a:r>
            <a:r>
              <a:rPr lang="en-US" sz="1800" b="1" i="0" dirty="0">
                <a:solidFill>
                  <a:srgbClr val="1CDF3D"/>
                </a:solidFill>
                <a:effectLst/>
                <a:latin typeface="Segoe UI" panose="020B0502040204020203" pitchFamily="34" charset="0"/>
              </a:rPr>
              <a:t>' Adaptation</a:t>
            </a:r>
            <a:endParaRPr lang="en-US" b="0" i="0" dirty="0">
              <a:solidFill>
                <a:srgbClr val="252423"/>
              </a:solidFill>
              <a:effectLst/>
              <a:latin typeface="Segoe UI" panose="020B0502040204020203" pitchFamily="34" charset="0"/>
            </a:endParaRPr>
          </a:p>
          <a:p>
            <a:pPr algn="l">
              <a:buFont typeface="+mj-lt"/>
              <a:buAutoNum type="arabicPeriod"/>
            </a:pPr>
            <a:br>
              <a:rPr lang="en-US" b="0" i="0" dirty="0">
                <a:solidFill>
                  <a:srgbClr val="252423"/>
                </a:solidFill>
                <a:effectLst/>
                <a:latin typeface="Segoe UI" panose="020B0502040204020203" pitchFamily="34" charset="0"/>
              </a:rPr>
            </a:br>
            <a:endParaRPr lang="en-US" b="0" i="0" dirty="0">
              <a:solidFill>
                <a:srgbClr val="252423"/>
              </a:solidFill>
              <a:effectLst/>
              <a:latin typeface="Segoe UI" panose="020B0502040204020203" pitchFamily="34" charset="0"/>
            </a:endParaRPr>
          </a:p>
          <a:p>
            <a:pPr algn="l">
              <a:buFont typeface="+mj-lt"/>
              <a:buAutoNum type="arabicPeriod"/>
            </a:pPr>
            <a:r>
              <a:rPr lang="en-US" b="0" i="0" dirty="0">
                <a:solidFill>
                  <a:srgbClr val="DEFF0B"/>
                </a:solidFill>
                <a:effectLst/>
                <a:latin typeface="Segoe UI" panose="020B0502040204020203" pitchFamily="34" charset="0"/>
              </a:rPr>
              <a:t>Q. What emerging mobility trends (such as electric vehicle adoption, green energy use) are</a:t>
            </a:r>
            <a:endParaRPr lang="en-US" b="0" i="0" dirty="0">
              <a:solidFill>
                <a:srgbClr val="252423"/>
              </a:solidFill>
              <a:effectLst/>
              <a:latin typeface="Segoe UI" panose="020B0502040204020203" pitchFamily="34" charset="0"/>
            </a:endParaRPr>
          </a:p>
          <a:p>
            <a:pPr algn="l">
              <a:buFont typeface="Arial" panose="020B0604020202020204" pitchFamily="34" charset="0"/>
              <a:buChar char="•"/>
            </a:pPr>
            <a:r>
              <a:rPr lang="en-US" b="0" i="0" dirty="0">
                <a:solidFill>
                  <a:srgbClr val="DEFF0B"/>
                </a:solidFill>
                <a:effectLst/>
                <a:latin typeface="Segoe UI" panose="020B0502040204020203" pitchFamily="34" charset="0"/>
              </a:rPr>
              <a:t>impacting the cab service market in tier-2 cities? Should </a:t>
            </a:r>
            <a:r>
              <a:rPr lang="en-US" b="0" i="0" dirty="0" err="1">
                <a:solidFill>
                  <a:srgbClr val="DEFF0B"/>
                </a:solidFill>
                <a:effectLst/>
                <a:latin typeface="Segoe UI" panose="020B0502040204020203" pitchFamily="34" charset="0"/>
              </a:rPr>
              <a:t>Goodcabs</a:t>
            </a:r>
            <a:r>
              <a:rPr lang="en-US" b="0" i="0" dirty="0">
                <a:solidFill>
                  <a:srgbClr val="DEFF0B"/>
                </a:solidFill>
                <a:effectLst/>
                <a:latin typeface="Segoe UI" panose="020B0502040204020203" pitchFamily="34" charset="0"/>
              </a:rPr>
              <a:t> consider integrating</a:t>
            </a:r>
            <a:endParaRPr lang="en-US" b="0" i="0" dirty="0">
              <a:solidFill>
                <a:srgbClr val="252423"/>
              </a:solidFill>
              <a:effectLst/>
              <a:latin typeface="Segoe UI" panose="020B0502040204020203" pitchFamily="34" charset="0"/>
            </a:endParaRPr>
          </a:p>
          <a:p>
            <a:pPr algn="l">
              <a:buFont typeface="Arial" panose="020B0604020202020204" pitchFamily="34" charset="0"/>
              <a:buChar char="•"/>
            </a:pPr>
            <a:r>
              <a:rPr lang="en-US" b="0" i="0" dirty="0">
                <a:solidFill>
                  <a:srgbClr val="DEFF0B"/>
                </a:solidFill>
                <a:effectLst/>
                <a:latin typeface="Segoe UI" panose="020B0502040204020203" pitchFamily="34" charset="0"/>
              </a:rPr>
              <a:t>electric vehicles or eco-friendly initiatives to stay competitive?</a:t>
            </a:r>
            <a:endParaRPr lang="en-US" b="0" i="0" dirty="0">
              <a:solidFill>
                <a:srgbClr val="252423"/>
              </a:solidFill>
              <a:effectLst/>
              <a:latin typeface="Segoe UI" panose="020B0502040204020203" pitchFamily="34" charset="0"/>
            </a:endParaRPr>
          </a:p>
          <a:p>
            <a:pPr algn="l">
              <a:buFont typeface="Arial" panose="020B0604020202020204" pitchFamily="34" charset="0"/>
              <a:buChar char="•"/>
            </a:pPr>
            <a:br>
              <a:rPr lang="en-US" b="0" i="0" dirty="0">
                <a:solidFill>
                  <a:srgbClr val="252423"/>
                </a:solidFill>
                <a:effectLst/>
                <a:latin typeface="Segoe UI" panose="020B0502040204020203" pitchFamily="34" charset="0"/>
              </a:rPr>
            </a:br>
            <a:endParaRPr lang="en-US" b="0" i="0" dirty="0">
              <a:solidFill>
                <a:srgbClr val="252423"/>
              </a:solidFill>
              <a:effectLst/>
              <a:latin typeface="Segoe UI" panose="020B0502040204020203" pitchFamily="34" charset="0"/>
            </a:endParaRPr>
          </a:p>
          <a:p>
            <a:pPr algn="l"/>
            <a:endParaRPr lang="en-US" b="0" i="0" dirty="0">
              <a:solidFill>
                <a:srgbClr val="252423"/>
              </a:solidFill>
              <a:effectLst/>
              <a:latin typeface="Segoe UI" panose="020B0502040204020203" pitchFamily="34" charset="0"/>
            </a:endParaRPr>
          </a:p>
          <a:p>
            <a:pPr algn="l"/>
            <a:r>
              <a:rPr lang="en-US" b="1" i="0" dirty="0">
                <a:solidFill>
                  <a:srgbClr val="1CDF3D"/>
                </a:solidFill>
                <a:effectLst/>
                <a:latin typeface="Segoe UI" panose="020B0502040204020203" pitchFamily="34" charset="0"/>
              </a:rPr>
              <a:t>Insights:</a:t>
            </a:r>
            <a:endParaRPr lang="en-US" b="0" i="0" dirty="0">
              <a:solidFill>
                <a:srgbClr val="252423"/>
              </a:solidFill>
              <a:effectLst/>
              <a:latin typeface="Segoe UI" panose="020B0502040204020203" pitchFamily="34" charset="0"/>
            </a:endParaRPr>
          </a:p>
          <a:p>
            <a:pPr algn="l"/>
            <a:br>
              <a:rPr lang="en-US" b="0" i="0" dirty="0">
                <a:solidFill>
                  <a:srgbClr val="252423"/>
                </a:solidFill>
                <a:effectLst/>
                <a:latin typeface="Segoe UI" panose="020B0502040204020203" pitchFamily="34" charset="0"/>
              </a:rPr>
            </a:br>
            <a:endParaRPr lang="en-US" b="0" i="0" dirty="0">
              <a:solidFill>
                <a:srgbClr val="252423"/>
              </a:solidFill>
              <a:effectLst/>
              <a:latin typeface="Segoe UI" panose="020B0502040204020203" pitchFamily="34" charset="0"/>
            </a:endParaRPr>
          </a:p>
          <a:p>
            <a:pPr algn="l"/>
            <a:r>
              <a:rPr lang="en-US" b="0" i="0" dirty="0">
                <a:solidFill>
                  <a:srgbClr val="1CDF3D"/>
                </a:solidFill>
                <a:effectLst/>
                <a:latin typeface="Segoe UI" panose="020B0502040204020203" pitchFamily="34" charset="0"/>
              </a:rPr>
              <a:t>o Jaipur's (130%) and Mysore (210%) repeat passengers high growth might align with its </a:t>
            </a:r>
            <a:endParaRPr lang="en-US" b="0" i="0" dirty="0">
              <a:solidFill>
                <a:srgbClr val="252423"/>
              </a:solidFill>
              <a:effectLst/>
              <a:latin typeface="Segoe UI" panose="020B0502040204020203" pitchFamily="34" charset="0"/>
            </a:endParaRPr>
          </a:p>
          <a:p>
            <a:pPr algn="l"/>
            <a:r>
              <a:rPr lang="en-US" b="0" i="0" dirty="0">
                <a:solidFill>
                  <a:srgbClr val="1CDF3D"/>
                </a:solidFill>
                <a:effectLst/>
                <a:latin typeface="Segoe UI" panose="020B0502040204020203" pitchFamily="34" charset="0"/>
              </a:rPr>
              <a:t>investment in EVs or green initiatives, appealing to environmentally conscious </a:t>
            </a:r>
            <a:endParaRPr lang="en-US" b="0" i="0" dirty="0">
              <a:solidFill>
                <a:srgbClr val="252423"/>
              </a:solidFill>
              <a:effectLst/>
              <a:latin typeface="Segoe UI" panose="020B0502040204020203" pitchFamily="34" charset="0"/>
            </a:endParaRPr>
          </a:p>
          <a:p>
            <a:pPr algn="l"/>
            <a:r>
              <a:rPr lang="en-US" b="0" i="0" dirty="0">
                <a:solidFill>
                  <a:srgbClr val="1CDF3D"/>
                </a:solidFill>
                <a:effectLst/>
                <a:latin typeface="Segoe UI" panose="020B0502040204020203" pitchFamily="34" charset="0"/>
              </a:rPr>
              <a:t>travelers.</a:t>
            </a:r>
            <a:endParaRPr lang="en-US" b="0" i="0" dirty="0">
              <a:solidFill>
                <a:srgbClr val="252423"/>
              </a:solidFill>
              <a:effectLst/>
              <a:latin typeface="Segoe UI" panose="020B0502040204020203" pitchFamily="34" charset="0"/>
            </a:endParaRPr>
          </a:p>
          <a:p>
            <a:pPr algn="l"/>
            <a:r>
              <a:rPr lang="en-US" b="1" i="0" dirty="0">
                <a:solidFill>
                  <a:srgbClr val="1CDF3D"/>
                </a:solidFill>
                <a:effectLst/>
                <a:latin typeface="Segoe UI" panose="020B0502040204020203" pitchFamily="34" charset="0"/>
              </a:rPr>
              <a:t>• Recommendations:</a:t>
            </a:r>
            <a:endParaRPr lang="en-US" b="0" i="0" dirty="0">
              <a:solidFill>
                <a:srgbClr val="252423"/>
              </a:solidFill>
              <a:effectLst/>
              <a:latin typeface="Segoe UI" panose="020B0502040204020203" pitchFamily="34" charset="0"/>
            </a:endParaRPr>
          </a:p>
          <a:p>
            <a:pPr algn="l"/>
            <a:r>
              <a:rPr lang="en-US" b="0" i="0" dirty="0">
                <a:solidFill>
                  <a:srgbClr val="1CDF3D"/>
                </a:solidFill>
                <a:effectLst/>
                <a:latin typeface="Segoe UI" panose="020B0502040204020203" pitchFamily="34" charset="0"/>
              </a:rPr>
              <a:t>o Explore integration of EVs or hybrid vehicles to align with sustainability goals.</a:t>
            </a:r>
            <a:endParaRPr lang="en-US" b="0" i="0" dirty="0">
              <a:solidFill>
                <a:srgbClr val="252423"/>
              </a:solidFill>
              <a:effectLst/>
              <a:latin typeface="Segoe UI" panose="020B0502040204020203" pitchFamily="34" charset="0"/>
            </a:endParaRPr>
          </a:p>
          <a:p>
            <a:pPr algn="l"/>
            <a:r>
              <a:rPr lang="en-US" b="0" i="0" dirty="0">
                <a:solidFill>
                  <a:srgbClr val="1CDF3D"/>
                </a:solidFill>
                <a:effectLst/>
                <a:latin typeface="Segoe UI" panose="020B0502040204020203" pitchFamily="34" charset="0"/>
              </a:rPr>
              <a:t>o Leverage government subsidies for EV adoption in tier-2 cities.</a:t>
            </a:r>
            <a:endParaRPr lang="en-US" b="0" i="0" dirty="0">
              <a:solidFill>
                <a:srgbClr val="252423"/>
              </a:solidFill>
              <a:effectLst/>
              <a:latin typeface="Segoe UI" panose="020B0502040204020203" pitchFamily="34" charset="0"/>
            </a:endParaRPr>
          </a:p>
        </p:txBody>
      </p:sp>
    </p:spTree>
    <p:extLst>
      <p:ext uri="{BB962C8B-B14F-4D97-AF65-F5344CB8AC3E}">
        <p14:creationId xmlns:p14="http://schemas.microsoft.com/office/powerpoint/2010/main" val="2508091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lack background with a circle&#10;&#10;Description automatically generated">
            <a:extLst>
              <a:ext uri="{FF2B5EF4-FFF2-40B4-BE49-F238E27FC236}">
                <a16:creationId xmlns:a16="http://schemas.microsoft.com/office/drawing/2014/main" id="{55920C92-D8A7-921B-B816-D3A7A31F5FD4}"/>
              </a:ext>
            </a:extLst>
          </p:cNvPr>
          <p:cNvPicPr>
            <a:picLocks noChangeAspect="1"/>
          </p:cNvPicPr>
          <p:nvPr/>
        </p:nvPicPr>
        <p:blipFill>
          <a:blip r:embed="rId2"/>
          <a:stretch>
            <a:fillRect/>
          </a:stretch>
        </p:blipFill>
        <p:spPr>
          <a:xfrm>
            <a:off x="0" y="0"/>
            <a:ext cx="12192000" cy="6858000"/>
          </a:xfrm>
          <a:prstGeom prst="rect">
            <a:avLst/>
          </a:prstGeom>
        </p:spPr>
      </p:pic>
      <p:sp>
        <p:nvSpPr>
          <p:cNvPr id="8" name="TextBox 7">
            <a:extLst>
              <a:ext uri="{FF2B5EF4-FFF2-40B4-BE49-F238E27FC236}">
                <a16:creationId xmlns:a16="http://schemas.microsoft.com/office/drawing/2014/main" id="{A6D99855-F563-B75B-5887-76F9E14B6CCD}"/>
              </a:ext>
            </a:extLst>
          </p:cNvPr>
          <p:cNvSpPr txBox="1"/>
          <p:nvPr/>
        </p:nvSpPr>
        <p:spPr>
          <a:xfrm>
            <a:off x="0" y="416560"/>
            <a:ext cx="11257280" cy="5724644"/>
          </a:xfrm>
          <a:prstGeom prst="rect">
            <a:avLst/>
          </a:prstGeom>
          <a:noFill/>
        </p:spPr>
        <p:txBody>
          <a:bodyPr wrap="square">
            <a:spAutoFit/>
          </a:bodyPr>
          <a:lstStyle/>
          <a:p>
            <a:pPr algn="l"/>
            <a:r>
              <a:rPr lang="en-US" sz="2400" b="1" i="0" dirty="0">
                <a:solidFill>
                  <a:srgbClr val="1CDF3D"/>
                </a:solidFill>
                <a:effectLst/>
                <a:latin typeface="Segoe UI" panose="020B0502040204020203" pitchFamily="34" charset="0"/>
              </a:rPr>
              <a:t>4. Partnership Opportunities with Local Businesses</a:t>
            </a:r>
            <a:endParaRPr lang="en-US" b="0" i="0" dirty="0">
              <a:solidFill>
                <a:srgbClr val="252423"/>
              </a:solidFill>
              <a:effectLst/>
              <a:latin typeface="Segoe UI" panose="020B0502040204020203" pitchFamily="34" charset="0"/>
            </a:endParaRPr>
          </a:p>
          <a:p>
            <a:pPr algn="l"/>
            <a:br>
              <a:rPr lang="en-US" b="0" i="0" dirty="0">
                <a:solidFill>
                  <a:srgbClr val="252423"/>
                </a:solidFill>
                <a:effectLst/>
                <a:latin typeface="Segoe UI" panose="020B0502040204020203" pitchFamily="34" charset="0"/>
              </a:rPr>
            </a:br>
            <a:endParaRPr lang="en-US" b="0" i="0" dirty="0">
              <a:solidFill>
                <a:srgbClr val="252423"/>
              </a:solidFill>
              <a:effectLst/>
              <a:latin typeface="Segoe UI" panose="020B0502040204020203" pitchFamily="34" charset="0"/>
            </a:endParaRPr>
          </a:p>
          <a:p>
            <a:pPr algn="l"/>
            <a:r>
              <a:rPr lang="en-US" sz="1800" b="0" i="0" dirty="0">
                <a:solidFill>
                  <a:srgbClr val="D8F906"/>
                </a:solidFill>
                <a:effectLst/>
                <a:latin typeface="Segoe UI" panose="020B0502040204020203" pitchFamily="34" charset="0"/>
              </a:rPr>
              <a:t>Q</a:t>
            </a:r>
            <a:r>
              <a:rPr lang="en-US" sz="1800" b="0" i="0" dirty="0">
                <a:solidFill>
                  <a:srgbClr val="E66C37"/>
                </a:solidFill>
                <a:effectLst/>
                <a:latin typeface="Segoe UI" panose="020B0502040204020203" pitchFamily="34" charset="0"/>
              </a:rPr>
              <a:t>. </a:t>
            </a:r>
            <a:r>
              <a:rPr lang="en-US" sz="1800" b="0" i="0" dirty="0">
                <a:solidFill>
                  <a:srgbClr val="DEFF0B"/>
                </a:solidFill>
                <a:effectLst/>
                <a:latin typeface="Segoe UI" panose="020B0502040204020203" pitchFamily="34" charset="0"/>
              </a:rPr>
              <a:t>Are there opportunities for Good-cabs to partner with local businesses (such as hotels, </a:t>
            </a:r>
            <a:endParaRPr lang="en-US" b="0" i="0" dirty="0">
              <a:solidFill>
                <a:srgbClr val="252423"/>
              </a:solidFill>
              <a:effectLst/>
              <a:latin typeface="Segoe UI" panose="020B0502040204020203" pitchFamily="34" charset="0"/>
            </a:endParaRPr>
          </a:p>
          <a:p>
            <a:pPr algn="l"/>
            <a:r>
              <a:rPr lang="en-US" b="0" i="0" dirty="0">
                <a:solidFill>
                  <a:srgbClr val="DEFF0B"/>
                </a:solidFill>
                <a:effectLst/>
                <a:latin typeface="Segoe UI" panose="020B0502040204020203" pitchFamily="34" charset="0"/>
              </a:rPr>
              <a:t>event venues) to boost demand and improve customer loyalty? Could these partnerships</a:t>
            </a:r>
            <a:r>
              <a:rPr lang="en-US" sz="1800" b="0" i="0" dirty="0">
                <a:solidFill>
                  <a:srgbClr val="DEFF0B"/>
                </a:solidFill>
                <a:effectLst/>
                <a:latin typeface="Segoe UI" panose="020B0502040204020203" pitchFamily="34" charset="0"/>
              </a:rPr>
              <a:t> </a:t>
            </a:r>
            <a:endParaRPr lang="en-US" b="0" i="0" dirty="0">
              <a:solidFill>
                <a:srgbClr val="252423"/>
              </a:solidFill>
              <a:effectLst/>
              <a:latin typeface="Segoe UI" panose="020B0502040204020203" pitchFamily="34" charset="0"/>
            </a:endParaRPr>
          </a:p>
          <a:p>
            <a:pPr algn="l"/>
            <a:r>
              <a:rPr lang="en-US" b="0" i="0" dirty="0">
                <a:solidFill>
                  <a:srgbClr val="DEFF0B"/>
                </a:solidFill>
                <a:effectLst/>
                <a:latin typeface="Segoe UI" panose="020B0502040204020203" pitchFamily="34" charset="0"/>
              </a:rPr>
              <a:t>drive</a:t>
            </a:r>
            <a:r>
              <a:rPr lang="en-US" sz="1800" b="0" i="0" dirty="0">
                <a:solidFill>
                  <a:srgbClr val="DEFF0B"/>
                </a:solidFill>
                <a:effectLst/>
                <a:latin typeface="Segoe UI" panose="020B0502040204020203" pitchFamily="34" charset="0"/>
              </a:rPr>
              <a:t> more traffic, especially in tourism-heavy or high-footfall areas? </a:t>
            </a:r>
            <a:endParaRPr lang="en-US" b="0" i="0" dirty="0">
              <a:solidFill>
                <a:srgbClr val="252423"/>
              </a:solidFill>
              <a:effectLst/>
              <a:latin typeface="Segoe UI" panose="020B0502040204020203" pitchFamily="34" charset="0"/>
            </a:endParaRPr>
          </a:p>
          <a:p>
            <a:pPr algn="l"/>
            <a:br>
              <a:rPr lang="en-US" b="0" i="0" dirty="0">
                <a:solidFill>
                  <a:srgbClr val="252423"/>
                </a:solidFill>
                <a:effectLst/>
                <a:latin typeface="Segoe UI" panose="020B0502040204020203" pitchFamily="34" charset="0"/>
              </a:rPr>
            </a:br>
            <a:endParaRPr lang="en-US" b="0" i="0" dirty="0">
              <a:solidFill>
                <a:srgbClr val="252423"/>
              </a:solidFill>
              <a:effectLst/>
              <a:latin typeface="Segoe UI" panose="020B0502040204020203" pitchFamily="34" charset="0"/>
            </a:endParaRPr>
          </a:p>
          <a:p>
            <a:pPr algn="l"/>
            <a:r>
              <a:rPr lang="en-US" sz="1800" b="1" i="0" dirty="0">
                <a:solidFill>
                  <a:srgbClr val="1CDF3D"/>
                </a:solidFill>
                <a:effectLst/>
                <a:latin typeface="Segoe UI" panose="020B0502040204020203" pitchFamily="34" charset="0"/>
              </a:rPr>
              <a:t>Partnership Opportunities with Local Businesses</a:t>
            </a:r>
            <a:endParaRPr lang="en-US" b="0" i="0" dirty="0">
              <a:solidFill>
                <a:srgbClr val="252423"/>
              </a:solidFill>
              <a:effectLst/>
              <a:latin typeface="Segoe UI" panose="020B0502040204020203" pitchFamily="34" charset="0"/>
            </a:endParaRPr>
          </a:p>
          <a:p>
            <a:pPr algn="l"/>
            <a:r>
              <a:rPr lang="en-US" sz="1800" b="1" i="0" dirty="0">
                <a:solidFill>
                  <a:srgbClr val="1CDF3D"/>
                </a:solidFill>
                <a:effectLst/>
                <a:latin typeface="Segoe UI" panose="020B0502040204020203" pitchFamily="34" charset="0"/>
              </a:rPr>
              <a:t>Insights:</a:t>
            </a:r>
            <a:endParaRPr lang="en-US" b="0" i="0" dirty="0">
              <a:solidFill>
                <a:srgbClr val="252423"/>
              </a:solidFill>
              <a:effectLst/>
              <a:latin typeface="Segoe UI" panose="020B0502040204020203" pitchFamily="34" charset="0"/>
            </a:endParaRPr>
          </a:p>
          <a:p>
            <a:pPr algn="l"/>
            <a:r>
              <a:rPr lang="en-US" sz="1800" b="0" i="0" dirty="0">
                <a:solidFill>
                  <a:srgbClr val="1CDF3D"/>
                </a:solidFill>
                <a:effectLst/>
                <a:latin typeface="Segoe UI" panose="020B0502040204020203" pitchFamily="34" charset="0"/>
              </a:rPr>
              <a:t>• Cities like Kochi (which met 95% of its target) and Mysore (203% growth) are high performers and could benefit further from local partnerships:</a:t>
            </a:r>
            <a:endParaRPr lang="en-US" b="0" i="0" dirty="0">
              <a:solidFill>
                <a:srgbClr val="252423"/>
              </a:solidFill>
              <a:effectLst/>
              <a:latin typeface="Segoe UI" panose="020B0502040204020203" pitchFamily="34" charset="0"/>
            </a:endParaRPr>
          </a:p>
          <a:p>
            <a:pPr algn="l"/>
            <a:r>
              <a:rPr lang="en-US" sz="1800" b="0" i="0" dirty="0">
                <a:solidFill>
                  <a:srgbClr val="1CDF3D"/>
                </a:solidFill>
                <a:effectLst/>
                <a:latin typeface="Segoe UI" panose="020B0502040204020203" pitchFamily="34" charset="0"/>
              </a:rPr>
              <a:t>o Hotels, malls, and airports can boost passenger volume.</a:t>
            </a:r>
            <a:endParaRPr lang="en-US" b="0" i="0" dirty="0">
              <a:solidFill>
                <a:srgbClr val="252423"/>
              </a:solidFill>
              <a:effectLst/>
              <a:latin typeface="Segoe UI" panose="020B0502040204020203" pitchFamily="34" charset="0"/>
            </a:endParaRPr>
          </a:p>
          <a:p>
            <a:pPr algn="l"/>
            <a:r>
              <a:rPr lang="en-US" sz="1800" b="0" i="0" dirty="0">
                <a:solidFill>
                  <a:srgbClr val="1CDF3D"/>
                </a:solidFill>
                <a:effectLst/>
                <a:latin typeface="Segoe UI" panose="020B0502040204020203" pitchFamily="34" charset="0"/>
              </a:rPr>
              <a:t>o Collaborations in Jaipur and Mysore could drive repeat passengers further due to their </a:t>
            </a:r>
            <a:endParaRPr lang="en-US" b="0" i="0" dirty="0">
              <a:solidFill>
                <a:srgbClr val="252423"/>
              </a:solidFill>
              <a:effectLst/>
              <a:latin typeface="Segoe UI" panose="020B0502040204020203" pitchFamily="34" charset="0"/>
            </a:endParaRPr>
          </a:p>
          <a:p>
            <a:pPr algn="l"/>
            <a:r>
              <a:rPr lang="en-US" b="0" i="0" dirty="0">
                <a:solidFill>
                  <a:srgbClr val="1CDF3D"/>
                </a:solidFill>
                <a:effectLst/>
                <a:latin typeface="Segoe UI" panose="020B0502040204020203" pitchFamily="34" charset="0"/>
              </a:rPr>
              <a:t>high growth rates.</a:t>
            </a:r>
            <a:endParaRPr lang="en-US" b="0" i="0" dirty="0">
              <a:solidFill>
                <a:srgbClr val="252423"/>
              </a:solidFill>
              <a:effectLst/>
              <a:latin typeface="Segoe UI" panose="020B0502040204020203" pitchFamily="34" charset="0"/>
            </a:endParaRPr>
          </a:p>
          <a:p>
            <a:pPr algn="l"/>
            <a:br>
              <a:rPr lang="en-US" b="0" i="0" dirty="0">
                <a:solidFill>
                  <a:srgbClr val="252423"/>
                </a:solidFill>
                <a:effectLst/>
                <a:latin typeface="Segoe UI" panose="020B0502040204020203" pitchFamily="34" charset="0"/>
              </a:rPr>
            </a:br>
            <a:endParaRPr lang="en-US" b="0" i="0" dirty="0">
              <a:solidFill>
                <a:srgbClr val="252423"/>
              </a:solidFill>
              <a:effectLst/>
              <a:latin typeface="Segoe UI" panose="020B0502040204020203" pitchFamily="34" charset="0"/>
            </a:endParaRPr>
          </a:p>
          <a:p>
            <a:pPr algn="l"/>
            <a:r>
              <a:rPr lang="en-US" sz="1800" b="1" i="0" dirty="0">
                <a:solidFill>
                  <a:srgbClr val="1CDF3D"/>
                </a:solidFill>
                <a:effectLst/>
                <a:latin typeface="Segoe UI" panose="020B0502040204020203" pitchFamily="34" charset="0"/>
              </a:rPr>
              <a:t>Recommendations:</a:t>
            </a:r>
            <a:endParaRPr lang="en-US" b="0" i="0" dirty="0">
              <a:solidFill>
                <a:srgbClr val="252423"/>
              </a:solidFill>
              <a:effectLst/>
              <a:latin typeface="Segoe UI" panose="020B0502040204020203" pitchFamily="34" charset="0"/>
            </a:endParaRPr>
          </a:p>
          <a:p>
            <a:pPr algn="l"/>
            <a:r>
              <a:rPr lang="en-US" sz="1800" b="0" i="0" dirty="0">
                <a:solidFill>
                  <a:srgbClr val="1CDF3D"/>
                </a:solidFill>
                <a:effectLst/>
                <a:latin typeface="Segoe UI" panose="020B0502040204020203" pitchFamily="34" charset="0"/>
              </a:rPr>
              <a:t>• Partner with event organizers in Jaipur to attract tourists during cultural festivals.</a:t>
            </a:r>
            <a:endParaRPr lang="en-US" b="0" i="0" dirty="0">
              <a:solidFill>
                <a:srgbClr val="252423"/>
              </a:solidFill>
              <a:effectLst/>
              <a:latin typeface="Segoe UI" panose="020B0502040204020203" pitchFamily="34" charset="0"/>
            </a:endParaRPr>
          </a:p>
          <a:p>
            <a:pPr algn="l"/>
            <a:r>
              <a:rPr lang="en-US" sz="1800" b="0" i="0" dirty="0">
                <a:solidFill>
                  <a:srgbClr val="1CDF3D"/>
                </a:solidFill>
                <a:effectLst/>
                <a:latin typeface="Segoe UI" panose="020B0502040204020203" pitchFamily="34" charset="0"/>
              </a:rPr>
              <a:t>• Build alliances with hotels in Kochi to promote cab services for tourists and business travelers.</a:t>
            </a:r>
            <a:endParaRPr lang="en-US" b="0" i="0" dirty="0">
              <a:solidFill>
                <a:srgbClr val="252423"/>
              </a:solidFill>
              <a:effectLst/>
              <a:latin typeface="Segoe UI" panose="020B0502040204020203" pitchFamily="34" charset="0"/>
            </a:endParaRPr>
          </a:p>
        </p:txBody>
      </p:sp>
    </p:spTree>
    <p:extLst>
      <p:ext uri="{BB962C8B-B14F-4D97-AF65-F5344CB8AC3E}">
        <p14:creationId xmlns:p14="http://schemas.microsoft.com/office/powerpoint/2010/main" val="26727336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black background with a circle">
            <a:extLst>
              <a:ext uri="{FF2B5EF4-FFF2-40B4-BE49-F238E27FC236}">
                <a16:creationId xmlns:a16="http://schemas.microsoft.com/office/drawing/2014/main" id="{10A14350-6DE5-497A-242E-44F97D4CCC5F}"/>
              </a:ext>
            </a:extLst>
          </p:cNvPr>
          <p:cNvPicPr>
            <a:picLocks noChangeAspect="1"/>
          </p:cNvPicPr>
          <p:nvPr/>
        </p:nvPicPr>
        <p:blipFill>
          <a:blip r:embed="rId2"/>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48DCFBE0-AE12-4828-43CD-2D81D106D25B}"/>
              </a:ext>
            </a:extLst>
          </p:cNvPr>
          <p:cNvSpPr txBox="1"/>
          <p:nvPr/>
        </p:nvSpPr>
        <p:spPr>
          <a:xfrm>
            <a:off x="233680" y="406400"/>
            <a:ext cx="11155680" cy="5447645"/>
          </a:xfrm>
          <a:prstGeom prst="rect">
            <a:avLst/>
          </a:prstGeom>
          <a:noFill/>
        </p:spPr>
        <p:txBody>
          <a:bodyPr wrap="square">
            <a:spAutoFit/>
          </a:bodyPr>
          <a:lstStyle/>
          <a:p>
            <a:pPr algn="l"/>
            <a:r>
              <a:rPr lang="en-US" sz="2400" b="1" i="0" dirty="0">
                <a:solidFill>
                  <a:srgbClr val="1CDF3D"/>
                </a:solidFill>
                <a:effectLst/>
                <a:latin typeface="Segoe UI" panose="020B0502040204020203" pitchFamily="34" charset="0"/>
              </a:rPr>
              <a:t>5. Data Collection for Enhanced Data-Driven Decisions</a:t>
            </a:r>
            <a:endParaRPr lang="en-US" b="0" i="0" dirty="0">
              <a:solidFill>
                <a:srgbClr val="252423"/>
              </a:solidFill>
              <a:effectLst/>
              <a:latin typeface="Segoe UI" panose="020B0502040204020203" pitchFamily="34" charset="0"/>
            </a:endParaRPr>
          </a:p>
          <a:p>
            <a:pPr algn="l"/>
            <a:br>
              <a:rPr lang="en-US" b="0" i="0" dirty="0">
                <a:solidFill>
                  <a:srgbClr val="252423"/>
                </a:solidFill>
                <a:effectLst/>
                <a:latin typeface="Segoe UI" panose="020B0502040204020203" pitchFamily="34" charset="0"/>
              </a:rPr>
            </a:br>
            <a:endParaRPr lang="en-US" b="0" i="0" dirty="0">
              <a:solidFill>
                <a:srgbClr val="252423"/>
              </a:solidFill>
              <a:effectLst/>
              <a:latin typeface="Segoe UI" panose="020B0502040204020203" pitchFamily="34" charset="0"/>
            </a:endParaRPr>
          </a:p>
          <a:p>
            <a:pPr algn="l"/>
            <a:r>
              <a:rPr lang="en-US" sz="1800" b="0" i="0" dirty="0">
                <a:solidFill>
                  <a:srgbClr val="DEFF0B"/>
                </a:solidFill>
                <a:effectLst/>
                <a:latin typeface="Segoe UI" panose="020B0502040204020203" pitchFamily="34" charset="0"/>
              </a:rPr>
              <a:t>Q .To make Good-cabs more data-driven and improve its performance across key metrics </a:t>
            </a:r>
            <a:endParaRPr lang="en-US" b="0" i="0" dirty="0">
              <a:solidFill>
                <a:srgbClr val="252423"/>
              </a:solidFill>
              <a:effectLst/>
              <a:latin typeface="Segoe UI" panose="020B0502040204020203" pitchFamily="34" charset="0"/>
            </a:endParaRPr>
          </a:p>
          <a:p>
            <a:pPr algn="l"/>
            <a:r>
              <a:rPr lang="en-US" b="0" i="0" dirty="0">
                <a:solidFill>
                  <a:srgbClr val="DEFF0B"/>
                </a:solidFill>
                <a:effectLst/>
                <a:latin typeface="Segoe UI" panose="020B0502040204020203" pitchFamily="34" charset="0"/>
              </a:rPr>
              <a:t>(such as repeat passenger rate, customer satisfaction, new passengers and trip volume), </a:t>
            </a:r>
            <a:endParaRPr lang="en-US" b="0" i="0" dirty="0">
              <a:solidFill>
                <a:srgbClr val="252423"/>
              </a:solidFill>
              <a:effectLst/>
              <a:latin typeface="Segoe UI" panose="020B0502040204020203" pitchFamily="34" charset="0"/>
            </a:endParaRPr>
          </a:p>
          <a:p>
            <a:pPr algn="l"/>
            <a:r>
              <a:rPr lang="en-US" b="0" i="0" dirty="0">
                <a:solidFill>
                  <a:srgbClr val="DEFF0B"/>
                </a:solidFill>
                <a:effectLst/>
                <a:latin typeface="Segoe UI" panose="020B0502040204020203" pitchFamily="34" charset="0"/>
              </a:rPr>
              <a:t>what</a:t>
            </a:r>
            <a:r>
              <a:rPr lang="en-US" sz="1800" b="0" i="0" dirty="0">
                <a:solidFill>
                  <a:srgbClr val="DEFF0B"/>
                </a:solidFill>
                <a:effectLst/>
                <a:latin typeface="Segoe UI" panose="020B0502040204020203" pitchFamily="34" charset="0"/>
              </a:rPr>
              <a:t> </a:t>
            </a:r>
            <a:r>
              <a:rPr lang="en-US" b="0" i="0" dirty="0">
                <a:solidFill>
                  <a:srgbClr val="DEFF0B"/>
                </a:solidFill>
                <a:effectLst/>
                <a:latin typeface="Segoe UI" panose="020B0502040204020203" pitchFamily="34" charset="0"/>
              </a:rPr>
              <a:t>additional data should Good-cabs collect? Consider data that could provide deeper </a:t>
            </a:r>
            <a:endParaRPr lang="en-US" b="0" i="0" dirty="0">
              <a:solidFill>
                <a:srgbClr val="252423"/>
              </a:solidFill>
              <a:effectLst/>
              <a:latin typeface="Segoe UI" panose="020B0502040204020203" pitchFamily="34" charset="0"/>
            </a:endParaRPr>
          </a:p>
          <a:p>
            <a:pPr algn="l"/>
            <a:r>
              <a:rPr lang="en-US" b="0" i="0" dirty="0">
                <a:solidFill>
                  <a:srgbClr val="DEFF0B"/>
                </a:solidFill>
                <a:effectLst/>
                <a:latin typeface="Segoe UI" panose="020B0502040204020203" pitchFamily="34" charset="0"/>
              </a:rPr>
              <a:t>insights.</a:t>
            </a:r>
            <a:endParaRPr lang="en-US" b="0" i="0" dirty="0">
              <a:solidFill>
                <a:srgbClr val="252423"/>
              </a:solidFill>
              <a:effectLst/>
              <a:latin typeface="Segoe UI" panose="020B0502040204020203" pitchFamily="34" charset="0"/>
            </a:endParaRPr>
          </a:p>
          <a:p>
            <a:pPr algn="l"/>
            <a:endParaRPr lang="en-US" b="0" i="0" dirty="0">
              <a:solidFill>
                <a:srgbClr val="252423"/>
              </a:solidFill>
              <a:effectLst/>
              <a:latin typeface="Segoe UI" panose="020B0502040204020203" pitchFamily="34" charset="0"/>
            </a:endParaRPr>
          </a:p>
          <a:p>
            <a:pPr algn="l"/>
            <a:r>
              <a:rPr lang="en-US" sz="1800" b="1" i="0" dirty="0">
                <a:solidFill>
                  <a:srgbClr val="0BFA03"/>
                </a:solidFill>
                <a:effectLst/>
                <a:latin typeface="Segoe UI" panose="020B0502040204020203" pitchFamily="34" charset="0"/>
              </a:rPr>
              <a:t>Customer Feedback</a:t>
            </a:r>
            <a:r>
              <a:rPr lang="en-US" sz="1800" b="0" i="0" dirty="0">
                <a:solidFill>
                  <a:srgbClr val="0BFA03"/>
                </a:solidFill>
                <a:effectLst/>
                <a:latin typeface="Segoe UI" panose="020B0502040204020203" pitchFamily="34" charset="0"/>
              </a:rPr>
              <a:t>:</a:t>
            </a:r>
            <a:endParaRPr lang="en-US" b="0" i="0" dirty="0">
              <a:solidFill>
                <a:srgbClr val="252423"/>
              </a:solidFill>
              <a:effectLst/>
              <a:latin typeface="Segoe UI" panose="020B0502040204020203" pitchFamily="34" charset="0"/>
            </a:endParaRPr>
          </a:p>
          <a:p>
            <a:pPr algn="l">
              <a:buFont typeface="Arial" panose="020B0604020202020204" pitchFamily="34" charset="0"/>
              <a:buChar char="•"/>
            </a:pPr>
            <a:r>
              <a:rPr lang="en-US" sz="1800" b="1" i="0" dirty="0">
                <a:solidFill>
                  <a:srgbClr val="0BFA03"/>
                </a:solidFill>
                <a:effectLst/>
                <a:latin typeface="Segoe UI" panose="020B0502040204020203" pitchFamily="34" charset="0"/>
              </a:rPr>
              <a:t>Qualitative insights</a:t>
            </a:r>
            <a:r>
              <a:rPr lang="en-US" sz="1800" b="0" i="0" dirty="0">
                <a:solidFill>
                  <a:srgbClr val="0BFA03"/>
                </a:solidFill>
                <a:effectLst/>
                <a:latin typeface="Segoe UI" panose="020B0502040204020203" pitchFamily="34" charset="0"/>
              </a:rPr>
              <a:t> on why passengers may not return (service issues, pricing, ride quality).</a:t>
            </a:r>
            <a:endParaRPr lang="en-US" b="0" i="0" dirty="0">
              <a:solidFill>
                <a:srgbClr val="252423"/>
              </a:solidFill>
              <a:effectLst/>
              <a:latin typeface="Segoe UI" panose="020B0502040204020203" pitchFamily="34" charset="0"/>
            </a:endParaRPr>
          </a:p>
          <a:p>
            <a:pPr algn="l">
              <a:buFont typeface="Arial" panose="020B0604020202020204" pitchFamily="34" charset="0"/>
              <a:buChar char="•"/>
            </a:pPr>
            <a:r>
              <a:rPr lang="en-US" sz="1800" b="0" i="0" dirty="0">
                <a:solidFill>
                  <a:srgbClr val="0BFA03"/>
                </a:solidFill>
                <a:effectLst/>
                <a:latin typeface="Segoe UI" panose="020B0502040204020203" pitchFamily="34" charset="0"/>
              </a:rPr>
              <a:t>Ratings for </a:t>
            </a:r>
            <a:r>
              <a:rPr lang="en-US" sz="1800" b="1" i="0" dirty="0">
                <a:solidFill>
                  <a:srgbClr val="0BFA03"/>
                </a:solidFill>
                <a:effectLst/>
                <a:latin typeface="Segoe UI" panose="020B0502040204020203" pitchFamily="34" charset="0"/>
              </a:rPr>
              <a:t>drivers</a:t>
            </a:r>
            <a:r>
              <a:rPr lang="en-US" sz="1800" b="0" i="0" dirty="0">
                <a:solidFill>
                  <a:srgbClr val="0BFA03"/>
                </a:solidFill>
                <a:effectLst/>
                <a:latin typeface="Segoe UI" panose="020B0502040204020203" pitchFamily="34" charset="0"/>
              </a:rPr>
              <a:t>, vehicles, and overall ride experience.</a:t>
            </a:r>
          </a:p>
          <a:p>
            <a:pPr algn="l">
              <a:buFont typeface="Arial" panose="020B0604020202020204" pitchFamily="34" charset="0"/>
              <a:buChar char="•"/>
            </a:pPr>
            <a:endParaRPr lang="en-US" b="0" i="0" dirty="0">
              <a:solidFill>
                <a:srgbClr val="252423"/>
              </a:solidFill>
              <a:effectLst/>
              <a:latin typeface="Segoe UI" panose="020B0502040204020203" pitchFamily="34" charset="0"/>
            </a:endParaRPr>
          </a:p>
          <a:p>
            <a:pPr algn="l"/>
            <a:r>
              <a:rPr lang="en-US" sz="1800" b="1" i="0" dirty="0">
                <a:solidFill>
                  <a:srgbClr val="0BFA03"/>
                </a:solidFill>
                <a:effectLst/>
                <a:latin typeface="Segoe UI" panose="020B0502040204020203" pitchFamily="34" charset="0"/>
              </a:rPr>
              <a:t>Competitor Analysis</a:t>
            </a:r>
            <a:r>
              <a:rPr lang="en-US" sz="1800" b="0" i="0" dirty="0">
                <a:solidFill>
                  <a:srgbClr val="0BFA03"/>
                </a:solidFill>
                <a:effectLst/>
                <a:latin typeface="Segoe UI" panose="020B0502040204020203" pitchFamily="34" charset="0"/>
              </a:rPr>
              <a:t>:</a:t>
            </a:r>
            <a:endParaRPr lang="en-US" b="0" i="0" dirty="0">
              <a:solidFill>
                <a:srgbClr val="252423"/>
              </a:solidFill>
              <a:effectLst/>
              <a:latin typeface="Segoe UI" panose="020B0502040204020203" pitchFamily="34" charset="0"/>
            </a:endParaRPr>
          </a:p>
          <a:p>
            <a:pPr algn="l">
              <a:buFont typeface="Arial" panose="020B0604020202020204" pitchFamily="34" charset="0"/>
              <a:buChar char="•"/>
            </a:pPr>
            <a:r>
              <a:rPr lang="en-US" sz="1800" b="0" i="0" dirty="0">
                <a:solidFill>
                  <a:srgbClr val="0BFA03"/>
                </a:solidFill>
                <a:effectLst/>
                <a:latin typeface="Segoe UI" panose="020B0502040204020203" pitchFamily="34" charset="0"/>
              </a:rPr>
              <a:t>Data on competitors’ </a:t>
            </a:r>
            <a:r>
              <a:rPr lang="en-US" sz="1800" b="1" i="0" dirty="0">
                <a:solidFill>
                  <a:srgbClr val="0BFA03"/>
                </a:solidFill>
                <a:effectLst/>
                <a:latin typeface="Segoe UI" panose="020B0502040204020203" pitchFamily="34" charset="0"/>
              </a:rPr>
              <a:t>pricing, discounts, loyalty programs</a:t>
            </a:r>
            <a:r>
              <a:rPr lang="en-US" sz="1800" b="0" i="0" dirty="0">
                <a:solidFill>
                  <a:srgbClr val="0BFA03"/>
                </a:solidFill>
                <a:effectLst/>
                <a:latin typeface="Segoe UI" panose="020B0502040204020203" pitchFamily="34" charset="0"/>
              </a:rPr>
              <a:t>, and </a:t>
            </a:r>
            <a:r>
              <a:rPr lang="en-US" sz="1800" b="1" i="0" dirty="0">
                <a:solidFill>
                  <a:srgbClr val="0BFA03"/>
                </a:solidFill>
                <a:effectLst/>
                <a:latin typeface="Segoe UI" panose="020B0502040204020203" pitchFamily="34" charset="0"/>
              </a:rPr>
              <a:t>service quality</a:t>
            </a:r>
            <a:r>
              <a:rPr lang="en-US" sz="1800" b="0" i="0" dirty="0">
                <a:solidFill>
                  <a:srgbClr val="0BFA03"/>
                </a:solidFill>
                <a:effectLst/>
                <a:latin typeface="Segoe UI" panose="020B0502040204020203" pitchFamily="34" charset="0"/>
              </a:rPr>
              <a:t> to identify gaps and opportunities.</a:t>
            </a:r>
          </a:p>
          <a:p>
            <a:pPr algn="l">
              <a:buFont typeface="Arial" panose="020B0604020202020204" pitchFamily="34" charset="0"/>
              <a:buChar char="•"/>
            </a:pPr>
            <a:endParaRPr lang="en-US" b="0" i="0" dirty="0">
              <a:solidFill>
                <a:srgbClr val="252423"/>
              </a:solidFill>
              <a:effectLst/>
              <a:latin typeface="Segoe UI" panose="020B0502040204020203" pitchFamily="34" charset="0"/>
            </a:endParaRPr>
          </a:p>
          <a:p>
            <a:pPr algn="l"/>
            <a:r>
              <a:rPr lang="en-US" sz="1800" b="1" i="0" dirty="0">
                <a:solidFill>
                  <a:srgbClr val="0BFA03"/>
                </a:solidFill>
                <a:effectLst/>
                <a:latin typeface="Segoe UI" panose="020B0502040204020203" pitchFamily="34" charset="0"/>
              </a:rPr>
              <a:t>Demographic Data</a:t>
            </a:r>
            <a:r>
              <a:rPr lang="en-US" sz="1800" b="0" i="0" dirty="0">
                <a:solidFill>
                  <a:srgbClr val="0BFA03"/>
                </a:solidFill>
                <a:effectLst/>
                <a:latin typeface="Segoe UI" panose="020B0502040204020203" pitchFamily="34" charset="0"/>
              </a:rPr>
              <a:t>:</a:t>
            </a:r>
            <a:endParaRPr lang="en-US" b="0" i="0" dirty="0">
              <a:solidFill>
                <a:srgbClr val="252423"/>
              </a:solidFill>
              <a:effectLst/>
              <a:latin typeface="Segoe UI" panose="020B0502040204020203" pitchFamily="34" charset="0"/>
            </a:endParaRPr>
          </a:p>
          <a:p>
            <a:pPr algn="l">
              <a:buFont typeface="Arial" panose="020B0604020202020204" pitchFamily="34" charset="0"/>
              <a:buChar char="•"/>
            </a:pPr>
            <a:r>
              <a:rPr lang="en-US" sz="1800" b="0" i="0" dirty="0">
                <a:solidFill>
                  <a:srgbClr val="0BFA03"/>
                </a:solidFill>
                <a:effectLst/>
                <a:latin typeface="Segoe UI" panose="020B0502040204020203" pitchFamily="34" charset="0"/>
              </a:rPr>
              <a:t>Information like </a:t>
            </a:r>
            <a:r>
              <a:rPr lang="en-US" sz="1800" b="1" i="0" dirty="0">
                <a:solidFill>
                  <a:srgbClr val="0BFA03"/>
                </a:solidFill>
                <a:effectLst/>
                <a:latin typeface="Segoe UI" panose="020B0502040204020203" pitchFamily="34" charset="0"/>
              </a:rPr>
              <a:t>age, income levels, purpose of travel</a:t>
            </a:r>
            <a:r>
              <a:rPr lang="en-US" sz="1800" b="0" i="0" dirty="0">
                <a:solidFill>
                  <a:srgbClr val="0BFA03"/>
                </a:solidFill>
                <a:effectLst/>
                <a:latin typeface="Segoe UI" panose="020B0502040204020203" pitchFamily="34" charset="0"/>
              </a:rPr>
              <a:t>, and frequent travel destinations to design </a:t>
            </a:r>
            <a:r>
              <a:rPr lang="en-US" sz="1800" b="1" i="0" dirty="0">
                <a:solidFill>
                  <a:srgbClr val="0BFA03"/>
                </a:solidFill>
                <a:effectLst/>
                <a:latin typeface="Segoe UI" panose="020B0502040204020203" pitchFamily="34" charset="0"/>
              </a:rPr>
              <a:t>targeted offers and campaigns</a:t>
            </a:r>
            <a:r>
              <a:rPr lang="en-US" sz="1800" b="0" i="0" dirty="0">
                <a:solidFill>
                  <a:srgbClr val="0BFA03"/>
                </a:solidFill>
                <a:effectLst/>
                <a:latin typeface="Segoe UI" panose="020B0502040204020203" pitchFamily="34" charset="0"/>
              </a:rPr>
              <a:t>.</a:t>
            </a:r>
            <a:endParaRPr lang="en-US" b="0" i="0" dirty="0">
              <a:solidFill>
                <a:srgbClr val="252423"/>
              </a:solidFill>
              <a:effectLst/>
              <a:latin typeface="Segoe UI" panose="020B0502040204020203" pitchFamily="34" charset="0"/>
            </a:endParaRPr>
          </a:p>
        </p:txBody>
      </p:sp>
    </p:spTree>
    <p:extLst>
      <p:ext uri="{BB962C8B-B14F-4D97-AF65-F5344CB8AC3E}">
        <p14:creationId xmlns:p14="http://schemas.microsoft.com/office/powerpoint/2010/main" val="22625819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black background with a circle">
            <a:extLst>
              <a:ext uri="{FF2B5EF4-FFF2-40B4-BE49-F238E27FC236}">
                <a16:creationId xmlns:a16="http://schemas.microsoft.com/office/drawing/2014/main" id="{232F532D-B392-AF76-1F0E-D78C2603CFD6}"/>
              </a:ext>
            </a:extLst>
          </p:cNvPr>
          <p:cNvPicPr>
            <a:picLocks noChangeAspect="1"/>
          </p:cNvPicPr>
          <p:nvPr/>
        </p:nvPicPr>
        <p:blipFill>
          <a:blip r:embed="rId2"/>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9DA7C617-7E7A-4FB7-A8A0-E9632D390189}"/>
              </a:ext>
            </a:extLst>
          </p:cNvPr>
          <p:cNvSpPr txBox="1"/>
          <p:nvPr/>
        </p:nvSpPr>
        <p:spPr>
          <a:xfrm>
            <a:off x="0" y="325120"/>
            <a:ext cx="11643360" cy="3970318"/>
          </a:xfrm>
          <a:prstGeom prst="rect">
            <a:avLst/>
          </a:prstGeom>
          <a:noFill/>
        </p:spPr>
        <p:txBody>
          <a:bodyPr wrap="square">
            <a:spAutoFit/>
          </a:bodyPr>
          <a:lstStyle/>
          <a:p>
            <a:pPr algn="l"/>
            <a:br>
              <a:rPr lang="en-US" sz="1800" b="1" i="0" dirty="0">
                <a:solidFill>
                  <a:srgbClr val="0BFA03"/>
                </a:solidFill>
                <a:effectLst/>
                <a:latin typeface="Segoe UI" panose="020B0502040204020203" pitchFamily="34" charset="0"/>
              </a:rPr>
            </a:br>
            <a:r>
              <a:rPr lang="en-US" sz="1800" b="1" i="0" dirty="0">
                <a:solidFill>
                  <a:srgbClr val="0BFA03"/>
                </a:solidFill>
                <a:effectLst/>
                <a:latin typeface="Segoe UI" panose="020B0502040204020203" pitchFamily="34" charset="0"/>
              </a:rPr>
              <a:t>Trip-Specific Data</a:t>
            </a:r>
            <a:r>
              <a:rPr lang="en-US" sz="1800" b="0" i="0" dirty="0">
                <a:solidFill>
                  <a:srgbClr val="0BFA03"/>
                </a:solidFill>
                <a:effectLst/>
                <a:latin typeface="Segoe UI" panose="020B0502040204020203" pitchFamily="34" charset="0"/>
              </a:rPr>
              <a:t>:</a:t>
            </a:r>
            <a:endParaRPr lang="en-US" b="0" i="0" dirty="0">
              <a:solidFill>
                <a:srgbClr val="252423"/>
              </a:solidFill>
              <a:effectLst/>
              <a:latin typeface="Segoe UI" panose="020B0502040204020203" pitchFamily="34" charset="0"/>
            </a:endParaRPr>
          </a:p>
          <a:p>
            <a:pPr algn="l">
              <a:buFont typeface="Arial" panose="020B0604020202020204" pitchFamily="34" charset="0"/>
              <a:buChar char="•"/>
            </a:pPr>
            <a:r>
              <a:rPr lang="en-US" sz="1800" b="1" i="0" dirty="0">
                <a:solidFill>
                  <a:srgbClr val="0BFA03"/>
                </a:solidFill>
                <a:effectLst/>
                <a:latin typeface="Segoe UI" panose="020B0502040204020203" pitchFamily="34" charset="0"/>
              </a:rPr>
              <a:t>Peak Hours</a:t>
            </a:r>
            <a:r>
              <a:rPr lang="en-US" sz="1800" b="0" i="0" dirty="0">
                <a:solidFill>
                  <a:srgbClr val="0BFA03"/>
                </a:solidFill>
                <a:effectLst/>
                <a:latin typeface="Segoe UI" panose="020B0502040204020203" pitchFamily="34" charset="0"/>
              </a:rPr>
              <a:t>: Identify at what times customers are most likely to book rides.</a:t>
            </a:r>
            <a:endParaRPr lang="en-US" b="0" i="0" dirty="0">
              <a:solidFill>
                <a:srgbClr val="252423"/>
              </a:solidFill>
              <a:effectLst/>
              <a:latin typeface="Segoe UI" panose="020B0502040204020203" pitchFamily="34" charset="0"/>
            </a:endParaRPr>
          </a:p>
          <a:p>
            <a:pPr algn="l">
              <a:buFont typeface="Arial" panose="020B0604020202020204" pitchFamily="34" charset="0"/>
              <a:buChar char="•"/>
            </a:pPr>
            <a:r>
              <a:rPr lang="en-US" sz="1800" b="1" i="0" dirty="0">
                <a:solidFill>
                  <a:srgbClr val="0BFA03"/>
                </a:solidFill>
                <a:effectLst/>
                <a:latin typeface="Segoe UI" panose="020B0502040204020203" pitchFamily="34" charset="0"/>
              </a:rPr>
              <a:t>Frequent Days</a:t>
            </a:r>
            <a:r>
              <a:rPr lang="en-US" sz="1800" b="0" i="0" dirty="0">
                <a:solidFill>
                  <a:srgbClr val="0BFA03"/>
                </a:solidFill>
                <a:effectLst/>
                <a:latin typeface="Segoe UI" panose="020B0502040204020203" pitchFamily="34" charset="0"/>
              </a:rPr>
              <a:t>: Analyze which days of the week see the most bookings.</a:t>
            </a:r>
            <a:endParaRPr lang="en-US" b="0" i="0" dirty="0">
              <a:solidFill>
                <a:srgbClr val="252423"/>
              </a:solidFill>
              <a:effectLst/>
              <a:latin typeface="Segoe UI" panose="020B0502040204020203" pitchFamily="34" charset="0"/>
            </a:endParaRPr>
          </a:p>
          <a:p>
            <a:pPr algn="l">
              <a:buFont typeface="Arial" panose="020B0604020202020204" pitchFamily="34" charset="0"/>
              <a:buChar char="•"/>
            </a:pPr>
            <a:r>
              <a:rPr lang="en-US" sz="1800" b="1" i="0" dirty="0">
                <a:solidFill>
                  <a:srgbClr val="0BFA03"/>
                </a:solidFill>
                <a:effectLst/>
                <a:latin typeface="Segoe UI" panose="020B0502040204020203" pitchFamily="34" charset="0"/>
              </a:rPr>
              <a:t>Trip Distance</a:t>
            </a:r>
            <a:r>
              <a:rPr lang="en-US" sz="1800" b="0" i="0" dirty="0">
                <a:solidFill>
                  <a:srgbClr val="0BFA03"/>
                </a:solidFill>
                <a:effectLst/>
                <a:latin typeface="Segoe UI" panose="020B0502040204020203" pitchFamily="34" charset="0"/>
              </a:rPr>
              <a:t>: Average miles traveled per ride to optimize pricing and fleet allocation.</a:t>
            </a:r>
            <a:endParaRPr lang="en-US" b="0" i="0" dirty="0">
              <a:solidFill>
                <a:srgbClr val="252423"/>
              </a:solidFill>
              <a:effectLst/>
              <a:latin typeface="Segoe UI" panose="020B0502040204020203" pitchFamily="34" charset="0"/>
            </a:endParaRPr>
          </a:p>
          <a:p>
            <a:pPr algn="l">
              <a:buFont typeface="Arial" panose="020B0604020202020204" pitchFamily="34" charset="0"/>
              <a:buChar char="•"/>
            </a:pPr>
            <a:r>
              <a:rPr lang="en-US" sz="1800" b="1" i="0" dirty="0">
                <a:solidFill>
                  <a:srgbClr val="0BFA03"/>
                </a:solidFill>
                <a:effectLst/>
                <a:latin typeface="Segoe UI" panose="020B0502040204020203" pitchFamily="34" charset="0"/>
              </a:rPr>
              <a:t>Drop-off and Pickup Hotspots</a:t>
            </a:r>
            <a:r>
              <a:rPr lang="en-US" sz="1800" b="0" i="0" dirty="0">
                <a:solidFill>
                  <a:srgbClr val="0BFA03"/>
                </a:solidFill>
                <a:effectLst/>
                <a:latin typeface="Segoe UI" panose="020B0502040204020203" pitchFamily="34" charset="0"/>
              </a:rPr>
              <a:t>: Identify high-demand areas for better fleet placement.</a:t>
            </a:r>
            <a:endParaRPr lang="en-US" b="0" i="0" dirty="0">
              <a:solidFill>
                <a:srgbClr val="252423"/>
              </a:solidFill>
              <a:effectLst/>
              <a:latin typeface="Segoe UI" panose="020B0502040204020203" pitchFamily="34" charset="0"/>
            </a:endParaRPr>
          </a:p>
          <a:p>
            <a:pPr algn="l"/>
            <a:endParaRPr lang="en-US" sz="1800" b="1" i="0" dirty="0">
              <a:solidFill>
                <a:srgbClr val="0BFA03"/>
              </a:solidFill>
              <a:effectLst/>
              <a:latin typeface="Segoe UI" panose="020B0502040204020203" pitchFamily="34" charset="0"/>
            </a:endParaRPr>
          </a:p>
          <a:p>
            <a:pPr algn="l"/>
            <a:r>
              <a:rPr lang="en-US" sz="1800" b="1" i="0" dirty="0">
                <a:solidFill>
                  <a:srgbClr val="0BFA03"/>
                </a:solidFill>
                <a:effectLst/>
                <a:latin typeface="Segoe UI" panose="020B0502040204020203" pitchFamily="34" charset="0"/>
              </a:rPr>
              <a:t>Customer Booking Patterns</a:t>
            </a:r>
            <a:r>
              <a:rPr lang="en-US" sz="1800" b="0" i="0" dirty="0">
                <a:solidFill>
                  <a:srgbClr val="0BFA03"/>
                </a:solidFill>
                <a:effectLst/>
                <a:latin typeface="Segoe UI" panose="020B0502040204020203" pitchFamily="34" charset="0"/>
              </a:rPr>
              <a:t>:</a:t>
            </a:r>
            <a:endParaRPr lang="en-US" b="0" i="0" dirty="0">
              <a:solidFill>
                <a:srgbClr val="252423"/>
              </a:solidFill>
              <a:effectLst/>
              <a:latin typeface="Segoe UI" panose="020B0502040204020203" pitchFamily="34" charset="0"/>
            </a:endParaRPr>
          </a:p>
          <a:p>
            <a:pPr algn="l">
              <a:buFont typeface="Arial" panose="020B0604020202020204" pitchFamily="34" charset="0"/>
              <a:buChar char="•"/>
            </a:pPr>
            <a:r>
              <a:rPr lang="en-US" sz="1800" b="0" i="0" dirty="0">
                <a:solidFill>
                  <a:srgbClr val="0BFA03"/>
                </a:solidFill>
                <a:effectLst/>
                <a:latin typeface="Segoe UI" panose="020B0502040204020203" pitchFamily="34" charset="0"/>
              </a:rPr>
              <a:t>Understand seasonal trends (e.g., tourism seasons, festivals, weather impacts) to align fleet and marketing strategies.</a:t>
            </a:r>
            <a:endParaRPr lang="en-US" b="0" i="0" dirty="0">
              <a:solidFill>
                <a:srgbClr val="252423"/>
              </a:solidFill>
              <a:effectLst/>
              <a:latin typeface="Segoe UI" panose="020B0502040204020203" pitchFamily="34" charset="0"/>
            </a:endParaRPr>
          </a:p>
          <a:p>
            <a:pPr algn="l">
              <a:buFont typeface="Arial" panose="020B0604020202020204" pitchFamily="34" charset="0"/>
              <a:buChar char="•"/>
            </a:pPr>
            <a:r>
              <a:rPr lang="en-US" sz="1800" b="0" i="0" dirty="0">
                <a:solidFill>
                  <a:srgbClr val="0BFA03"/>
                </a:solidFill>
                <a:effectLst/>
                <a:latin typeface="Segoe UI" panose="020B0502040204020203" pitchFamily="34" charset="0"/>
              </a:rPr>
              <a:t>Identify months with the lowest bookings to implement targeted promotions.</a:t>
            </a:r>
            <a:endParaRPr lang="en-US" b="0" i="0" dirty="0">
              <a:solidFill>
                <a:srgbClr val="252423"/>
              </a:solidFill>
              <a:effectLst/>
              <a:latin typeface="Segoe UI" panose="020B0502040204020203" pitchFamily="34" charset="0"/>
            </a:endParaRPr>
          </a:p>
          <a:p>
            <a:pPr algn="l"/>
            <a:endParaRPr lang="en-US" sz="1800" b="1" i="0" dirty="0">
              <a:solidFill>
                <a:srgbClr val="0BFA03"/>
              </a:solidFill>
              <a:effectLst/>
              <a:latin typeface="Segoe UI" panose="020B0502040204020203" pitchFamily="34" charset="0"/>
            </a:endParaRPr>
          </a:p>
          <a:p>
            <a:pPr algn="l"/>
            <a:r>
              <a:rPr lang="en-US" sz="1800" b="1" i="0" dirty="0">
                <a:solidFill>
                  <a:srgbClr val="0BFA03"/>
                </a:solidFill>
                <a:effectLst/>
                <a:latin typeface="Segoe UI" panose="020B0502040204020203" pitchFamily="34" charset="0"/>
              </a:rPr>
              <a:t>Driver Performance Metrics</a:t>
            </a:r>
            <a:r>
              <a:rPr lang="en-US" sz="1800" b="0" i="0" dirty="0">
                <a:solidFill>
                  <a:srgbClr val="0BFA03"/>
                </a:solidFill>
                <a:effectLst/>
                <a:latin typeface="Segoe UI" panose="020B0502040204020203" pitchFamily="34" charset="0"/>
              </a:rPr>
              <a:t>:</a:t>
            </a:r>
            <a:endParaRPr lang="en-US" b="0" i="0" dirty="0">
              <a:solidFill>
                <a:srgbClr val="252423"/>
              </a:solidFill>
              <a:effectLst/>
              <a:latin typeface="Segoe UI" panose="020B0502040204020203" pitchFamily="34" charset="0"/>
            </a:endParaRPr>
          </a:p>
          <a:p>
            <a:pPr algn="l">
              <a:buFont typeface="Arial" panose="020B0604020202020204" pitchFamily="34" charset="0"/>
              <a:buChar char="•"/>
            </a:pPr>
            <a:r>
              <a:rPr lang="en-US" sz="1800" b="0" i="0" dirty="0">
                <a:solidFill>
                  <a:srgbClr val="0BFA03"/>
                </a:solidFill>
                <a:effectLst/>
                <a:latin typeface="Segoe UI" panose="020B0502040204020203" pitchFamily="34" charset="0"/>
              </a:rPr>
              <a:t>Ratings, trip completion rates, and availability during peak times to address service quality gaps.</a:t>
            </a:r>
            <a:endParaRPr lang="en-US" b="0" i="0" dirty="0">
              <a:solidFill>
                <a:srgbClr val="252423"/>
              </a:solidFill>
              <a:effectLst/>
              <a:latin typeface="Segoe UI" panose="020B0502040204020203" pitchFamily="34" charset="0"/>
            </a:endParaRPr>
          </a:p>
        </p:txBody>
      </p:sp>
    </p:spTree>
    <p:extLst>
      <p:ext uri="{BB962C8B-B14F-4D97-AF65-F5344CB8AC3E}">
        <p14:creationId xmlns:p14="http://schemas.microsoft.com/office/powerpoint/2010/main" val="2304958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lack background with a circle">
            <a:extLst>
              <a:ext uri="{FF2B5EF4-FFF2-40B4-BE49-F238E27FC236}">
                <a16:creationId xmlns:a16="http://schemas.microsoft.com/office/drawing/2014/main" id="{455FF3A7-A0E5-AACD-CC29-00414223961F}"/>
              </a:ext>
            </a:extLst>
          </p:cNvPr>
          <p:cNvPicPr>
            <a:picLocks noChangeAspect="1"/>
          </p:cNvPicPr>
          <p:nvPr/>
        </p:nvPicPr>
        <p:blipFill>
          <a:blip r:embed="rId2"/>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657B50E8-5949-6F68-9236-EFC0AB5BF0F1}"/>
              </a:ext>
            </a:extLst>
          </p:cNvPr>
          <p:cNvSpPr txBox="1"/>
          <p:nvPr/>
        </p:nvSpPr>
        <p:spPr>
          <a:xfrm>
            <a:off x="510639" y="225630"/>
            <a:ext cx="10854047" cy="6740307"/>
          </a:xfrm>
          <a:prstGeom prst="rect">
            <a:avLst/>
          </a:prstGeom>
          <a:noFill/>
        </p:spPr>
        <p:txBody>
          <a:bodyPr wrap="square" rtlCol="0">
            <a:spAutoFit/>
          </a:bodyPr>
          <a:lstStyle/>
          <a:p>
            <a:r>
              <a:rPr lang="en-US" sz="2400" dirty="0">
                <a:solidFill>
                  <a:schemeClr val="bg1"/>
                </a:solidFill>
              </a:rPr>
              <a:t>1)Introduction</a:t>
            </a:r>
          </a:p>
          <a:p>
            <a:endParaRPr lang="en-US" sz="2400" dirty="0">
              <a:solidFill>
                <a:schemeClr val="bg1"/>
              </a:solidFill>
            </a:endParaRPr>
          </a:p>
          <a:p>
            <a:r>
              <a:rPr lang="en-US" sz="2400" dirty="0">
                <a:solidFill>
                  <a:schemeClr val="bg1"/>
                </a:solidFill>
              </a:rPr>
              <a:t>2)Problem Statement:</a:t>
            </a:r>
          </a:p>
          <a:p>
            <a:r>
              <a:rPr lang="en-US" sz="2400" dirty="0">
                <a:solidFill>
                  <a:schemeClr val="bg1"/>
                </a:solidFill>
              </a:rPr>
              <a:t>        </a:t>
            </a:r>
          </a:p>
          <a:p>
            <a:r>
              <a:rPr lang="en-US" sz="2400" dirty="0">
                <a:solidFill>
                  <a:schemeClr val="bg1"/>
                </a:solidFill>
              </a:rPr>
              <a:t>: </a:t>
            </a:r>
            <a:r>
              <a:rPr lang="en-US" sz="2400" dirty="0" err="1">
                <a:solidFill>
                  <a:schemeClr val="bg1"/>
                </a:solidFill>
              </a:rPr>
              <a:t>Goodcabs</a:t>
            </a:r>
            <a:r>
              <a:rPr lang="en-US" sz="2400" dirty="0">
                <a:solidFill>
                  <a:schemeClr val="bg1"/>
                </a:solidFill>
              </a:rPr>
              <a:t>, a cab service focused on tier-2 cities, aims to achieve ambitious performance targets for 2024, including growth and improved passenger satisfaction. To meet these goals, the company needs to assess its performance across key metrics such as trip volume, passenger satisfaction, repeat passenger rate, and trip distribution and Revenue</a:t>
            </a:r>
          </a:p>
          <a:p>
            <a:endParaRPr lang="en-US" sz="2400" dirty="0">
              <a:solidFill>
                <a:schemeClr val="bg1"/>
              </a:solidFill>
            </a:endParaRPr>
          </a:p>
          <a:p>
            <a:r>
              <a:rPr lang="en-US" sz="2400" dirty="0">
                <a:solidFill>
                  <a:schemeClr val="bg1"/>
                </a:solidFill>
              </a:rPr>
              <a:t>3)Primary &amp; </a:t>
            </a:r>
            <a:r>
              <a:rPr lang="en-US" sz="2400" dirty="0" err="1">
                <a:solidFill>
                  <a:schemeClr val="bg1"/>
                </a:solidFill>
              </a:rPr>
              <a:t>Secondry</a:t>
            </a:r>
            <a:r>
              <a:rPr lang="en-US" sz="2400" dirty="0">
                <a:solidFill>
                  <a:schemeClr val="bg1"/>
                </a:solidFill>
              </a:rPr>
              <a:t> Questions about Insights</a:t>
            </a:r>
          </a:p>
          <a:p>
            <a:endParaRPr lang="en-US" sz="2400" dirty="0">
              <a:solidFill>
                <a:schemeClr val="bg1"/>
              </a:solidFill>
            </a:endParaRPr>
          </a:p>
          <a:p>
            <a:r>
              <a:rPr lang="en-US" sz="2400" dirty="0">
                <a:solidFill>
                  <a:schemeClr val="bg1"/>
                </a:solidFill>
              </a:rPr>
              <a:t>4)Further Analysis </a:t>
            </a:r>
          </a:p>
          <a:p>
            <a:endParaRPr lang="en-US" sz="2400" dirty="0">
              <a:solidFill>
                <a:schemeClr val="bg1"/>
              </a:solidFill>
            </a:endParaRPr>
          </a:p>
          <a:p>
            <a:r>
              <a:rPr lang="en-US" sz="2400" dirty="0">
                <a:solidFill>
                  <a:schemeClr val="bg1"/>
                </a:solidFill>
              </a:rPr>
              <a:t>5)Recommendations</a:t>
            </a: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IN" dirty="0">
              <a:solidFill>
                <a:schemeClr val="bg1"/>
              </a:solidFill>
            </a:endParaRPr>
          </a:p>
        </p:txBody>
      </p:sp>
    </p:spTree>
    <p:extLst>
      <p:ext uri="{BB962C8B-B14F-4D97-AF65-F5344CB8AC3E}">
        <p14:creationId xmlns:p14="http://schemas.microsoft.com/office/powerpoint/2010/main" val="12716291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lack background with a circle&#10;&#10;Description automatically generated">
            <a:extLst>
              <a:ext uri="{FF2B5EF4-FFF2-40B4-BE49-F238E27FC236}">
                <a16:creationId xmlns:a16="http://schemas.microsoft.com/office/drawing/2014/main" id="{ED6A33B2-35BA-AF18-10DB-215E97FD55B3}"/>
              </a:ext>
            </a:extLst>
          </p:cNvPr>
          <p:cNvPicPr>
            <a:picLocks noChangeAspect="1"/>
          </p:cNvPicPr>
          <p:nvPr/>
        </p:nvPicPr>
        <p:blipFill>
          <a:blip r:embed="rId2"/>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095E5E79-7195-6D07-9414-2728807CF20F}"/>
              </a:ext>
            </a:extLst>
          </p:cNvPr>
          <p:cNvSpPr txBox="1"/>
          <p:nvPr/>
        </p:nvSpPr>
        <p:spPr>
          <a:xfrm>
            <a:off x="182880" y="152400"/>
            <a:ext cx="11460480" cy="3774816"/>
          </a:xfrm>
          <a:prstGeom prst="rect">
            <a:avLst/>
          </a:prstGeom>
          <a:noFill/>
        </p:spPr>
        <p:txBody>
          <a:bodyPr wrap="square">
            <a:spAutoFit/>
          </a:bodyPr>
          <a:lstStyle/>
          <a:p>
            <a:pPr marL="229235" algn="ctr">
              <a:spcBef>
                <a:spcPts val="820"/>
              </a:spcBef>
              <a:spcAft>
                <a:spcPts val="0"/>
              </a:spcAft>
            </a:pPr>
            <a:r>
              <a:rPr lang="en-US" sz="2800" b="1" dirty="0">
                <a:solidFill>
                  <a:srgbClr val="FFFF00"/>
                </a:solidFill>
                <a:effectLst/>
                <a:latin typeface="Arial" panose="020B0604020202020204" pitchFamily="34" charset="0"/>
                <a:ea typeface="Arial" panose="020B0604020202020204" pitchFamily="34" charset="0"/>
              </a:rPr>
              <a:t>Ad-Hoc-requests</a:t>
            </a:r>
          </a:p>
          <a:p>
            <a:pPr marL="229235">
              <a:spcBef>
                <a:spcPts val="820"/>
              </a:spcBef>
              <a:spcAft>
                <a:spcPts val="0"/>
              </a:spcAft>
            </a:pPr>
            <a:r>
              <a:rPr lang="en-US" sz="1600" b="1" dirty="0">
                <a:solidFill>
                  <a:srgbClr val="00CC00"/>
                </a:solidFill>
                <a:effectLst/>
                <a:latin typeface="Arial" panose="020B0604020202020204" pitchFamily="34" charset="0"/>
                <a:ea typeface="Arial" panose="020B0604020202020204" pitchFamily="34" charset="0"/>
              </a:rPr>
              <a:t>Business</a:t>
            </a:r>
            <a:r>
              <a:rPr lang="en-US" sz="1600" b="1" spc="255" dirty="0">
                <a:solidFill>
                  <a:srgbClr val="00CC00"/>
                </a:solidFill>
                <a:effectLst/>
                <a:latin typeface="Arial" panose="020B0604020202020204" pitchFamily="34" charset="0"/>
                <a:ea typeface="Arial" panose="020B0604020202020204" pitchFamily="34" charset="0"/>
              </a:rPr>
              <a:t> </a:t>
            </a:r>
            <a:r>
              <a:rPr lang="en-US" sz="1600" b="1" dirty="0">
                <a:solidFill>
                  <a:srgbClr val="00CC00"/>
                </a:solidFill>
                <a:effectLst/>
                <a:latin typeface="Arial" panose="020B0604020202020204" pitchFamily="34" charset="0"/>
                <a:ea typeface="Arial" panose="020B0604020202020204" pitchFamily="34" charset="0"/>
              </a:rPr>
              <a:t>Request</a:t>
            </a:r>
            <a:r>
              <a:rPr lang="en-US" sz="1600" b="1" spc="220"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a:t>
            </a:r>
            <a:r>
              <a:rPr lang="en-US" sz="1600" spc="-20"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1:</a:t>
            </a:r>
            <a:r>
              <a:rPr lang="en-US" sz="1600" spc="280"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City-Level</a:t>
            </a:r>
            <a:r>
              <a:rPr lang="en-US" sz="1600" spc="235"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Fare</a:t>
            </a:r>
            <a:r>
              <a:rPr lang="en-US" sz="1600" spc="115"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and</a:t>
            </a:r>
            <a:r>
              <a:rPr lang="en-US" sz="1600" spc="125"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Trip</a:t>
            </a:r>
            <a:r>
              <a:rPr lang="en-US" sz="1600" spc="105"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Summary</a:t>
            </a:r>
            <a:r>
              <a:rPr lang="en-US" sz="1600" spc="255"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Report</a:t>
            </a:r>
            <a:endParaRPr lang="en-IN" sz="1600" dirty="0">
              <a:solidFill>
                <a:srgbClr val="00CC00"/>
              </a:solidFill>
              <a:effectLst/>
              <a:latin typeface="Arial" panose="020B0604020202020204" pitchFamily="34" charset="0"/>
              <a:ea typeface="Arial" panose="020B0604020202020204" pitchFamily="34" charset="0"/>
            </a:endParaRPr>
          </a:p>
          <a:p>
            <a:pPr>
              <a:spcBef>
                <a:spcPts val="10"/>
              </a:spcBef>
            </a:pPr>
            <a:r>
              <a:rPr lang="en-US" sz="1600" dirty="0">
                <a:solidFill>
                  <a:srgbClr val="00CC00"/>
                </a:solidFill>
                <a:effectLst/>
                <a:latin typeface="Arial" panose="020B0604020202020204" pitchFamily="34" charset="0"/>
                <a:ea typeface="Arial" panose="020B0604020202020204" pitchFamily="34" charset="0"/>
              </a:rPr>
              <a:t> </a:t>
            </a:r>
            <a:endParaRPr lang="en-IN" sz="1600" dirty="0">
              <a:solidFill>
                <a:srgbClr val="00CC00"/>
              </a:solidFill>
              <a:effectLst/>
              <a:latin typeface="Arial" panose="020B0604020202020204" pitchFamily="34" charset="0"/>
              <a:ea typeface="Arial" panose="020B0604020202020204" pitchFamily="34" charset="0"/>
            </a:endParaRPr>
          </a:p>
          <a:p>
            <a:pPr marL="228600" marR="85725">
              <a:lnSpc>
                <a:spcPct val="102000"/>
              </a:lnSpc>
              <a:spcAft>
                <a:spcPts val="0"/>
              </a:spcAft>
            </a:pPr>
            <a:r>
              <a:rPr lang="en-US" sz="1600" dirty="0">
                <a:solidFill>
                  <a:srgbClr val="00CC00"/>
                </a:solidFill>
                <a:effectLst/>
                <a:latin typeface="Arial" panose="020B0604020202020204" pitchFamily="34" charset="0"/>
                <a:ea typeface="Arial" panose="020B0604020202020204" pitchFamily="34" charset="0"/>
              </a:rPr>
              <a:t>Generate a report</a:t>
            </a:r>
            <a:r>
              <a:rPr lang="en-US" sz="1600" spc="5"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that displays</a:t>
            </a:r>
            <a:r>
              <a:rPr lang="en-US" sz="1600" spc="5"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the total trips,</a:t>
            </a:r>
            <a:r>
              <a:rPr lang="en-US" sz="1600" spc="5"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average fare per km, average fare per trip, and</a:t>
            </a:r>
            <a:r>
              <a:rPr lang="en-US" sz="1600" spc="-290"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the percentage</a:t>
            </a:r>
            <a:r>
              <a:rPr lang="en-US" sz="1600" spc="5"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contribution</a:t>
            </a:r>
            <a:r>
              <a:rPr lang="en-US" sz="1600" spc="5"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of each city’s trips to the overall trips. This report</a:t>
            </a:r>
            <a:r>
              <a:rPr lang="en-US" sz="1600" spc="5"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will help in</a:t>
            </a:r>
            <a:r>
              <a:rPr lang="en-US" sz="1600" spc="5"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assessing</a:t>
            </a:r>
            <a:r>
              <a:rPr lang="en-US" sz="1600" spc="265"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trip</a:t>
            </a:r>
            <a:r>
              <a:rPr lang="en-US" sz="1600" spc="95"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volume,</a:t>
            </a:r>
            <a:r>
              <a:rPr lang="en-US" sz="1600" spc="55"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pricing</a:t>
            </a:r>
            <a:r>
              <a:rPr lang="en-US" sz="1600" spc="50"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efficiency,</a:t>
            </a:r>
            <a:r>
              <a:rPr lang="en-US" sz="1600" spc="50"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and</a:t>
            </a:r>
            <a:r>
              <a:rPr lang="en-US" sz="1600" spc="25"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each</a:t>
            </a:r>
            <a:r>
              <a:rPr lang="en-US" sz="1600" spc="30"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city’s</a:t>
            </a:r>
            <a:r>
              <a:rPr lang="en-US" sz="1600" spc="-10"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contribution</a:t>
            </a:r>
            <a:r>
              <a:rPr lang="en-US" sz="1600" spc="95"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to</a:t>
            </a:r>
            <a:r>
              <a:rPr lang="en-US" sz="1600" spc="15"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the</a:t>
            </a:r>
            <a:r>
              <a:rPr lang="en-US" sz="1600" spc="-10"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overall</a:t>
            </a:r>
            <a:r>
              <a:rPr lang="en-US" sz="1600" spc="45"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trip</a:t>
            </a:r>
            <a:r>
              <a:rPr lang="en-US" sz="1600" spc="10"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count.</a:t>
            </a:r>
            <a:endParaRPr lang="en-IN" sz="1600" dirty="0">
              <a:solidFill>
                <a:srgbClr val="00CC00"/>
              </a:solidFill>
              <a:effectLst/>
              <a:latin typeface="Arial" panose="020B0604020202020204" pitchFamily="34" charset="0"/>
              <a:ea typeface="Arial" panose="020B0604020202020204" pitchFamily="34" charset="0"/>
            </a:endParaRPr>
          </a:p>
          <a:p>
            <a:pPr marL="685165">
              <a:spcBef>
                <a:spcPts val="1135"/>
              </a:spcBef>
              <a:spcAft>
                <a:spcPts val="0"/>
              </a:spcAft>
            </a:pPr>
            <a:r>
              <a:rPr lang="en-US" sz="1600" dirty="0">
                <a:solidFill>
                  <a:srgbClr val="00CC00"/>
                </a:solidFill>
                <a:effectLst/>
                <a:latin typeface="Arial" panose="020B0604020202020204" pitchFamily="34" charset="0"/>
                <a:ea typeface="Arial" panose="020B0604020202020204" pitchFamily="34" charset="0"/>
              </a:rPr>
              <a:t>Fields:</a:t>
            </a:r>
            <a:endParaRPr lang="en-IN" sz="1600" dirty="0">
              <a:solidFill>
                <a:srgbClr val="00CC00"/>
              </a:solidFill>
              <a:effectLst/>
              <a:latin typeface="Arial" panose="020B0604020202020204" pitchFamily="34" charset="0"/>
              <a:ea typeface="Arial" panose="020B0604020202020204" pitchFamily="34" charset="0"/>
            </a:endParaRPr>
          </a:p>
          <a:p>
            <a:pPr>
              <a:spcBef>
                <a:spcPts val="50"/>
              </a:spcBef>
            </a:pPr>
            <a:r>
              <a:rPr lang="en-US" sz="1600" dirty="0">
                <a:solidFill>
                  <a:srgbClr val="00CC00"/>
                </a:solidFill>
                <a:effectLst/>
                <a:latin typeface="Arial" panose="020B0604020202020204" pitchFamily="34" charset="0"/>
                <a:ea typeface="Arial" panose="020B0604020202020204" pitchFamily="34" charset="0"/>
              </a:rPr>
              <a:t> </a:t>
            </a:r>
            <a:endParaRPr lang="en-IN" sz="1600" dirty="0">
              <a:solidFill>
                <a:srgbClr val="00CC00"/>
              </a:solidFill>
              <a:effectLst/>
              <a:latin typeface="Arial" panose="020B0604020202020204" pitchFamily="34" charset="0"/>
              <a:ea typeface="Arial" panose="020B0604020202020204" pitchFamily="34" charset="0"/>
            </a:endParaRPr>
          </a:p>
          <a:p>
            <a:pPr marL="742950" lvl="1" indent="-285750">
              <a:spcBef>
                <a:spcPts val="5"/>
              </a:spcBef>
              <a:spcAft>
                <a:spcPts val="0"/>
              </a:spcAft>
              <a:buFont typeface="Arial" panose="020B0604020202020204" pitchFamily="34" charset="0"/>
              <a:buChar char="•"/>
              <a:tabLst>
                <a:tab pos="1145540" algn="l"/>
                <a:tab pos="1146175" algn="l"/>
              </a:tabLst>
            </a:pPr>
            <a:r>
              <a:rPr lang="en-US" sz="1600" dirty="0">
                <a:solidFill>
                  <a:srgbClr val="00CC00"/>
                </a:solidFill>
                <a:effectLst/>
                <a:latin typeface="Arial" panose="020B0604020202020204" pitchFamily="34" charset="0"/>
                <a:ea typeface="Arial" panose="020B0604020202020204" pitchFamily="34" charset="0"/>
              </a:rPr>
              <a:t>city</a:t>
            </a:r>
            <a:r>
              <a:rPr lang="en-US" sz="1600" spc="240"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name</a:t>
            </a:r>
            <a:endParaRPr lang="en-IN" sz="1600" dirty="0">
              <a:solidFill>
                <a:srgbClr val="00CC00"/>
              </a:solidFill>
              <a:effectLst/>
              <a:latin typeface="Arial" panose="020B0604020202020204" pitchFamily="34" charset="0"/>
              <a:ea typeface="Arial" panose="020B0604020202020204" pitchFamily="34" charset="0"/>
            </a:endParaRPr>
          </a:p>
          <a:p>
            <a:pPr marL="742950" lvl="1" indent="-285750">
              <a:spcBef>
                <a:spcPts val="35"/>
              </a:spcBef>
              <a:buFont typeface="Arial" panose="020B0604020202020204" pitchFamily="34" charset="0"/>
              <a:buChar char="•"/>
              <a:tabLst>
                <a:tab pos="1146175" algn="l"/>
                <a:tab pos="1146810" algn="l"/>
              </a:tabLst>
            </a:pPr>
            <a:r>
              <a:rPr lang="en-US" sz="1600" dirty="0" err="1">
                <a:solidFill>
                  <a:srgbClr val="00CC00"/>
                </a:solidFill>
                <a:effectLst/>
                <a:latin typeface="Arial" panose="020B0604020202020204" pitchFamily="34" charset="0"/>
                <a:ea typeface="Arial" panose="020B0604020202020204" pitchFamily="34" charset="0"/>
              </a:rPr>
              <a:t>totaI_trips</a:t>
            </a:r>
            <a:endParaRPr lang="en-IN" sz="1600" dirty="0">
              <a:solidFill>
                <a:srgbClr val="00CC00"/>
              </a:solidFill>
              <a:effectLst/>
              <a:latin typeface="Arial" panose="020B0604020202020204" pitchFamily="34" charset="0"/>
              <a:ea typeface="Arial" panose="020B0604020202020204" pitchFamily="34" charset="0"/>
            </a:endParaRPr>
          </a:p>
          <a:p>
            <a:pPr marL="742950" lvl="1" indent="-285750">
              <a:spcBef>
                <a:spcPts val="60"/>
              </a:spcBef>
              <a:buFont typeface="Arial" panose="020B0604020202020204" pitchFamily="34" charset="0"/>
              <a:buChar char="•"/>
              <a:tabLst>
                <a:tab pos="1146175" algn="l"/>
                <a:tab pos="1146810" algn="l"/>
              </a:tabLst>
            </a:pPr>
            <a:r>
              <a:rPr lang="en-US" sz="1600" dirty="0" err="1">
                <a:solidFill>
                  <a:srgbClr val="00CC00"/>
                </a:solidFill>
                <a:effectLst/>
                <a:latin typeface="Arial" panose="020B0604020202020204" pitchFamily="34" charset="0"/>
                <a:ea typeface="Arial" panose="020B0604020202020204" pitchFamily="34" charset="0"/>
              </a:rPr>
              <a:t>avg_fare_per_km</a:t>
            </a:r>
            <a:endParaRPr lang="en-IN" sz="1600" dirty="0">
              <a:solidFill>
                <a:srgbClr val="00CC00"/>
              </a:solidFill>
              <a:effectLst/>
              <a:latin typeface="Arial" panose="020B0604020202020204" pitchFamily="34" charset="0"/>
              <a:ea typeface="Arial" panose="020B0604020202020204" pitchFamily="34" charset="0"/>
            </a:endParaRPr>
          </a:p>
          <a:p>
            <a:pPr marL="742950" lvl="1" indent="-285750">
              <a:spcBef>
                <a:spcPts val="60"/>
              </a:spcBef>
              <a:buFont typeface="Arial" panose="020B0604020202020204" pitchFamily="34" charset="0"/>
              <a:buChar char="•"/>
              <a:tabLst>
                <a:tab pos="1146175" algn="l"/>
                <a:tab pos="1146810" algn="l"/>
              </a:tabLst>
            </a:pPr>
            <a:r>
              <a:rPr lang="en-US" sz="1600" spc="-5" dirty="0">
                <a:solidFill>
                  <a:srgbClr val="00CC00"/>
                </a:solidFill>
                <a:effectLst/>
                <a:latin typeface="Arial" panose="020B0604020202020204" pitchFamily="34" charset="0"/>
                <a:ea typeface="Arial" panose="020B0604020202020204" pitchFamily="34" charset="0"/>
              </a:rPr>
              <a:t>avg</a:t>
            </a:r>
            <a:r>
              <a:rPr lang="en-US" sz="1600" spc="45"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fare</a:t>
            </a:r>
            <a:r>
              <a:rPr lang="en-US" sz="1600" spc="60"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per</a:t>
            </a:r>
            <a:r>
              <a:rPr lang="en-US" sz="1600" spc="85"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trip</a:t>
            </a:r>
            <a:endParaRPr lang="en-IN" sz="1600" dirty="0">
              <a:solidFill>
                <a:srgbClr val="00CC00"/>
              </a:solidFill>
              <a:effectLst/>
              <a:latin typeface="Arial" panose="020B0604020202020204" pitchFamily="34" charset="0"/>
              <a:ea typeface="Arial" panose="020B0604020202020204" pitchFamily="34" charset="0"/>
            </a:endParaRPr>
          </a:p>
          <a:p>
            <a:pPr marL="742950" lvl="1" indent="-285750">
              <a:spcBef>
                <a:spcPts val="35"/>
              </a:spcBef>
              <a:buFont typeface="Arial" panose="020B0604020202020204" pitchFamily="34" charset="0"/>
              <a:buChar char="•"/>
              <a:tabLst>
                <a:tab pos="1146175" algn="l"/>
                <a:tab pos="1146810" algn="l"/>
              </a:tabLst>
            </a:pPr>
            <a:r>
              <a:rPr lang="en-US" sz="1600" dirty="0">
                <a:solidFill>
                  <a:srgbClr val="00CC00"/>
                </a:solidFill>
                <a:effectLst/>
                <a:latin typeface="Arial" panose="020B0604020202020204" pitchFamily="34" charset="0"/>
                <a:ea typeface="Arial" panose="020B0604020202020204" pitchFamily="34" charset="0"/>
              </a:rPr>
              <a:t>%_</a:t>
            </a:r>
            <a:r>
              <a:rPr lang="en-US" sz="1600" dirty="0" err="1">
                <a:solidFill>
                  <a:srgbClr val="00CC00"/>
                </a:solidFill>
                <a:effectLst/>
                <a:latin typeface="Arial" panose="020B0604020202020204" pitchFamily="34" charset="0"/>
                <a:ea typeface="Arial" panose="020B0604020202020204" pitchFamily="34" charset="0"/>
              </a:rPr>
              <a:t>contribution_to_totaI_trips</a:t>
            </a:r>
            <a:endParaRPr lang="en-IN" sz="1600" dirty="0">
              <a:solidFill>
                <a:srgbClr val="00CC00"/>
              </a:solidFill>
              <a:effectLst/>
              <a:latin typeface="Arial" panose="020B0604020202020204" pitchFamily="34" charset="0"/>
              <a:ea typeface="Arial" panose="020B0604020202020204" pitchFamily="34" charset="0"/>
            </a:endParaRPr>
          </a:p>
        </p:txBody>
      </p:sp>
      <p:pic>
        <p:nvPicPr>
          <p:cNvPr id="7" name="Picture 6" descr="A screenshot of a computer&#10;&#10;Description automatically generated">
            <a:extLst>
              <a:ext uri="{FF2B5EF4-FFF2-40B4-BE49-F238E27FC236}">
                <a16:creationId xmlns:a16="http://schemas.microsoft.com/office/drawing/2014/main" id="{87261131-2525-ECC0-3CAC-65DFCBF09383}"/>
              </a:ext>
            </a:extLst>
          </p:cNvPr>
          <p:cNvPicPr>
            <a:picLocks noChangeAspect="1"/>
          </p:cNvPicPr>
          <p:nvPr/>
        </p:nvPicPr>
        <p:blipFill>
          <a:blip r:embed="rId3"/>
          <a:stretch>
            <a:fillRect/>
          </a:stretch>
        </p:blipFill>
        <p:spPr>
          <a:xfrm>
            <a:off x="1794862" y="4079616"/>
            <a:ext cx="8602275" cy="2715004"/>
          </a:xfrm>
          <a:prstGeom prst="rect">
            <a:avLst/>
          </a:prstGeom>
        </p:spPr>
      </p:pic>
    </p:spTree>
    <p:extLst>
      <p:ext uri="{BB962C8B-B14F-4D97-AF65-F5344CB8AC3E}">
        <p14:creationId xmlns:p14="http://schemas.microsoft.com/office/powerpoint/2010/main" val="7543007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black background with a circle&#10;&#10;Description automatically generated">
            <a:extLst>
              <a:ext uri="{FF2B5EF4-FFF2-40B4-BE49-F238E27FC236}">
                <a16:creationId xmlns:a16="http://schemas.microsoft.com/office/drawing/2014/main" id="{266AB247-EE51-5C42-03E5-E14C9606F867}"/>
              </a:ext>
            </a:extLst>
          </p:cNvPr>
          <p:cNvPicPr>
            <a:picLocks noChangeAspect="1"/>
          </p:cNvPicPr>
          <p:nvPr/>
        </p:nvPicPr>
        <p:blipFill>
          <a:blip r:embed="rId2"/>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8A34EB25-1556-0FDA-46A7-D16E9216DA50}"/>
              </a:ext>
            </a:extLst>
          </p:cNvPr>
          <p:cNvSpPr txBox="1"/>
          <p:nvPr/>
        </p:nvSpPr>
        <p:spPr>
          <a:xfrm>
            <a:off x="91440" y="152400"/>
            <a:ext cx="9052560" cy="4895827"/>
          </a:xfrm>
          <a:prstGeom prst="rect">
            <a:avLst/>
          </a:prstGeom>
          <a:noFill/>
        </p:spPr>
        <p:txBody>
          <a:bodyPr wrap="square">
            <a:spAutoFit/>
          </a:bodyPr>
          <a:lstStyle/>
          <a:p>
            <a:pPr marL="229235">
              <a:spcBef>
                <a:spcPts val="1030"/>
              </a:spcBef>
              <a:spcAft>
                <a:spcPts val="0"/>
              </a:spcAft>
            </a:pPr>
            <a:r>
              <a:rPr lang="en-US" sz="1600" b="1" dirty="0">
                <a:solidFill>
                  <a:srgbClr val="00CC00"/>
                </a:solidFill>
                <a:effectLst/>
                <a:latin typeface="Arial" panose="020B0604020202020204" pitchFamily="34" charset="0"/>
                <a:ea typeface="Arial" panose="020B0604020202020204" pitchFamily="34" charset="0"/>
              </a:rPr>
              <a:t>Business</a:t>
            </a:r>
            <a:r>
              <a:rPr lang="en-US" sz="1600" b="1" spc="280" dirty="0">
                <a:solidFill>
                  <a:srgbClr val="00CC00"/>
                </a:solidFill>
                <a:effectLst/>
                <a:latin typeface="Arial" panose="020B0604020202020204" pitchFamily="34" charset="0"/>
                <a:ea typeface="Arial" panose="020B0604020202020204" pitchFamily="34" charset="0"/>
              </a:rPr>
              <a:t> </a:t>
            </a:r>
            <a:r>
              <a:rPr lang="en-US" sz="1600" b="1" dirty="0">
                <a:solidFill>
                  <a:srgbClr val="00CC00"/>
                </a:solidFill>
                <a:effectLst/>
                <a:latin typeface="Arial" panose="020B0604020202020204" pitchFamily="34" charset="0"/>
                <a:ea typeface="Arial" panose="020B0604020202020204" pitchFamily="34" charset="0"/>
              </a:rPr>
              <a:t>Request</a:t>
            </a:r>
            <a:r>
              <a:rPr lang="en-US" sz="1600" b="1" spc="250"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a:t>
            </a:r>
            <a:r>
              <a:rPr lang="en-US" sz="1600" spc="25"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2:</a:t>
            </a:r>
            <a:r>
              <a:rPr lang="en-US" sz="1600" spc="185" dirty="0">
                <a:solidFill>
                  <a:srgbClr val="00CC00"/>
                </a:solidFill>
                <a:effectLst/>
                <a:latin typeface="Arial" panose="020B0604020202020204" pitchFamily="34" charset="0"/>
                <a:ea typeface="Arial" panose="020B0604020202020204" pitchFamily="34" charset="0"/>
              </a:rPr>
              <a:t> </a:t>
            </a:r>
            <a:r>
              <a:rPr lang="en-US" sz="1600" dirty="0" err="1">
                <a:solidFill>
                  <a:srgbClr val="00CC00"/>
                </a:solidFill>
                <a:effectLst/>
                <a:latin typeface="Arial" panose="020B0604020202020204" pitchFamily="34" charset="0"/>
                <a:ea typeface="Arial" panose="020B0604020202020204" pitchFamily="34" charset="0"/>
              </a:rPr>
              <a:t>MonthIy</a:t>
            </a:r>
            <a:r>
              <a:rPr lang="en-US" sz="1600" spc="110"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City-Level</a:t>
            </a:r>
            <a:r>
              <a:rPr lang="en-US" sz="1600" spc="300"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Trips</a:t>
            </a:r>
            <a:r>
              <a:rPr lang="en-US" sz="1600" spc="165"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Target</a:t>
            </a:r>
            <a:r>
              <a:rPr lang="en-US" sz="1600" spc="230"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Performance</a:t>
            </a:r>
            <a:r>
              <a:rPr lang="en-US" sz="1600" spc="290"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Report</a:t>
            </a:r>
            <a:endParaRPr lang="en-IN" sz="1600" dirty="0">
              <a:solidFill>
                <a:srgbClr val="00CC00"/>
              </a:solidFill>
              <a:effectLst/>
              <a:latin typeface="Arial" panose="020B0604020202020204" pitchFamily="34" charset="0"/>
              <a:ea typeface="Arial" panose="020B0604020202020204" pitchFamily="34" charset="0"/>
            </a:endParaRPr>
          </a:p>
          <a:p>
            <a:pPr>
              <a:spcBef>
                <a:spcPts val="10"/>
              </a:spcBef>
            </a:pPr>
            <a:r>
              <a:rPr lang="en-US" sz="1600" dirty="0">
                <a:solidFill>
                  <a:srgbClr val="00CC00"/>
                </a:solidFill>
                <a:effectLst/>
                <a:latin typeface="Arial" panose="020B0604020202020204" pitchFamily="34" charset="0"/>
                <a:ea typeface="Arial" panose="020B0604020202020204" pitchFamily="34" charset="0"/>
              </a:rPr>
              <a:t> </a:t>
            </a:r>
            <a:endParaRPr lang="en-IN" sz="1600" dirty="0">
              <a:solidFill>
                <a:srgbClr val="00CC00"/>
              </a:solidFill>
              <a:effectLst/>
              <a:latin typeface="Arial" panose="020B0604020202020204" pitchFamily="34" charset="0"/>
              <a:ea typeface="Arial" panose="020B0604020202020204" pitchFamily="34" charset="0"/>
            </a:endParaRPr>
          </a:p>
          <a:p>
            <a:pPr marL="227965" marR="130175" indent="1270">
              <a:lnSpc>
                <a:spcPct val="100000"/>
              </a:lnSpc>
              <a:spcAft>
                <a:spcPts val="0"/>
              </a:spcAft>
            </a:pPr>
            <a:r>
              <a:rPr lang="en-US" sz="1600" dirty="0">
                <a:solidFill>
                  <a:srgbClr val="00CC00"/>
                </a:solidFill>
                <a:effectLst/>
                <a:latin typeface="Arial" panose="020B0604020202020204" pitchFamily="34" charset="0"/>
                <a:ea typeface="Arial" panose="020B0604020202020204" pitchFamily="34" charset="0"/>
              </a:rPr>
              <a:t>Generate</a:t>
            </a:r>
            <a:r>
              <a:rPr lang="en-US" sz="1600" spc="75"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a</a:t>
            </a:r>
            <a:r>
              <a:rPr lang="en-US" sz="1600" spc="-20"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report</a:t>
            </a:r>
            <a:r>
              <a:rPr lang="en-US" sz="1600" spc="110"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that</a:t>
            </a:r>
            <a:r>
              <a:rPr lang="en-US" sz="1600" spc="-5"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evaluates</a:t>
            </a:r>
            <a:r>
              <a:rPr lang="en-US" sz="1600" spc="130"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the</a:t>
            </a:r>
            <a:r>
              <a:rPr lang="en-US" sz="1600" spc="75"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target</a:t>
            </a:r>
            <a:r>
              <a:rPr lang="en-US" sz="1600" spc="30"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performance</a:t>
            </a:r>
            <a:r>
              <a:rPr lang="en-US" sz="1600" spc="105"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for</a:t>
            </a:r>
            <a:r>
              <a:rPr lang="en-US" sz="1600" spc="20"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trips</a:t>
            </a:r>
            <a:r>
              <a:rPr lang="en-US" sz="1600" spc="-5"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at</a:t>
            </a:r>
            <a:r>
              <a:rPr lang="en-US" sz="1600" spc="15"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the</a:t>
            </a:r>
            <a:r>
              <a:rPr lang="en-US" sz="1600" spc="-25"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monthly</a:t>
            </a:r>
            <a:r>
              <a:rPr lang="en-US" sz="1600" spc="140"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and</a:t>
            </a:r>
            <a:r>
              <a:rPr lang="en-US" sz="1600" spc="10"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city</a:t>
            </a:r>
            <a:r>
              <a:rPr lang="en-US" sz="1600" spc="-285"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level.</a:t>
            </a:r>
            <a:r>
              <a:rPr lang="en-US" sz="1600" spc="40"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For</a:t>
            </a:r>
            <a:r>
              <a:rPr lang="en-US" sz="1600" spc="35"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each</a:t>
            </a:r>
            <a:r>
              <a:rPr lang="en-US" sz="1600" spc="20"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city</a:t>
            </a:r>
            <a:r>
              <a:rPr lang="en-US" sz="1600" spc="70"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and</a:t>
            </a:r>
            <a:r>
              <a:rPr lang="en-US" sz="1600" spc="5"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month,</a:t>
            </a:r>
            <a:r>
              <a:rPr lang="en-US" sz="1600" spc="45"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compare</a:t>
            </a:r>
            <a:r>
              <a:rPr lang="en-US" sz="1600" spc="25"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the</a:t>
            </a:r>
            <a:r>
              <a:rPr lang="en-US" sz="1600" spc="-10"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actual</a:t>
            </a:r>
            <a:r>
              <a:rPr lang="en-US" sz="1600" spc="30"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total</a:t>
            </a:r>
            <a:r>
              <a:rPr lang="en-US" sz="1600" spc="65"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trips</a:t>
            </a:r>
            <a:r>
              <a:rPr lang="en-US" sz="1600" spc="-10"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with</a:t>
            </a:r>
            <a:r>
              <a:rPr lang="en-US" sz="1600" spc="55"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the</a:t>
            </a:r>
            <a:r>
              <a:rPr lang="en-US" sz="1600" spc="10"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target</a:t>
            </a:r>
            <a:r>
              <a:rPr lang="en-US" sz="1600" spc="125"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trips</a:t>
            </a:r>
            <a:r>
              <a:rPr lang="en-US" sz="1600" spc="-5"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and</a:t>
            </a:r>
            <a:r>
              <a:rPr lang="en-US" sz="1600" spc="5" dirty="0">
                <a:solidFill>
                  <a:srgbClr val="00CC00"/>
                </a:solidFill>
                <a:effectLst/>
                <a:latin typeface="Arial" panose="020B0604020202020204" pitchFamily="34" charset="0"/>
                <a:ea typeface="Arial" panose="020B0604020202020204" pitchFamily="34" charset="0"/>
              </a:rPr>
              <a:t> </a:t>
            </a:r>
            <a:r>
              <a:rPr lang="en-US" sz="1600" dirty="0" err="1">
                <a:solidFill>
                  <a:srgbClr val="00CC00"/>
                </a:solidFill>
                <a:effectLst/>
                <a:latin typeface="Arial" panose="020B0604020202020204" pitchFamily="34" charset="0"/>
                <a:ea typeface="Arial" panose="020B0604020202020204" pitchFamily="34" charset="0"/>
              </a:rPr>
              <a:t>categorise</a:t>
            </a:r>
            <a:r>
              <a:rPr lang="en-US" sz="1600" spc="50"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the</a:t>
            </a:r>
            <a:r>
              <a:rPr lang="en-US" sz="1600" spc="-60"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performance</a:t>
            </a:r>
            <a:r>
              <a:rPr lang="en-US" sz="1600" spc="50"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as</a:t>
            </a:r>
            <a:r>
              <a:rPr lang="en-US" sz="1600" spc="-70"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follows:</a:t>
            </a:r>
            <a:endParaRPr lang="en-IN" sz="1600" dirty="0">
              <a:solidFill>
                <a:srgbClr val="00CC00"/>
              </a:solidFill>
              <a:effectLst/>
              <a:latin typeface="Arial" panose="020B0604020202020204" pitchFamily="34" charset="0"/>
              <a:ea typeface="Arial" panose="020B0604020202020204" pitchFamily="34" charset="0"/>
            </a:endParaRPr>
          </a:p>
          <a:p>
            <a:pPr>
              <a:spcBef>
                <a:spcPts val="10"/>
              </a:spcBef>
            </a:pPr>
            <a:r>
              <a:rPr lang="en-US" sz="1600" dirty="0">
                <a:solidFill>
                  <a:srgbClr val="00CC00"/>
                </a:solidFill>
                <a:effectLst/>
                <a:latin typeface="Arial" panose="020B0604020202020204" pitchFamily="34" charset="0"/>
                <a:ea typeface="Arial" panose="020B0604020202020204" pitchFamily="34" charset="0"/>
              </a:rPr>
              <a:t> </a:t>
            </a:r>
            <a:endParaRPr lang="en-IN" sz="1600" dirty="0">
              <a:solidFill>
                <a:srgbClr val="00CC00"/>
              </a:solidFill>
              <a:effectLst/>
              <a:latin typeface="Arial" panose="020B0604020202020204" pitchFamily="34" charset="0"/>
              <a:ea typeface="Arial" panose="020B0604020202020204" pitchFamily="34" charset="0"/>
            </a:endParaRPr>
          </a:p>
          <a:p>
            <a:pPr marL="342900" lvl="0" indent="-342900">
              <a:spcBef>
                <a:spcPts val="35"/>
              </a:spcBef>
              <a:spcAft>
                <a:spcPts val="0"/>
              </a:spcAft>
              <a:buSzPts val="1200"/>
              <a:buFont typeface="Arial" panose="020B0604020202020204" pitchFamily="34" charset="0"/>
              <a:buChar char="•"/>
              <a:tabLst>
                <a:tab pos="686435" algn="l"/>
                <a:tab pos="687070" algn="l"/>
              </a:tabLst>
            </a:pPr>
            <a:r>
              <a:rPr lang="en-US" sz="1600" dirty="0">
                <a:solidFill>
                  <a:srgbClr val="00CC00"/>
                </a:solidFill>
                <a:effectLst/>
                <a:latin typeface="Arial" panose="020B0604020202020204" pitchFamily="34" charset="0"/>
                <a:ea typeface="Arial" panose="020B0604020202020204" pitchFamily="34" charset="0"/>
              </a:rPr>
              <a:t>If</a:t>
            </a:r>
            <a:r>
              <a:rPr lang="en-US" sz="1600" spc="60"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actual</a:t>
            </a:r>
            <a:r>
              <a:rPr lang="en-US" sz="1600" spc="-5"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trips</a:t>
            </a:r>
            <a:r>
              <a:rPr lang="en-US" sz="1600" spc="-40"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are</a:t>
            </a:r>
            <a:r>
              <a:rPr lang="en-US" sz="1600" spc="65"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greater</a:t>
            </a:r>
            <a:r>
              <a:rPr lang="en-US" sz="1600" spc="45"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than</a:t>
            </a:r>
            <a:r>
              <a:rPr lang="en-US" sz="1600" spc="85"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target</a:t>
            </a:r>
            <a:r>
              <a:rPr lang="en-US" sz="1600" spc="35"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trips,</a:t>
            </a:r>
            <a:r>
              <a:rPr lang="en-US" sz="1600" spc="105"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mark</a:t>
            </a:r>
            <a:r>
              <a:rPr lang="en-US" sz="1600" spc="65"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it</a:t>
            </a:r>
            <a:r>
              <a:rPr lang="en-US" sz="1600" spc="-35"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as</a:t>
            </a:r>
            <a:r>
              <a:rPr lang="en-US" sz="1600" spc="-45"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"Above</a:t>
            </a:r>
            <a:r>
              <a:rPr lang="en-US" sz="1600" spc="15"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Target".</a:t>
            </a:r>
            <a:endParaRPr lang="en-IN" sz="1600" dirty="0">
              <a:solidFill>
                <a:srgbClr val="00CC00"/>
              </a:solidFill>
              <a:effectLst/>
              <a:latin typeface="Arial" panose="020B0604020202020204" pitchFamily="34" charset="0"/>
              <a:ea typeface="Arial" panose="020B0604020202020204" pitchFamily="34" charset="0"/>
            </a:endParaRPr>
          </a:p>
          <a:p>
            <a:pPr marL="342900" lvl="0" indent="-342900">
              <a:spcBef>
                <a:spcPts val="65"/>
              </a:spcBef>
              <a:spcAft>
                <a:spcPts val="0"/>
              </a:spcAft>
              <a:buSzPts val="1200"/>
              <a:buFont typeface="Arial" panose="020B0604020202020204" pitchFamily="34" charset="0"/>
              <a:buChar char="•"/>
              <a:tabLst>
                <a:tab pos="686435" algn="l"/>
                <a:tab pos="687070" algn="l"/>
              </a:tabLst>
            </a:pPr>
            <a:r>
              <a:rPr lang="en-US" sz="1600" spc="-5" dirty="0">
                <a:solidFill>
                  <a:srgbClr val="00CC00"/>
                </a:solidFill>
                <a:effectLst/>
                <a:latin typeface="Arial" panose="020B0604020202020204" pitchFamily="34" charset="0"/>
                <a:ea typeface="Arial" panose="020B0604020202020204" pitchFamily="34" charset="0"/>
              </a:rPr>
              <a:t>If</a:t>
            </a:r>
            <a:r>
              <a:rPr lang="en-US" sz="1600" spc="60" dirty="0">
                <a:solidFill>
                  <a:srgbClr val="00CC00"/>
                </a:solidFill>
                <a:effectLst/>
                <a:latin typeface="Arial" panose="020B0604020202020204" pitchFamily="34" charset="0"/>
                <a:ea typeface="Arial" panose="020B0604020202020204" pitchFamily="34" charset="0"/>
              </a:rPr>
              <a:t> </a:t>
            </a:r>
            <a:r>
              <a:rPr lang="en-US" sz="1600" spc="-5" dirty="0">
                <a:solidFill>
                  <a:srgbClr val="00CC00"/>
                </a:solidFill>
                <a:effectLst/>
                <a:latin typeface="Arial" panose="020B0604020202020204" pitchFamily="34" charset="0"/>
                <a:ea typeface="Arial" panose="020B0604020202020204" pitchFamily="34" charset="0"/>
              </a:rPr>
              <a:t>actual</a:t>
            </a:r>
            <a:r>
              <a:rPr lang="en-US" sz="1600" spc="-10" dirty="0">
                <a:solidFill>
                  <a:srgbClr val="00CC00"/>
                </a:solidFill>
                <a:effectLst/>
                <a:latin typeface="Arial" panose="020B0604020202020204" pitchFamily="34" charset="0"/>
                <a:ea typeface="Arial" panose="020B0604020202020204" pitchFamily="34" charset="0"/>
              </a:rPr>
              <a:t> </a:t>
            </a:r>
            <a:r>
              <a:rPr lang="en-US" sz="1600" spc="-5" dirty="0">
                <a:solidFill>
                  <a:srgbClr val="00CC00"/>
                </a:solidFill>
                <a:effectLst/>
                <a:latin typeface="Arial" panose="020B0604020202020204" pitchFamily="34" charset="0"/>
                <a:ea typeface="Arial" panose="020B0604020202020204" pitchFamily="34" charset="0"/>
              </a:rPr>
              <a:t>trips</a:t>
            </a:r>
            <a:r>
              <a:rPr lang="en-US" sz="1600" spc="-40" dirty="0">
                <a:solidFill>
                  <a:srgbClr val="00CC00"/>
                </a:solidFill>
                <a:effectLst/>
                <a:latin typeface="Arial" panose="020B0604020202020204" pitchFamily="34" charset="0"/>
                <a:ea typeface="Arial" panose="020B0604020202020204" pitchFamily="34" charset="0"/>
              </a:rPr>
              <a:t> </a:t>
            </a:r>
            <a:r>
              <a:rPr lang="en-US" sz="1600" spc="-5" dirty="0">
                <a:solidFill>
                  <a:srgbClr val="00CC00"/>
                </a:solidFill>
                <a:effectLst/>
                <a:latin typeface="Arial" panose="020B0604020202020204" pitchFamily="34" charset="0"/>
                <a:ea typeface="Arial" panose="020B0604020202020204" pitchFamily="34" charset="0"/>
              </a:rPr>
              <a:t>are</a:t>
            </a:r>
            <a:r>
              <a:rPr lang="en-US" sz="1600" spc="45" dirty="0">
                <a:solidFill>
                  <a:srgbClr val="00CC00"/>
                </a:solidFill>
                <a:effectLst/>
                <a:latin typeface="Arial" panose="020B0604020202020204" pitchFamily="34" charset="0"/>
                <a:ea typeface="Arial" panose="020B0604020202020204" pitchFamily="34" charset="0"/>
              </a:rPr>
              <a:t> </a:t>
            </a:r>
            <a:r>
              <a:rPr lang="en-US" sz="1600" spc="-5" dirty="0">
                <a:solidFill>
                  <a:srgbClr val="00CC00"/>
                </a:solidFill>
                <a:effectLst/>
                <a:latin typeface="Arial" panose="020B0604020202020204" pitchFamily="34" charset="0"/>
                <a:ea typeface="Arial" panose="020B0604020202020204" pitchFamily="34" charset="0"/>
              </a:rPr>
              <a:t>less</a:t>
            </a:r>
            <a:r>
              <a:rPr lang="en-US" sz="1600" spc="55"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than</a:t>
            </a:r>
            <a:r>
              <a:rPr lang="en-US" sz="1600" spc="10"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or</a:t>
            </a:r>
            <a:r>
              <a:rPr lang="en-US" sz="1600" spc="-5"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equal</a:t>
            </a:r>
            <a:r>
              <a:rPr lang="en-US" sz="1600" spc="80"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to</a:t>
            </a:r>
            <a:r>
              <a:rPr lang="en-US" sz="1600" spc="50"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target</a:t>
            </a:r>
            <a:r>
              <a:rPr lang="en-US" sz="1600" spc="35"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trips,</a:t>
            </a:r>
            <a:r>
              <a:rPr lang="en-US" sz="1600" spc="100"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mark</a:t>
            </a:r>
            <a:r>
              <a:rPr lang="en-US" sz="1600" spc="60"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it</a:t>
            </a:r>
            <a:r>
              <a:rPr lang="en-US" sz="1600" spc="-5"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as</a:t>
            </a:r>
            <a:r>
              <a:rPr lang="en-US" sz="1600" spc="-50"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"Below</a:t>
            </a:r>
            <a:r>
              <a:rPr lang="en-US" sz="1600" spc="75"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Target".</a:t>
            </a:r>
            <a:endParaRPr lang="en-IN" sz="1600" dirty="0">
              <a:solidFill>
                <a:srgbClr val="00CC00"/>
              </a:solidFill>
              <a:effectLst/>
              <a:latin typeface="Arial" panose="020B0604020202020204" pitchFamily="34" charset="0"/>
              <a:ea typeface="Arial" panose="020B0604020202020204" pitchFamily="34" charset="0"/>
            </a:endParaRPr>
          </a:p>
          <a:p>
            <a:pPr>
              <a:spcBef>
                <a:spcPts val="50"/>
              </a:spcBef>
            </a:pPr>
            <a:r>
              <a:rPr lang="en-US" sz="1600" dirty="0">
                <a:solidFill>
                  <a:srgbClr val="00CC00"/>
                </a:solidFill>
                <a:effectLst/>
                <a:latin typeface="Arial" panose="020B0604020202020204" pitchFamily="34" charset="0"/>
                <a:ea typeface="Arial" panose="020B0604020202020204" pitchFamily="34" charset="0"/>
              </a:rPr>
              <a:t> </a:t>
            </a:r>
            <a:endParaRPr lang="en-IN" sz="1600" dirty="0">
              <a:solidFill>
                <a:srgbClr val="00CC00"/>
              </a:solidFill>
              <a:effectLst/>
              <a:latin typeface="Arial" panose="020B0604020202020204" pitchFamily="34" charset="0"/>
              <a:ea typeface="Arial" panose="020B0604020202020204" pitchFamily="34" charset="0"/>
            </a:endParaRPr>
          </a:p>
          <a:p>
            <a:pPr marL="227330" indent="635">
              <a:lnSpc>
                <a:spcPct val="102000"/>
              </a:lnSpc>
            </a:pPr>
            <a:r>
              <a:rPr lang="en-US" sz="1600" dirty="0">
                <a:solidFill>
                  <a:srgbClr val="00CC00"/>
                </a:solidFill>
                <a:effectLst/>
                <a:latin typeface="Arial" panose="020B0604020202020204" pitchFamily="34" charset="0"/>
                <a:ea typeface="Arial" panose="020B0604020202020204" pitchFamily="34" charset="0"/>
              </a:rPr>
              <a:t>Additionally,</a:t>
            </a:r>
            <a:r>
              <a:rPr lang="en-US" sz="1600" spc="5"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calculate the % difference between actual and target trips to quantify</a:t>
            </a:r>
            <a:r>
              <a:rPr lang="en-US" sz="1600" spc="5"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the</a:t>
            </a:r>
            <a:r>
              <a:rPr lang="en-US" sz="1600" spc="-290"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performance</a:t>
            </a:r>
            <a:r>
              <a:rPr lang="en-US" sz="1600" spc="70"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gap.</a:t>
            </a:r>
            <a:endParaRPr lang="en-IN" sz="1600" dirty="0">
              <a:solidFill>
                <a:srgbClr val="00CC00"/>
              </a:solidFill>
              <a:effectLst/>
              <a:latin typeface="Arial" panose="020B0604020202020204" pitchFamily="34" charset="0"/>
              <a:ea typeface="Arial" panose="020B0604020202020204" pitchFamily="34" charset="0"/>
            </a:endParaRPr>
          </a:p>
          <a:p>
            <a:pPr marL="685165">
              <a:spcBef>
                <a:spcPts val="1140"/>
              </a:spcBef>
              <a:spcAft>
                <a:spcPts val="0"/>
              </a:spcAft>
            </a:pPr>
            <a:r>
              <a:rPr lang="en-US" sz="1600" dirty="0">
                <a:solidFill>
                  <a:srgbClr val="00CC00"/>
                </a:solidFill>
                <a:effectLst/>
                <a:latin typeface="Arial" panose="020B0604020202020204" pitchFamily="34" charset="0"/>
                <a:ea typeface="Arial" panose="020B0604020202020204" pitchFamily="34" charset="0"/>
              </a:rPr>
              <a:t>Fields:</a:t>
            </a:r>
            <a:endParaRPr lang="en-IN" sz="1600" dirty="0">
              <a:solidFill>
                <a:srgbClr val="00CC00"/>
              </a:solidFill>
              <a:effectLst/>
              <a:latin typeface="Arial" panose="020B0604020202020204" pitchFamily="34" charset="0"/>
              <a:ea typeface="Arial" panose="020B0604020202020204" pitchFamily="34" charset="0"/>
            </a:endParaRPr>
          </a:p>
          <a:p>
            <a:pPr>
              <a:spcBef>
                <a:spcPts val="30"/>
              </a:spcBef>
            </a:pPr>
            <a:r>
              <a:rPr lang="en-US" sz="1600" dirty="0">
                <a:solidFill>
                  <a:srgbClr val="00CC00"/>
                </a:solidFill>
                <a:effectLst/>
                <a:latin typeface="Arial" panose="020B0604020202020204" pitchFamily="34" charset="0"/>
                <a:ea typeface="Arial" panose="020B0604020202020204" pitchFamily="34" charset="0"/>
              </a:rPr>
              <a:t> </a:t>
            </a:r>
            <a:endParaRPr lang="en-IN" sz="1600" dirty="0">
              <a:solidFill>
                <a:srgbClr val="00CC00"/>
              </a:solidFill>
              <a:effectLst/>
              <a:latin typeface="Arial" panose="020B0604020202020204" pitchFamily="34" charset="0"/>
              <a:ea typeface="Arial" panose="020B0604020202020204" pitchFamily="34" charset="0"/>
            </a:endParaRPr>
          </a:p>
          <a:p>
            <a:pPr marL="742950" lvl="1" indent="-285750">
              <a:spcBef>
                <a:spcPts val="35"/>
              </a:spcBef>
              <a:spcAft>
                <a:spcPts val="0"/>
              </a:spcAft>
              <a:buFont typeface="Arial" panose="020B0604020202020204" pitchFamily="34" charset="0"/>
              <a:buChar char="•"/>
              <a:tabLst>
                <a:tab pos="1144270" algn="l"/>
                <a:tab pos="1144905" algn="l"/>
              </a:tabLst>
            </a:pPr>
            <a:r>
              <a:rPr lang="en-US" sz="1600" dirty="0" err="1">
                <a:solidFill>
                  <a:srgbClr val="00CC00"/>
                </a:solidFill>
                <a:effectLst/>
                <a:latin typeface="Arial" panose="020B0604020202020204" pitchFamily="34" charset="0"/>
                <a:ea typeface="Arial" panose="020B0604020202020204" pitchFamily="34" charset="0"/>
              </a:rPr>
              <a:t>City_name</a:t>
            </a:r>
            <a:endParaRPr lang="en-IN" sz="1600" dirty="0">
              <a:solidFill>
                <a:srgbClr val="00CC00"/>
              </a:solidFill>
              <a:effectLst/>
              <a:latin typeface="Arial" panose="020B0604020202020204" pitchFamily="34" charset="0"/>
              <a:ea typeface="Arial" panose="020B0604020202020204" pitchFamily="34" charset="0"/>
            </a:endParaRPr>
          </a:p>
          <a:p>
            <a:pPr marL="742950" lvl="1" indent="-285750">
              <a:spcBef>
                <a:spcPts val="35"/>
              </a:spcBef>
              <a:buFont typeface="Arial" panose="020B0604020202020204" pitchFamily="34" charset="0"/>
              <a:buChar char="•"/>
              <a:tabLst>
                <a:tab pos="1144905" algn="l"/>
                <a:tab pos="1145540" algn="l"/>
              </a:tabLst>
            </a:pPr>
            <a:r>
              <a:rPr lang="en-US" sz="1600" dirty="0">
                <a:solidFill>
                  <a:srgbClr val="00CC00"/>
                </a:solidFill>
                <a:effectLst/>
                <a:latin typeface="Arial" panose="020B0604020202020204" pitchFamily="34" charset="0"/>
                <a:ea typeface="Arial" panose="020B0604020202020204" pitchFamily="34" charset="0"/>
              </a:rPr>
              <a:t>month</a:t>
            </a:r>
            <a:r>
              <a:rPr lang="en-US" sz="1600" spc="180"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name</a:t>
            </a:r>
            <a:endParaRPr lang="en-IN" sz="1600" dirty="0">
              <a:solidFill>
                <a:srgbClr val="00CC00"/>
              </a:solidFill>
              <a:effectLst/>
              <a:latin typeface="Arial" panose="020B0604020202020204" pitchFamily="34" charset="0"/>
              <a:ea typeface="Arial" panose="020B0604020202020204" pitchFamily="34" charset="0"/>
            </a:endParaRPr>
          </a:p>
          <a:p>
            <a:pPr marL="742950" lvl="1" indent="-285750">
              <a:spcBef>
                <a:spcPts val="60"/>
              </a:spcBef>
              <a:buFont typeface="Arial" panose="020B0604020202020204" pitchFamily="34" charset="0"/>
              <a:buChar char="•"/>
              <a:tabLst>
                <a:tab pos="1146175" algn="l"/>
                <a:tab pos="1146810" algn="l"/>
              </a:tabLst>
            </a:pPr>
            <a:r>
              <a:rPr lang="en-US" sz="1600" dirty="0">
                <a:solidFill>
                  <a:srgbClr val="00CC00"/>
                </a:solidFill>
                <a:effectLst/>
                <a:latin typeface="Arial" panose="020B0604020202020204" pitchFamily="34" charset="0"/>
                <a:ea typeface="Arial" panose="020B0604020202020204" pitchFamily="34" charset="0"/>
              </a:rPr>
              <a:t>actual</a:t>
            </a:r>
            <a:r>
              <a:rPr lang="en-US" sz="1600" spc="115"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trips</a:t>
            </a:r>
            <a:endParaRPr lang="en-IN" sz="1600" dirty="0">
              <a:solidFill>
                <a:srgbClr val="00CC00"/>
              </a:solidFill>
              <a:effectLst/>
              <a:latin typeface="Arial" panose="020B0604020202020204" pitchFamily="34" charset="0"/>
              <a:ea typeface="Arial" panose="020B0604020202020204" pitchFamily="34" charset="0"/>
            </a:endParaRPr>
          </a:p>
          <a:p>
            <a:pPr marL="742950" lvl="1" indent="-285750">
              <a:spcBef>
                <a:spcPts val="60"/>
              </a:spcBef>
              <a:buFont typeface="Arial" panose="020B0604020202020204" pitchFamily="34" charset="0"/>
              <a:buChar char="•"/>
              <a:tabLst>
                <a:tab pos="1146175" algn="l"/>
                <a:tab pos="1146810" algn="l"/>
              </a:tabLst>
            </a:pPr>
            <a:r>
              <a:rPr lang="en-US" sz="1600" dirty="0" err="1">
                <a:solidFill>
                  <a:srgbClr val="00CC00"/>
                </a:solidFill>
                <a:effectLst/>
                <a:latin typeface="Arial" panose="020B0604020202020204" pitchFamily="34" charset="0"/>
                <a:ea typeface="Arial" panose="020B0604020202020204" pitchFamily="34" charset="0"/>
              </a:rPr>
              <a:t>target_trips</a:t>
            </a:r>
            <a:endParaRPr lang="en-IN" sz="1600" dirty="0">
              <a:solidFill>
                <a:srgbClr val="00CC00"/>
              </a:solidFill>
              <a:effectLst/>
              <a:latin typeface="Arial" panose="020B0604020202020204" pitchFamily="34" charset="0"/>
              <a:ea typeface="Arial" panose="020B0604020202020204" pitchFamily="34" charset="0"/>
            </a:endParaRPr>
          </a:p>
          <a:p>
            <a:pPr marL="742950" lvl="1" indent="-285750">
              <a:spcBef>
                <a:spcPts val="40"/>
              </a:spcBef>
              <a:buFont typeface="Arial" panose="020B0604020202020204" pitchFamily="34" charset="0"/>
              <a:buChar char="•"/>
              <a:tabLst>
                <a:tab pos="1144905" algn="l"/>
                <a:tab pos="1145540" algn="l"/>
              </a:tabLst>
            </a:pPr>
            <a:r>
              <a:rPr lang="en-US" sz="1600" dirty="0">
                <a:solidFill>
                  <a:srgbClr val="00CC00"/>
                </a:solidFill>
                <a:effectLst/>
                <a:latin typeface="Arial" panose="020B0604020202020204" pitchFamily="34" charset="0"/>
                <a:ea typeface="Arial" panose="020B0604020202020204" pitchFamily="34" charset="0"/>
              </a:rPr>
              <a:t>performance</a:t>
            </a:r>
            <a:r>
              <a:rPr lang="en-US" sz="1600" spc="145"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status %</a:t>
            </a:r>
            <a:r>
              <a:rPr lang="en-US" sz="1600" spc="150"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difference</a:t>
            </a:r>
            <a:endParaRPr lang="en-IN" sz="1600" dirty="0">
              <a:solidFill>
                <a:srgbClr val="00CC00"/>
              </a:solidFill>
            </a:endParaRPr>
          </a:p>
          <a:p>
            <a:pPr marL="742950" lvl="1" indent="-285750">
              <a:spcBef>
                <a:spcPts val="40"/>
              </a:spcBef>
              <a:spcAft>
                <a:spcPts val="0"/>
              </a:spcAft>
              <a:buFont typeface="Arial" panose="020B0604020202020204" pitchFamily="34" charset="0"/>
              <a:buChar char="•"/>
              <a:tabLst>
                <a:tab pos="1144905" algn="l"/>
                <a:tab pos="1145540" algn="l"/>
              </a:tabLst>
            </a:pPr>
            <a:endParaRPr lang="en-IN" sz="1100" dirty="0">
              <a:solidFill>
                <a:srgbClr val="00CC00"/>
              </a:solidFill>
              <a:effectLst/>
              <a:latin typeface="Arial" panose="020B0604020202020204" pitchFamily="34" charset="0"/>
              <a:ea typeface="Arial" panose="020B0604020202020204" pitchFamily="34" charset="0"/>
            </a:endParaRPr>
          </a:p>
        </p:txBody>
      </p:sp>
      <p:pic>
        <p:nvPicPr>
          <p:cNvPr id="6" name="Picture 5" descr="A screenshot of a computer&#10;&#10;Description automatically generated">
            <a:extLst>
              <a:ext uri="{FF2B5EF4-FFF2-40B4-BE49-F238E27FC236}">
                <a16:creationId xmlns:a16="http://schemas.microsoft.com/office/drawing/2014/main" id="{AD3A7DF5-C179-1F80-13E5-DB9D0C9015B7}"/>
              </a:ext>
            </a:extLst>
          </p:cNvPr>
          <p:cNvPicPr>
            <a:picLocks noChangeAspect="1"/>
          </p:cNvPicPr>
          <p:nvPr/>
        </p:nvPicPr>
        <p:blipFill>
          <a:blip r:embed="rId3"/>
          <a:stretch>
            <a:fillRect/>
          </a:stretch>
        </p:blipFill>
        <p:spPr>
          <a:xfrm>
            <a:off x="4185920" y="3921761"/>
            <a:ext cx="7914640" cy="2783840"/>
          </a:xfrm>
          <a:prstGeom prst="rect">
            <a:avLst/>
          </a:prstGeom>
        </p:spPr>
      </p:pic>
    </p:spTree>
    <p:extLst>
      <p:ext uri="{BB962C8B-B14F-4D97-AF65-F5344CB8AC3E}">
        <p14:creationId xmlns:p14="http://schemas.microsoft.com/office/powerpoint/2010/main" val="19239136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black background with a circle">
            <a:extLst>
              <a:ext uri="{FF2B5EF4-FFF2-40B4-BE49-F238E27FC236}">
                <a16:creationId xmlns:a16="http://schemas.microsoft.com/office/drawing/2014/main" id="{287FB578-A1B5-2931-9860-052E051965B1}"/>
              </a:ext>
            </a:extLst>
          </p:cNvPr>
          <p:cNvPicPr>
            <a:picLocks noChangeAspect="1"/>
          </p:cNvPicPr>
          <p:nvPr/>
        </p:nvPicPr>
        <p:blipFill>
          <a:blip r:embed="rId2"/>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9B6AB85F-E98A-B597-6302-22CCCB47AB5E}"/>
              </a:ext>
            </a:extLst>
          </p:cNvPr>
          <p:cNvSpPr txBox="1"/>
          <p:nvPr/>
        </p:nvSpPr>
        <p:spPr>
          <a:xfrm>
            <a:off x="0" y="0"/>
            <a:ext cx="11145520" cy="3474797"/>
          </a:xfrm>
          <a:prstGeom prst="rect">
            <a:avLst/>
          </a:prstGeom>
          <a:noFill/>
        </p:spPr>
        <p:txBody>
          <a:bodyPr wrap="square">
            <a:spAutoFit/>
          </a:bodyPr>
          <a:lstStyle/>
          <a:p>
            <a:pPr marL="229235">
              <a:spcBef>
                <a:spcPts val="505"/>
              </a:spcBef>
              <a:spcAft>
                <a:spcPts val="0"/>
              </a:spcAft>
            </a:pPr>
            <a:r>
              <a:rPr lang="en-US" sz="1800" b="1" spc="-5" dirty="0">
                <a:solidFill>
                  <a:srgbClr val="00CC00"/>
                </a:solidFill>
                <a:effectLst/>
                <a:latin typeface="Arial" panose="020B0604020202020204" pitchFamily="34" charset="0"/>
                <a:ea typeface="Arial" panose="020B0604020202020204" pitchFamily="34" charset="0"/>
              </a:rPr>
              <a:t>Business</a:t>
            </a:r>
            <a:r>
              <a:rPr lang="en-US" sz="1800" b="1" spc="95" dirty="0">
                <a:solidFill>
                  <a:srgbClr val="00CC00"/>
                </a:solidFill>
                <a:effectLst/>
                <a:latin typeface="Arial" panose="020B0604020202020204" pitchFamily="34" charset="0"/>
                <a:ea typeface="Arial" panose="020B0604020202020204" pitchFamily="34" charset="0"/>
              </a:rPr>
              <a:t> </a:t>
            </a:r>
            <a:r>
              <a:rPr lang="en-US" sz="1800" b="1" spc="-5" dirty="0">
                <a:solidFill>
                  <a:srgbClr val="00CC00"/>
                </a:solidFill>
                <a:effectLst/>
                <a:latin typeface="Arial" panose="020B0604020202020204" pitchFamily="34" charset="0"/>
                <a:ea typeface="Arial" panose="020B0604020202020204" pitchFamily="34" charset="0"/>
              </a:rPr>
              <a:t>Request</a:t>
            </a:r>
            <a:r>
              <a:rPr lang="en-US" sz="1800" b="1" spc="70" dirty="0">
                <a:solidFill>
                  <a:srgbClr val="00CC00"/>
                </a:solidFill>
                <a:effectLst/>
                <a:latin typeface="Arial" panose="020B0604020202020204" pitchFamily="34" charset="0"/>
                <a:ea typeface="Arial" panose="020B0604020202020204" pitchFamily="34" charset="0"/>
              </a:rPr>
              <a:t> </a:t>
            </a:r>
            <a:r>
              <a:rPr lang="en-US" sz="1800" spc="-5" dirty="0">
                <a:solidFill>
                  <a:srgbClr val="00CC00"/>
                </a:solidFill>
                <a:effectLst/>
                <a:latin typeface="Arial" panose="020B0604020202020204" pitchFamily="34" charset="0"/>
                <a:ea typeface="Arial" panose="020B0604020202020204" pitchFamily="34" charset="0"/>
              </a:rPr>
              <a:t>-</a:t>
            </a:r>
            <a:r>
              <a:rPr lang="en-US" sz="1800" spc="-80" dirty="0">
                <a:solidFill>
                  <a:srgbClr val="00CC00"/>
                </a:solidFill>
                <a:effectLst/>
                <a:latin typeface="Arial" panose="020B0604020202020204" pitchFamily="34" charset="0"/>
                <a:ea typeface="Arial" panose="020B0604020202020204" pitchFamily="34" charset="0"/>
              </a:rPr>
              <a:t> </a:t>
            </a:r>
            <a:r>
              <a:rPr lang="en-US" sz="1800" spc="-5" dirty="0">
                <a:solidFill>
                  <a:srgbClr val="00CC00"/>
                </a:solidFill>
                <a:effectLst/>
                <a:latin typeface="Arial" panose="020B0604020202020204" pitchFamily="34" charset="0"/>
                <a:ea typeface="Arial" panose="020B0604020202020204" pitchFamily="34" charset="0"/>
              </a:rPr>
              <a:t>3:</a:t>
            </a:r>
            <a:r>
              <a:rPr lang="en-US" sz="1800" spc="35" dirty="0">
                <a:solidFill>
                  <a:srgbClr val="00CC00"/>
                </a:solidFill>
                <a:effectLst/>
                <a:latin typeface="Arial" panose="020B0604020202020204" pitchFamily="34" charset="0"/>
                <a:ea typeface="Arial" panose="020B0604020202020204" pitchFamily="34" charset="0"/>
              </a:rPr>
              <a:t> </a:t>
            </a:r>
            <a:r>
              <a:rPr lang="en-US" sz="1800" spc="-5" dirty="0">
                <a:solidFill>
                  <a:srgbClr val="00CC00"/>
                </a:solidFill>
                <a:effectLst/>
                <a:latin typeface="Arial" panose="020B0604020202020204" pitchFamily="34" charset="0"/>
                <a:ea typeface="Arial" panose="020B0604020202020204" pitchFamily="34" charset="0"/>
              </a:rPr>
              <a:t>City-Level</a:t>
            </a:r>
            <a:r>
              <a:rPr lang="en-US" sz="1800" spc="90" dirty="0">
                <a:solidFill>
                  <a:srgbClr val="00CC00"/>
                </a:solidFill>
                <a:effectLst/>
                <a:latin typeface="Arial" panose="020B0604020202020204" pitchFamily="34" charset="0"/>
                <a:ea typeface="Arial" panose="020B0604020202020204" pitchFamily="34" charset="0"/>
              </a:rPr>
              <a:t> </a:t>
            </a:r>
            <a:r>
              <a:rPr lang="en-US" sz="1800" spc="-5" dirty="0">
                <a:solidFill>
                  <a:srgbClr val="00CC00"/>
                </a:solidFill>
                <a:effectLst/>
                <a:latin typeface="Arial" panose="020B0604020202020204" pitchFamily="34" charset="0"/>
                <a:ea typeface="Arial" panose="020B0604020202020204" pitchFamily="34" charset="0"/>
              </a:rPr>
              <a:t>Repeat</a:t>
            </a:r>
            <a:r>
              <a:rPr lang="en-US" sz="1800" spc="-40" dirty="0">
                <a:solidFill>
                  <a:srgbClr val="00CC00"/>
                </a:solidFill>
                <a:effectLst/>
                <a:latin typeface="Arial" panose="020B0604020202020204" pitchFamily="34" charset="0"/>
                <a:ea typeface="Arial" panose="020B0604020202020204" pitchFamily="34" charset="0"/>
              </a:rPr>
              <a:t> </a:t>
            </a:r>
            <a:r>
              <a:rPr lang="en-US" sz="1800" dirty="0">
                <a:solidFill>
                  <a:srgbClr val="00CC00"/>
                </a:solidFill>
                <a:effectLst/>
                <a:latin typeface="Arial" panose="020B0604020202020204" pitchFamily="34" charset="0"/>
                <a:ea typeface="Arial" panose="020B0604020202020204" pitchFamily="34" charset="0"/>
              </a:rPr>
              <a:t>Passenger</a:t>
            </a:r>
            <a:r>
              <a:rPr lang="en-US" sz="1800" spc="40" dirty="0">
                <a:solidFill>
                  <a:srgbClr val="00CC00"/>
                </a:solidFill>
                <a:effectLst/>
                <a:latin typeface="Arial" panose="020B0604020202020204" pitchFamily="34" charset="0"/>
                <a:ea typeface="Arial" panose="020B0604020202020204" pitchFamily="34" charset="0"/>
              </a:rPr>
              <a:t> </a:t>
            </a:r>
            <a:r>
              <a:rPr lang="en-US" sz="1800" dirty="0">
                <a:solidFill>
                  <a:srgbClr val="00CC00"/>
                </a:solidFill>
                <a:effectLst/>
                <a:latin typeface="Arial" panose="020B0604020202020204" pitchFamily="34" charset="0"/>
                <a:ea typeface="Arial" panose="020B0604020202020204" pitchFamily="34" charset="0"/>
              </a:rPr>
              <a:t>Trip</a:t>
            </a:r>
            <a:r>
              <a:rPr lang="en-US" sz="1800" spc="-10" dirty="0">
                <a:solidFill>
                  <a:srgbClr val="00CC00"/>
                </a:solidFill>
                <a:effectLst/>
                <a:latin typeface="Arial" panose="020B0604020202020204" pitchFamily="34" charset="0"/>
                <a:ea typeface="Arial" panose="020B0604020202020204" pitchFamily="34" charset="0"/>
              </a:rPr>
              <a:t> </a:t>
            </a:r>
            <a:r>
              <a:rPr lang="en-US" sz="1800" dirty="0">
                <a:solidFill>
                  <a:srgbClr val="00CC00"/>
                </a:solidFill>
                <a:effectLst/>
                <a:latin typeface="Arial" panose="020B0604020202020204" pitchFamily="34" charset="0"/>
                <a:ea typeface="Arial" panose="020B0604020202020204" pitchFamily="34" charset="0"/>
              </a:rPr>
              <a:t>Frequency</a:t>
            </a:r>
            <a:r>
              <a:rPr lang="en-US" sz="1800" spc="35" dirty="0">
                <a:solidFill>
                  <a:srgbClr val="00CC00"/>
                </a:solidFill>
                <a:effectLst/>
                <a:latin typeface="Arial" panose="020B0604020202020204" pitchFamily="34" charset="0"/>
                <a:ea typeface="Arial" panose="020B0604020202020204" pitchFamily="34" charset="0"/>
              </a:rPr>
              <a:t> </a:t>
            </a:r>
            <a:r>
              <a:rPr lang="en-US" sz="1800" dirty="0">
                <a:solidFill>
                  <a:srgbClr val="00CC00"/>
                </a:solidFill>
                <a:effectLst/>
                <a:latin typeface="Arial" panose="020B0604020202020204" pitchFamily="34" charset="0"/>
                <a:ea typeface="Arial" panose="020B0604020202020204" pitchFamily="34" charset="0"/>
              </a:rPr>
              <a:t>Report</a:t>
            </a:r>
            <a:endParaRPr lang="en-IN" sz="1600" dirty="0">
              <a:solidFill>
                <a:srgbClr val="00CC00"/>
              </a:solidFill>
              <a:effectLst/>
              <a:latin typeface="Arial" panose="020B0604020202020204" pitchFamily="34" charset="0"/>
              <a:ea typeface="Arial" panose="020B0604020202020204" pitchFamily="34" charset="0"/>
            </a:endParaRPr>
          </a:p>
          <a:p>
            <a:pPr>
              <a:spcBef>
                <a:spcPts val="45"/>
              </a:spcBef>
            </a:pPr>
            <a:r>
              <a:rPr lang="en-US" sz="1600" dirty="0">
                <a:solidFill>
                  <a:srgbClr val="00CC00"/>
                </a:solidFill>
                <a:effectLst/>
                <a:latin typeface="Arial" panose="020B0604020202020204" pitchFamily="34" charset="0"/>
                <a:ea typeface="Arial" panose="020B0604020202020204" pitchFamily="34" charset="0"/>
              </a:rPr>
              <a:t> </a:t>
            </a:r>
            <a:endParaRPr lang="en-IN" sz="1800" dirty="0">
              <a:solidFill>
                <a:srgbClr val="00CC00"/>
              </a:solidFill>
              <a:effectLst/>
              <a:latin typeface="Arial" panose="020B0604020202020204" pitchFamily="34" charset="0"/>
              <a:ea typeface="Arial" panose="020B0604020202020204" pitchFamily="34" charset="0"/>
            </a:endParaRPr>
          </a:p>
          <a:p>
            <a:pPr marL="227330" marR="130175" indent="1905">
              <a:lnSpc>
                <a:spcPct val="100000"/>
              </a:lnSpc>
              <a:spcAft>
                <a:spcPts val="0"/>
              </a:spcAft>
            </a:pPr>
            <a:r>
              <a:rPr lang="en-US" sz="1800" dirty="0">
                <a:solidFill>
                  <a:srgbClr val="00CC00"/>
                </a:solidFill>
                <a:effectLst/>
                <a:latin typeface="Arial" panose="020B0604020202020204" pitchFamily="34" charset="0"/>
                <a:ea typeface="Arial" panose="020B0604020202020204" pitchFamily="34" charset="0"/>
              </a:rPr>
              <a:t>Generate</a:t>
            </a:r>
            <a:r>
              <a:rPr lang="en-US" sz="1800" spc="50" dirty="0">
                <a:solidFill>
                  <a:srgbClr val="00CC00"/>
                </a:solidFill>
                <a:effectLst/>
                <a:latin typeface="Arial" panose="020B0604020202020204" pitchFamily="34" charset="0"/>
                <a:ea typeface="Arial" panose="020B0604020202020204" pitchFamily="34" charset="0"/>
              </a:rPr>
              <a:t> </a:t>
            </a:r>
            <a:r>
              <a:rPr lang="en-US" sz="1800" dirty="0">
                <a:solidFill>
                  <a:srgbClr val="00CC00"/>
                </a:solidFill>
                <a:effectLst/>
                <a:latin typeface="Arial" panose="020B0604020202020204" pitchFamily="34" charset="0"/>
                <a:ea typeface="Arial" panose="020B0604020202020204" pitchFamily="34" charset="0"/>
              </a:rPr>
              <a:t>a</a:t>
            </a:r>
            <a:r>
              <a:rPr lang="en-US" sz="1800" spc="-40" dirty="0">
                <a:solidFill>
                  <a:srgbClr val="00CC00"/>
                </a:solidFill>
                <a:effectLst/>
                <a:latin typeface="Arial" panose="020B0604020202020204" pitchFamily="34" charset="0"/>
                <a:ea typeface="Arial" panose="020B0604020202020204" pitchFamily="34" charset="0"/>
              </a:rPr>
              <a:t> </a:t>
            </a:r>
            <a:r>
              <a:rPr lang="en-US" sz="1800" dirty="0">
                <a:solidFill>
                  <a:srgbClr val="00CC00"/>
                </a:solidFill>
                <a:effectLst/>
                <a:latin typeface="Arial" panose="020B0604020202020204" pitchFamily="34" charset="0"/>
                <a:ea typeface="Arial" panose="020B0604020202020204" pitchFamily="34" charset="0"/>
              </a:rPr>
              <a:t>report</a:t>
            </a:r>
            <a:r>
              <a:rPr lang="en-US" sz="1800" spc="85" dirty="0">
                <a:solidFill>
                  <a:srgbClr val="00CC00"/>
                </a:solidFill>
                <a:effectLst/>
                <a:latin typeface="Arial" panose="020B0604020202020204" pitchFamily="34" charset="0"/>
                <a:ea typeface="Arial" panose="020B0604020202020204" pitchFamily="34" charset="0"/>
              </a:rPr>
              <a:t> </a:t>
            </a:r>
            <a:r>
              <a:rPr lang="en-US" sz="1800" dirty="0">
                <a:solidFill>
                  <a:srgbClr val="00CC00"/>
                </a:solidFill>
                <a:effectLst/>
                <a:latin typeface="Arial" panose="020B0604020202020204" pitchFamily="34" charset="0"/>
                <a:ea typeface="Arial" panose="020B0604020202020204" pitchFamily="34" charset="0"/>
              </a:rPr>
              <a:t>that</a:t>
            </a:r>
            <a:r>
              <a:rPr lang="en-US" sz="1800" spc="-15" dirty="0">
                <a:solidFill>
                  <a:srgbClr val="00CC00"/>
                </a:solidFill>
                <a:effectLst/>
                <a:latin typeface="Arial" panose="020B0604020202020204" pitchFamily="34" charset="0"/>
                <a:ea typeface="Arial" panose="020B0604020202020204" pitchFamily="34" charset="0"/>
              </a:rPr>
              <a:t> </a:t>
            </a:r>
            <a:r>
              <a:rPr lang="en-US" sz="1800" dirty="0">
                <a:solidFill>
                  <a:srgbClr val="00CC00"/>
                </a:solidFill>
                <a:effectLst/>
                <a:latin typeface="Arial" panose="020B0604020202020204" pitchFamily="34" charset="0"/>
                <a:ea typeface="Arial" panose="020B0604020202020204" pitchFamily="34" charset="0"/>
              </a:rPr>
              <a:t>shows</a:t>
            </a:r>
            <a:r>
              <a:rPr lang="en-US" sz="1800" spc="70" dirty="0">
                <a:solidFill>
                  <a:srgbClr val="00CC00"/>
                </a:solidFill>
                <a:effectLst/>
                <a:latin typeface="Arial" panose="020B0604020202020204" pitchFamily="34" charset="0"/>
                <a:ea typeface="Arial" panose="020B0604020202020204" pitchFamily="34" charset="0"/>
              </a:rPr>
              <a:t> </a:t>
            </a:r>
            <a:r>
              <a:rPr lang="en-US" sz="1800" dirty="0">
                <a:solidFill>
                  <a:srgbClr val="00CC00"/>
                </a:solidFill>
                <a:effectLst/>
                <a:latin typeface="Arial" panose="020B0604020202020204" pitchFamily="34" charset="0"/>
                <a:ea typeface="Arial" panose="020B0604020202020204" pitchFamily="34" charset="0"/>
              </a:rPr>
              <a:t>the</a:t>
            </a:r>
            <a:r>
              <a:rPr lang="en-US" sz="1800" spc="50" dirty="0">
                <a:solidFill>
                  <a:srgbClr val="00CC00"/>
                </a:solidFill>
                <a:effectLst/>
                <a:latin typeface="Arial" panose="020B0604020202020204" pitchFamily="34" charset="0"/>
                <a:ea typeface="Arial" panose="020B0604020202020204" pitchFamily="34" charset="0"/>
              </a:rPr>
              <a:t> </a:t>
            </a:r>
            <a:r>
              <a:rPr lang="en-US" sz="1800" dirty="0">
                <a:solidFill>
                  <a:srgbClr val="00CC00"/>
                </a:solidFill>
                <a:effectLst/>
                <a:latin typeface="Arial" panose="020B0604020202020204" pitchFamily="34" charset="0"/>
                <a:ea typeface="Arial" panose="020B0604020202020204" pitchFamily="34" charset="0"/>
              </a:rPr>
              <a:t>percentage</a:t>
            </a:r>
            <a:r>
              <a:rPr lang="en-US" sz="1800" spc="50" dirty="0">
                <a:solidFill>
                  <a:srgbClr val="00CC00"/>
                </a:solidFill>
                <a:effectLst/>
                <a:latin typeface="Arial" panose="020B0604020202020204" pitchFamily="34" charset="0"/>
                <a:ea typeface="Arial" panose="020B0604020202020204" pitchFamily="34" charset="0"/>
              </a:rPr>
              <a:t> </a:t>
            </a:r>
            <a:r>
              <a:rPr lang="en-US" sz="1800" dirty="0">
                <a:solidFill>
                  <a:srgbClr val="00CC00"/>
                </a:solidFill>
                <a:effectLst/>
                <a:latin typeface="Arial" panose="020B0604020202020204" pitchFamily="34" charset="0"/>
                <a:ea typeface="Arial" panose="020B0604020202020204" pitchFamily="34" charset="0"/>
              </a:rPr>
              <a:t>distribution</a:t>
            </a:r>
            <a:r>
              <a:rPr lang="en-US" sz="1800" spc="210" dirty="0">
                <a:solidFill>
                  <a:srgbClr val="00CC00"/>
                </a:solidFill>
                <a:effectLst/>
                <a:latin typeface="Arial" panose="020B0604020202020204" pitchFamily="34" charset="0"/>
                <a:ea typeface="Arial" panose="020B0604020202020204" pitchFamily="34" charset="0"/>
              </a:rPr>
              <a:t> </a:t>
            </a:r>
            <a:r>
              <a:rPr lang="en-US" sz="1800" dirty="0">
                <a:solidFill>
                  <a:srgbClr val="00CC00"/>
                </a:solidFill>
                <a:effectLst/>
                <a:latin typeface="Arial" panose="020B0604020202020204" pitchFamily="34" charset="0"/>
                <a:ea typeface="Arial" panose="020B0604020202020204" pitchFamily="34" charset="0"/>
              </a:rPr>
              <a:t>of</a:t>
            </a:r>
            <a:r>
              <a:rPr lang="en-US" sz="1800" spc="50" dirty="0">
                <a:solidFill>
                  <a:srgbClr val="00CC00"/>
                </a:solidFill>
                <a:effectLst/>
                <a:latin typeface="Arial" panose="020B0604020202020204" pitchFamily="34" charset="0"/>
                <a:ea typeface="Arial" panose="020B0604020202020204" pitchFamily="34" charset="0"/>
              </a:rPr>
              <a:t> </a:t>
            </a:r>
            <a:r>
              <a:rPr lang="en-US" sz="1800" dirty="0">
                <a:solidFill>
                  <a:srgbClr val="00CC00"/>
                </a:solidFill>
                <a:effectLst/>
                <a:latin typeface="Arial" panose="020B0604020202020204" pitchFamily="34" charset="0"/>
                <a:ea typeface="Arial" panose="020B0604020202020204" pitchFamily="34" charset="0"/>
              </a:rPr>
              <a:t>repeat</a:t>
            </a:r>
            <a:r>
              <a:rPr lang="en-US" sz="1800" spc="15" dirty="0">
                <a:solidFill>
                  <a:srgbClr val="00CC00"/>
                </a:solidFill>
                <a:effectLst/>
                <a:latin typeface="Arial" panose="020B0604020202020204" pitchFamily="34" charset="0"/>
                <a:ea typeface="Arial" panose="020B0604020202020204" pitchFamily="34" charset="0"/>
              </a:rPr>
              <a:t> </a:t>
            </a:r>
            <a:r>
              <a:rPr lang="en-US" sz="1800" dirty="0">
                <a:solidFill>
                  <a:srgbClr val="00CC00"/>
                </a:solidFill>
                <a:effectLst/>
                <a:latin typeface="Arial" panose="020B0604020202020204" pitchFamily="34" charset="0"/>
                <a:ea typeface="Arial" panose="020B0604020202020204" pitchFamily="34" charset="0"/>
              </a:rPr>
              <a:t>passengers</a:t>
            </a:r>
            <a:r>
              <a:rPr lang="en-US" sz="1800" spc="175" dirty="0">
                <a:solidFill>
                  <a:srgbClr val="00CC00"/>
                </a:solidFill>
                <a:effectLst/>
                <a:latin typeface="Arial" panose="020B0604020202020204" pitchFamily="34" charset="0"/>
                <a:ea typeface="Arial" panose="020B0604020202020204" pitchFamily="34" charset="0"/>
              </a:rPr>
              <a:t> </a:t>
            </a:r>
            <a:r>
              <a:rPr lang="en-US" sz="1800" dirty="0">
                <a:solidFill>
                  <a:srgbClr val="00CC00"/>
                </a:solidFill>
                <a:effectLst/>
                <a:latin typeface="Arial" panose="020B0604020202020204" pitchFamily="34" charset="0"/>
                <a:ea typeface="Arial" panose="020B0604020202020204" pitchFamily="34" charset="0"/>
              </a:rPr>
              <a:t>by</a:t>
            </a:r>
            <a:r>
              <a:rPr lang="en-US" sz="1800" spc="40" dirty="0">
                <a:solidFill>
                  <a:srgbClr val="00CC00"/>
                </a:solidFill>
                <a:effectLst/>
                <a:latin typeface="Arial" panose="020B0604020202020204" pitchFamily="34" charset="0"/>
                <a:ea typeface="Arial" panose="020B0604020202020204" pitchFamily="34" charset="0"/>
              </a:rPr>
              <a:t> </a:t>
            </a:r>
            <a:r>
              <a:rPr lang="en-US" sz="1800" dirty="0">
                <a:solidFill>
                  <a:srgbClr val="00CC00"/>
                </a:solidFill>
                <a:effectLst/>
                <a:latin typeface="Arial" panose="020B0604020202020204" pitchFamily="34" charset="0"/>
                <a:ea typeface="Arial" panose="020B0604020202020204" pitchFamily="34" charset="0"/>
              </a:rPr>
              <a:t>the</a:t>
            </a:r>
            <a:r>
              <a:rPr lang="en-US" sz="1800" spc="5" dirty="0">
                <a:solidFill>
                  <a:srgbClr val="00CC00"/>
                </a:solidFill>
                <a:effectLst/>
                <a:latin typeface="Arial" panose="020B0604020202020204" pitchFamily="34" charset="0"/>
                <a:ea typeface="Arial" panose="020B0604020202020204" pitchFamily="34" charset="0"/>
              </a:rPr>
              <a:t> </a:t>
            </a:r>
            <a:r>
              <a:rPr lang="en-US" sz="1800" dirty="0">
                <a:solidFill>
                  <a:srgbClr val="00CC00"/>
                </a:solidFill>
                <a:effectLst/>
                <a:latin typeface="Arial" panose="020B0604020202020204" pitchFamily="34" charset="0"/>
                <a:ea typeface="Arial" panose="020B0604020202020204" pitchFamily="34" charset="0"/>
              </a:rPr>
              <a:t>number</a:t>
            </a:r>
            <a:r>
              <a:rPr lang="en-US" sz="1800" spc="40" dirty="0">
                <a:solidFill>
                  <a:srgbClr val="00CC00"/>
                </a:solidFill>
                <a:effectLst/>
                <a:latin typeface="Arial" panose="020B0604020202020204" pitchFamily="34" charset="0"/>
                <a:ea typeface="Arial" panose="020B0604020202020204" pitchFamily="34" charset="0"/>
              </a:rPr>
              <a:t> </a:t>
            </a:r>
            <a:r>
              <a:rPr lang="en-US" sz="1800" dirty="0">
                <a:solidFill>
                  <a:srgbClr val="00CC00"/>
                </a:solidFill>
                <a:effectLst/>
                <a:latin typeface="Arial" panose="020B0604020202020204" pitchFamily="34" charset="0"/>
                <a:ea typeface="Arial" panose="020B0604020202020204" pitchFamily="34" charset="0"/>
              </a:rPr>
              <a:t>of</a:t>
            </a:r>
            <a:r>
              <a:rPr lang="en-US" sz="1800" spc="50" dirty="0">
                <a:solidFill>
                  <a:srgbClr val="00CC00"/>
                </a:solidFill>
                <a:effectLst/>
                <a:latin typeface="Arial" panose="020B0604020202020204" pitchFamily="34" charset="0"/>
                <a:ea typeface="Arial" panose="020B0604020202020204" pitchFamily="34" charset="0"/>
              </a:rPr>
              <a:t> </a:t>
            </a:r>
            <a:r>
              <a:rPr lang="en-US" sz="1800" dirty="0">
                <a:solidFill>
                  <a:srgbClr val="00CC00"/>
                </a:solidFill>
                <a:effectLst/>
                <a:latin typeface="Arial" panose="020B0604020202020204" pitchFamily="34" charset="0"/>
                <a:ea typeface="Arial" panose="020B0604020202020204" pitchFamily="34" charset="0"/>
              </a:rPr>
              <a:t>trips</a:t>
            </a:r>
            <a:r>
              <a:rPr lang="en-US" sz="1800" spc="-10" dirty="0">
                <a:solidFill>
                  <a:srgbClr val="00CC00"/>
                </a:solidFill>
                <a:effectLst/>
                <a:latin typeface="Arial" panose="020B0604020202020204" pitchFamily="34" charset="0"/>
                <a:ea typeface="Arial" panose="020B0604020202020204" pitchFamily="34" charset="0"/>
              </a:rPr>
              <a:t> </a:t>
            </a:r>
            <a:r>
              <a:rPr lang="en-US" sz="1800" dirty="0">
                <a:solidFill>
                  <a:srgbClr val="00CC00"/>
                </a:solidFill>
                <a:effectLst/>
                <a:latin typeface="Arial" panose="020B0604020202020204" pitchFamily="34" charset="0"/>
                <a:ea typeface="Arial" panose="020B0604020202020204" pitchFamily="34" charset="0"/>
              </a:rPr>
              <a:t>they</a:t>
            </a:r>
            <a:r>
              <a:rPr lang="en-US" sz="1800" spc="70" dirty="0">
                <a:solidFill>
                  <a:srgbClr val="00CC00"/>
                </a:solidFill>
                <a:effectLst/>
                <a:latin typeface="Arial" panose="020B0604020202020204" pitchFamily="34" charset="0"/>
                <a:ea typeface="Arial" panose="020B0604020202020204" pitchFamily="34" charset="0"/>
              </a:rPr>
              <a:t> </a:t>
            </a:r>
            <a:r>
              <a:rPr lang="en-US" sz="1800" dirty="0">
                <a:solidFill>
                  <a:srgbClr val="00CC00"/>
                </a:solidFill>
                <a:effectLst/>
                <a:latin typeface="Arial" panose="020B0604020202020204" pitchFamily="34" charset="0"/>
                <a:ea typeface="Arial" panose="020B0604020202020204" pitchFamily="34" charset="0"/>
              </a:rPr>
              <a:t>have</a:t>
            </a:r>
            <a:r>
              <a:rPr lang="en-US" sz="1800" spc="30" dirty="0">
                <a:solidFill>
                  <a:srgbClr val="00CC00"/>
                </a:solidFill>
                <a:effectLst/>
                <a:latin typeface="Arial" panose="020B0604020202020204" pitchFamily="34" charset="0"/>
                <a:ea typeface="Arial" panose="020B0604020202020204" pitchFamily="34" charset="0"/>
              </a:rPr>
              <a:t> </a:t>
            </a:r>
            <a:r>
              <a:rPr lang="en-US" sz="1800" dirty="0">
                <a:solidFill>
                  <a:srgbClr val="00CC00"/>
                </a:solidFill>
                <a:effectLst/>
                <a:latin typeface="Arial" panose="020B0604020202020204" pitchFamily="34" charset="0"/>
                <a:ea typeface="Arial" panose="020B0604020202020204" pitchFamily="34" charset="0"/>
              </a:rPr>
              <a:t>taken</a:t>
            </a:r>
            <a:r>
              <a:rPr lang="en-US" sz="1800" spc="20" dirty="0">
                <a:solidFill>
                  <a:srgbClr val="00CC00"/>
                </a:solidFill>
                <a:effectLst/>
                <a:latin typeface="Arial" panose="020B0604020202020204" pitchFamily="34" charset="0"/>
                <a:ea typeface="Arial" panose="020B0604020202020204" pitchFamily="34" charset="0"/>
              </a:rPr>
              <a:t> </a:t>
            </a:r>
            <a:r>
              <a:rPr lang="en-US" sz="1800" dirty="0">
                <a:solidFill>
                  <a:srgbClr val="00CC00"/>
                </a:solidFill>
                <a:effectLst/>
                <a:latin typeface="Arial" panose="020B0604020202020204" pitchFamily="34" charset="0"/>
                <a:ea typeface="Arial" panose="020B0604020202020204" pitchFamily="34" charset="0"/>
              </a:rPr>
              <a:t>in</a:t>
            </a:r>
            <a:r>
              <a:rPr lang="en-US" sz="1800" spc="-10" dirty="0">
                <a:solidFill>
                  <a:srgbClr val="00CC00"/>
                </a:solidFill>
                <a:effectLst/>
                <a:latin typeface="Arial" panose="020B0604020202020204" pitchFamily="34" charset="0"/>
                <a:ea typeface="Arial" panose="020B0604020202020204" pitchFamily="34" charset="0"/>
              </a:rPr>
              <a:t> </a:t>
            </a:r>
            <a:r>
              <a:rPr lang="en-US" sz="1800" dirty="0">
                <a:solidFill>
                  <a:srgbClr val="00CC00"/>
                </a:solidFill>
                <a:effectLst/>
                <a:latin typeface="Arial" panose="020B0604020202020204" pitchFamily="34" charset="0"/>
                <a:ea typeface="Arial" panose="020B0604020202020204" pitchFamily="34" charset="0"/>
              </a:rPr>
              <a:t>each</a:t>
            </a:r>
            <a:r>
              <a:rPr lang="en-US" sz="1800" spc="15" dirty="0">
                <a:solidFill>
                  <a:srgbClr val="00CC00"/>
                </a:solidFill>
                <a:effectLst/>
                <a:latin typeface="Arial" panose="020B0604020202020204" pitchFamily="34" charset="0"/>
                <a:ea typeface="Arial" panose="020B0604020202020204" pitchFamily="34" charset="0"/>
              </a:rPr>
              <a:t> </a:t>
            </a:r>
            <a:r>
              <a:rPr lang="en-US" sz="1800" dirty="0">
                <a:solidFill>
                  <a:srgbClr val="00CC00"/>
                </a:solidFill>
                <a:effectLst/>
                <a:latin typeface="Arial" panose="020B0604020202020204" pitchFamily="34" charset="0"/>
                <a:ea typeface="Arial" panose="020B0604020202020204" pitchFamily="34" charset="0"/>
              </a:rPr>
              <a:t>city.</a:t>
            </a:r>
            <a:r>
              <a:rPr lang="en-US" sz="1800" spc="-10" dirty="0">
                <a:solidFill>
                  <a:srgbClr val="00CC00"/>
                </a:solidFill>
                <a:effectLst/>
                <a:latin typeface="Arial" panose="020B0604020202020204" pitchFamily="34" charset="0"/>
                <a:ea typeface="Arial" panose="020B0604020202020204" pitchFamily="34" charset="0"/>
              </a:rPr>
              <a:t> </a:t>
            </a:r>
            <a:r>
              <a:rPr lang="en-US" sz="1800" dirty="0">
                <a:solidFill>
                  <a:srgbClr val="00CC00"/>
                </a:solidFill>
                <a:effectLst/>
                <a:latin typeface="Arial" panose="020B0604020202020204" pitchFamily="34" charset="0"/>
                <a:ea typeface="Arial" panose="020B0604020202020204" pitchFamily="34" charset="0"/>
              </a:rPr>
              <a:t>Calculate</a:t>
            </a:r>
            <a:r>
              <a:rPr lang="en-US" sz="1800" spc="35" dirty="0">
                <a:solidFill>
                  <a:srgbClr val="00CC00"/>
                </a:solidFill>
                <a:effectLst/>
                <a:latin typeface="Arial" panose="020B0604020202020204" pitchFamily="34" charset="0"/>
                <a:ea typeface="Arial" panose="020B0604020202020204" pitchFamily="34" charset="0"/>
              </a:rPr>
              <a:t> </a:t>
            </a:r>
            <a:r>
              <a:rPr lang="en-US" sz="1800" dirty="0">
                <a:solidFill>
                  <a:srgbClr val="00CC00"/>
                </a:solidFill>
                <a:effectLst/>
                <a:latin typeface="Arial" panose="020B0604020202020204" pitchFamily="34" charset="0"/>
                <a:ea typeface="Arial" panose="020B0604020202020204" pitchFamily="34" charset="0"/>
              </a:rPr>
              <a:t>the</a:t>
            </a:r>
            <a:r>
              <a:rPr lang="en-US" sz="1800" spc="-10" dirty="0">
                <a:solidFill>
                  <a:srgbClr val="00CC00"/>
                </a:solidFill>
                <a:effectLst/>
                <a:latin typeface="Arial" panose="020B0604020202020204" pitchFamily="34" charset="0"/>
                <a:ea typeface="Arial" panose="020B0604020202020204" pitchFamily="34" charset="0"/>
              </a:rPr>
              <a:t> </a:t>
            </a:r>
            <a:r>
              <a:rPr lang="en-US" sz="1800" dirty="0">
                <a:solidFill>
                  <a:srgbClr val="00CC00"/>
                </a:solidFill>
                <a:effectLst/>
                <a:latin typeface="Arial" panose="020B0604020202020204" pitchFamily="34" charset="0"/>
                <a:ea typeface="Arial" panose="020B0604020202020204" pitchFamily="34" charset="0"/>
              </a:rPr>
              <a:t>percentage</a:t>
            </a:r>
            <a:r>
              <a:rPr lang="en-US" sz="1800" spc="70" dirty="0">
                <a:solidFill>
                  <a:srgbClr val="00CC00"/>
                </a:solidFill>
                <a:effectLst/>
                <a:latin typeface="Arial" panose="020B0604020202020204" pitchFamily="34" charset="0"/>
                <a:ea typeface="Arial" panose="020B0604020202020204" pitchFamily="34" charset="0"/>
              </a:rPr>
              <a:t> </a:t>
            </a:r>
            <a:r>
              <a:rPr lang="en-US" sz="1800" dirty="0">
                <a:solidFill>
                  <a:srgbClr val="00CC00"/>
                </a:solidFill>
                <a:effectLst/>
                <a:latin typeface="Arial" panose="020B0604020202020204" pitchFamily="34" charset="0"/>
                <a:ea typeface="Arial" panose="020B0604020202020204" pitchFamily="34" charset="0"/>
              </a:rPr>
              <a:t>of</a:t>
            </a:r>
            <a:r>
              <a:rPr lang="en-US" sz="1800" spc="70" dirty="0">
                <a:solidFill>
                  <a:srgbClr val="00CC00"/>
                </a:solidFill>
                <a:effectLst/>
                <a:latin typeface="Arial" panose="020B0604020202020204" pitchFamily="34" charset="0"/>
                <a:ea typeface="Arial" panose="020B0604020202020204" pitchFamily="34" charset="0"/>
              </a:rPr>
              <a:t> </a:t>
            </a:r>
            <a:r>
              <a:rPr lang="en-US" sz="1800" dirty="0">
                <a:solidFill>
                  <a:srgbClr val="00CC00"/>
                </a:solidFill>
                <a:effectLst/>
                <a:latin typeface="Arial" panose="020B0604020202020204" pitchFamily="34" charset="0"/>
                <a:ea typeface="Arial" panose="020B0604020202020204" pitchFamily="34" charset="0"/>
              </a:rPr>
              <a:t>repeat</a:t>
            </a:r>
            <a:r>
              <a:rPr lang="en-US" sz="1800" spc="30" dirty="0">
                <a:solidFill>
                  <a:srgbClr val="00CC00"/>
                </a:solidFill>
                <a:effectLst/>
                <a:latin typeface="Arial" panose="020B0604020202020204" pitchFamily="34" charset="0"/>
                <a:ea typeface="Arial" panose="020B0604020202020204" pitchFamily="34" charset="0"/>
              </a:rPr>
              <a:t> </a:t>
            </a:r>
            <a:r>
              <a:rPr lang="en-US" sz="1800" dirty="0">
                <a:solidFill>
                  <a:srgbClr val="00CC00"/>
                </a:solidFill>
                <a:effectLst/>
                <a:latin typeface="Arial" panose="020B0604020202020204" pitchFamily="34" charset="0"/>
                <a:ea typeface="Arial" panose="020B0604020202020204" pitchFamily="34" charset="0"/>
              </a:rPr>
              <a:t>passengers</a:t>
            </a:r>
            <a:r>
              <a:rPr lang="en-US" sz="1800" spc="5" dirty="0">
                <a:solidFill>
                  <a:srgbClr val="00CC00"/>
                </a:solidFill>
                <a:effectLst/>
                <a:latin typeface="Arial" panose="020B0604020202020204" pitchFamily="34" charset="0"/>
                <a:ea typeface="Arial" panose="020B0604020202020204" pitchFamily="34" charset="0"/>
              </a:rPr>
              <a:t> </a:t>
            </a:r>
            <a:r>
              <a:rPr lang="en-US" sz="1800" dirty="0">
                <a:solidFill>
                  <a:srgbClr val="00CC00"/>
                </a:solidFill>
                <a:effectLst/>
                <a:latin typeface="Arial" panose="020B0604020202020204" pitchFamily="34" charset="0"/>
                <a:ea typeface="Arial" panose="020B0604020202020204" pitchFamily="34" charset="0"/>
              </a:rPr>
              <a:t>who</a:t>
            </a:r>
            <a:r>
              <a:rPr lang="en-US" sz="1800" spc="5" dirty="0">
                <a:solidFill>
                  <a:srgbClr val="00CC00"/>
                </a:solidFill>
                <a:effectLst/>
                <a:latin typeface="Arial" panose="020B0604020202020204" pitchFamily="34" charset="0"/>
                <a:ea typeface="Arial" panose="020B0604020202020204" pitchFamily="34" charset="0"/>
              </a:rPr>
              <a:t> </a:t>
            </a:r>
            <a:r>
              <a:rPr lang="en-US" sz="1800" dirty="0">
                <a:solidFill>
                  <a:srgbClr val="00CC00"/>
                </a:solidFill>
                <a:effectLst/>
                <a:latin typeface="Arial" panose="020B0604020202020204" pitchFamily="34" charset="0"/>
                <a:ea typeface="Arial" panose="020B0604020202020204" pitchFamily="34" charset="0"/>
              </a:rPr>
              <a:t>took</a:t>
            </a:r>
            <a:r>
              <a:rPr lang="en-US" sz="1800" spc="65" dirty="0">
                <a:solidFill>
                  <a:srgbClr val="00CC00"/>
                </a:solidFill>
                <a:effectLst/>
                <a:latin typeface="Arial" panose="020B0604020202020204" pitchFamily="34" charset="0"/>
                <a:ea typeface="Arial" panose="020B0604020202020204" pitchFamily="34" charset="0"/>
              </a:rPr>
              <a:t> </a:t>
            </a:r>
            <a:r>
              <a:rPr lang="en-US" sz="1800" dirty="0">
                <a:solidFill>
                  <a:srgbClr val="00CC00"/>
                </a:solidFill>
                <a:effectLst/>
                <a:latin typeface="Arial" panose="020B0604020202020204" pitchFamily="34" charset="0"/>
                <a:ea typeface="Arial" panose="020B0604020202020204" pitchFamily="34" charset="0"/>
              </a:rPr>
              <a:t>2</a:t>
            </a:r>
            <a:r>
              <a:rPr lang="en-US" sz="1800" spc="-10" dirty="0">
                <a:solidFill>
                  <a:srgbClr val="00CC00"/>
                </a:solidFill>
                <a:effectLst/>
                <a:latin typeface="Arial" panose="020B0604020202020204" pitchFamily="34" charset="0"/>
                <a:ea typeface="Arial" panose="020B0604020202020204" pitchFamily="34" charset="0"/>
              </a:rPr>
              <a:t> </a:t>
            </a:r>
            <a:r>
              <a:rPr lang="en-US" sz="1800" dirty="0">
                <a:solidFill>
                  <a:srgbClr val="00CC00"/>
                </a:solidFill>
                <a:effectLst/>
                <a:latin typeface="Arial" panose="020B0604020202020204" pitchFamily="34" charset="0"/>
                <a:ea typeface="Arial" panose="020B0604020202020204" pitchFamily="34" charset="0"/>
              </a:rPr>
              <a:t>trips,</a:t>
            </a:r>
            <a:r>
              <a:rPr lang="en-US" sz="1800" spc="90" dirty="0">
                <a:solidFill>
                  <a:srgbClr val="00CC00"/>
                </a:solidFill>
                <a:effectLst/>
                <a:latin typeface="Arial" panose="020B0604020202020204" pitchFamily="34" charset="0"/>
                <a:ea typeface="Arial" panose="020B0604020202020204" pitchFamily="34" charset="0"/>
              </a:rPr>
              <a:t> </a:t>
            </a:r>
            <a:r>
              <a:rPr lang="en-US" sz="1800" dirty="0">
                <a:solidFill>
                  <a:srgbClr val="00CC00"/>
                </a:solidFill>
                <a:effectLst/>
                <a:latin typeface="Arial" panose="020B0604020202020204" pitchFamily="34" charset="0"/>
                <a:ea typeface="Arial" panose="020B0604020202020204" pitchFamily="34" charset="0"/>
              </a:rPr>
              <a:t>3</a:t>
            </a:r>
            <a:r>
              <a:rPr lang="en-US" sz="1800" spc="-20" dirty="0">
                <a:solidFill>
                  <a:srgbClr val="00CC00"/>
                </a:solidFill>
                <a:effectLst/>
                <a:latin typeface="Arial" panose="020B0604020202020204" pitchFamily="34" charset="0"/>
                <a:ea typeface="Arial" panose="020B0604020202020204" pitchFamily="34" charset="0"/>
              </a:rPr>
              <a:t> </a:t>
            </a:r>
            <a:r>
              <a:rPr lang="en-US" sz="1800" dirty="0">
                <a:solidFill>
                  <a:srgbClr val="00CC00"/>
                </a:solidFill>
                <a:effectLst/>
                <a:latin typeface="Arial" panose="020B0604020202020204" pitchFamily="34" charset="0"/>
                <a:ea typeface="Arial" panose="020B0604020202020204" pitchFamily="34" charset="0"/>
              </a:rPr>
              <a:t>trips,</a:t>
            </a:r>
            <a:r>
              <a:rPr lang="en-US" sz="1800" spc="120" dirty="0">
                <a:solidFill>
                  <a:srgbClr val="00CC00"/>
                </a:solidFill>
                <a:effectLst/>
                <a:latin typeface="Arial" panose="020B0604020202020204" pitchFamily="34" charset="0"/>
                <a:ea typeface="Arial" panose="020B0604020202020204" pitchFamily="34" charset="0"/>
              </a:rPr>
              <a:t> </a:t>
            </a:r>
            <a:r>
              <a:rPr lang="en-US" sz="1800" dirty="0">
                <a:solidFill>
                  <a:srgbClr val="00CC00"/>
                </a:solidFill>
                <a:effectLst/>
                <a:latin typeface="Arial" panose="020B0604020202020204" pitchFamily="34" charset="0"/>
                <a:ea typeface="Arial" panose="020B0604020202020204" pitchFamily="34" charset="0"/>
              </a:rPr>
              <a:t>and</a:t>
            </a:r>
            <a:r>
              <a:rPr lang="en-US" sz="1800" spc="80" dirty="0">
                <a:solidFill>
                  <a:srgbClr val="00CC00"/>
                </a:solidFill>
                <a:effectLst/>
                <a:latin typeface="Arial" panose="020B0604020202020204" pitchFamily="34" charset="0"/>
                <a:ea typeface="Arial" panose="020B0604020202020204" pitchFamily="34" charset="0"/>
              </a:rPr>
              <a:t> </a:t>
            </a:r>
            <a:r>
              <a:rPr lang="en-US" sz="1800" dirty="0">
                <a:solidFill>
                  <a:srgbClr val="00CC00"/>
                </a:solidFill>
                <a:effectLst/>
                <a:latin typeface="Arial" panose="020B0604020202020204" pitchFamily="34" charset="0"/>
                <a:ea typeface="Arial" panose="020B0604020202020204" pitchFamily="34" charset="0"/>
              </a:rPr>
              <a:t>so</a:t>
            </a:r>
            <a:r>
              <a:rPr lang="en-US" sz="1800" spc="-40" dirty="0">
                <a:solidFill>
                  <a:srgbClr val="00CC00"/>
                </a:solidFill>
                <a:effectLst/>
                <a:latin typeface="Arial" panose="020B0604020202020204" pitchFamily="34" charset="0"/>
                <a:ea typeface="Arial" panose="020B0604020202020204" pitchFamily="34" charset="0"/>
              </a:rPr>
              <a:t> </a:t>
            </a:r>
            <a:r>
              <a:rPr lang="en-US" sz="1800" dirty="0">
                <a:solidFill>
                  <a:srgbClr val="00CC00"/>
                </a:solidFill>
                <a:effectLst/>
                <a:latin typeface="Arial" panose="020B0604020202020204" pitchFamily="34" charset="0"/>
                <a:ea typeface="Arial" panose="020B0604020202020204" pitchFamily="34" charset="0"/>
              </a:rPr>
              <a:t>on,</a:t>
            </a:r>
            <a:r>
              <a:rPr lang="en-US" sz="1800" spc="60" dirty="0">
                <a:solidFill>
                  <a:srgbClr val="00CC00"/>
                </a:solidFill>
                <a:effectLst/>
                <a:latin typeface="Arial" panose="020B0604020202020204" pitchFamily="34" charset="0"/>
                <a:ea typeface="Arial" panose="020B0604020202020204" pitchFamily="34" charset="0"/>
              </a:rPr>
              <a:t> </a:t>
            </a:r>
            <a:r>
              <a:rPr lang="en-US" sz="1800" dirty="0">
                <a:solidFill>
                  <a:srgbClr val="00CC00"/>
                </a:solidFill>
                <a:effectLst/>
                <a:latin typeface="Arial" panose="020B0604020202020204" pitchFamily="34" charset="0"/>
                <a:ea typeface="Arial" panose="020B0604020202020204" pitchFamily="34" charset="0"/>
              </a:rPr>
              <a:t>up</a:t>
            </a:r>
            <a:r>
              <a:rPr lang="en-US" sz="1800" spc="5" dirty="0">
                <a:solidFill>
                  <a:srgbClr val="00CC00"/>
                </a:solidFill>
                <a:effectLst/>
                <a:latin typeface="Arial" panose="020B0604020202020204" pitchFamily="34" charset="0"/>
                <a:ea typeface="Arial" panose="020B0604020202020204" pitchFamily="34" charset="0"/>
              </a:rPr>
              <a:t> </a:t>
            </a:r>
            <a:r>
              <a:rPr lang="en-US" sz="1800" dirty="0">
                <a:solidFill>
                  <a:srgbClr val="00CC00"/>
                </a:solidFill>
                <a:effectLst/>
                <a:latin typeface="Arial" panose="020B0604020202020204" pitchFamily="34" charset="0"/>
                <a:ea typeface="Arial" panose="020B0604020202020204" pitchFamily="34" charset="0"/>
              </a:rPr>
              <a:t>to</a:t>
            </a:r>
            <a:r>
              <a:rPr lang="en-US" sz="1800" spc="-50" dirty="0">
                <a:solidFill>
                  <a:srgbClr val="00CC00"/>
                </a:solidFill>
                <a:effectLst/>
                <a:latin typeface="Arial" panose="020B0604020202020204" pitchFamily="34" charset="0"/>
                <a:ea typeface="Arial" panose="020B0604020202020204" pitchFamily="34" charset="0"/>
              </a:rPr>
              <a:t> </a:t>
            </a:r>
            <a:r>
              <a:rPr lang="en-US" sz="1800" dirty="0">
                <a:solidFill>
                  <a:srgbClr val="00CC00"/>
                </a:solidFill>
                <a:effectLst/>
                <a:latin typeface="Arial" panose="020B0604020202020204" pitchFamily="34" charset="0"/>
                <a:ea typeface="Arial" panose="020B0604020202020204" pitchFamily="34" charset="0"/>
              </a:rPr>
              <a:t>10</a:t>
            </a:r>
            <a:r>
              <a:rPr lang="en-US" sz="1800" spc="40" dirty="0">
                <a:solidFill>
                  <a:srgbClr val="00CC00"/>
                </a:solidFill>
                <a:effectLst/>
                <a:latin typeface="Arial" panose="020B0604020202020204" pitchFamily="34" charset="0"/>
                <a:ea typeface="Arial" panose="020B0604020202020204" pitchFamily="34" charset="0"/>
              </a:rPr>
              <a:t> </a:t>
            </a:r>
            <a:r>
              <a:rPr lang="en-US" sz="1800" dirty="0">
                <a:solidFill>
                  <a:srgbClr val="00CC00"/>
                </a:solidFill>
                <a:effectLst/>
                <a:latin typeface="Arial" panose="020B0604020202020204" pitchFamily="34" charset="0"/>
                <a:ea typeface="Arial" panose="020B0604020202020204" pitchFamily="34" charset="0"/>
              </a:rPr>
              <a:t>trips.</a:t>
            </a:r>
            <a:endParaRPr lang="en-IN" sz="1800" dirty="0">
              <a:solidFill>
                <a:srgbClr val="00CC00"/>
              </a:solidFill>
              <a:effectLst/>
              <a:latin typeface="Arial" panose="020B0604020202020204" pitchFamily="34" charset="0"/>
              <a:ea typeface="Arial" panose="020B0604020202020204" pitchFamily="34" charset="0"/>
            </a:endParaRPr>
          </a:p>
          <a:p>
            <a:pPr>
              <a:spcBef>
                <a:spcPts val="35"/>
              </a:spcBef>
            </a:pPr>
            <a:r>
              <a:rPr lang="en-US" sz="1400" dirty="0">
                <a:solidFill>
                  <a:srgbClr val="00CC00"/>
                </a:solidFill>
                <a:effectLst/>
                <a:latin typeface="Arial" panose="020B0604020202020204" pitchFamily="34" charset="0"/>
                <a:ea typeface="Arial" panose="020B0604020202020204" pitchFamily="34" charset="0"/>
              </a:rPr>
              <a:t> </a:t>
            </a:r>
            <a:endParaRPr lang="en-IN" sz="1800" dirty="0">
              <a:solidFill>
                <a:srgbClr val="00CC00"/>
              </a:solidFill>
              <a:effectLst/>
              <a:latin typeface="Arial" panose="020B0604020202020204" pitchFamily="34" charset="0"/>
              <a:ea typeface="Arial" panose="020B0604020202020204" pitchFamily="34" charset="0"/>
            </a:endParaRPr>
          </a:p>
          <a:p>
            <a:pPr marL="227330" indent="635">
              <a:lnSpc>
                <a:spcPct val="102000"/>
              </a:lnSpc>
            </a:pPr>
            <a:r>
              <a:rPr lang="en-US" sz="1800" dirty="0">
                <a:solidFill>
                  <a:srgbClr val="00CC00"/>
                </a:solidFill>
                <a:effectLst/>
                <a:latin typeface="Arial" panose="020B0604020202020204" pitchFamily="34" charset="0"/>
                <a:ea typeface="Arial" panose="020B0604020202020204" pitchFamily="34" charset="0"/>
              </a:rPr>
              <a:t>Each</a:t>
            </a:r>
            <a:r>
              <a:rPr lang="en-US" sz="1800" spc="10" dirty="0">
                <a:solidFill>
                  <a:srgbClr val="00CC00"/>
                </a:solidFill>
                <a:effectLst/>
                <a:latin typeface="Arial" panose="020B0604020202020204" pitchFamily="34" charset="0"/>
                <a:ea typeface="Arial" panose="020B0604020202020204" pitchFamily="34" charset="0"/>
              </a:rPr>
              <a:t> </a:t>
            </a:r>
            <a:r>
              <a:rPr lang="en-US" sz="1800" dirty="0">
                <a:solidFill>
                  <a:srgbClr val="00CC00"/>
                </a:solidFill>
                <a:effectLst/>
                <a:latin typeface="Arial" panose="020B0604020202020204" pitchFamily="34" charset="0"/>
                <a:ea typeface="Arial" panose="020B0604020202020204" pitchFamily="34" charset="0"/>
              </a:rPr>
              <a:t>column</a:t>
            </a:r>
            <a:r>
              <a:rPr lang="en-US" sz="1800" spc="35" dirty="0">
                <a:solidFill>
                  <a:srgbClr val="00CC00"/>
                </a:solidFill>
                <a:effectLst/>
                <a:latin typeface="Arial" panose="020B0604020202020204" pitchFamily="34" charset="0"/>
                <a:ea typeface="Arial" panose="020B0604020202020204" pitchFamily="34" charset="0"/>
              </a:rPr>
              <a:t> </a:t>
            </a:r>
            <a:r>
              <a:rPr lang="en-US" sz="1800" dirty="0">
                <a:solidFill>
                  <a:srgbClr val="00CC00"/>
                </a:solidFill>
                <a:effectLst/>
                <a:latin typeface="Arial" panose="020B0604020202020204" pitchFamily="34" charset="0"/>
                <a:ea typeface="Arial" panose="020B0604020202020204" pitchFamily="34" charset="0"/>
              </a:rPr>
              <a:t>should</a:t>
            </a:r>
            <a:r>
              <a:rPr lang="en-US" sz="1800" spc="15" dirty="0">
                <a:solidFill>
                  <a:srgbClr val="00CC00"/>
                </a:solidFill>
                <a:effectLst/>
                <a:latin typeface="Arial" panose="020B0604020202020204" pitchFamily="34" charset="0"/>
                <a:ea typeface="Arial" panose="020B0604020202020204" pitchFamily="34" charset="0"/>
              </a:rPr>
              <a:t> </a:t>
            </a:r>
            <a:r>
              <a:rPr lang="en-US" sz="1800" dirty="0">
                <a:solidFill>
                  <a:srgbClr val="00CC00"/>
                </a:solidFill>
                <a:effectLst/>
                <a:latin typeface="Arial" panose="020B0604020202020204" pitchFamily="34" charset="0"/>
                <a:ea typeface="Arial" panose="020B0604020202020204" pitchFamily="34" charset="0"/>
              </a:rPr>
              <a:t>represent</a:t>
            </a:r>
            <a:r>
              <a:rPr lang="en-US" sz="1800" spc="135" dirty="0">
                <a:solidFill>
                  <a:srgbClr val="00CC00"/>
                </a:solidFill>
                <a:effectLst/>
                <a:latin typeface="Arial" panose="020B0604020202020204" pitchFamily="34" charset="0"/>
                <a:ea typeface="Arial" panose="020B0604020202020204" pitchFamily="34" charset="0"/>
              </a:rPr>
              <a:t> </a:t>
            </a:r>
            <a:r>
              <a:rPr lang="en-US" sz="1800" dirty="0">
                <a:solidFill>
                  <a:srgbClr val="00CC00"/>
                </a:solidFill>
                <a:effectLst/>
                <a:latin typeface="Arial" panose="020B0604020202020204" pitchFamily="34" charset="0"/>
                <a:ea typeface="Arial" panose="020B0604020202020204" pitchFamily="34" charset="0"/>
              </a:rPr>
              <a:t>a</a:t>
            </a:r>
            <a:r>
              <a:rPr lang="en-US" sz="1800" spc="55" dirty="0">
                <a:solidFill>
                  <a:srgbClr val="00CC00"/>
                </a:solidFill>
                <a:effectLst/>
                <a:latin typeface="Arial" panose="020B0604020202020204" pitchFamily="34" charset="0"/>
                <a:ea typeface="Arial" panose="020B0604020202020204" pitchFamily="34" charset="0"/>
              </a:rPr>
              <a:t> </a:t>
            </a:r>
            <a:r>
              <a:rPr lang="en-US" sz="1800" dirty="0">
                <a:solidFill>
                  <a:srgbClr val="00CC00"/>
                </a:solidFill>
                <a:effectLst/>
                <a:latin typeface="Arial" panose="020B0604020202020204" pitchFamily="34" charset="0"/>
                <a:ea typeface="Arial" panose="020B0604020202020204" pitchFamily="34" charset="0"/>
              </a:rPr>
              <a:t>trip</a:t>
            </a:r>
            <a:r>
              <a:rPr lang="en-US" sz="1800" spc="-10" dirty="0">
                <a:solidFill>
                  <a:srgbClr val="00CC00"/>
                </a:solidFill>
                <a:effectLst/>
                <a:latin typeface="Arial" panose="020B0604020202020204" pitchFamily="34" charset="0"/>
                <a:ea typeface="Arial" panose="020B0604020202020204" pitchFamily="34" charset="0"/>
              </a:rPr>
              <a:t> </a:t>
            </a:r>
            <a:r>
              <a:rPr lang="en-US" sz="1800" dirty="0">
                <a:solidFill>
                  <a:srgbClr val="00CC00"/>
                </a:solidFill>
                <a:effectLst/>
                <a:latin typeface="Arial" panose="020B0604020202020204" pitchFamily="34" charset="0"/>
                <a:ea typeface="Arial" panose="020B0604020202020204" pitchFamily="34" charset="0"/>
              </a:rPr>
              <a:t>count</a:t>
            </a:r>
            <a:r>
              <a:rPr lang="en-US" sz="1800" spc="25" dirty="0">
                <a:solidFill>
                  <a:srgbClr val="00CC00"/>
                </a:solidFill>
                <a:effectLst/>
                <a:latin typeface="Arial" panose="020B0604020202020204" pitchFamily="34" charset="0"/>
                <a:ea typeface="Arial" panose="020B0604020202020204" pitchFamily="34" charset="0"/>
              </a:rPr>
              <a:t> </a:t>
            </a:r>
            <a:r>
              <a:rPr lang="en-US" sz="1800" dirty="0">
                <a:solidFill>
                  <a:srgbClr val="00CC00"/>
                </a:solidFill>
                <a:effectLst/>
                <a:latin typeface="Arial" panose="020B0604020202020204" pitchFamily="34" charset="0"/>
                <a:ea typeface="Arial" panose="020B0604020202020204" pitchFamily="34" charset="0"/>
              </a:rPr>
              <a:t>category,</a:t>
            </a:r>
            <a:r>
              <a:rPr lang="en-US" sz="1800" spc="90" dirty="0">
                <a:solidFill>
                  <a:srgbClr val="00CC00"/>
                </a:solidFill>
                <a:effectLst/>
                <a:latin typeface="Arial" panose="020B0604020202020204" pitchFamily="34" charset="0"/>
                <a:ea typeface="Arial" panose="020B0604020202020204" pitchFamily="34" charset="0"/>
              </a:rPr>
              <a:t> </a:t>
            </a:r>
            <a:r>
              <a:rPr lang="en-US" sz="1800" dirty="0">
                <a:solidFill>
                  <a:srgbClr val="00CC00"/>
                </a:solidFill>
                <a:effectLst/>
                <a:latin typeface="Arial" panose="020B0604020202020204" pitchFamily="34" charset="0"/>
                <a:ea typeface="Arial" panose="020B0604020202020204" pitchFamily="34" charset="0"/>
              </a:rPr>
              <a:t>displaying</a:t>
            </a:r>
            <a:r>
              <a:rPr lang="en-US" sz="1800" spc="125" dirty="0">
                <a:solidFill>
                  <a:srgbClr val="00CC00"/>
                </a:solidFill>
                <a:effectLst/>
                <a:latin typeface="Arial" panose="020B0604020202020204" pitchFamily="34" charset="0"/>
                <a:ea typeface="Arial" panose="020B0604020202020204" pitchFamily="34" charset="0"/>
              </a:rPr>
              <a:t> </a:t>
            </a:r>
            <a:r>
              <a:rPr lang="en-US" sz="1800" dirty="0">
                <a:solidFill>
                  <a:srgbClr val="00CC00"/>
                </a:solidFill>
                <a:effectLst/>
                <a:latin typeface="Arial" panose="020B0604020202020204" pitchFamily="34" charset="0"/>
                <a:ea typeface="Arial" panose="020B0604020202020204" pitchFamily="34" charset="0"/>
              </a:rPr>
              <a:t>the</a:t>
            </a:r>
            <a:r>
              <a:rPr lang="en-US" sz="1800" spc="-5" dirty="0">
                <a:solidFill>
                  <a:srgbClr val="00CC00"/>
                </a:solidFill>
                <a:effectLst/>
                <a:latin typeface="Arial" panose="020B0604020202020204" pitchFamily="34" charset="0"/>
                <a:ea typeface="Arial" panose="020B0604020202020204" pitchFamily="34" charset="0"/>
              </a:rPr>
              <a:t> </a:t>
            </a:r>
            <a:r>
              <a:rPr lang="en-US" sz="1800" dirty="0">
                <a:solidFill>
                  <a:srgbClr val="00CC00"/>
                </a:solidFill>
                <a:effectLst/>
                <a:latin typeface="Arial" panose="020B0604020202020204" pitchFamily="34" charset="0"/>
                <a:ea typeface="Arial" panose="020B0604020202020204" pitchFamily="34" charset="0"/>
              </a:rPr>
              <a:t>percentage</a:t>
            </a:r>
            <a:r>
              <a:rPr lang="en-US" sz="1800" spc="140" dirty="0">
                <a:solidFill>
                  <a:srgbClr val="00CC00"/>
                </a:solidFill>
                <a:effectLst/>
                <a:latin typeface="Arial" panose="020B0604020202020204" pitchFamily="34" charset="0"/>
                <a:ea typeface="Arial" panose="020B0604020202020204" pitchFamily="34" charset="0"/>
              </a:rPr>
              <a:t> </a:t>
            </a:r>
            <a:r>
              <a:rPr lang="en-US" sz="1800" dirty="0">
                <a:solidFill>
                  <a:srgbClr val="00CC00"/>
                </a:solidFill>
                <a:effectLst/>
                <a:latin typeface="Arial" panose="020B0604020202020204" pitchFamily="34" charset="0"/>
                <a:ea typeface="Arial" panose="020B0604020202020204" pitchFamily="34" charset="0"/>
              </a:rPr>
              <a:t>of</a:t>
            </a:r>
            <a:r>
              <a:rPr lang="en-US" sz="1800" spc="65" dirty="0">
                <a:solidFill>
                  <a:srgbClr val="00CC00"/>
                </a:solidFill>
                <a:effectLst/>
                <a:latin typeface="Arial" panose="020B0604020202020204" pitchFamily="34" charset="0"/>
                <a:ea typeface="Arial" panose="020B0604020202020204" pitchFamily="34" charset="0"/>
              </a:rPr>
              <a:t> </a:t>
            </a:r>
            <a:r>
              <a:rPr lang="en-US" sz="1800" dirty="0">
                <a:solidFill>
                  <a:srgbClr val="00CC00"/>
                </a:solidFill>
                <a:effectLst/>
                <a:latin typeface="Arial" panose="020B0604020202020204" pitchFamily="34" charset="0"/>
                <a:ea typeface="Arial" panose="020B0604020202020204" pitchFamily="34" charset="0"/>
              </a:rPr>
              <a:t>repeat</a:t>
            </a:r>
            <a:r>
              <a:rPr lang="en-US" sz="1800" spc="-285" dirty="0">
                <a:solidFill>
                  <a:srgbClr val="00CC00"/>
                </a:solidFill>
                <a:effectLst/>
                <a:latin typeface="Arial" panose="020B0604020202020204" pitchFamily="34" charset="0"/>
                <a:ea typeface="Arial" panose="020B0604020202020204" pitchFamily="34" charset="0"/>
              </a:rPr>
              <a:t> </a:t>
            </a:r>
            <a:r>
              <a:rPr lang="en-US" sz="1800" spc="-5" dirty="0">
                <a:solidFill>
                  <a:srgbClr val="00CC00"/>
                </a:solidFill>
                <a:effectLst/>
                <a:latin typeface="Arial" panose="020B0604020202020204" pitchFamily="34" charset="0"/>
                <a:ea typeface="Arial" panose="020B0604020202020204" pitchFamily="34" charset="0"/>
              </a:rPr>
              <a:t>passengers</a:t>
            </a:r>
            <a:r>
              <a:rPr lang="en-US" sz="1800" spc="265" dirty="0">
                <a:solidFill>
                  <a:srgbClr val="00CC00"/>
                </a:solidFill>
                <a:effectLst/>
                <a:latin typeface="Arial" panose="020B0604020202020204" pitchFamily="34" charset="0"/>
                <a:ea typeface="Arial" panose="020B0604020202020204" pitchFamily="34" charset="0"/>
              </a:rPr>
              <a:t> </a:t>
            </a:r>
            <a:r>
              <a:rPr lang="en-US" sz="1800" spc="-5" dirty="0">
                <a:solidFill>
                  <a:srgbClr val="00CC00"/>
                </a:solidFill>
                <a:effectLst/>
                <a:latin typeface="Arial" panose="020B0604020202020204" pitchFamily="34" charset="0"/>
                <a:ea typeface="Arial" panose="020B0604020202020204" pitchFamily="34" charset="0"/>
              </a:rPr>
              <a:t>who fall</a:t>
            </a:r>
            <a:r>
              <a:rPr lang="en-US" sz="1800" spc="-55" dirty="0">
                <a:solidFill>
                  <a:srgbClr val="00CC00"/>
                </a:solidFill>
                <a:effectLst/>
                <a:latin typeface="Arial" panose="020B0604020202020204" pitchFamily="34" charset="0"/>
                <a:ea typeface="Arial" panose="020B0604020202020204" pitchFamily="34" charset="0"/>
              </a:rPr>
              <a:t> </a:t>
            </a:r>
            <a:r>
              <a:rPr lang="en-US" sz="1800" spc="-5" dirty="0">
                <a:solidFill>
                  <a:srgbClr val="00CC00"/>
                </a:solidFill>
                <a:effectLst/>
                <a:latin typeface="Arial" panose="020B0604020202020204" pitchFamily="34" charset="0"/>
                <a:ea typeface="Arial" panose="020B0604020202020204" pitchFamily="34" charset="0"/>
              </a:rPr>
              <a:t>into</a:t>
            </a:r>
            <a:r>
              <a:rPr lang="en-US" sz="1800" spc="80" dirty="0">
                <a:solidFill>
                  <a:srgbClr val="00CC00"/>
                </a:solidFill>
                <a:effectLst/>
                <a:latin typeface="Arial" panose="020B0604020202020204" pitchFamily="34" charset="0"/>
                <a:ea typeface="Arial" panose="020B0604020202020204" pitchFamily="34" charset="0"/>
              </a:rPr>
              <a:t> </a:t>
            </a:r>
            <a:r>
              <a:rPr lang="en-US" sz="1800" spc="-5" dirty="0">
                <a:solidFill>
                  <a:srgbClr val="00CC00"/>
                </a:solidFill>
                <a:effectLst/>
                <a:latin typeface="Arial" panose="020B0604020202020204" pitchFamily="34" charset="0"/>
                <a:ea typeface="Arial" panose="020B0604020202020204" pitchFamily="34" charset="0"/>
              </a:rPr>
              <a:t>that</a:t>
            </a:r>
            <a:r>
              <a:rPr lang="en-US" sz="1800" spc="5" dirty="0">
                <a:solidFill>
                  <a:srgbClr val="00CC00"/>
                </a:solidFill>
                <a:effectLst/>
                <a:latin typeface="Arial" panose="020B0604020202020204" pitchFamily="34" charset="0"/>
                <a:ea typeface="Arial" panose="020B0604020202020204" pitchFamily="34" charset="0"/>
              </a:rPr>
              <a:t> </a:t>
            </a:r>
            <a:r>
              <a:rPr lang="en-US" sz="1800" spc="-5" dirty="0">
                <a:solidFill>
                  <a:srgbClr val="00CC00"/>
                </a:solidFill>
                <a:effectLst/>
                <a:latin typeface="Arial" panose="020B0604020202020204" pitchFamily="34" charset="0"/>
                <a:ea typeface="Arial" panose="020B0604020202020204" pitchFamily="34" charset="0"/>
              </a:rPr>
              <a:t>category</a:t>
            </a:r>
            <a:r>
              <a:rPr lang="en-US" sz="1800" spc="100" dirty="0">
                <a:solidFill>
                  <a:srgbClr val="00CC00"/>
                </a:solidFill>
                <a:effectLst/>
                <a:latin typeface="Arial" panose="020B0604020202020204" pitchFamily="34" charset="0"/>
                <a:ea typeface="Arial" panose="020B0604020202020204" pitchFamily="34" charset="0"/>
              </a:rPr>
              <a:t> </a:t>
            </a:r>
            <a:r>
              <a:rPr lang="en-US" sz="1800" spc="-5" dirty="0">
                <a:solidFill>
                  <a:srgbClr val="00CC00"/>
                </a:solidFill>
                <a:effectLst/>
                <a:latin typeface="Arial" panose="020B0604020202020204" pitchFamily="34" charset="0"/>
                <a:ea typeface="Arial" panose="020B0604020202020204" pitchFamily="34" charset="0"/>
              </a:rPr>
              <a:t>out</a:t>
            </a:r>
            <a:r>
              <a:rPr lang="en-US" sz="1800" dirty="0">
                <a:solidFill>
                  <a:srgbClr val="00CC00"/>
                </a:solidFill>
                <a:effectLst/>
                <a:latin typeface="Arial" panose="020B0604020202020204" pitchFamily="34" charset="0"/>
                <a:ea typeface="Arial" panose="020B0604020202020204" pitchFamily="34" charset="0"/>
              </a:rPr>
              <a:t> </a:t>
            </a:r>
            <a:r>
              <a:rPr lang="en-US" sz="1800" spc="-5" dirty="0">
                <a:solidFill>
                  <a:srgbClr val="00CC00"/>
                </a:solidFill>
                <a:effectLst/>
                <a:latin typeface="Arial" panose="020B0604020202020204" pitchFamily="34" charset="0"/>
                <a:ea typeface="Arial" panose="020B0604020202020204" pitchFamily="34" charset="0"/>
              </a:rPr>
              <a:t>of</a:t>
            </a:r>
            <a:r>
              <a:rPr lang="en-US" sz="1800" spc="55" dirty="0">
                <a:solidFill>
                  <a:srgbClr val="00CC00"/>
                </a:solidFill>
                <a:effectLst/>
                <a:latin typeface="Arial" panose="020B0604020202020204" pitchFamily="34" charset="0"/>
                <a:ea typeface="Arial" panose="020B0604020202020204" pitchFamily="34" charset="0"/>
              </a:rPr>
              <a:t> </a:t>
            </a:r>
            <a:r>
              <a:rPr lang="en-US" sz="1800" dirty="0">
                <a:solidFill>
                  <a:srgbClr val="00CC00"/>
                </a:solidFill>
                <a:effectLst/>
                <a:latin typeface="Arial" panose="020B0604020202020204" pitchFamily="34" charset="0"/>
                <a:ea typeface="Arial" panose="020B0604020202020204" pitchFamily="34" charset="0"/>
              </a:rPr>
              <a:t>the total repeat</a:t>
            </a:r>
            <a:r>
              <a:rPr lang="en-US" sz="1800" spc="125" dirty="0">
                <a:solidFill>
                  <a:srgbClr val="00CC00"/>
                </a:solidFill>
                <a:effectLst/>
                <a:latin typeface="Arial" panose="020B0604020202020204" pitchFamily="34" charset="0"/>
                <a:ea typeface="Arial" panose="020B0604020202020204" pitchFamily="34" charset="0"/>
              </a:rPr>
              <a:t> </a:t>
            </a:r>
            <a:r>
              <a:rPr lang="en-US" sz="1800" dirty="0">
                <a:solidFill>
                  <a:srgbClr val="00CC00"/>
                </a:solidFill>
                <a:effectLst/>
                <a:latin typeface="Arial" panose="020B0604020202020204" pitchFamily="34" charset="0"/>
                <a:ea typeface="Arial" panose="020B0604020202020204" pitchFamily="34" charset="0"/>
              </a:rPr>
              <a:t>passengers</a:t>
            </a:r>
            <a:r>
              <a:rPr lang="en-US" sz="1800" spc="260" dirty="0">
                <a:solidFill>
                  <a:srgbClr val="00CC00"/>
                </a:solidFill>
                <a:effectLst/>
                <a:latin typeface="Arial" panose="020B0604020202020204" pitchFamily="34" charset="0"/>
                <a:ea typeface="Arial" panose="020B0604020202020204" pitchFamily="34" charset="0"/>
              </a:rPr>
              <a:t> </a:t>
            </a:r>
            <a:r>
              <a:rPr lang="en-US" sz="1800" dirty="0">
                <a:solidFill>
                  <a:srgbClr val="00CC00"/>
                </a:solidFill>
                <a:effectLst/>
                <a:latin typeface="Arial" panose="020B0604020202020204" pitchFamily="34" charset="0"/>
                <a:ea typeface="Arial" panose="020B0604020202020204" pitchFamily="34" charset="0"/>
              </a:rPr>
              <a:t>for</a:t>
            </a:r>
            <a:r>
              <a:rPr lang="en-US" sz="1800" spc="20" dirty="0">
                <a:solidFill>
                  <a:srgbClr val="00CC00"/>
                </a:solidFill>
                <a:effectLst/>
                <a:latin typeface="Arial" panose="020B0604020202020204" pitchFamily="34" charset="0"/>
                <a:ea typeface="Arial" panose="020B0604020202020204" pitchFamily="34" charset="0"/>
              </a:rPr>
              <a:t> </a:t>
            </a:r>
            <a:r>
              <a:rPr lang="en-US" sz="1800" dirty="0">
                <a:solidFill>
                  <a:srgbClr val="00CC00"/>
                </a:solidFill>
                <a:effectLst/>
                <a:latin typeface="Arial" panose="020B0604020202020204" pitchFamily="34" charset="0"/>
                <a:ea typeface="Arial" panose="020B0604020202020204" pitchFamily="34" charset="0"/>
              </a:rPr>
              <a:t>that</a:t>
            </a:r>
            <a:r>
              <a:rPr lang="en-US" sz="1800" spc="25" dirty="0">
                <a:solidFill>
                  <a:srgbClr val="00CC00"/>
                </a:solidFill>
                <a:effectLst/>
                <a:latin typeface="Arial" panose="020B0604020202020204" pitchFamily="34" charset="0"/>
                <a:ea typeface="Arial" panose="020B0604020202020204" pitchFamily="34" charset="0"/>
              </a:rPr>
              <a:t> </a:t>
            </a:r>
            <a:r>
              <a:rPr lang="en-US" sz="1800" dirty="0">
                <a:solidFill>
                  <a:srgbClr val="00CC00"/>
                </a:solidFill>
                <a:effectLst/>
                <a:latin typeface="Arial" panose="020B0604020202020204" pitchFamily="34" charset="0"/>
                <a:ea typeface="Arial" panose="020B0604020202020204" pitchFamily="34" charset="0"/>
              </a:rPr>
              <a:t>city.</a:t>
            </a:r>
            <a:endParaRPr lang="en-IN" sz="1800" dirty="0">
              <a:solidFill>
                <a:srgbClr val="00CC00"/>
              </a:solidFill>
              <a:effectLst/>
              <a:latin typeface="Arial" panose="020B0604020202020204" pitchFamily="34" charset="0"/>
              <a:ea typeface="Arial" panose="020B0604020202020204" pitchFamily="34" charset="0"/>
            </a:endParaRPr>
          </a:p>
          <a:p>
            <a:pPr>
              <a:spcBef>
                <a:spcPts val="40"/>
              </a:spcBef>
            </a:pPr>
            <a:r>
              <a:rPr lang="en-US" sz="1200" dirty="0">
                <a:solidFill>
                  <a:srgbClr val="00CC00"/>
                </a:solidFill>
                <a:effectLst/>
                <a:latin typeface="Arial" panose="020B0604020202020204" pitchFamily="34" charset="0"/>
                <a:ea typeface="Arial" panose="020B0604020202020204" pitchFamily="34" charset="0"/>
              </a:rPr>
              <a:t> </a:t>
            </a:r>
            <a:endParaRPr lang="en-IN" sz="1800" dirty="0">
              <a:solidFill>
                <a:srgbClr val="00CC00"/>
              </a:solidFill>
              <a:effectLst/>
              <a:latin typeface="Arial" panose="020B0604020202020204" pitchFamily="34" charset="0"/>
              <a:ea typeface="Arial" panose="020B0604020202020204" pitchFamily="34" charset="0"/>
            </a:endParaRPr>
          </a:p>
          <a:p>
            <a:pPr marL="228600" indent="-635">
              <a:lnSpc>
                <a:spcPct val="103000"/>
              </a:lnSpc>
            </a:pPr>
            <a:r>
              <a:rPr lang="en-US" sz="1800" dirty="0">
                <a:solidFill>
                  <a:srgbClr val="00CC00"/>
                </a:solidFill>
                <a:effectLst/>
                <a:latin typeface="Arial" panose="020B0604020202020204" pitchFamily="34" charset="0"/>
                <a:ea typeface="Arial" panose="020B0604020202020204" pitchFamily="34" charset="0"/>
              </a:rPr>
              <a:t>This</a:t>
            </a:r>
            <a:r>
              <a:rPr lang="en-US" sz="1800" spc="60" dirty="0">
                <a:solidFill>
                  <a:srgbClr val="00CC00"/>
                </a:solidFill>
                <a:effectLst/>
                <a:latin typeface="Arial" panose="020B0604020202020204" pitchFamily="34" charset="0"/>
                <a:ea typeface="Arial" panose="020B0604020202020204" pitchFamily="34" charset="0"/>
              </a:rPr>
              <a:t> </a:t>
            </a:r>
            <a:r>
              <a:rPr lang="en-US" sz="1800" dirty="0">
                <a:solidFill>
                  <a:srgbClr val="00CC00"/>
                </a:solidFill>
                <a:effectLst/>
                <a:latin typeface="Arial" panose="020B0604020202020204" pitchFamily="34" charset="0"/>
                <a:ea typeface="Arial" panose="020B0604020202020204" pitchFamily="34" charset="0"/>
              </a:rPr>
              <a:t>report</a:t>
            </a:r>
            <a:r>
              <a:rPr lang="en-US" sz="1800" spc="55" dirty="0">
                <a:solidFill>
                  <a:srgbClr val="00CC00"/>
                </a:solidFill>
                <a:effectLst/>
                <a:latin typeface="Arial" panose="020B0604020202020204" pitchFamily="34" charset="0"/>
                <a:ea typeface="Arial" panose="020B0604020202020204" pitchFamily="34" charset="0"/>
              </a:rPr>
              <a:t> </a:t>
            </a:r>
            <a:r>
              <a:rPr lang="en-US" sz="1800" dirty="0">
                <a:solidFill>
                  <a:srgbClr val="00CC00"/>
                </a:solidFill>
                <a:effectLst/>
                <a:latin typeface="Arial" panose="020B0604020202020204" pitchFamily="34" charset="0"/>
                <a:ea typeface="Arial" panose="020B0604020202020204" pitchFamily="34" charset="0"/>
              </a:rPr>
              <a:t>will</a:t>
            </a:r>
            <a:r>
              <a:rPr lang="en-US" sz="1800" spc="55" dirty="0">
                <a:solidFill>
                  <a:srgbClr val="00CC00"/>
                </a:solidFill>
                <a:effectLst/>
                <a:latin typeface="Arial" panose="020B0604020202020204" pitchFamily="34" charset="0"/>
                <a:ea typeface="Arial" panose="020B0604020202020204" pitchFamily="34" charset="0"/>
              </a:rPr>
              <a:t> </a:t>
            </a:r>
            <a:r>
              <a:rPr lang="en-US" sz="1800" dirty="0">
                <a:solidFill>
                  <a:srgbClr val="00CC00"/>
                </a:solidFill>
                <a:effectLst/>
                <a:latin typeface="Arial" panose="020B0604020202020204" pitchFamily="34" charset="0"/>
                <a:ea typeface="Arial" panose="020B0604020202020204" pitchFamily="34" charset="0"/>
              </a:rPr>
              <a:t>help</a:t>
            </a:r>
            <a:r>
              <a:rPr lang="en-US" sz="1800" spc="15" dirty="0">
                <a:solidFill>
                  <a:srgbClr val="00CC00"/>
                </a:solidFill>
                <a:effectLst/>
                <a:latin typeface="Arial" panose="020B0604020202020204" pitchFamily="34" charset="0"/>
                <a:ea typeface="Arial" panose="020B0604020202020204" pitchFamily="34" charset="0"/>
              </a:rPr>
              <a:t> </a:t>
            </a:r>
            <a:r>
              <a:rPr lang="en-US" sz="1800" dirty="0">
                <a:solidFill>
                  <a:srgbClr val="00CC00"/>
                </a:solidFill>
                <a:effectLst/>
                <a:latin typeface="Arial" panose="020B0604020202020204" pitchFamily="34" charset="0"/>
                <a:ea typeface="Arial" panose="020B0604020202020204" pitchFamily="34" charset="0"/>
              </a:rPr>
              <a:t>identify</a:t>
            </a:r>
            <a:r>
              <a:rPr lang="en-US" sz="1800" spc="65" dirty="0">
                <a:solidFill>
                  <a:srgbClr val="00CC00"/>
                </a:solidFill>
                <a:effectLst/>
                <a:latin typeface="Arial" panose="020B0604020202020204" pitchFamily="34" charset="0"/>
                <a:ea typeface="Arial" panose="020B0604020202020204" pitchFamily="34" charset="0"/>
              </a:rPr>
              <a:t> </a:t>
            </a:r>
            <a:r>
              <a:rPr lang="en-US" sz="1800" dirty="0">
                <a:solidFill>
                  <a:srgbClr val="00CC00"/>
                </a:solidFill>
                <a:effectLst/>
                <a:latin typeface="Arial" panose="020B0604020202020204" pitchFamily="34" charset="0"/>
                <a:ea typeface="Arial" panose="020B0604020202020204" pitchFamily="34" charset="0"/>
              </a:rPr>
              <a:t>cities</a:t>
            </a:r>
            <a:r>
              <a:rPr lang="en-US" sz="1800" spc="95" dirty="0">
                <a:solidFill>
                  <a:srgbClr val="00CC00"/>
                </a:solidFill>
                <a:effectLst/>
                <a:latin typeface="Arial" panose="020B0604020202020204" pitchFamily="34" charset="0"/>
                <a:ea typeface="Arial" panose="020B0604020202020204" pitchFamily="34" charset="0"/>
              </a:rPr>
              <a:t> </a:t>
            </a:r>
            <a:r>
              <a:rPr lang="en-US" sz="1800" dirty="0">
                <a:solidFill>
                  <a:srgbClr val="00CC00"/>
                </a:solidFill>
                <a:effectLst/>
                <a:latin typeface="Arial" panose="020B0604020202020204" pitchFamily="34" charset="0"/>
                <a:ea typeface="Arial" panose="020B0604020202020204" pitchFamily="34" charset="0"/>
              </a:rPr>
              <a:t>with</a:t>
            </a:r>
            <a:r>
              <a:rPr lang="en-US" sz="1800" spc="-10" dirty="0">
                <a:solidFill>
                  <a:srgbClr val="00CC00"/>
                </a:solidFill>
                <a:effectLst/>
                <a:latin typeface="Arial" panose="020B0604020202020204" pitchFamily="34" charset="0"/>
                <a:ea typeface="Arial" panose="020B0604020202020204" pitchFamily="34" charset="0"/>
              </a:rPr>
              <a:t> </a:t>
            </a:r>
            <a:r>
              <a:rPr lang="en-US" sz="1800" dirty="0">
                <a:solidFill>
                  <a:srgbClr val="00CC00"/>
                </a:solidFill>
                <a:effectLst/>
                <a:latin typeface="Arial" panose="020B0604020202020204" pitchFamily="34" charset="0"/>
                <a:ea typeface="Arial" panose="020B0604020202020204" pitchFamily="34" charset="0"/>
              </a:rPr>
              <a:t>high</a:t>
            </a:r>
            <a:r>
              <a:rPr lang="en-US" sz="1800" spc="65" dirty="0">
                <a:solidFill>
                  <a:srgbClr val="00CC00"/>
                </a:solidFill>
                <a:effectLst/>
                <a:latin typeface="Arial" panose="020B0604020202020204" pitchFamily="34" charset="0"/>
                <a:ea typeface="Arial" panose="020B0604020202020204" pitchFamily="34" charset="0"/>
              </a:rPr>
              <a:t> </a:t>
            </a:r>
            <a:r>
              <a:rPr lang="en-US" sz="1800" dirty="0">
                <a:solidFill>
                  <a:srgbClr val="00CC00"/>
                </a:solidFill>
                <a:effectLst/>
                <a:latin typeface="Arial" panose="020B0604020202020204" pitchFamily="34" charset="0"/>
                <a:ea typeface="Arial" panose="020B0604020202020204" pitchFamily="34" charset="0"/>
              </a:rPr>
              <a:t>repeat</a:t>
            </a:r>
            <a:r>
              <a:rPr lang="en-US" sz="1800" spc="70" dirty="0">
                <a:solidFill>
                  <a:srgbClr val="00CC00"/>
                </a:solidFill>
                <a:effectLst/>
                <a:latin typeface="Arial" panose="020B0604020202020204" pitchFamily="34" charset="0"/>
                <a:ea typeface="Arial" panose="020B0604020202020204" pitchFamily="34" charset="0"/>
              </a:rPr>
              <a:t> </a:t>
            </a:r>
            <a:r>
              <a:rPr lang="en-US" sz="1800" dirty="0">
                <a:solidFill>
                  <a:srgbClr val="00CC00"/>
                </a:solidFill>
                <a:effectLst/>
                <a:latin typeface="Arial" panose="020B0604020202020204" pitchFamily="34" charset="0"/>
                <a:ea typeface="Arial" panose="020B0604020202020204" pitchFamily="34" charset="0"/>
              </a:rPr>
              <a:t>trip</a:t>
            </a:r>
            <a:r>
              <a:rPr lang="en-US" sz="1800" spc="65" dirty="0">
                <a:solidFill>
                  <a:srgbClr val="00CC00"/>
                </a:solidFill>
                <a:effectLst/>
                <a:latin typeface="Arial" panose="020B0604020202020204" pitchFamily="34" charset="0"/>
                <a:ea typeface="Arial" panose="020B0604020202020204" pitchFamily="34" charset="0"/>
              </a:rPr>
              <a:t> </a:t>
            </a:r>
            <a:r>
              <a:rPr lang="en-US" sz="1800" dirty="0">
                <a:solidFill>
                  <a:srgbClr val="00CC00"/>
                </a:solidFill>
                <a:effectLst/>
                <a:latin typeface="Arial" panose="020B0604020202020204" pitchFamily="34" charset="0"/>
                <a:ea typeface="Arial" panose="020B0604020202020204" pitchFamily="34" charset="0"/>
              </a:rPr>
              <a:t>frequency,</a:t>
            </a:r>
            <a:r>
              <a:rPr lang="en-US" sz="1800" spc="75" dirty="0">
                <a:solidFill>
                  <a:srgbClr val="00CC00"/>
                </a:solidFill>
                <a:effectLst/>
                <a:latin typeface="Arial" panose="020B0604020202020204" pitchFamily="34" charset="0"/>
                <a:ea typeface="Arial" panose="020B0604020202020204" pitchFamily="34" charset="0"/>
              </a:rPr>
              <a:t> </a:t>
            </a:r>
            <a:r>
              <a:rPr lang="en-US" sz="1800" dirty="0">
                <a:solidFill>
                  <a:srgbClr val="00CC00"/>
                </a:solidFill>
                <a:effectLst/>
                <a:latin typeface="Arial" panose="020B0604020202020204" pitchFamily="34" charset="0"/>
                <a:ea typeface="Arial" panose="020B0604020202020204" pitchFamily="34" charset="0"/>
              </a:rPr>
              <a:t>which</a:t>
            </a:r>
            <a:r>
              <a:rPr lang="en-US" sz="1800" spc="35" dirty="0">
                <a:solidFill>
                  <a:srgbClr val="00CC00"/>
                </a:solidFill>
                <a:effectLst/>
                <a:latin typeface="Arial" panose="020B0604020202020204" pitchFamily="34" charset="0"/>
                <a:ea typeface="Arial" panose="020B0604020202020204" pitchFamily="34" charset="0"/>
              </a:rPr>
              <a:t> </a:t>
            </a:r>
            <a:r>
              <a:rPr lang="en-US" sz="1800" dirty="0">
                <a:solidFill>
                  <a:srgbClr val="00CC00"/>
                </a:solidFill>
                <a:effectLst/>
                <a:latin typeface="Arial" panose="020B0604020202020204" pitchFamily="34" charset="0"/>
                <a:ea typeface="Arial" panose="020B0604020202020204" pitchFamily="34" charset="0"/>
              </a:rPr>
              <a:t>can</a:t>
            </a:r>
            <a:r>
              <a:rPr lang="en-US" sz="1800" spc="-15" dirty="0">
                <a:solidFill>
                  <a:srgbClr val="00CC00"/>
                </a:solidFill>
                <a:effectLst/>
                <a:latin typeface="Arial" panose="020B0604020202020204" pitchFamily="34" charset="0"/>
                <a:ea typeface="Arial" panose="020B0604020202020204" pitchFamily="34" charset="0"/>
              </a:rPr>
              <a:t> </a:t>
            </a:r>
            <a:r>
              <a:rPr lang="en-US" sz="1800" dirty="0">
                <a:solidFill>
                  <a:srgbClr val="00CC00"/>
                </a:solidFill>
                <a:effectLst/>
                <a:latin typeface="Arial" panose="020B0604020202020204" pitchFamily="34" charset="0"/>
                <a:ea typeface="Arial" panose="020B0604020202020204" pitchFamily="34" charset="0"/>
              </a:rPr>
              <a:t>indicate</a:t>
            </a:r>
            <a:r>
              <a:rPr lang="en-US" sz="1800" spc="55" dirty="0">
                <a:solidFill>
                  <a:srgbClr val="00CC00"/>
                </a:solidFill>
                <a:effectLst/>
                <a:latin typeface="Arial" panose="020B0604020202020204" pitchFamily="34" charset="0"/>
                <a:ea typeface="Arial" panose="020B0604020202020204" pitchFamily="34" charset="0"/>
              </a:rPr>
              <a:t> </a:t>
            </a:r>
            <a:r>
              <a:rPr lang="en-US" sz="1800" dirty="0">
                <a:solidFill>
                  <a:srgbClr val="00CC00"/>
                </a:solidFill>
                <a:effectLst/>
                <a:latin typeface="Arial" panose="020B0604020202020204" pitchFamily="34" charset="0"/>
                <a:ea typeface="Arial" panose="020B0604020202020204" pitchFamily="34" charset="0"/>
              </a:rPr>
              <a:t>strong</a:t>
            </a:r>
            <a:r>
              <a:rPr lang="en-US" sz="1800" spc="-285" dirty="0">
                <a:solidFill>
                  <a:srgbClr val="00CC00"/>
                </a:solidFill>
                <a:effectLst/>
                <a:latin typeface="Arial" panose="020B0604020202020204" pitchFamily="34" charset="0"/>
                <a:ea typeface="Arial" panose="020B0604020202020204" pitchFamily="34" charset="0"/>
              </a:rPr>
              <a:t> </a:t>
            </a:r>
            <a:r>
              <a:rPr lang="en-US" sz="1800" dirty="0">
                <a:solidFill>
                  <a:srgbClr val="00CC00"/>
                </a:solidFill>
                <a:effectLst/>
                <a:latin typeface="Arial" panose="020B0604020202020204" pitchFamily="34" charset="0"/>
                <a:ea typeface="Arial" panose="020B0604020202020204" pitchFamily="34" charset="0"/>
              </a:rPr>
              <a:t>customer</a:t>
            </a:r>
            <a:r>
              <a:rPr lang="en-US" sz="1800" spc="25" dirty="0">
                <a:solidFill>
                  <a:srgbClr val="00CC00"/>
                </a:solidFill>
                <a:effectLst/>
                <a:latin typeface="Arial" panose="020B0604020202020204" pitchFamily="34" charset="0"/>
                <a:ea typeface="Arial" panose="020B0604020202020204" pitchFamily="34" charset="0"/>
              </a:rPr>
              <a:t> </a:t>
            </a:r>
            <a:r>
              <a:rPr lang="en-US" sz="1800" dirty="0">
                <a:solidFill>
                  <a:srgbClr val="00CC00"/>
                </a:solidFill>
                <a:effectLst/>
                <a:latin typeface="Arial" panose="020B0604020202020204" pitchFamily="34" charset="0"/>
                <a:ea typeface="Arial" panose="020B0604020202020204" pitchFamily="34" charset="0"/>
              </a:rPr>
              <a:t>loyalty</a:t>
            </a:r>
            <a:r>
              <a:rPr lang="en-US" sz="1800" spc="45" dirty="0">
                <a:solidFill>
                  <a:srgbClr val="00CC00"/>
                </a:solidFill>
                <a:effectLst/>
                <a:latin typeface="Arial" panose="020B0604020202020204" pitchFamily="34" charset="0"/>
                <a:ea typeface="Arial" panose="020B0604020202020204" pitchFamily="34" charset="0"/>
              </a:rPr>
              <a:t> </a:t>
            </a:r>
            <a:r>
              <a:rPr lang="en-US" sz="1800" dirty="0">
                <a:solidFill>
                  <a:srgbClr val="00CC00"/>
                </a:solidFill>
                <a:effectLst/>
                <a:latin typeface="Arial" panose="020B0604020202020204" pitchFamily="34" charset="0"/>
                <a:ea typeface="Arial" panose="020B0604020202020204" pitchFamily="34" charset="0"/>
              </a:rPr>
              <a:t>or</a:t>
            </a:r>
            <a:r>
              <a:rPr lang="en-US" sz="1800" spc="-50" dirty="0">
                <a:solidFill>
                  <a:srgbClr val="00CC00"/>
                </a:solidFill>
                <a:effectLst/>
                <a:latin typeface="Arial" panose="020B0604020202020204" pitchFamily="34" charset="0"/>
                <a:ea typeface="Arial" panose="020B0604020202020204" pitchFamily="34" charset="0"/>
              </a:rPr>
              <a:t> </a:t>
            </a:r>
            <a:r>
              <a:rPr lang="en-US" sz="1800" dirty="0">
                <a:solidFill>
                  <a:srgbClr val="00CC00"/>
                </a:solidFill>
                <a:effectLst/>
                <a:latin typeface="Arial" panose="020B0604020202020204" pitchFamily="34" charset="0"/>
                <a:ea typeface="Arial" panose="020B0604020202020204" pitchFamily="34" charset="0"/>
              </a:rPr>
              <a:t>frequent</a:t>
            </a:r>
            <a:r>
              <a:rPr lang="en-US" sz="1800" spc="-15" dirty="0">
                <a:solidFill>
                  <a:srgbClr val="00CC00"/>
                </a:solidFill>
                <a:effectLst/>
                <a:latin typeface="Arial" panose="020B0604020202020204" pitchFamily="34" charset="0"/>
                <a:ea typeface="Arial" panose="020B0604020202020204" pitchFamily="34" charset="0"/>
              </a:rPr>
              <a:t> </a:t>
            </a:r>
            <a:r>
              <a:rPr lang="en-US" sz="1800" dirty="0">
                <a:solidFill>
                  <a:srgbClr val="00CC00"/>
                </a:solidFill>
                <a:effectLst/>
                <a:latin typeface="Arial" panose="020B0604020202020204" pitchFamily="34" charset="0"/>
                <a:ea typeface="Arial" panose="020B0604020202020204" pitchFamily="34" charset="0"/>
              </a:rPr>
              <a:t>usage</a:t>
            </a:r>
            <a:r>
              <a:rPr lang="en-US" sz="1800" spc="-35" dirty="0">
                <a:solidFill>
                  <a:srgbClr val="00CC00"/>
                </a:solidFill>
                <a:effectLst/>
                <a:latin typeface="Arial" panose="020B0604020202020204" pitchFamily="34" charset="0"/>
                <a:ea typeface="Arial" panose="020B0604020202020204" pitchFamily="34" charset="0"/>
              </a:rPr>
              <a:t> </a:t>
            </a:r>
            <a:r>
              <a:rPr lang="en-US" sz="1800" dirty="0">
                <a:solidFill>
                  <a:srgbClr val="00CC00"/>
                </a:solidFill>
                <a:effectLst/>
                <a:latin typeface="Arial" panose="020B0604020202020204" pitchFamily="34" charset="0"/>
                <a:ea typeface="Arial" panose="020B0604020202020204" pitchFamily="34" charset="0"/>
              </a:rPr>
              <a:t>patterns.</a:t>
            </a:r>
            <a:endParaRPr lang="en-IN" sz="1800" dirty="0">
              <a:solidFill>
                <a:srgbClr val="00CC00"/>
              </a:solidFill>
              <a:effectLst/>
              <a:latin typeface="Arial" panose="020B0604020202020204" pitchFamily="34" charset="0"/>
              <a:ea typeface="Arial" panose="020B0604020202020204" pitchFamily="34" charset="0"/>
            </a:endParaRPr>
          </a:p>
          <a:p>
            <a:r>
              <a:rPr lang="en-US" sz="1400" dirty="0">
                <a:solidFill>
                  <a:srgbClr val="00CC00"/>
                </a:solidFill>
                <a:effectLst/>
                <a:latin typeface="Arial" panose="020B0604020202020204" pitchFamily="34" charset="0"/>
                <a:ea typeface="Arial" panose="020B0604020202020204" pitchFamily="34" charset="0"/>
              </a:rPr>
              <a:t> </a:t>
            </a:r>
            <a:endParaRPr lang="en-IN" sz="1800" dirty="0">
              <a:solidFill>
                <a:srgbClr val="00CC00"/>
              </a:solidFill>
              <a:effectLst/>
              <a:latin typeface="Arial" panose="020B0604020202020204" pitchFamily="34" charset="0"/>
              <a:ea typeface="Arial" panose="020B0604020202020204" pitchFamily="34" charset="0"/>
            </a:endParaRPr>
          </a:p>
          <a:p>
            <a:r>
              <a:rPr lang="en-US" sz="1800" dirty="0">
                <a:solidFill>
                  <a:srgbClr val="00CC00"/>
                </a:solidFill>
                <a:effectLst/>
                <a:latin typeface="Arial" panose="020B0604020202020204" pitchFamily="34" charset="0"/>
                <a:ea typeface="Arial" panose="020B0604020202020204" pitchFamily="34" charset="0"/>
              </a:rPr>
              <a:t>Fields:</a:t>
            </a:r>
            <a:r>
              <a:rPr lang="en-US" sz="1800" spc="75" dirty="0">
                <a:solidFill>
                  <a:srgbClr val="00CC00"/>
                </a:solidFill>
                <a:effectLst/>
                <a:latin typeface="Arial" panose="020B0604020202020204" pitchFamily="34" charset="0"/>
                <a:ea typeface="Arial" panose="020B0604020202020204" pitchFamily="34" charset="0"/>
              </a:rPr>
              <a:t> </a:t>
            </a:r>
            <a:r>
              <a:rPr lang="en-US" sz="1800" dirty="0">
                <a:solidFill>
                  <a:srgbClr val="00CC00"/>
                </a:solidFill>
                <a:effectLst/>
                <a:latin typeface="Arial" panose="020B0604020202020204" pitchFamily="34" charset="0"/>
                <a:ea typeface="Arial" panose="020B0604020202020204" pitchFamily="34" charset="0"/>
              </a:rPr>
              <a:t>city</a:t>
            </a:r>
            <a:r>
              <a:rPr lang="en-US" sz="1800" spc="270" dirty="0">
                <a:solidFill>
                  <a:srgbClr val="00CC00"/>
                </a:solidFill>
                <a:effectLst/>
                <a:latin typeface="Arial" panose="020B0604020202020204" pitchFamily="34" charset="0"/>
                <a:ea typeface="Arial" panose="020B0604020202020204" pitchFamily="34" charset="0"/>
              </a:rPr>
              <a:t> </a:t>
            </a:r>
            <a:r>
              <a:rPr lang="en-US" sz="1800" dirty="0">
                <a:solidFill>
                  <a:srgbClr val="00CC00"/>
                </a:solidFill>
                <a:effectLst/>
                <a:latin typeface="Arial" panose="020B0604020202020204" pitchFamily="34" charset="0"/>
                <a:ea typeface="Arial" panose="020B0604020202020204" pitchFamily="34" charset="0"/>
              </a:rPr>
              <a:t>name,</a:t>
            </a:r>
            <a:r>
              <a:rPr lang="en-US" sz="1800" spc="-5" dirty="0">
                <a:solidFill>
                  <a:srgbClr val="00CC00"/>
                </a:solidFill>
                <a:effectLst/>
                <a:latin typeface="Arial" panose="020B0604020202020204" pitchFamily="34" charset="0"/>
                <a:ea typeface="Arial" panose="020B0604020202020204" pitchFamily="34" charset="0"/>
              </a:rPr>
              <a:t> </a:t>
            </a:r>
            <a:r>
              <a:rPr lang="en-US" sz="1800" dirty="0">
                <a:solidFill>
                  <a:srgbClr val="00CC00"/>
                </a:solidFill>
                <a:effectLst/>
                <a:latin typeface="Arial" panose="020B0604020202020204" pitchFamily="34" charset="0"/>
                <a:ea typeface="Arial" panose="020B0604020202020204" pitchFamily="34" charset="0"/>
              </a:rPr>
              <a:t>2-Trips,</a:t>
            </a:r>
            <a:r>
              <a:rPr lang="en-US" sz="1800" spc="-10" dirty="0">
                <a:solidFill>
                  <a:srgbClr val="00CC00"/>
                </a:solidFill>
                <a:effectLst/>
                <a:latin typeface="Arial" panose="020B0604020202020204" pitchFamily="34" charset="0"/>
                <a:ea typeface="Arial" panose="020B0604020202020204" pitchFamily="34" charset="0"/>
              </a:rPr>
              <a:t> </a:t>
            </a:r>
            <a:r>
              <a:rPr lang="en-US" sz="1800" dirty="0">
                <a:solidFill>
                  <a:srgbClr val="00CC00"/>
                </a:solidFill>
                <a:effectLst/>
                <a:latin typeface="Arial" panose="020B0604020202020204" pitchFamily="34" charset="0"/>
                <a:ea typeface="Arial" panose="020B0604020202020204" pitchFamily="34" charset="0"/>
              </a:rPr>
              <a:t>3-Trips,</a:t>
            </a:r>
            <a:r>
              <a:rPr lang="en-US" sz="1800" spc="100" dirty="0">
                <a:solidFill>
                  <a:srgbClr val="00CC00"/>
                </a:solidFill>
                <a:effectLst/>
                <a:latin typeface="Arial" panose="020B0604020202020204" pitchFamily="34" charset="0"/>
                <a:ea typeface="Arial" panose="020B0604020202020204" pitchFamily="34" charset="0"/>
              </a:rPr>
              <a:t> </a:t>
            </a:r>
            <a:r>
              <a:rPr lang="en-US" sz="1800" dirty="0">
                <a:solidFill>
                  <a:srgbClr val="00CC00"/>
                </a:solidFill>
                <a:effectLst/>
                <a:latin typeface="Arial" panose="020B0604020202020204" pitchFamily="34" charset="0"/>
                <a:ea typeface="Arial" panose="020B0604020202020204" pitchFamily="34" charset="0"/>
              </a:rPr>
              <a:t>4-Trips,</a:t>
            </a:r>
            <a:r>
              <a:rPr lang="en-US" sz="1800" spc="95" dirty="0">
                <a:solidFill>
                  <a:srgbClr val="00CC00"/>
                </a:solidFill>
                <a:effectLst/>
                <a:latin typeface="Arial" panose="020B0604020202020204" pitchFamily="34" charset="0"/>
                <a:ea typeface="Arial" panose="020B0604020202020204" pitchFamily="34" charset="0"/>
              </a:rPr>
              <a:t> </a:t>
            </a:r>
            <a:r>
              <a:rPr lang="en-US" sz="1800" dirty="0">
                <a:solidFill>
                  <a:srgbClr val="00CC00"/>
                </a:solidFill>
                <a:effectLst/>
                <a:latin typeface="Arial" panose="020B0604020202020204" pitchFamily="34" charset="0"/>
                <a:ea typeface="Arial" panose="020B0604020202020204" pitchFamily="34" charset="0"/>
              </a:rPr>
              <a:t>5-Trips,</a:t>
            </a:r>
            <a:r>
              <a:rPr lang="en-US" sz="1800" spc="90" dirty="0">
                <a:solidFill>
                  <a:srgbClr val="00CC00"/>
                </a:solidFill>
                <a:effectLst/>
                <a:latin typeface="Arial" panose="020B0604020202020204" pitchFamily="34" charset="0"/>
                <a:ea typeface="Arial" panose="020B0604020202020204" pitchFamily="34" charset="0"/>
              </a:rPr>
              <a:t> </a:t>
            </a:r>
            <a:r>
              <a:rPr lang="en-US" sz="1800" dirty="0">
                <a:solidFill>
                  <a:srgbClr val="00CC00"/>
                </a:solidFill>
                <a:effectLst/>
                <a:latin typeface="Arial" panose="020B0604020202020204" pitchFamily="34" charset="0"/>
                <a:ea typeface="Arial" panose="020B0604020202020204" pitchFamily="34" charset="0"/>
              </a:rPr>
              <a:t>6-Trips,</a:t>
            </a:r>
            <a:r>
              <a:rPr lang="en-US" sz="1800" spc="15" dirty="0">
                <a:solidFill>
                  <a:srgbClr val="00CC00"/>
                </a:solidFill>
                <a:effectLst/>
                <a:latin typeface="Arial" panose="020B0604020202020204" pitchFamily="34" charset="0"/>
                <a:ea typeface="Arial" panose="020B0604020202020204" pitchFamily="34" charset="0"/>
              </a:rPr>
              <a:t> </a:t>
            </a:r>
            <a:r>
              <a:rPr lang="en-US" sz="1800" dirty="0">
                <a:solidFill>
                  <a:srgbClr val="00CC00"/>
                </a:solidFill>
                <a:effectLst/>
                <a:latin typeface="Arial" panose="020B0604020202020204" pitchFamily="34" charset="0"/>
                <a:ea typeface="Arial" panose="020B0604020202020204" pitchFamily="34" charset="0"/>
              </a:rPr>
              <a:t>7-Trips,</a:t>
            </a:r>
            <a:r>
              <a:rPr lang="en-US" sz="1800" spc="55" dirty="0">
                <a:solidFill>
                  <a:srgbClr val="00CC00"/>
                </a:solidFill>
                <a:effectLst/>
                <a:latin typeface="Arial" panose="020B0604020202020204" pitchFamily="34" charset="0"/>
                <a:ea typeface="Arial" panose="020B0604020202020204" pitchFamily="34" charset="0"/>
              </a:rPr>
              <a:t> </a:t>
            </a:r>
            <a:r>
              <a:rPr lang="en-US" sz="1800" dirty="0">
                <a:solidFill>
                  <a:srgbClr val="00CC00"/>
                </a:solidFill>
                <a:effectLst/>
                <a:latin typeface="Arial" panose="020B0604020202020204" pitchFamily="34" charset="0"/>
                <a:ea typeface="Arial" panose="020B0604020202020204" pitchFamily="34" charset="0"/>
              </a:rPr>
              <a:t>8-Trips,</a:t>
            </a:r>
            <a:r>
              <a:rPr lang="en-US" sz="1800" spc="105" dirty="0">
                <a:solidFill>
                  <a:srgbClr val="00CC00"/>
                </a:solidFill>
                <a:effectLst/>
                <a:latin typeface="Arial" panose="020B0604020202020204" pitchFamily="34" charset="0"/>
                <a:ea typeface="Arial" panose="020B0604020202020204" pitchFamily="34" charset="0"/>
              </a:rPr>
              <a:t> </a:t>
            </a:r>
            <a:r>
              <a:rPr lang="en-US" sz="1800" dirty="0">
                <a:solidFill>
                  <a:srgbClr val="00CC00"/>
                </a:solidFill>
                <a:effectLst/>
                <a:latin typeface="Arial" panose="020B0604020202020204" pitchFamily="34" charset="0"/>
                <a:ea typeface="Arial" panose="020B0604020202020204" pitchFamily="34" charset="0"/>
              </a:rPr>
              <a:t>9-Trips,</a:t>
            </a:r>
            <a:r>
              <a:rPr lang="en-US" sz="1800" spc="5" dirty="0">
                <a:solidFill>
                  <a:srgbClr val="00CC00"/>
                </a:solidFill>
                <a:effectLst/>
                <a:latin typeface="Arial" panose="020B0604020202020204" pitchFamily="34" charset="0"/>
                <a:ea typeface="Arial" panose="020B0604020202020204" pitchFamily="34" charset="0"/>
              </a:rPr>
              <a:t> </a:t>
            </a:r>
            <a:r>
              <a:rPr lang="en-US" sz="1800" dirty="0">
                <a:solidFill>
                  <a:srgbClr val="00CC00"/>
                </a:solidFill>
                <a:effectLst/>
                <a:latin typeface="Arial" panose="020B0604020202020204" pitchFamily="34" charset="0"/>
                <a:ea typeface="Arial" panose="020B0604020202020204" pitchFamily="34" charset="0"/>
              </a:rPr>
              <a:t>10-Trips</a:t>
            </a:r>
            <a:endParaRPr lang="en-IN" dirty="0">
              <a:solidFill>
                <a:srgbClr val="00CC00"/>
              </a:solidFill>
            </a:endParaRPr>
          </a:p>
        </p:txBody>
      </p:sp>
      <p:pic>
        <p:nvPicPr>
          <p:cNvPr id="8" name="Picture 7" descr="A screenshot of a graph">
            <a:extLst>
              <a:ext uri="{FF2B5EF4-FFF2-40B4-BE49-F238E27FC236}">
                <a16:creationId xmlns:a16="http://schemas.microsoft.com/office/drawing/2014/main" id="{432A59B1-5DF2-92E1-63F6-E8D6E08724B3}"/>
              </a:ext>
            </a:extLst>
          </p:cNvPr>
          <p:cNvPicPr>
            <a:picLocks noChangeAspect="1"/>
          </p:cNvPicPr>
          <p:nvPr/>
        </p:nvPicPr>
        <p:blipFill>
          <a:blip r:embed="rId3"/>
          <a:stretch>
            <a:fillRect/>
          </a:stretch>
        </p:blipFill>
        <p:spPr>
          <a:xfrm>
            <a:off x="1566230" y="3840480"/>
            <a:ext cx="9059539" cy="2590800"/>
          </a:xfrm>
          <a:prstGeom prst="rect">
            <a:avLst/>
          </a:prstGeom>
        </p:spPr>
      </p:pic>
    </p:spTree>
    <p:extLst>
      <p:ext uri="{BB962C8B-B14F-4D97-AF65-F5344CB8AC3E}">
        <p14:creationId xmlns:p14="http://schemas.microsoft.com/office/powerpoint/2010/main" val="7980426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black background with a circle&#10;&#10;Description automatically generated">
            <a:extLst>
              <a:ext uri="{FF2B5EF4-FFF2-40B4-BE49-F238E27FC236}">
                <a16:creationId xmlns:a16="http://schemas.microsoft.com/office/drawing/2014/main" id="{E7338C21-149D-0F78-4438-97AB43F3F5E2}"/>
              </a:ext>
            </a:extLst>
          </p:cNvPr>
          <p:cNvPicPr>
            <a:picLocks noChangeAspect="1"/>
          </p:cNvPicPr>
          <p:nvPr/>
        </p:nvPicPr>
        <p:blipFill>
          <a:blip r:embed="rId2"/>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84B9A96B-4F99-CE15-66F3-297ED3F158F8}"/>
              </a:ext>
            </a:extLst>
          </p:cNvPr>
          <p:cNvSpPr txBox="1"/>
          <p:nvPr/>
        </p:nvSpPr>
        <p:spPr>
          <a:xfrm>
            <a:off x="254000" y="254000"/>
            <a:ext cx="10749280" cy="3068917"/>
          </a:xfrm>
          <a:prstGeom prst="rect">
            <a:avLst/>
          </a:prstGeom>
          <a:noFill/>
        </p:spPr>
        <p:txBody>
          <a:bodyPr wrap="square">
            <a:spAutoFit/>
          </a:bodyPr>
          <a:lstStyle/>
          <a:p>
            <a:pPr marL="228600" marR="85725">
              <a:lnSpc>
                <a:spcPct val="107000"/>
              </a:lnSpc>
              <a:spcBef>
                <a:spcPts val="945"/>
              </a:spcBef>
              <a:spcAft>
                <a:spcPts val="0"/>
              </a:spcAft>
            </a:pPr>
            <a:r>
              <a:rPr lang="en-US" b="1" dirty="0">
                <a:solidFill>
                  <a:srgbClr val="00CC00"/>
                </a:solidFill>
                <a:effectLst/>
                <a:latin typeface="Arial" panose="020B0604020202020204" pitchFamily="34" charset="0"/>
                <a:ea typeface="Arial" panose="020B0604020202020204" pitchFamily="34" charset="0"/>
              </a:rPr>
              <a:t>Business</a:t>
            </a:r>
            <a:r>
              <a:rPr lang="en-US" b="1" spc="90" dirty="0">
                <a:solidFill>
                  <a:srgbClr val="00CC00"/>
                </a:solidFill>
                <a:effectLst/>
                <a:latin typeface="Arial" panose="020B0604020202020204" pitchFamily="34" charset="0"/>
                <a:ea typeface="Arial" panose="020B0604020202020204" pitchFamily="34" charset="0"/>
              </a:rPr>
              <a:t> </a:t>
            </a:r>
            <a:r>
              <a:rPr lang="en-US" b="1" dirty="0">
                <a:solidFill>
                  <a:srgbClr val="00CC00"/>
                </a:solidFill>
                <a:effectLst/>
                <a:latin typeface="Arial" panose="020B0604020202020204" pitchFamily="34" charset="0"/>
                <a:ea typeface="Arial" panose="020B0604020202020204" pitchFamily="34" charset="0"/>
              </a:rPr>
              <a:t>Request</a:t>
            </a:r>
            <a:r>
              <a:rPr lang="en-US" b="1" spc="65" dirty="0">
                <a:solidFill>
                  <a:srgbClr val="00CC00"/>
                </a:solidFill>
                <a:effectLst/>
                <a:latin typeface="Arial" panose="020B0604020202020204" pitchFamily="34" charset="0"/>
                <a:ea typeface="Arial" panose="020B0604020202020204" pitchFamily="34" charset="0"/>
              </a:rPr>
              <a:t> </a:t>
            </a:r>
            <a:r>
              <a:rPr lang="en-US" dirty="0">
                <a:solidFill>
                  <a:srgbClr val="00CC00"/>
                </a:solidFill>
                <a:effectLst/>
                <a:latin typeface="Arial" panose="020B0604020202020204" pitchFamily="34" charset="0"/>
                <a:ea typeface="Arial" panose="020B0604020202020204" pitchFamily="34" charset="0"/>
              </a:rPr>
              <a:t>-</a:t>
            </a:r>
            <a:r>
              <a:rPr lang="en-US" spc="-70" dirty="0">
                <a:solidFill>
                  <a:srgbClr val="00CC00"/>
                </a:solidFill>
                <a:effectLst/>
                <a:latin typeface="Arial" panose="020B0604020202020204" pitchFamily="34" charset="0"/>
                <a:ea typeface="Arial" panose="020B0604020202020204" pitchFamily="34" charset="0"/>
              </a:rPr>
              <a:t> </a:t>
            </a:r>
            <a:r>
              <a:rPr lang="en-US" dirty="0">
                <a:solidFill>
                  <a:srgbClr val="00CC00"/>
                </a:solidFill>
                <a:effectLst/>
                <a:latin typeface="Arial" panose="020B0604020202020204" pitchFamily="34" charset="0"/>
                <a:ea typeface="Arial" panose="020B0604020202020204" pitchFamily="34" charset="0"/>
              </a:rPr>
              <a:t>4:</a:t>
            </a:r>
            <a:r>
              <a:rPr lang="en-US" spc="35" dirty="0">
                <a:solidFill>
                  <a:srgbClr val="00CC00"/>
                </a:solidFill>
                <a:effectLst/>
                <a:latin typeface="Arial" panose="020B0604020202020204" pitchFamily="34" charset="0"/>
                <a:ea typeface="Arial" panose="020B0604020202020204" pitchFamily="34" charset="0"/>
              </a:rPr>
              <a:t> </a:t>
            </a:r>
            <a:r>
              <a:rPr lang="en-US" dirty="0">
                <a:solidFill>
                  <a:srgbClr val="00CC00"/>
                </a:solidFill>
                <a:effectLst/>
                <a:latin typeface="Arial" panose="020B0604020202020204" pitchFamily="34" charset="0"/>
                <a:ea typeface="Arial" panose="020B0604020202020204" pitchFamily="34" charset="0"/>
              </a:rPr>
              <a:t>Identify</a:t>
            </a:r>
            <a:r>
              <a:rPr lang="en-US" spc="35" dirty="0">
                <a:solidFill>
                  <a:srgbClr val="00CC00"/>
                </a:solidFill>
                <a:effectLst/>
                <a:latin typeface="Arial" panose="020B0604020202020204" pitchFamily="34" charset="0"/>
                <a:ea typeface="Arial" panose="020B0604020202020204" pitchFamily="34" charset="0"/>
              </a:rPr>
              <a:t> </a:t>
            </a:r>
            <a:r>
              <a:rPr lang="en-US" dirty="0">
                <a:solidFill>
                  <a:srgbClr val="00CC00"/>
                </a:solidFill>
                <a:effectLst/>
                <a:latin typeface="Arial" panose="020B0604020202020204" pitchFamily="34" charset="0"/>
                <a:ea typeface="Arial" panose="020B0604020202020204" pitchFamily="34" charset="0"/>
              </a:rPr>
              <a:t>Cities with</a:t>
            </a:r>
            <a:r>
              <a:rPr lang="en-US" spc="70" dirty="0">
                <a:solidFill>
                  <a:srgbClr val="00CC00"/>
                </a:solidFill>
                <a:effectLst/>
                <a:latin typeface="Arial" panose="020B0604020202020204" pitchFamily="34" charset="0"/>
                <a:ea typeface="Arial" panose="020B0604020202020204" pitchFamily="34" charset="0"/>
              </a:rPr>
              <a:t> </a:t>
            </a:r>
            <a:r>
              <a:rPr lang="en-US" dirty="0">
                <a:solidFill>
                  <a:srgbClr val="00CC00"/>
                </a:solidFill>
                <a:effectLst/>
                <a:latin typeface="Arial" panose="020B0604020202020204" pitchFamily="34" charset="0"/>
                <a:ea typeface="Arial" panose="020B0604020202020204" pitchFamily="34" charset="0"/>
              </a:rPr>
              <a:t>Highest</a:t>
            </a:r>
            <a:r>
              <a:rPr lang="en-US" spc="-35" dirty="0">
                <a:solidFill>
                  <a:srgbClr val="00CC00"/>
                </a:solidFill>
                <a:effectLst/>
                <a:latin typeface="Arial" panose="020B0604020202020204" pitchFamily="34" charset="0"/>
                <a:ea typeface="Arial" panose="020B0604020202020204" pitchFamily="34" charset="0"/>
              </a:rPr>
              <a:t> </a:t>
            </a:r>
            <a:r>
              <a:rPr lang="en-US" dirty="0">
                <a:solidFill>
                  <a:srgbClr val="00CC00"/>
                </a:solidFill>
                <a:effectLst/>
                <a:latin typeface="Arial" panose="020B0604020202020204" pitchFamily="34" charset="0"/>
                <a:ea typeface="Arial" panose="020B0604020202020204" pitchFamily="34" charset="0"/>
              </a:rPr>
              <a:t>and</a:t>
            </a:r>
            <a:r>
              <a:rPr lang="en-US" spc="-15" dirty="0">
                <a:solidFill>
                  <a:srgbClr val="00CC00"/>
                </a:solidFill>
                <a:effectLst/>
                <a:latin typeface="Arial" panose="020B0604020202020204" pitchFamily="34" charset="0"/>
                <a:ea typeface="Arial" panose="020B0604020202020204" pitchFamily="34" charset="0"/>
              </a:rPr>
              <a:t> </a:t>
            </a:r>
            <a:r>
              <a:rPr lang="en-US" dirty="0">
                <a:solidFill>
                  <a:srgbClr val="00CC00"/>
                </a:solidFill>
                <a:effectLst/>
                <a:latin typeface="Arial" panose="020B0604020202020204" pitchFamily="34" charset="0"/>
                <a:ea typeface="Arial" panose="020B0604020202020204" pitchFamily="34" charset="0"/>
              </a:rPr>
              <a:t>Lowest Total</a:t>
            </a:r>
            <a:r>
              <a:rPr lang="en-US" spc="20" dirty="0">
                <a:solidFill>
                  <a:srgbClr val="00CC00"/>
                </a:solidFill>
                <a:effectLst/>
                <a:latin typeface="Arial" panose="020B0604020202020204" pitchFamily="34" charset="0"/>
                <a:ea typeface="Arial" panose="020B0604020202020204" pitchFamily="34" charset="0"/>
              </a:rPr>
              <a:t> </a:t>
            </a:r>
            <a:r>
              <a:rPr lang="en-US" dirty="0">
                <a:solidFill>
                  <a:srgbClr val="00CC00"/>
                </a:solidFill>
                <a:effectLst/>
                <a:latin typeface="Arial" panose="020B0604020202020204" pitchFamily="34" charset="0"/>
                <a:ea typeface="Arial" panose="020B0604020202020204" pitchFamily="34" charset="0"/>
              </a:rPr>
              <a:t>New</a:t>
            </a:r>
            <a:r>
              <a:rPr lang="en-US" spc="-320" dirty="0">
                <a:solidFill>
                  <a:srgbClr val="00CC00"/>
                </a:solidFill>
                <a:effectLst/>
                <a:latin typeface="Arial" panose="020B0604020202020204" pitchFamily="34" charset="0"/>
                <a:ea typeface="Arial" panose="020B0604020202020204" pitchFamily="34" charset="0"/>
              </a:rPr>
              <a:t> </a:t>
            </a:r>
            <a:r>
              <a:rPr lang="en-US" dirty="0">
                <a:solidFill>
                  <a:srgbClr val="00CC00"/>
                </a:solidFill>
                <a:effectLst/>
                <a:latin typeface="Arial" panose="020B0604020202020204" pitchFamily="34" charset="0"/>
                <a:ea typeface="Arial" panose="020B0604020202020204" pitchFamily="34" charset="0"/>
              </a:rPr>
              <a:t>Passengers</a:t>
            </a:r>
            <a:endParaRPr lang="en-IN" dirty="0">
              <a:solidFill>
                <a:srgbClr val="00CC00"/>
              </a:solidFill>
              <a:effectLst/>
              <a:latin typeface="Arial" panose="020B0604020202020204" pitchFamily="34" charset="0"/>
              <a:ea typeface="Arial" panose="020B0604020202020204" pitchFamily="34" charset="0"/>
            </a:endParaRPr>
          </a:p>
          <a:p>
            <a:pPr>
              <a:spcBef>
                <a:spcPts val="10"/>
              </a:spcBef>
            </a:pPr>
            <a:r>
              <a:rPr lang="en-US" dirty="0">
                <a:solidFill>
                  <a:srgbClr val="00CC00"/>
                </a:solidFill>
                <a:effectLst/>
                <a:latin typeface="Arial" panose="020B0604020202020204" pitchFamily="34" charset="0"/>
                <a:ea typeface="Arial" panose="020B0604020202020204" pitchFamily="34" charset="0"/>
              </a:rPr>
              <a:t> </a:t>
            </a:r>
            <a:endParaRPr lang="en-IN" dirty="0">
              <a:solidFill>
                <a:srgbClr val="00CC00"/>
              </a:solidFill>
              <a:effectLst/>
              <a:latin typeface="Arial" panose="020B0604020202020204" pitchFamily="34" charset="0"/>
              <a:ea typeface="Arial" panose="020B0604020202020204" pitchFamily="34" charset="0"/>
            </a:endParaRPr>
          </a:p>
          <a:p>
            <a:pPr marL="227330" marR="130175" indent="1905">
              <a:lnSpc>
                <a:spcPct val="103000"/>
              </a:lnSpc>
              <a:spcAft>
                <a:spcPts val="0"/>
              </a:spcAft>
            </a:pPr>
            <a:r>
              <a:rPr lang="en-US" dirty="0">
                <a:solidFill>
                  <a:srgbClr val="00CC00"/>
                </a:solidFill>
                <a:effectLst/>
                <a:latin typeface="Arial" panose="020B0604020202020204" pitchFamily="34" charset="0"/>
                <a:ea typeface="Arial" panose="020B0604020202020204" pitchFamily="34" charset="0"/>
              </a:rPr>
              <a:t>Generate a report</a:t>
            </a:r>
            <a:r>
              <a:rPr lang="en-US" spc="5" dirty="0">
                <a:solidFill>
                  <a:srgbClr val="00CC00"/>
                </a:solidFill>
                <a:effectLst/>
                <a:latin typeface="Arial" panose="020B0604020202020204" pitchFamily="34" charset="0"/>
                <a:ea typeface="Arial" panose="020B0604020202020204" pitchFamily="34" charset="0"/>
              </a:rPr>
              <a:t> </a:t>
            </a:r>
            <a:r>
              <a:rPr lang="en-US" dirty="0">
                <a:solidFill>
                  <a:srgbClr val="00CC00"/>
                </a:solidFill>
                <a:effectLst/>
                <a:latin typeface="Arial" panose="020B0604020202020204" pitchFamily="34" charset="0"/>
                <a:ea typeface="Arial" panose="020B0604020202020204" pitchFamily="34" charset="0"/>
              </a:rPr>
              <a:t>that calculates</a:t>
            </a:r>
            <a:r>
              <a:rPr lang="en-US" spc="5" dirty="0">
                <a:solidFill>
                  <a:srgbClr val="00CC00"/>
                </a:solidFill>
                <a:effectLst/>
                <a:latin typeface="Arial" panose="020B0604020202020204" pitchFamily="34" charset="0"/>
                <a:ea typeface="Arial" panose="020B0604020202020204" pitchFamily="34" charset="0"/>
              </a:rPr>
              <a:t> </a:t>
            </a:r>
            <a:r>
              <a:rPr lang="en-US" dirty="0">
                <a:solidFill>
                  <a:srgbClr val="00CC00"/>
                </a:solidFill>
                <a:effectLst/>
                <a:latin typeface="Arial" panose="020B0604020202020204" pitchFamily="34" charset="0"/>
                <a:ea typeface="Arial" panose="020B0604020202020204" pitchFamily="34" charset="0"/>
              </a:rPr>
              <a:t>the total</a:t>
            </a:r>
            <a:r>
              <a:rPr lang="en-US" spc="5" dirty="0">
                <a:solidFill>
                  <a:srgbClr val="00CC00"/>
                </a:solidFill>
                <a:effectLst/>
                <a:latin typeface="Arial" panose="020B0604020202020204" pitchFamily="34" charset="0"/>
                <a:ea typeface="Arial" panose="020B0604020202020204" pitchFamily="34" charset="0"/>
              </a:rPr>
              <a:t> </a:t>
            </a:r>
            <a:r>
              <a:rPr lang="en-US" dirty="0">
                <a:solidFill>
                  <a:srgbClr val="00CC00"/>
                </a:solidFill>
                <a:effectLst/>
                <a:latin typeface="Arial" panose="020B0604020202020204" pitchFamily="34" charset="0"/>
                <a:ea typeface="Arial" panose="020B0604020202020204" pitchFamily="34" charset="0"/>
              </a:rPr>
              <a:t>new passengers</a:t>
            </a:r>
            <a:r>
              <a:rPr lang="en-US" spc="5" dirty="0">
                <a:solidFill>
                  <a:srgbClr val="00CC00"/>
                </a:solidFill>
                <a:effectLst/>
                <a:latin typeface="Arial" panose="020B0604020202020204" pitchFamily="34" charset="0"/>
                <a:ea typeface="Arial" panose="020B0604020202020204" pitchFamily="34" charset="0"/>
              </a:rPr>
              <a:t> </a:t>
            </a:r>
            <a:r>
              <a:rPr lang="en-US" dirty="0">
                <a:solidFill>
                  <a:srgbClr val="00CC00"/>
                </a:solidFill>
                <a:effectLst/>
                <a:latin typeface="Arial" panose="020B0604020202020204" pitchFamily="34" charset="0"/>
                <a:ea typeface="Arial" panose="020B0604020202020204" pitchFamily="34" charset="0"/>
              </a:rPr>
              <a:t>for each city and ranks them</a:t>
            </a:r>
            <a:r>
              <a:rPr lang="en-US" spc="5" dirty="0">
                <a:solidFill>
                  <a:srgbClr val="00CC00"/>
                </a:solidFill>
                <a:effectLst/>
                <a:latin typeface="Arial" panose="020B0604020202020204" pitchFamily="34" charset="0"/>
                <a:ea typeface="Arial" panose="020B0604020202020204" pitchFamily="34" charset="0"/>
              </a:rPr>
              <a:t> </a:t>
            </a:r>
            <a:r>
              <a:rPr lang="en-US" dirty="0">
                <a:solidFill>
                  <a:srgbClr val="00CC00"/>
                </a:solidFill>
                <a:effectLst/>
                <a:latin typeface="Arial" panose="020B0604020202020204" pitchFamily="34" charset="0"/>
                <a:ea typeface="Arial" panose="020B0604020202020204" pitchFamily="34" charset="0"/>
              </a:rPr>
              <a:t>based on this value. Identify</a:t>
            </a:r>
            <a:r>
              <a:rPr lang="en-US" spc="5" dirty="0">
                <a:solidFill>
                  <a:srgbClr val="00CC00"/>
                </a:solidFill>
                <a:effectLst/>
                <a:latin typeface="Arial" panose="020B0604020202020204" pitchFamily="34" charset="0"/>
                <a:ea typeface="Arial" panose="020B0604020202020204" pitchFamily="34" charset="0"/>
              </a:rPr>
              <a:t> </a:t>
            </a:r>
            <a:r>
              <a:rPr lang="en-US" dirty="0">
                <a:solidFill>
                  <a:srgbClr val="00CC00"/>
                </a:solidFill>
                <a:effectLst/>
                <a:latin typeface="Arial" panose="020B0604020202020204" pitchFamily="34" charset="0"/>
                <a:ea typeface="Arial" panose="020B0604020202020204" pitchFamily="34" charset="0"/>
              </a:rPr>
              <a:t>the top 3 cities with the highest</a:t>
            </a:r>
            <a:r>
              <a:rPr lang="en-US" spc="5" dirty="0">
                <a:solidFill>
                  <a:srgbClr val="00CC00"/>
                </a:solidFill>
                <a:effectLst/>
                <a:latin typeface="Arial" panose="020B0604020202020204" pitchFamily="34" charset="0"/>
                <a:ea typeface="Arial" panose="020B0604020202020204" pitchFamily="34" charset="0"/>
              </a:rPr>
              <a:t> </a:t>
            </a:r>
            <a:r>
              <a:rPr lang="en-US" dirty="0">
                <a:solidFill>
                  <a:srgbClr val="00CC00"/>
                </a:solidFill>
                <a:effectLst/>
                <a:latin typeface="Arial" panose="020B0604020202020204" pitchFamily="34" charset="0"/>
                <a:ea typeface="Arial" panose="020B0604020202020204" pitchFamily="34" charset="0"/>
              </a:rPr>
              <a:t>number of new passengers</a:t>
            </a:r>
            <a:r>
              <a:rPr lang="en-US" spc="5" dirty="0">
                <a:solidFill>
                  <a:srgbClr val="00CC00"/>
                </a:solidFill>
                <a:effectLst/>
                <a:latin typeface="Arial" panose="020B0604020202020204" pitchFamily="34" charset="0"/>
                <a:ea typeface="Arial" panose="020B0604020202020204" pitchFamily="34" charset="0"/>
              </a:rPr>
              <a:t> </a:t>
            </a:r>
            <a:r>
              <a:rPr lang="en-US" dirty="0">
                <a:solidFill>
                  <a:srgbClr val="00CC00"/>
                </a:solidFill>
                <a:effectLst/>
                <a:latin typeface="Arial" panose="020B0604020202020204" pitchFamily="34" charset="0"/>
                <a:ea typeface="Arial" panose="020B0604020202020204" pitchFamily="34" charset="0"/>
              </a:rPr>
              <a:t>as</a:t>
            </a:r>
            <a:r>
              <a:rPr lang="en-US" spc="5" dirty="0">
                <a:solidFill>
                  <a:srgbClr val="00CC00"/>
                </a:solidFill>
                <a:effectLst/>
                <a:latin typeface="Arial" panose="020B0604020202020204" pitchFamily="34" charset="0"/>
                <a:ea typeface="Arial" panose="020B0604020202020204" pitchFamily="34" charset="0"/>
              </a:rPr>
              <a:t> </a:t>
            </a:r>
            <a:r>
              <a:rPr lang="en-US" dirty="0">
                <a:solidFill>
                  <a:srgbClr val="00CC00"/>
                </a:solidFill>
                <a:effectLst/>
                <a:latin typeface="Arial" panose="020B0604020202020204" pitchFamily="34" charset="0"/>
                <a:ea typeface="Arial" panose="020B0604020202020204" pitchFamily="34" charset="0"/>
              </a:rPr>
              <a:t>well</a:t>
            </a:r>
            <a:r>
              <a:rPr lang="en-US" spc="-25" dirty="0">
                <a:solidFill>
                  <a:srgbClr val="00CC00"/>
                </a:solidFill>
                <a:effectLst/>
                <a:latin typeface="Arial" panose="020B0604020202020204" pitchFamily="34" charset="0"/>
                <a:ea typeface="Arial" panose="020B0604020202020204" pitchFamily="34" charset="0"/>
              </a:rPr>
              <a:t> </a:t>
            </a:r>
            <a:r>
              <a:rPr lang="en-US" dirty="0">
                <a:solidFill>
                  <a:srgbClr val="00CC00"/>
                </a:solidFill>
                <a:effectLst/>
                <a:latin typeface="Arial" panose="020B0604020202020204" pitchFamily="34" charset="0"/>
                <a:ea typeface="Arial" panose="020B0604020202020204" pitchFamily="34" charset="0"/>
              </a:rPr>
              <a:t>as</a:t>
            </a:r>
            <a:r>
              <a:rPr lang="en-US" spc="35" dirty="0">
                <a:solidFill>
                  <a:srgbClr val="00CC00"/>
                </a:solidFill>
                <a:effectLst/>
                <a:latin typeface="Arial" panose="020B0604020202020204" pitchFamily="34" charset="0"/>
                <a:ea typeface="Arial" panose="020B0604020202020204" pitchFamily="34" charset="0"/>
              </a:rPr>
              <a:t> </a:t>
            </a:r>
            <a:r>
              <a:rPr lang="en-US" dirty="0">
                <a:solidFill>
                  <a:srgbClr val="00CC00"/>
                </a:solidFill>
                <a:effectLst/>
                <a:latin typeface="Arial" panose="020B0604020202020204" pitchFamily="34" charset="0"/>
                <a:ea typeface="Arial" panose="020B0604020202020204" pitchFamily="34" charset="0"/>
              </a:rPr>
              <a:t>the</a:t>
            </a:r>
            <a:r>
              <a:rPr lang="en-US" spc="-10" dirty="0">
                <a:solidFill>
                  <a:srgbClr val="00CC00"/>
                </a:solidFill>
                <a:effectLst/>
                <a:latin typeface="Arial" panose="020B0604020202020204" pitchFamily="34" charset="0"/>
                <a:ea typeface="Arial" panose="020B0604020202020204" pitchFamily="34" charset="0"/>
              </a:rPr>
              <a:t> </a:t>
            </a:r>
            <a:r>
              <a:rPr lang="en-US" dirty="0">
                <a:solidFill>
                  <a:srgbClr val="00CC00"/>
                </a:solidFill>
                <a:effectLst/>
                <a:latin typeface="Arial" panose="020B0604020202020204" pitchFamily="34" charset="0"/>
                <a:ea typeface="Arial" panose="020B0604020202020204" pitchFamily="34" charset="0"/>
              </a:rPr>
              <a:t>bottom</a:t>
            </a:r>
            <a:r>
              <a:rPr lang="en-US" spc="65" dirty="0">
                <a:solidFill>
                  <a:srgbClr val="00CC00"/>
                </a:solidFill>
                <a:effectLst/>
                <a:latin typeface="Arial" panose="020B0604020202020204" pitchFamily="34" charset="0"/>
                <a:ea typeface="Arial" panose="020B0604020202020204" pitchFamily="34" charset="0"/>
              </a:rPr>
              <a:t> </a:t>
            </a:r>
            <a:r>
              <a:rPr lang="en-US" dirty="0">
                <a:solidFill>
                  <a:srgbClr val="00CC00"/>
                </a:solidFill>
                <a:effectLst/>
                <a:latin typeface="Arial" panose="020B0604020202020204" pitchFamily="34" charset="0"/>
                <a:ea typeface="Arial" panose="020B0604020202020204" pitchFamily="34" charset="0"/>
              </a:rPr>
              <a:t>3</a:t>
            </a:r>
            <a:r>
              <a:rPr lang="en-US" spc="10" dirty="0">
                <a:solidFill>
                  <a:srgbClr val="00CC00"/>
                </a:solidFill>
                <a:effectLst/>
                <a:latin typeface="Arial" panose="020B0604020202020204" pitchFamily="34" charset="0"/>
                <a:ea typeface="Arial" panose="020B0604020202020204" pitchFamily="34" charset="0"/>
              </a:rPr>
              <a:t> </a:t>
            </a:r>
            <a:r>
              <a:rPr lang="en-US" dirty="0">
                <a:solidFill>
                  <a:srgbClr val="00CC00"/>
                </a:solidFill>
                <a:effectLst/>
                <a:latin typeface="Arial" panose="020B0604020202020204" pitchFamily="34" charset="0"/>
                <a:ea typeface="Arial" panose="020B0604020202020204" pitchFamily="34" charset="0"/>
              </a:rPr>
              <a:t>cities</a:t>
            </a:r>
            <a:r>
              <a:rPr lang="en-US" spc="5" dirty="0">
                <a:solidFill>
                  <a:srgbClr val="00CC00"/>
                </a:solidFill>
                <a:effectLst/>
                <a:latin typeface="Arial" panose="020B0604020202020204" pitchFamily="34" charset="0"/>
                <a:ea typeface="Arial" panose="020B0604020202020204" pitchFamily="34" charset="0"/>
              </a:rPr>
              <a:t> </a:t>
            </a:r>
            <a:r>
              <a:rPr lang="en-US" dirty="0">
                <a:solidFill>
                  <a:srgbClr val="00CC00"/>
                </a:solidFill>
                <a:effectLst/>
                <a:latin typeface="Arial" panose="020B0604020202020204" pitchFamily="34" charset="0"/>
                <a:ea typeface="Arial" panose="020B0604020202020204" pitchFamily="34" charset="0"/>
              </a:rPr>
              <a:t>with</a:t>
            </a:r>
            <a:r>
              <a:rPr lang="en-US" spc="-30" dirty="0">
                <a:solidFill>
                  <a:srgbClr val="00CC00"/>
                </a:solidFill>
                <a:effectLst/>
                <a:latin typeface="Arial" panose="020B0604020202020204" pitchFamily="34" charset="0"/>
                <a:ea typeface="Arial" panose="020B0604020202020204" pitchFamily="34" charset="0"/>
              </a:rPr>
              <a:t> </a:t>
            </a:r>
            <a:r>
              <a:rPr lang="en-US" dirty="0">
                <a:solidFill>
                  <a:srgbClr val="00CC00"/>
                </a:solidFill>
                <a:effectLst/>
                <a:latin typeface="Arial" panose="020B0604020202020204" pitchFamily="34" charset="0"/>
                <a:ea typeface="Arial" panose="020B0604020202020204" pitchFamily="34" charset="0"/>
              </a:rPr>
              <a:t>the</a:t>
            </a:r>
            <a:r>
              <a:rPr lang="en-US" spc="60" dirty="0">
                <a:solidFill>
                  <a:srgbClr val="00CC00"/>
                </a:solidFill>
                <a:effectLst/>
                <a:latin typeface="Arial" panose="020B0604020202020204" pitchFamily="34" charset="0"/>
                <a:ea typeface="Arial" panose="020B0604020202020204" pitchFamily="34" charset="0"/>
              </a:rPr>
              <a:t> </a:t>
            </a:r>
            <a:r>
              <a:rPr lang="en-US" dirty="0">
                <a:solidFill>
                  <a:srgbClr val="00CC00"/>
                </a:solidFill>
                <a:effectLst/>
                <a:latin typeface="Arial" panose="020B0604020202020204" pitchFamily="34" charset="0"/>
                <a:ea typeface="Arial" panose="020B0604020202020204" pitchFamily="34" charset="0"/>
              </a:rPr>
              <a:t>lowest</a:t>
            </a:r>
            <a:r>
              <a:rPr lang="en-US" spc="20" dirty="0">
                <a:solidFill>
                  <a:srgbClr val="00CC00"/>
                </a:solidFill>
                <a:effectLst/>
                <a:latin typeface="Arial" panose="020B0604020202020204" pitchFamily="34" charset="0"/>
                <a:ea typeface="Arial" panose="020B0604020202020204" pitchFamily="34" charset="0"/>
              </a:rPr>
              <a:t> </a:t>
            </a:r>
            <a:r>
              <a:rPr lang="en-US" dirty="0">
                <a:solidFill>
                  <a:srgbClr val="00CC00"/>
                </a:solidFill>
                <a:effectLst/>
                <a:latin typeface="Arial" panose="020B0604020202020204" pitchFamily="34" charset="0"/>
                <a:ea typeface="Arial" panose="020B0604020202020204" pitchFamily="34" charset="0"/>
              </a:rPr>
              <a:t>number</a:t>
            </a:r>
            <a:r>
              <a:rPr lang="en-US" spc="60" dirty="0">
                <a:solidFill>
                  <a:srgbClr val="00CC00"/>
                </a:solidFill>
                <a:effectLst/>
                <a:latin typeface="Arial" panose="020B0604020202020204" pitchFamily="34" charset="0"/>
                <a:ea typeface="Arial" panose="020B0604020202020204" pitchFamily="34" charset="0"/>
              </a:rPr>
              <a:t> </a:t>
            </a:r>
            <a:r>
              <a:rPr lang="en-US" dirty="0">
                <a:solidFill>
                  <a:srgbClr val="00CC00"/>
                </a:solidFill>
                <a:effectLst/>
                <a:latin typeface="Arial" panose="020B0604020202020204" pitchFamily="34" charset="0"/>
                <a:ea typeface="Arial" panose="020B0604020202020204" pitchFamily="34" charset="0"/>
              </a:rPr>
              <a:t>of</a:t>
            </a:r>
            <a:r>
              <a:rPr lang="en-US" spc="60" dirty="0">
                <a:solidFill>
                  <a:srgbClr val="00CC00"/>
                </a:solidFill>
                <a:effectLst/>
                <a:latin typeface="Arial" panose="020B0604020202020204" pitchFamily="34" charset="0"/>
                <a:ea typeface="Arial" panose="020B0604020202020204" pitchFamily="34" charset="0"/>
              </a:rPr>
              <a:t> </a:t>
            </a:r>
            <a:r>
              <a:rPr lang="en-US" dirty="0">
                <a:solidFill>
                  <a:srgbClr val="00CC00"/>
                </a:solidFill>
                <a:effectLst/>
                <a:latin typeface="Arial" panose="020B0604020202020204" pitchFamily="34" charset="0"/>
                <a:ea typeface="Arial" panose="020B0604020202020204" pitchFamily="34" charset="0"/>
              </a:rPr>
              <a:t>new</a:t>
            </a:r>
            <a:r>
              <a:rPr lang="en-US" spc="40" dirty="0">
                <a:solidFill>
                  <a:srgbClr val="00CC00"/>
                </a:solidFill>
                <a:effectLst/>
                <a:latin typeface="Arial" panose="020B0604020202020204" pitchFamily="34" charset="0"/>
                <a:ea typeface="Arial" panose="020B0604020202020204" pitchFamily="34" charset="0"/>
              </a:rPr>
              <a:t> </a:t>
            </a:r>
            <a:r>
              <a:rPr lang="en-US" dirty="0">
                <a:solidFill>
                  <a:srgbClr val="00CC00"/>
                </a:solidFill>
                <a:effectLst/>
                <a:latin typeface="Arial" panose="020B0604020202020204" pitchFamily="34" charset="0"/>
                <a:ea typeface="Arial" panose="020B0604020202020204" pitchFamily="34" charset="0"/>
              </a:rPr>
              <a:t>passengers,</a:t>
            </a:r>
            <a:r>
              <a:rPr lang="en-US" spc="255" dirty="0">
                <a:solidFill>
                  <a:srgbClr val="00CC00"/>
                </a:solidFill>
                <a:effectLst/>
                <a:latin typeface="Arial" panose="020B0604020202020204" pitchFamily="34" charset="0"/>
                <a:ea typeface="Arial" panose="020B0604020202020204" pitchFamily="34" charset="0"/>
              </a:rPr>
              <a:t> </a:t>
            </a:r>
            <a:r>
              <a:rPr lang="en-US" dirty="0" err="1">
                <a:solidFill>
                  <a:srgbClr val="00CC00"/>
                </a:solidFill>
                <a:effectLst/>
                <a:latin typeface="Arial" panose="020B0604020202020204" pitchFamily="34" charset="0"/>
                <a:ea typeface="Arial" panose="020B0604020202020204" pitchFamily="34" charset="0"/>
              </a:rPr>
              <a:t>categorising</a:t>
            </a:r>
            <a:r>
              <a:rPr lang="en-US" spc="155" dirty="0">
                <a:solidFill>
                  <a:srgbClr val="00CC00"/>
                </a:solidFill>
                <a:effectLst/>
                <a:latin typeface="Arial" panose="020B0604020202020204" pitchFamily="34" charset="0"/>
                <a:ea typeface="Arial" panose="020B0604020202020204" pitchFamily="34" charset="0"/>
              </a:rPr>
              <a:t> </a:t>
            </a:r>
            <a:r>
              <a:rPr lang="en-US" dirty="0">
                <a:solidFill>
                  <a:srgbClr val="00CC00"/>
                </a:solidFill>
                <a:effectLst/>
                <a:latin typeface="Arial" panose="020B0604020202020204" pitchFamily="34" charset="0"/>
                <a:ea typeface="Arial" panose="020B0604020202020204" pitchFamily="34" charset="0"/>
              </a:rPr>
              <a:t>them</a:t>
            </a:r>
            <a:r>
              <a:rPr lang="en-US" spc="50" dirty="0">
                <a:solidFill>
                  <a:srgbClr val="00CC00"/>
                </a:solidFill>
                <a:effectLst/>
                <a:latin typeface="Arial" panose="020B0604020202020204" pitchFamily="34" charset="0"/>
                <a:ea typeface="Arial" panose="020B0604020202020204" pitchFamily="34" charset="0"/>
              </a:rPr>
              <a:t> </a:t>
            </a:r>
            <a:r>
              <a:rPr lang="en-US" dirty="0">
                <a:solidFill>
                  <a:srgbClr val="00CC00"/>
                </a:solidFill>
                <a:effectLst/>
                <a:latin typeface="Arial" panose="020B0604020202020204" pitchFamily="34" charset="0"/>
                <a:ea typeface="Arial" panose="020B0604020202020204" pitchFamily="34" charset="0"/>
              </a:rPr>
              <a:t>as</a:t>
            </a:r>
            <a:r>
              <a:rPr lang="en-US" spc="-285" dirty="0">
                <a:solidFill>
                  <a:srgbClr val="00CC00"/>
                </a:solidFill>
                <a:effectLst/>
                <a:latin typeface="Arial" panose="020B0604020202020204" pitchFamily="34" charset="0"/>
                <a:ea typeface="Arial" panose="020B0604020202020204" pitchFamily="34" charset="0"/>
              </a:rPr>
              <a:t> </a:t>
            </a:r>
            <a:r>
              <a:rPr lang="en-US" dirty="0">
                <a:solidFill>
                  <a:srgbClr val="00CC00"/>
                </a:solidFill>
                <a:effectLst/>
                <a:latin typeface="Arial" panose="020B0604020202020204" pitchFamily="34" charset="0"/>
                <a:ea typeface="Arial" panose="020B0604020202020204" pitchFamily="34" charset="0"/>
              </a:rPr>
              <a:t>"Top</a:t>
            </a:r>
            <a:r>
              <a:rPr lang="en-US" spc="20" dirty="0">
                <a:solidFill>
                  <a:srgbClr val="00CC00"/>
                </a:solidFill>
                <a:effectLst/>
                <a:latin typeface="Arial" panose="020B0604020202020204" pitchFamily="34" charset="0"/>
                <a:ea typeface="Arial" panose="020B0604020202020204" pitchFamily="34" charset="0"/>
              </a:rPr>
              <a:t> </a:t>
            </a:r>
            <a:r>
              <a:rPr lang="en-US" dirty="0">
                <a:solidFill>
                  <a:srgbClr val="00CC00"/>
                </a:solidFill>
                <a:effectLst/>
                <a:latin typeface="Arial" panose="020B0604020202020204" pitchFamily="34" charset="0"/>
                <a:ea typeface="Arial" panose="020B0604020202020204" pitchFamily="34" charset="0"/>
              </a:rPr>
              <a:t>3"</a:t>
            </a:r>
            <a:r>
              <a:rPr lang="en-US" spc="-80" dirty="0">
                <a:solidFill>
                  <a:srgbClr val="00CC00"/>
                </a:solidFill>
                <a:effectLst/>
                <a:latin typeface="Arial" panose="020B0604020202020204" pitchFamily="34" charset="0"/>
                <a:ea typeface="Arial" panose="020B0604020202020204" pitchFamily="34" charset="0"/>
              </a:rPr>
              <a:t> </a:t>
            </a:r>
            <a:r>
              <a:rPr lang="en-US" dirty="0">
                <a:solidFill>
                  <a:srgbClr val="00CC00"/>
                </a:solidFill>
                <a:effectLst/>
                <a:latin typeface="Arial" panose="020B0604020202020204" pitchFamily="34" charset="0"/>
                <a:ea typeface="Arial" panose="020B0604020202020204" pitchFamily="34" charset="0"/>
              </a:rPr>
              <a:t>or</a:t>
            </a:r>
            <a:r>
              <a:rPr lang="en-US" spc="-55" dirty="0">
                <a:solidFill>
                  <a:srgbClr val="00CC00"/>
                </a:solidFill>
                <a:effectLst/>
                <a:latin typeface="Arial" panose="020B0604020202020204" pitchFamily="34" charset="0"/>
                <a:ea typeface="Arial" panose="020B0604020202020204" pitchFamily="34" charset="0"/>
              </a:rPr>
              <a:t> </a:t>
            </a:r>
            <a:r>
              <a:rPr lang="en-US" dirty="0">
                <a:solidFill>
                  <a:srgbClr val="00CC00"/>
                </a:solidFill>
                <a:effectLst/>
                <a:latin typeface="Arial" panose="020B0604020202020204" pitchFamily="34" charset="0"/>
                <a:ea typeface="Arial" panose="020B0604020202020204" pitchFamily="34" charset="0"/>
              </a:rPr>
              <a:t>"Bottom</a:t>
            </a:r>
            <a:r>
              <a:rPr lang="en-US" spc="50" dirty="0">
                <a:solidFill>
                  <a:srgbClr val="00CC00"/>
                </a:solidFill>
                <a:effectLst/>
                <a:latin typeface="Arial" panose="020B0604020202020204" pitchFamily="34" charset="0"/>
                <a:ea typeface="Arial" panose="020B0604020202020204" pitchFamily="34" charset="0"/>
              </a:rPr>
              <a:t> </a:t>
            </a:r>
            <a:r>
              <a:rPr lang="en-US" dirty="0">
                <a:solidFill>
                  <a:srgbClr val="00CC00"/>
                </a:solidFill>
                <a:effectLst/>
                <a:latin typeface="Arial" panose="020B0604020202020204" pitchFamily="34" charset="0"/>
                <a:ea typeface="Arial" panose="020B0604020202020204" pitchFamily="34" charset="0"/>
              </a:rPr>
              <a:t>3"</a:t>
            </a:r>
            <a:r>
              <a:rPr lang="en-US" spc="-90" dirty="0">
                <a:solidFill>
                  <a:srgbClr val="00CC00"/>
                </a:solidFill>
                <a:effectLst/>
                <a:latin typeface="Arial" panose="020B0604020202020204" pitchFamily="34" charset="0"/>
                <a:ea typeface="Arial" panose="020B0604020202020204" pitchFamily="34" charset="0"/>
              </a:rPr>
              <a:t> </a:t>
            </a:r>
            <a:r>
              <a:rPr lang="en-US" dirty="0">
                <a:solidFill>
                  <a:srgbClr val="00CC00"/>
                </a:solidFill>
                <a:effectLst/>
                <a:latin typeface="Arial" panose="020B0604020202020204" pitchFamily="34" charset="0"/>
                <a:ea typeface="Arial" panose="020B0604020202020204" pitchFamily="34" charset="0"/>
              </a:rPr>
              <a:t>accordingly.</a:t>
            </a:r>
            <a:endParaRPr lang="en-IN" dirty="0">
              <a:solidFill>
                <a:srgbClr val="00CC00"/>
              </a:solidFill>
              <a:effectLst/>
              <a:latin typeface="Arial" panose="020B0604020202020204" pitchFamily="34" charset="0"/>
              <a:ea typeface="Arial" panose="020B0604020202020204" pitchFamily="34" charset="0"/>
            </a:endParaRPr>
          </a:p>
          <a:p>
            <a:pPr marL="685165">
              <a:spcBef>
                <a:spcPts val="1100"/>
              </a:spcBef>
              <a:spcAft>
                <a:spcPts val="0"/>
              </a:spcAft>
            </a:pPr>
            <a:r>
              <a:rPr lang="en-US" dirty="0">
                <a:solidFill>
                  <a:srgbClr val="00CC00"/>
                </a:solidFill>
                <a:effectLst/>
                <a:latin typeface="Arial" panose="020B0604020202020204" pitchFamily="34" charset="0"/>
                <a:ea typeface="Arial" panose="020B0604020202020204" pitchFamily="34" charset="0"/>
              </a:rPr>
              <a:t>Fields</a:t>
            </a:r>
            <a:endParaRPr lang="en-IN" dirty="0">
              <a:solidFill>
                <a:srgbClr val="00CC00"/>
              </a:solidFill>
              <a:effectLst/>
              <a:latin typeface="Arial" panose="020B0604020202020204" pitchFamily="34" charset="0"/>
              <a:ea typeface="Arial" panose="020B0604020202020204" pitchFamily="34" charset="0"/>
            </a:endParaRPr>
          </a:p>
          <a:p>
            <a:pPr marL="742950" lvl="1" indent="-285750">
              <a:spcBef>
                <a:spcPts val="35"/>
              </a:spcBef>
              <a:spcAft>
                <a:spcPts val="0"/>
              </a:spcAft>
              <a:buFont typeface="Arial" panose="020B0604020202020204" pitchFamily="34" charset="0"/>
              <a:buChar char="•"/>
              <a:tabLst>
                <a:tab pos="1145540" algn="l"/>
                <a:tab pos="1146175" algn="l"/>
              </a:tabLst>
            </a:pPr>
            <a:r>
              <a:rPr lang="en-US" dirty="0">
                <a:solidFill>
                  <a:srgbClr val="00CC00"/>
                </a:solidFill>
                <a:effectLst/>
                <a:latin typeface="Arial" panose="020B0604020202020204" pitchFamily="34" charset="0"/>
                <a:ea typeface="Arial" panose="020B0604020202020204" pitchFamily="34" charset="0"/>
              </a:rPr>
              <a:t>city</a:t>
            </a:r>
            <a:r>
              <a:rPr lang="en-US" spc="240" dirty="0">
                <a:solidFill>
                  <a:srgbClr val="00CC00"/>
                </a:solidFill>
                <a:effectLst/>
                <a:latin typeface="Arial" panose="020B0604020202020204" pitchFamily="34" charset="0"/>
                <a:ea typeface="Arial" panose="020B0604020202020204" pitchFamily="34" charset="0"/>
              </a:rPr>
              <a:t> </a:t>
            </a:r>
            <a:r>
              <a:rPr lang="en-US" dirty="0">
                <a:solidFill>
                  <a:srgbClr val="00CC00"/>
                </a:solidFill>
                <a:effectLst/>
                <a:latin typeface="Arial" panose="020B0604020202020204" pitchFamily="34" charset="0"/>
                <a:ea typeface="Arial" panose="020B0604020202020204" pitchFamily="34" charset="0"/>
              </a:rPr>
              <a:t>name</a:t>
            </a:r>
            <a:endParaRPr lang="en-IN" dirty="0">
              <a:solidFill>
                <a:srgbClr val="00CC00"/>
              </a:solidFill>
              <a:effectLst/>
              <a:latin typeface="Arial" panose="020B0604020202020204" pitchFamily="34" charset="0"/>
              <a:ea typeface="Arial" panose="020B0604020202020204" pitchFamily="34" charset="0"/>
            </a:endParaRPr>
          </a:p>
          <a:p>
            <a:pPr marL="742950" lvl="1" indent="-285750">
              <a:spcBef>
                <a:spcPts val="35"/>
              </a:spcBef>
              <a:buFont typeface="Arial" panose="020B0604020202020204" pitchFamily="34" charset="0"/>
              <a:buChar char="•"/>
              <a:tabLst>
                <a:tab pos="1146175" algn="l"/>
                <a:tab pos="1146810" algn="l"/>
              </a:tabLst>
            </a:pPr>
            <a:r>
              <a:rPr lang="en-US" dirty="0" err="1">
                <a:solidFill>
                  <a:srgbClr val="00CC00"/>
                </a:solidFill>
                <a:effectLst/>
                <a:latin typeface="Arial" panose="020B0604020202020204" pitchFamily="34" charset="0"/>
                <a:ea typeface="Arial" panose="020B0604020202020204" pitchFamily="34" charset="0"/>
              </a:rPr>
              <a:t>totaI_new_passengers</a:t>
            </a:r>
            <a:endParaRPr lang="en-IN" dirty="0">
              <a:solidFill>
                <a:srgbClr val="00CC00"/>
              </a:solidFill>
              <a:effectLst/>
              <a:latin typeface="Arial" panose="020B0604020202020204" pitchFamily="34" charset="0"/>
              <a:ea typeface="Arial" panose="020B0604020202020204" pitchFamily="34" charset="0"/>
            </a:endParaRPr>
          </a:p>
          <a:p>
            <a:pPr marL="742950" lvl="1" indent="-285750">
              <a:spcBef>
                <a:spcPts val="60"/>
              </a:spcBef>
              <a:spcAft>
                <a:spcPts val="0"/>
              </a:spcAft>
              <a:buFont typeface="Arial" panose="020B0604020202020204" pitchFamily="34" charset="0"/>
              <a:buChar char="•"/>
              <a:tabLst>
                <a:tab pos="1145540" algn="l"/>
                <a:tab pos="1146175" algn="l"/>
              </a:tabLst>
            </a:pPr>
            <a:r>
              <a:rPr lang="en-US" dirty="0" err="1">
                <a:solidFill>
                  <a:srgbClr val="00CC00"/>
                </a:solidFill>
                <a:effectLst/>
                <a:latin typeface="Arial" panose="020B0604020202020204" pitchFamily="34" charset="0"/>
                <a:ea typeface="Arial" panose="020B0604020202020204" pitchFamily="34" charset="0"/>
              </a:rPr>
              <a:t>city_category</a:t>
            </a:r>
            <a:r>
              <a:rPr lang="en-US" spc="170" dirty="0">
                <a:solidFill>
                  <a:srgbClr val="00CC00"/>
                </a:solidFill>
                <a:effectLst/>
                <a:latin typeface="Arial" panose="020B0604020202020204" pitchFamily="34" charset="0"/>
                <a:ea typeface="Arial" panose="020B0604020202020204" pitchFamily="34" charset="0"/>
              </a:rPr>
              <a:t> </a:t>
            </a:r>
            <a:r>
              <a:rPr lang="en-US" dirty="0">
                <a:solidFill>
                  <a:srgbClr val="00CC00"/>
                </a:solidFill>
                <a:effectLst/>
                <a:latin typeface="Arial" panose="020B0604020202020204" pitchFamily="34" charset="0"/>
                <a:ea typeface="Arial" panose="020B0604020202020204" pitchFamily="34" charset="0"/>
              </a:rPr>
              <a:t>("Top</a:t>
            </a:r>
            <a:r>
              <a:rPr lang="en-US" spc="20" dirty="0">
                <a:solidFill>
                  <a:srgbClr val="00CC00"/>
                </a:solidFill>
                <a:effectLst/>
                <a:latin typeface="Arial" panose="020B0604020202020204" pitchFamily="34" charset="0"/>
                <a:ea typeface="Arial" panose="020B0604020202020204" pitchFamily="34" charset="0"/>
              </a:rPr>
              <a:t> </a:t>
            </a:r>
            <a:r>
              <a:rPr lang="en-US" dirty="0">
                <a:solidFill>
                  <a:srgbClr val="00CC00"/>
                </a:solidFill>
                <a:effectLst/>
                <a:latin typeface="Arial" panose="020B0604020202020204" pitchFamily="34" charset="0"/>
                <a:ea typeface="Arial" panose="020B0604020202020204" pitchFamily="34" charset="0"/>
              </a:rPr>
              <a:t>3" or</a:t>
            </a:r>
            <a:r>
              <a:rPr lang="en-US" spc="-10" dirty="0">
                <a:solidFill>
                  <a:srgbClr val="00CC00"/>
                </a:solidFill>
                <a:effectLst/>
                <a:latin typeface="Arial" panose="020B0604020202020204" pitchFamily="34" charset="0"/>
                <a:ea typeface="Arial" panose="020B0604020202020204" pitchFamily="34" charset="0"/>
              </a:rPr>
              <a:t> </a:t>
            </a:r>
            <a:r>
              <a:rPr lang="en-US" dirty="0">
                <a:solidFill>
                  <a:srgbClr val="00CC00"/>
                </a:solidFill>
                <a:effectLst/>
                <a:latin typeface="Arial" panose="020B0604020202020204" pitchFamily="34" charset="0"/>
                <a:ea typeface="Arial" panose="020B0604020202020204" pitchFamily="34" charset="0"/>
              </a:rPr>
              <a:t>"Bottom</a:t>
            </a:r>
            <a:r>
              <a:rPr lang="en-US" spc="125" dirty="0">
                <a:solidFill>
                  <a:srgbClr val="00CC00"/>
                </a:solidFill>
                <a:effectLst/>
                <a:latin typeface="Arial" panose="020B0604020202020204" pitchFamily="34" charset="0"/>
                <a:ea typeface="Arial" panose="020B0604020202020204" pitchFamily="34" charset="0"/>
              </a:rPr>
              <a:t> </a:t>
            </a:r>
            <a:r>
              <a:rPr lang="en-US" dirty="0">
                <a:solidFill>
                  <a:srgbClr val="00CC00"/>
                </a:solidFill>
                <a:effectLst/>
                <a:latin typeface="Arial" panose="020B0604020202020204" pitchFamily="34" charset="0"/>
                <a:ea typeface="Arial" panose="020B0604020202020204" pitchFamily="34" charset="0"/>
              </a:rPr>
              <a:t>3")</a:t>
            </a:r>
            <a:endParaRPr lang="en-IN" dirty="0">
              <a:solidFill>
                <a:srgbClr val="00CC00"/>
              </a:solidFill>
              <a:effectLst/>
              <a:latin typeface="Arial" panose="020B0604020202020204" pitchFamily="34" charset="0"/>
              <a:ea typeface="Arial" panose="020B0604020202020204" pitchFamily="34" charset="0"/>
            </a:endParaRPr>
          </a:p>
        </p:txBody>
      </p:sp>
      <p:pic>
        <p:nvPicPr>
          <p:cNvPr id="6" name="Picture 5" descr="A screenshot of a computer&#10;&#10;Description automatically generated">
            <a:extLst>
              <a:ext uri="{FF2B5EF4-FFF2-40B4-BE49-F238E27FC236}">
                <a16:creationId xmlns:a16="http://schemas.microsoft.com/office/drawing/2014/main" id="{2067A65D-3524-1EB0-62FB-8317B6C26A4A}"/>
              </a:ext>
            </a:extLst>
          </p:cNvPr>
          <p:cNvPicPr>
            <a:picLocks noChangeAspect="1"/>
          </p:cNvPicPr>
          <p:nvPr/>
        </p:nvPicPr>
        <p:blipFill>
          <a:blip r:embed="rId3"/>
          <a:stretch>
            <a:fillRect/>
          </a:stretch>
        </p:blipFill>
        <p:spPr>
          <a:xfrm>
            <a:off x="4805688" y="3807612"/>
            <a:ext cx="4429743" cy="2372056"/>
          </a:xfrm>
          <a:prstGeom prst="rect">
            <a:avLst/>
          </a:prstGeom>
        </p:spPr>
      </p:pic>
    </p:spTree>
    <p:extLst>
      <p:ext uri="{BB962C8B-B14F-4D97-AF65-F5344CB8AC3E}">
        <p14:creationId xmlns:p14="http://schemas.microsoft.com/office/powerpoint/2010/main" val="17831773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black background with a circle&#10;&#10;Description automatically generated">
            <a:extLst>
              <a:ext uri="{FF2B5EF4-FFF2-40B4-BE49-F238E27FC236}">
                <a16:creationId xmlns:a16="http://schemas.microsoft.com/office/drawing/2014/main" id="{EEDD5C79-A185-0089-1187-CFF8D38A0C27}"/>
              </a:ext>
            </a:extLst>
          </p:cNvPr>
          <p:cNvPicPr>
            <a:picLocks noChangeAspect="1"/>
          </p:cNvPicPr>
          <p:nvPr/>
        </p:nvPicPr>
        <p:blipFill>
          <a:blip r:embed="rId2"/>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1D75F095-54C6-0D2C-BBDA-AB7FCFC2E532}"/>
              </a:ext>
            </a:extLst>
          </p:cNvPr>
          <p:cNvSpPr txBox="1"/>
          <p:nvPr/>
        </p:nvSpPr>
        <p:spPr>
          <a:xfrm>
            <a:off x="81280" y="132080"/>
            <a:ext cx="9062720" cy="3032753"/>
          </a:xfrm>
          <a:prstGeom prst="rect">
            <a:avLst/>
          </a:prstGeom>
          <a:noFill/>
        </p:spPr>
        <p:txBody>
          <a:bodyPr wrap="square">
            <a:spAutoFit/>
          </a:bodyPr>
          <a:lstStyle/>
          <a:p>
            <a:pPr marL="229235">
              <a:spcBef>
                <a:spcPts val="1030"/>
              </a:spcBef>
              <a:spcAft>
                <a:spcPts val="0"/>
              </a:spcAft>
            </a:pPr>
            <a:r>
              <a:rPr lang="en-US" b="1" dirty="0">
                <a:solidFill>
                  <a:srgbClr val="00CC00"/>
                </a:solidFill>
                <a:effectLst/>
                <a:latin typeface="Arial" panose="020B0604020202020204" pitchFamily="34" charset="0"/>
                <a:ea typeface="Arial" panose="020B0604020202020204" pitchFamily="34" charset="0"/>
              </a:rPr>
              <a:t>Business</a:t>
            </a:r>
            <a:r>
              <a:rPr lang="en-US" b="1" spc="105" dirty="0">
                <a:solidFill>
                  <a:srgbClr val="00CC00"/>
                </a:solidFill>
                <a:effectLst/>
                <a:latin typeface="Arial" panose="020B0604020202020204" pitchFamily="34" charset="0"/>
                <a:ea typeface="Arial" panose="020B0604020202020204" pitchFamily="34" charset="0"/>
              </a:rPr>
              <a:t> </a:t>
            </a:r>
            <a:r>
              <a:rPr lang="en-US" b="1" dirty="0">
                <a:solidFill>
                  <a:srgbClr val="00CC00"/>
                </a:solidFill>
                <a:effectLst/>
                <a:latin typeface="Arial" panose="020B0604020202020204" pitchFamily="34" charset="0"/>
                <a:ea typeface="Arial" panose="020B0604020202020204" pitchFamily="34" charset="0"/>
              </a:rPr>
              <a:t>Request</a:t>
            </a:r>
            <a:r>
              <a:rPr lang="en-US" b="1" spc="80" dirty="0">
                <a:solidFill>
                  <a:srgbClr val="00CC00"/>
                </a:solidFill>
                <a:effectLst/>
                <a:latin typeface="Arial" panose="020B0604020202020204" pitchFamily="34" charset="0"/>
                <a:ea typeface="Arial" panose="020B0604020202020204" pitchFamily="34" charset="0"/>
              </a:rPr>
              <a:t> </a:t>
            </a:r>
            <a:r>
              <a:rPr lang="en-US" dirty="0">
                <a:solidFill>
                  <a:srgbClr val="00CC00"/>
                </a:solidFill>
                <a:effectLst/>
                <a:latin typeface="Arial" panose="020B0604020202020204" pitchFamily="34" charset="0"/>
                <a:ea typeface="Arial" panose="020B0604020202020204" pitchFamily="34" charset="0"/>
              </a:rPr>
              <a:t>-</a:t>
            </a:r>
            <a:r>
              <a:rPr lang="en-US" spc="-75" dirty="0">
                <a:solidFill>
                  <a:srgbClr val="00CC00"/>
                </a:solidFill>
                <a:effectLst/>
                <a:latin typeface="Arial" panose="020B0604020202020204" pitchFamily="34" charset="0"/>
                <a:ea typeface="Arial" panose="020B0604020202020204" pitchFamily="34" charset="0"/>
              </a:rPr>
              <a:t> </a:t>
            </a:r>
            <a:r>
              <a:rPr lang="en-US" dirty="0">
                <a:solidFill>
                  <a:srgbClr val="00CC00"/>
                </a:solidFill>
                <a:effectLst/>
                <a:latin typeface="Arial" panose="020B0604020202020204" pitchFamily="34" charset="0"/>
                <a:ea typeface="Arial" panose="020B0604020202020204" pitchFamily="34" charset="0"/>
              </a:rPr>
              <a:t>5:</a:t>
            </a:r>
            <a:r>
              <a:rPr lang="en-US" spc="40" dirty="0">
                <a:solidFill>
                  <a:srgbClr val="00CC00"/>
                </a:solidFill>
                <a:effectLst/>
                <a:latin typeface="Arial" panose="020B0604020202020204" pitchFamily="34" charset="0"/>
                <a:ea typeface="Arial" panose="020B0604020202020204" pitchFamily="34" charset="0"/>
              </a:rPr>
              <a:t> </a:t>
            </a:r>
            <a:r>
              <a:rPr lang="en-US" dirty="0">
                <a:solidFill>
                  <a:srgbClr val="00CC00"/>
                </a:solidFill>
                <a:effectLst/>
                <a:latin typeface="Arial" panose="020B0604020202020204" pitchFamily="34" charset="0"/>
                <a:ea typeface="Arial" panose="020B0604020202020204" pitchFamily="34" charset="0"/>
              </a:rPr>
              <a:t>Identify</a:t>
            </a:r>
            <a:r>
              <a:rPr lang="en-US" spc="45" dirty="0">
                <a:solidFill>
                  <a:srgbClr val="00CC00"/>
                </a:solidFill>
                <a:effectLst/>
                <a:latin typeface="Arial" panose="020B0604020202020204" pitchFamily="34" charset="0"/>
                <a:ea typeface="Arial" panose="020B0604020202020204" pitchFamily="34" charset="0"/>
              </a:rPr>
              <a:t> </a:t>
            </a:r>
            <a:r>
              <a:rPr lang="en-US" dirty="0">
                <a:solidFill>
                  <a:srgbClr val="00CC00"/>
                </a:solidFill>
                <a:effectLst/>
                <a:latin typeface="Arial" panose="020B0604020202020204" pitchFamily="34" charset="0"/>
                <a:ea typeface="Arial" panose="020B0604020202020204" pitchFamily="34" charset="0"/>
              </a:rPr>
              <a:t>Month</a:t>
            </a:r>
            <a:r>
              <a:rPr lang="en-US" spc="90" dirty="0">
                <a:solidFill>
                  <a:srgbClr val="00CC00"/>
                </a:solidFill>
                <a:effectLst/>
                <a:latin typeface="Arial" panose="020B0604020202020204" pitchFamily="34" charset="0"/>
                <a:ea typeface="Arial" panose="020B0604020202020204" pitchFamily="34" charset="0"/>
              </a:rPr>
              <a:t> </a:t>
            </a:r>
            <a:r>
              <a:rPr lang="en-US" dirty="0">
                <a:solidFill>
                  <a:srgbClr val="00CC00"/>
                </a:solidFill>
                <a:effectLst/>
                <a:latin typeface="Arial" panose="020B0604020202020204" pitchFamily="34" charset="0"/>
                <a:ea typeface="Arial" panose="020B0604020202020204" pitchFamily="34" charset="0"/>
              </a:rPr>
              <a:t>with</a:t>
            </a:r>
            <a:r>
              <a:rPr lang="en-US" spc="85" dirty="0">
                <a:solidFill>
                  <a:srgbClr val="00CC00"/>
                </a:solidFill>
                <a:effectLst/>
                <a:latin typeface="Arial" panose="020B0604020202020204" pitchFamily="34" charset="0"/>
                <a:ea typeface="Arial" panose="020B0604020202020204" pitchFamily="34" charset="0"/>
              </a:rPr>
              <a:t> </a:t>
            </a:r>
            <a:r>
              <a:rPr lang="en-US" dirty="0">
                <a:solidFill>
                  <a:srgbClr val="00CC00"/>
                </a:solidFill>
                <a:effectLst/>
                <a:latin typeface="Arial" panose="020B0604020202020204" pitchFamily="34" charset="0"/>
                <a:ea typeface="Arial" panose="020B0604020202020204" pitchFamily="34" charset="0"/>
              </a:rPr>
              <a:t>Highest</a:t>
            </a:r>
            <a:r>
              <a:rPr lang="en-US" spc="10" dirty="0">
                <a:solidFill>
                  <a:srgbClr val="00CC00"/>
                </a:solidFill>
                <a:effectLst/>
                <a:latin typeface="Arial" panose="020B0604020202020204" pitchFamily="34" charset="0"/>
                <a:ea typeface="Arial" panose="020B0604020202020204" pitchFamily="34" charset="0"/>
              </a:rPr>
              <a:t> </a:t>
            </a:r>
            <a:r>
              <a:rPr lang="en-US" dirty="0">
                <a:solidFill>
                  <a:srgbClr val="00CC00"/>
                </a:solidFill>
                <a:effectLst/>
                <a:latin typeface="Arial" panose="020B0604020202020204" pitchFamily="34" charset="0"/>
                <a:ea typeface="Arial" panose="020B0604020202020204" pitchFamily="34" charset="0"/>
              </a:rPr>
              <a:t>Revenue</a:t>
            </a:r>
            <a:r>
              <a:rPr lang="en-US" spc="70" dirty="0">
                <a:solidFill>
                  <a:srgbClr val="00CC00"/>
                </a:solidFill>
                <a:effectLst/>
                <a:latin typeface="Arial" panose="020B0604020202020204" pitchFamily="34" charset="0"/>
                <a:ea typeface="Arial" panose="020B0604020202020204" pitchFamily="34" charset="0"/>
              </a:rPr>
              <a:t> </a:t>
            </a:r>
            <a:r>
              <a:rPr lang="en-US" dirty="0">
                <a:solidFill>
                  <a:srgbClr val="00CC00"/>
                </a:solidFill>
                <a:effectLst/>
                <a:latin typeface="Arial" panose="020B0604020202020204" pitchFamily="34" charset="0"/>
                <a:ea typeface="Arial" panose="020B0604020202020204" pitchFamily="34" charset="0"/>
              </a:rPr>
              <a:t>for</a:t>
            </a:r>
            <a:r>
              <a:rPr lang="en-US" spc="-35" dirty="0">
                <a:solidFill>
                  <a:srgbClr val="00CC00"/>
                </a:solidFill>
                <a:effectLst/>
                <a:latin typeface="Arial" panose="020B0604020202020204" pitchFamily="34" charset="0"/>
                <a:ea typeface="Arial" panose="020B0604020202020204" pitchFamily="34" charset="0"/>
              </a:rPr>
              <a:t> </a:t>
            </a:r>
            <a:r>
              <a:rPr lang="en-US" dirty="0">
                <a:solidFill>
                  <a:srgbClr val="00CC00"/>
                </a:solidFill>
                <a:effectLst/>
                <a:latin typeface="Arial" panose="020B0604020202020204" pitchFamily="34" charset="0"/>
                <a:ea typeface="Arial" panose="020B0604020202020204" pitchFamily="34" charset="0"/>
              </a:rPr>
              <a:t>Each</a:t>
            </a:r>
            <a:r>
              <a:rPr lang="en-US" spc="95" dirty="0">
                <a:solidFill>
                  <a:srgbClr val="00CC00"/>
                </a:solidFill>
                <a:effectLst/>
                <a:latin typeface="Arial" panose="020B0604020202020204" pitchFamily="34" charset="0"/>
                <a:ea typeface="Arial" panose="020B0604020202020204" pitchFamily="34" charset="0"/>
              </a:rPr>
              <a:t> </a:t>
            </a:r>
            <a:r>
              <a:rPr lang="en-US" dirty="0">
                <a:solidFill>
                  <a:srgbClr val="00CC00"/>
                </a:solidFill>
                <a:effectLst/>
                <a:latin typeface="Arial" panose="020B0604020202020204" pitchFamily="34" charset="0"/>
                <a:ea typeface="Arial" panose="020B0604020202020204" pitchFamily="34" charset="0"/>
              </a:rPr>
              <a:t>City</a:t>
            </a:r>
            <a:endParaRPr lang="en-IN" dirty="0">
              <a:solidFill>
                <a:srgbClr val="00CC00"/>
              </a:solidFill>
              <a:effectLst/>
              <a:latin typeface="Arial" panose="020B0604020202020204" pitchFamily="34" charset="0"/>
              <a:ea typeface="Arial" panose="020B0604020202020204" pitchFamily="34" charset="0"/>
            </a:endParaRPr>
          </a:p>
          <a:p>
            <a:pPr>
              <a:spcBef>
                <a:spcPts val="10"/>
              </a:spcBef>
            </a:pPr>
            <a:r>
              <a:rPr lang="en-US" dirty="0">
                <a:solidFill>
                  <a:srgbClr val="00CC00"/>
                </a:solidFill>
                <a:effectLst/>
                <a:latin typeface="Arial" panose="020B0604020202020204" pitchFamily="34" charset="0"/>
                <a:ea typeface="Arial" panose="020B0604020202020204" pitchFamily="34" charset="0"/>
              </a:rPr>
              <a:t> </a:t>
            </a:r>
            <a:endParaRPr lang="en-IN" dirty="0">
              <a:solidFill>
                <a:srgbClr val="00CC00"/>
              </a:solidFill>
              <a:effectLst/>
              <a:latin typeface="Arial" panose="020B0604020202020204" pitchFamily="34" charset="0"/>
              <a:ea typeface="Arial" panose="020B0604020202020204" pitchFamily="34" charset="0"/>
            </a:endParaRPr>
          </a:p>
          <a:p>
            <a:pPr marL="228600" marR="85725" indent="635">
              <a:lnSpc>
                <a:spcPct val="102000"/>
              </a:lnSpc>
              <a:spcAft>
                <a:spcPts val="0"/>
              </a:spcAft>
            </a:pPr>
            <a:r>
              <a:rPr lang="en-US" dirty="0">
                <a:solidFill>
                  <a:srgbClr val="00CC00"/>
                </a:solidFill>
                <a:effectLst/>
                <a:latin typeface="Arial" panose="020B0604020202020204" pitchFamily="34" charset="0"/>
                <a:ea typeface="Arial" panose="020B0604020202020204" pitchFamily="34" charset="0"/>
              </a:rPr>
              <a:t>Generate a report</a:t>
            </a:r>
            <a:r>
              <a:rPr lang="en-US" spc="5" dirty="0">
                <a:solidFill>
                  <a:srgbClr val="00CC00"/>
                </a:solidFill>
                <a:effectLst/>
                <a:latin typeface="Arial" panose="020B0604020202020204" pitchFamily="34" charset="0"/>
                <a:ea typeface="Arial" panose="020B0604020202020204" pitchFamily="34" charset="0"/>
              </a:rPr>
              <a:t> </a:t>
            </a:r>
            <a:r>
              <a:rPr lang="en-US" dirty="0">
                <a:solidFill>
                  <a:srgbClr val="00CC00"/>
                </a:solidFill>
                <a:effectLst/>
                <a:latin typeface="Arial" panose="020B0604020202020204" pitchFamily="34" charset="0"/>
                <a:ea typeface="Arial" panose="020B0604020202020204" pitchFamily="34" charset="0"/>
              </a:rPr>
              <a:t>that identifies</a:t>
            </a:r>
            <a:r>
              <a:rPr lang="en-US" spc="5" dirty="0">
                <a:solidFill>
                  <a:srgbClr val="00CC00"/>
                </a:solidFill>
                <a:effectLst/>
                <a:latin typeface="Arial" panose="020B0604020202020204" pitchFamily="34" charset="0"/>
                <a:ea typeface="Arial" panose="020B0604020202020204" pitchFamily="34" charset="0"/>
              </a:rPr>
              <a:t> </a:t>
            </a:r>
            <a:r>
              <a:rPr lang="en-US" dirty="0">
                <a:solidFill>
                  <a:srgbClr val="00CC00"/>
                </a:solidFill>
                <a:effectLst/>
                <a:latin typeface="Arial" panose="020B0604020202020204" pitchFamily="34" charset="0"/>
                <a:ea typeface="Arial" panose="020B0604020202020204" pitchFamily="34" charset="0"/>
              </a:rPr>
              <a:t>the month with the highest</a:t>
            </a:r>
            <a:r>
              <a:rPr lang="en-US" spc="5" dirty="0">
                <a:solidFill>
                  <a:srgbClr val="00CC00"/>
                </a:solidFill>
                <a:effectLst/>
                <a:latin typeface="Arial" panose="020B0604020202020204" pitchFamily="34" charset="0"/>
                <a:ea typeface="Arial" panose="020B0604020202020204" pitchFamily="34" charset="0"/>
              </a:rPr>
              <a:t> </a:t>
            </a:r>
            <a:r>
              <a:rPr lang="en-US" dirty="0">
                <a:solidFill>
                  <a:srgbClr val="00CC00"/>
                </a:solidFill>
                <a:effectLst/>
                <a:latin typeface="Arial" panose="020B0604020202020204" pitchFamily="34" charset="0"/>
                <a:ea typeface="Arial" panose="020B0604020202020204" pitchFamily="34" charset="0"/>
              </a:rPr>
              <a:t>revenue for each city. For each</a:t>
            </a:r>
            <a:r>
              <a:rPr lang="en-US" spc="-290" dirty="0">
                <a:solidFill>
                  <a:srgbClr val="00CC00"/>
                </a:solidFill>
                <a:effectLst/>
                <a:latin typeface="Arial" panose="020B0604020202020204" pitchFamily="34" charset="0"/>
                <a:ea typeface="Arial" panose="020B0604020202020204" pitchFamily="34" charset="0"/>
              </a:rPr>
              <a:t> </a:t>
            </a:r>
            <a:r>
              <a:rPr lang="en-US" dirty="0">
                <a:solidFill>
                  <a:srgbClr val="00CC00"/>
                </a:solidFill>
                <a:effectLst/>
                <a:latin typeface="Arial" panose="020B0604020202020204" pitchFamily="34" charset="0"/>
                <a:ea typeface="Arial" panose="020B0604020202020204" pitchFamily="34" charset="0"/>
              </a:rPr>
              <a:t>city,</a:t>
            </a:r>
            <a:r>
              <a:rPr lang="en-US" spc="35" dirty="0">
                <a:solidFill>
                  <a:srgbClr val="00CC00"/>
                </a:solidFill>
                <a:effectLst/>
                <a:latin typeface="Arial" panose="020B0604020202020204" pitchFamily="34" charset="0"/>
                <a:ea typeface="Arial" panose="020B0604020202020204" pitchFamily="34" charset="0"/>
              </a:rPr>
              <a:t> </a:t>
            </a:r>
            <a:r>
              <a:rPr lang="en-US" dirty="0">
                <a:solidFill>
                  <a:srgbClr val="00CC00"/>
                </a:solidFill>
                <a:effectLst/>
                <a:latin typeface="Arial" panose="020B0604020202020204" pitchFamily="34" charset="0"/>
                <a:ea typeface="Arial" panose="020B0604020202020204" pitchFamily="34" charset="0"/>
              </a:rPr>
              <a:t>display</a:t>
            </a:r>
            <a:r>
              <a:rPr lang="en-US" spc="85" dirty="0">
                <a:solidFill>
                  <a:srgbClr val="00CC00"/>
                </a:solidFill>
                <a:effectLst/>
                <a:latin typeface="Arial" panose="020B0604020202020204" pitchFamily="34" charset="0"/>
                <a:ea typeface="Arial" panose="020B0604020202020204" pitchFamily="34" charset="0"/>
              </a:rPr>
              <a:t> </a:t>
            </a:r>
            <a:r>
              <a:rPr lang="en-US" dirty="0">
                <a:solidFill>
                  <a:srgbClr val="00CC00"/>
                </a:solidFill>
                <a:effectLst/>
                <a:latin typeface="Arial" panose="020B0604020202020204" pitchFamily="34" charset="0"/>
                <a:ea typeface="Arial" panose="020B0604020202020204" pitchFamily="34" charset="0"/>
              </a:rPr>
              <a:t>the month</a:t>
            </a:r>
            <a:r>
              <a:rPr lang="en-US" spc="20" dirty="0">
                <a:solidFill>
                  <a:srgbClr val="00CC00"/>
                </a:solidFill>
                <a:effectLst/>
                <a:latin typeface="Arial" panose="020B0604020202020204" pitchFamily="34" charset="0"/>
                <a:ea typeface="Arial" panose="020B0604020202020204" pitchFamily="34" charset="0"/>
              </a:rPr>
              <a:t> </a:t>
            </a:r>
            <a:r>
              <a:rPr lang="en-US" dirty="0">
                <a:solidFill>
                  <a:srgbClr val="00CC00"/>
                </a:solidFill>
                <a:effectLst/>
                <a:latin typeface="Arial" panose="020B0604020202020204" pitchFamily="34" charset="0"/>
                <a:ea typeface="Arial" panose="020B0604020202020204" pitchFamily="34" charset="0"/>
              </a:rPr>
              <a:t>name,</a:t>
            </a:r>
            <a:r>
              <a:rPr lang="en-US" spc="30" dirty="0">
                <a:solidFill>
                  <a:srgbClr val="00CC00"/>
                </a:solidFill>
                <a:effectLst/>
                <a:latin typeface="Arial" panose="020B0604020202020204" pitchFamily="34" charset="0"/>
                <a:ea typeface="Arial" panose="020B0604020202020204" pitchFamily="34" charset="0"/>
              </a:rPr>
              <a:t> </a:t>
            </a:r>
            <a:r>
              <a:rPr lang="en-US" dirty="0">
                <a:solidFill>
                  <a:srgbClr val="00CC00"/>
                </a:solidFill>
                <a:effectLst/>
                <a:latin typeface="Arial" panose="020B0604020202020204" pitchFamily="34" charset="0"/>
                <a:ea typeface="Arial" panose="020B0604020202020204" pitchFamily="34" charset="0"/>
              </a:rPr>
              <a:t>the</a:t>
            </a:r>
            <a:r>
              <a:rPr lang="en-US" spc="65" dirty="0">
                <a:solidFill>
                  <a:srgbClr val="00CC00"/>
                </a:solidFill>
                <a:effectLst/>
                <a:latin typeface="Arial" panose="020B0604020202020204" pitchFamily="34" charset="0"/>
                <a:ea typeface="Arial" panose="020B0604020202020204" pitchFamily="34" charset="0"/>
              </a:rPr>
              <a:t> </a:t>
            </a:r>
            <a:r>
              <a:rPr lang="en-US" dirty="0">
                <a:solidFill>
                  <a:srgbClr val="00CC00"/>
                </a:solidFill>
                <a:effectLst/>
                <a:latin typeface="Arial" panose="020B0604020202020204" pitchFamily="34" charset="0"/>
                <a:ea typeface="Arial" panose="020B0604020202020204" pitchFamily="34" charset="0"/>
              </a:rPr>
              <a:t>revenue</a:t>
            </a:r>
            <a:r>
              <a:rPr lang="en-US" spc="40" dirty="0">
                <a:solidFill>
                  <a:srgbClr val="00CC00"/>
                </a:solidFill>
                <a:effectLst/>
                <a:latin typeface="Arial" panose="020B0604020202020204" pitchFamily="34" charset="0"/>
                <a:ea typeface="Arial" panose="020B0604020202020204" pitchFamily="34" charset="0"/>
              </a:rPr>
              <a:t> </a:t>
            </a:r>
            <a:r>
              <a:rPr lang="en-US" dirty="0">
                <a:solidFill>
                  <a:srgbClr val="00CC00"/>
                </a:solidFill>
                <a:effectLst/>
                <a:latin typeface="Arial" panose="020B0604020202020204" pitchFamily="34" charset="0"/>
                <a:ea typeface="Arial" panose="020B0604020202020204" pitchFamily="34" charset="0"/>
              </a:rPr>
              <a:t>amount</a:t>
            </a:r>
            <a:r>
              <a:rPr lang="en-US" spc="55" dirty="0">
                <a:solidFill>
                  <a:srgbClr val="00CC00"/>
                </a:solidFill>
                <a:effectLst/>
                <a:latin typeface="Arial" panose="020B0604020202020204" pitchFamily="34" charset="0"/>
                <a:ea typeface="Arial" panose="020B0604020202020204" pitchFamily="34" charset="0"/>
              </a:rPr>
              <a:t> </a:t>
            </a:r>
            <a:r>
              <a:rPr lang="en-US" dirty="0">
                <a:solidFill>
                  <a:srgbClr val="00CC00"/>
                </a:solidFill>
                <a:effectLst/>
                <a:latin typeface="Arial" panose="020B0604020202020204" pitchFamily="34" charset="0"/>
                <a:ea typeface="Arial" panose="020B0604020202020204" pitchFamily="34" charset="0"/>
              </a:rPr>
              <a:t>for</a:t>
            </a:r>
            <a:r>
              <a:rPr lang="en-US" spc="25" dirty="0">
                <a:solidFill>
                  <a:srgbClr val="00CC00"/>
                </a:solidFill>
                <a:effectLst/>
                <a:latin typeface="Arial" panose="020B0604020202020204" pitchFamily="34" charset="0"/>
                <a:ea typeface="Arial" panose="020B0604020202020204" pitchFamily="34" charset="0"/>
              </a:rPr>
              <a:t> </a:t>
            </a:r>
            <a:r>
              <a:rPr lang="en-US" dirty="0">
                <a:solidFill>
                  <a:srgbClr val="00CC00"/>
                </a:solidFill>
                <a:effectLst/>
                <a:latin typeface="Arial" panose="020B0604020202020204" pitchFamily="34" charset="0"/>
                <a:ea typeface="Arial" panose="020B0604020202020204" pitchFamily="34" charset="0"/>
              </a:rPr>
              <a:t>that</a:t>
            </a:r>
            <a:r>
              <a:rPr lang="en-US" spc="25" dirty="0">
                <a:solidFill>
                  <a:srgbClr val="00CC00"/>
                </a:solidFill>
                <a:effectLst/>
                <a:latin typeface="Arial" panose="020B0604020202020204" pitchFamily="34" charset="0"/>
                <a:ea typeface="Arial" panose="020B0604020202020204" pitchFamily="34" charset="0"/>
              </a:rPr>
              <a:t> </a:t>
            </a:r>
            <a:r>
              <a:rPr lang="en-US" dirty="0">
                <a:solidFill>
                  <a:srgbClr val="00CC00"/>
                </a:solidFill>
                <a:effectLst/>
                <a:latin typeface="Arial" panose="020B0604020202020204" pitchFamily="34" charset="0"/>
                <a:ea typeface="Arial" panose="020B0604020202020204" pitchFamily="34" charset="0"/>
              </a:rPr>
              <a:t>month,</a:t>
            </a:r>
            <a:r>
              <a:rPr lang="en-US" spc="55" dirty="0">
                <a:solidFill>
                  <a:srgbClr val="00CC00"/>
                </a:solidFill>
                <a:effectLst/>
                <a:latin typeface="Arial" panose="020B0604020202020204" pitchFamily="34" charset="0"/>
                <a:ea typeface="Arial" panose="020B0604020202020204" pitchFamily="34" charset="0"/>
              </a:rPr>
              <a:t> </a:t>
            </a:r>
            <a:r>
              <a:rPr lang="en-US" dirty="0">
                <a:solidFill>
                  <a:srgbClr val="00CC00"/>
                </a:solidFill>
                <a:effectLst/>
                <a:latin typeface="Arial" panose="020B0604020202020204" pitchFamily="34" charset="0"/>
                <a:ea typeface="Arial" panose="020B0604020202020204" pitchFamily="34" charset="0"/>
              </a:rPr>
              <a:t>and</a:t>
            </a:r>
            <a:r>
              <a:rPr lang="en-US" spc="15" dirty="0">
                <a:solidFill>
                  <a:srgbClr val="00CC00"/>
                </a:solidFill>
                <a:effectLst/>
                <a:latin typeface="Arial" panose="020B0604020202020204" pitchFamily="34" charset="0"/>
                <a:ea typeface="Arial" panose="020B0604020202020204" pitchFamily="34" charset="0"/>
              </a:rPr>
              <a:t> </a:t>
            </a:r>
            <a:r>
              <a:rPr lang="en-US" dirty="0">
                <a:solidFill>
                  <a:srgbClr val="00CC00"/>
                </a:solidFill>
                <a:effectLst/>
                <a:latin typeface="Arial" panose="020B0604020202020204" pitchFamily="34" charset="0"/>
                <a:ea typeface="Arial" panose="020B0604020202020204" pitchFamily="34" charset="0"/>
              </a:rPr>
              <a:t>the</a:t>
            </a:r>
            <a:r>
              <a:rPr lang="en-US" spc="70" dirty="0">
                <a:solidFill>
                  <a:srgbClr val="00CC00"/>
                </a:solidFill>
                <a:effectLst/>
                <a:latin typeface="Arial" panose="020B0604020202020204" pitchFamily="34" charset="0"/>
                <a:ea typeface="Arial" panose="020B0604020202020204" pitchFamily="34" charset="0"/>
              </a:rPr>
              <a:t> </a:t>
            </a:r>
            <a:r>
              <a:rPr lang="en-US" dirty="0">
                <a:solidFill>
                  <a:srgbClr val="00CC00"/>
                </a:solidFill>
                <a:effectLst/>
                <a:latin typeface="Arial" panose="020B0604020202020204" pitchFamily="34" charset="0"/>
                <a:ea typeface="Arial" panose="020B0604020202020204" pitchFamily="34" charset="0"/>
              </a:rPr>
              <a:t>percentage</a:t>
            </a:r>
            <a:r>
              <a:rPr lang="en-US" spc="5" dirty="0">
                <a:solidFill>
                  <a:srgbClr val="00CC00"/>
                </a:solidFill>
                <a:effectLst/>
                <a:latin typeface="Arial" panose="020B0604020202020204" pitchFamily="34" charset="0"/>
                <a:ea typeface="Arial" panose="020B0604020202020204" pitchFamily="34" charset="0"/>
              </a:rPr>
              <a:t> </a:t>
            </a:r>
            <a:r>
              <a:rPr lang="en-US" dirty="0">
                <a:solidFill>
                  <a:srgbClr val="00CC00"/>
                </a:solidFill>
                <a:effectLst/>
                <a:latin typeface="Arial" panose="020B0604020202020204" pitchFamily="34" charset="0"/>
                <a:ea typeface="Arial" panose="020B0604020202020204" pitchFamily="34" charset="0"/>
              </a:rPr>
              <a:t>contribution</a:t>
            </a:r>
            <a:r>
              <a:rPr lang="en-US" spc="125" dirty="0">
                <a:solidFill>
                  <a:srgbClr val="00CC00"/>
                </a:solidFill>
                <a:effectLst/>
                <a:latin typeface="Arial" panose="020B0604020202020204" pitchFamily="34" charset="0"/>
                <a:ea typeface="Arial" panose="020B0604020202020204" pitchFamily="34" charset="0"/>
              </a:rPr>
              <a:t> </a:t>
            </a:r>
            <a:r>
              <a:rPr lang="en-US" dirty="0">
                <a:solidFill>
                  <a:srgbClr val="00CC00"/>
                </a:solidFill>
                <a:effectLst/>
                <a:latin typeface="Arial" panose="020B0604020202020204" pitchFamily="34" charset="0"/>
                <a:ea typeface="Arial" panose="020B0604020202020204" pitchFamily="34" charset="0"/>
              </a:rPr>
              <a:t>of</a:t>
            </a:r>
            <a:r>
              <a:rPr lang="en-US" spc="5" dirty="0">
                <a:solidFill>
                  <a:srgbClr val="00CC00"/>
                </a:solidFill>
                <a:effectLst/>
                <a:latin typeface="Arial" panose="020B0604020202020204" pitchFamily="34" charset="0"/>
                <a:ea typeface="Arial" panose="020B0604020202020204" pitchFamily="34" charset="0"/>
              </a:rPr>
              <a:t> </a:t>
            </a:r>
            <a:r>
              <a:rPr lang="en-US" dirty="0">
                <a:solidFill>
                  <a:srgbClr val="00CC00"/>
                </a:solidFill>
                <a:effectLst/>
                <a:latin typeface="Arial" panose="020B0604020202020204" pitchFamily="34" charset="0"/>
                <a:ea typeface="Arial" panose="020B0604020202020204" pitchFamily="34" charset="0"/>
              </a:rPr>
              <a:t>that</a:t>
            </a:r>
            <a:r>
              <a:rPr lang="en-US" spc="-60" dirty="0">
                <a:solidFill>
                  <a:srgbClr val="00CC00"/>
                </a:solidFill>
                <a:effectLst/>
                <a:latin typeface="Arial" panose="020B0604020202020204" pitchFamily="34" charset="0"/>
                <a:ea typeface="Arial" panose="020B0604020202020204" pitchFamily="34" charset="0"/>
              </a:rPr>
              <a:t> </a:t>
            </a:r>
            <a:r>
              <a:rPr lang="en-US" dirty="0">
                <a:solidFill>
                  <a:srgbClr val="00CC00"/>
                </a:solidFill>
                <a:effectLst/>
                <a:latin typeface="Arial" panose="020B0604020202020204" pitchFamily="34" charset="0"/>
                <a:ea typeface="Arial" panose="020B0604020202020204" pitchFamily="34" charset="0"/>
              </a:rPr>
              <a:t>month’s</a:t>
            </a:r>
            <a:r>
              <a:rPr lang="en-US" spc="20" dirty="0">
                <a:solidFill>
                  <a:srgbClr val="00CC00"/>
                </a:solidFill>
                <a:effectLst/>
                <a:latin typeface="Arial" panose="020B0604020202020204" pitchFamily="34" charset="0"/>
                <a:ea typeface="Arial" panose="020B0604020202020204" pitchFamily="34" charset="0"/>
              </a:rPr>
              <a:t> </a:t>
            </a:r>
            <a:r>
              <a:rPr lang="en-US" dirty="0">
                <a:solidFill>
                  <a:srgbClr val="00CC00"/>
                </a:solidFill>
                <a:effectLst/>
                <a:latin typeface="Arial" panose="020B0604020202020204" pitchFamily="34" charset="0"/>
                <a:ea typeface="Arial" panose="020B0604020202020204" pitchFamily="34" charset="0"/>
              </a:rPr>
              <a:t>revenue</a:t>
            </a:r>
            <a:r>
              <a:rPr lang="en-US" spc="30" dirty="0">
                <a:solidFill>
                  <a:srgbClr val="00CC00"/>
                </a:solidFill>
                <a:effectLst/>
                <a:latin typeface="Arial" panose="020B0604020202020204" pitchFamily="34" charset="0"/>
                <a:ea typeface="Arial" panose="020B0604020202020204" pitchFamily="34" charset="0"/>
              </a:rPr>
              <a:t> </a:t>
            </a:r>
            <a:r>
              <a:rPr lang="en-US" dirty="0">
                <a:solidFill>
                  <a:srgbClr val="00CC00"/>
                </a:solidFill>
                <a:effectLst/>
                <a:latin typeface="Arial" panose="020B0604020202020204" pitchFamily="34" charset="0"/>
                <a:ea typeface="Arial" panose="020B0604020202020204" pitchFamily="34" charset="0"/>
              </a:rPr>
              <a:t>to</a:t>
            </a:r>
            <a:r>
              <a:rPr lang="en-US" spc="20" dirty="0">
                <a:solidFill>
                  <a:srgbClr val="00CC00"/>
                </a:solidFill>
                <a:effectLst/>
                <a:latin typeface="Arial" panose="020B0604020202020204" pitchFamily="34" charset="0"/>
                <a:ea typeface="Arial" panose="020B0604020202020204" pitchFamily="34" charset="0"/>
              </a:rPr>
              <a:t> </a:t>
            </a:r>
            <a:r>
              <a:rPr lang="en-US" dirty="0">
                <a:solidFill>
                  <a:srgbClr val="00CC00"/>
                </a:solidFill>
                <a:effectLst/>
                <a:latin typeface="Arial" panose="020B0604020202020204" pitchFamily="34" charset="0"/>
                <a:ea typeface="Arial" panose="020B0604020202020204" pitchFamily="34" charset="0"/>
              </a:rPr>
              <a:t>the</a:t>
            </a:r>
            <a:r>
              <a:rPr lang="en-US" spc="-65" dirty="0">
                <a:solidFill>
                  <a:srgbClr val="00CC00"/>
                </a:solidFill>
                <a:effectLst/>
                <a:latin typeface="Arial" panose="020B0604020202020204" pitchFamily="34" charset="0"/>
                <a:ea typeface="Arial" panose="020B0604020202020204" pitchFamily="34" charset="0"/>
              </a:rPr>
              <a:t> </a:t>
            </a:r>
            <a:r>
              <a:rPr lang="en-US" dirty="0">
                <a:solidFill>
                  <a:srgbClr val="00CC00"/>
                </a:solidFill>
                <a:effectLst/>
                <a:latin typeface="Arial" panose="020B0604020202020204" pitchFamily="34" charset="0"/>
                <a:ea typeface="Arial" panose="020B0604020202020204" pitchFamily="34" charset="0"/>
              </a:rPr>
              <a:t>city’s</a:t>
            </a:r>
            <a:r>
              <a:rPr lang="en-US" spc="-35" dirty="0">
                <a:solidFill>
                  <a:srgbClr val="00CC00"/>
                </a:solidFill>
                <a:effectLst/>
                <a:latin typeface="Arial" panose="020B0604020202020204" pitchFamily="34" charset="0"/>
                <a:ea typeface="Arial" panose="020B0604020202020204" pitchFamily="34" charset="0"/>
              </a:rPr>
              <a:t> </a:t>
            </a:r>
            <a:r>
              <a:rPr lang="en-US" dirty="0">
                <a:solidFill>
                  <a:srgbClr val="00CC00"/>
                </a:solidFill>
                <a:effectLst/>
                <a:latin typeface="Arial" panose="020B0604020202020204" pitchFamily="34" charset="0"/>
                <a:ea typeface="Arial" panose="020B0604020202020204" pitchFamily="34" charset="0"/>
              </a:rPr>
              <a:t>total</a:t>
            </a:r>
            <a:r>
              <a:rPr lang="en-US" spc="25" dirty="0">
                <a:solidFill>
                  <a:srgbClr val="00CC00"/>
                </a:solidFill>
                <a:effectLst/>
                <a:latin typeface="Arial" panose="020B0604020202020204" pitchFamily="34" charset="0"/>
                <a:ea typeface="Arial" panose="020B0604020202020204" pitchFamily="34" charset="0"/>
              </a:rPr>
              <a:t> </a:t>
            </a:r>
            <a:r>
              <a:rPr lang="en-US" dirty="0">
                <a:solidFill>
                  <a:srgbClr val="00CC00"/>
                </a:solidFill>
                <a:effectLst/>
                <a:latin typeface="Arial" panose="020B0604020202020204" pitchFamily="34" charset="0"/>
                <a:ea typeface="Arial" panose="020B0604020202020204" pitchFamily="34" charset="0"/>
              </a:rPr>
              <a:t>revenue.</a:t>
            </a:r>
            <a:endParaRPr lang="en-IN" dirty="0">
              <a:solidFill>
                <a:srgbClr val="00CC00"/>
              </a:solidFill>
              <a:effectLst/>
              <a:latin typeface="Arial" panose="020B0604020202020204" pitchFamily="34" charset="0"/>
              <a:ea typeface="Arial" panose="020B0604020202020204" pitchFamily="34" charset="0"/>
            </a:endParaRPr>
          </a:p>
          <a:p>
            <a:pPr marL="685165">
              <a:spcBef>
                <a:spcPts val="1135"/>
              </a:spcBef>
              <a:spcAft>
                <a:spcPts val="0"/>
              </a:spcAft>
            </a:pPr>
            <a:r>
              <a:rPr lang="en-US" dirty="0">
                <a:solidFill>
                  <a:srgbClr val="00CC00"/>
                </a:solidFill>
                <a:effectLst/>
                <a:latin typeface="Arial" panose="020B0604020202020204" pitchFamily="34" charset="0"/>
                <a:ea typeface="Arial" panose="020B0604020202020204" pitchFamily="34" charset="0"/>
              </a:rPr>
              <a:t>Fields</a:t>
            </a:r>
            <a:endParaRPr lang="en-IN" dirty="0">
              <a:solidFill>
                <a:srgbClr val="00CC00"/>
              </a:solidFill>
              <a:effectLst/>
              <a:latin typeface="Arial" panose="020B0604020202020204" pitchFamily="34" charset="0"/>
              <a:ea typeface="Arial" panose="020B0604020202020204" pitchFamily="34" charset="0"/>
            </a:endParaRPr>
          </a:p>
          <a:p>
            <a:pPr marL="742950" lvl="1" indent="-285750">
              <a:spcBef>
                <a:spcPts val="5"/>
              </a:spcBef>
              <a:buFont typeface="Arial" panose="020B0604020202020204" pitchFamily="34" charset="0"/>
              <a:buChar char="•"/>
              <a:tabLst>
                <a:tab pos="1146175" algn="l"/>
                <a:tab pos="1146810" algn="l"/>
              </a:tabLst>
            </a:pPr>
            <a:r>
              <a:rPr lang="en-US" dirty="0" err="1">
                <a:solidFill>
                  <a:srgbClr val="00CC00"/>
                </a:solidFill>
                <a:effectLst/>
                <a:latin typeface="Arial" panose="020B0604020202020204" pitchFamily="34" charset="0"/>
                <a:ea typeface="Arial" panose="020B0604020202020204" pitchFamily="34" charset="0"/>
              </a:rPr>
              <a:t>city_name</a:t>
            </a:r>
            <a:endParaRPr lang="en-IN" dirty="0">
              <a:solidFill>
                <a:srgbClr val="00CC00"/>
              </a:solidFill>
              <a:effectLst/>
              <a:latin typeface="Arial" panose="020B0604020202020204" pitchFamily="34" charset="0"/>
              <a:ea typeface="Arial" panose="020B0604020202020204" pitchFamily="34" charset="0"/>
            </a:endParaRPr>
          </a:p>
          <a:p>
            <a:pPr marL="742950" lvl="1" indent="-285750">
              <a:spcBef>
                <a:spcPts val="45"/>
              </a:spcBef>
              <a:spcAft>
                <a:spcPts val="0"/>
              </a:spcAft>
              <a:buFont typeface="Arial" panose="020B0604020202020204" pitchFamily="34" charset="0"/>
              <a:buChar char="•"/>
              <a:tabLst>
                <a:tab pos="1144905" algn="l"/>
                <a:tab pos="1145540" algn="l"/>
              </a:tabLst>
            </a:pPr>
            <a:r>
              <a:rPr lang="en-US" dirty="0">
                <a:solidFill>
                  <a:srgbClr val="00CC00"/>
                </a:solidFill>
                <a:effectLst/>
                <a:latin typeface="Arial" panose="020B0604020202020204" pitchFamily="34" charset="0"/>
                <a:ea typeface="Arial" panose="020B0604020202020204" pitchFamily="34" charset="0"/>
              </a:rPr>
              <a:t>highest</a:t>
            </a:r>
            <a:r>
              <a:rPr lang="en-US" spc="110" dirty="0">
                <a:solidFill>
                  <a:srgbClr val="00CC00"/>
                </a:solidFill>
                <a:effectLst/>
                <a:latin typeface="Arial" panose="020B0604020202020204" pitchFamily="34" charset="0"/>
                <a:ea typeface="Arial" panose="020B0604020202020204" pitchFamily="34" charset="0"/>
              </a:rPr>
              <a:t> </a:t>
            </a:r>
            <a:r>
              <a:rPr lang="en-US" dirty="0">
                <a:solidFill>
                  <a:srgbClr val="00CC00"/>
                </a:solidFill>
                <a:effectLst/>
                <a:latin typeface="Arial" panose="020B0604020202020204" pitchFamily="34" charset="0"/>
                <a:ea typeface="Arial" panose="020B0604020202020204" pitchFamily="34" charset="0"/>
              </a:rPr>
              <a:t>revenue</a:t>
            </a:r>
            <a:r>
              <a:rPr lang="en-US" spc="100" dirty="0">
                <a:solidFill>
                  <a:srgbClr val="00CC00"/>
                </a:solidFill>
                <a:effectLst/>
                <a:latin typeface="Arial" panose="020B0604020202020204" pitchFamily="34" charset="0"/>
                <a:ea typeface="Arial" panose="020B0604020202020204" pitchFamily="34" charset="0"/>
              </a:rPr>
              <a:t> </a:t>
            </a:r>
            <a:r>
              <a:rPr lang="en-US" dirty="0">
                <a:solidFill>
                  <a:srgbClr val="00CC00"/>
                </a:solidFill>
                <a:effectLst/>
                <a:latin typeface="Arial" panose="020B0604020202020204" pitchFamily="34" charset="0"/>
                <a:ea typeface="Arial" panose="020B0604020202020204" pitchFamily="34" charset="0"/>
              </a:rPr>
              <a:t>month</a:t>
            </a:r>
            <a:endParaRPr lang="en-IN" dirty="0">
              <a:solidFill>
                <a:srgbClr val="00CC00"/>
              </a:solidFill>
              <a:effectLst/>
              <a:latin typeface="Arial" panose="020B0604020202020204" pitchFamily="34" charset="0"/>
              <a:ea typeface="Arial" panose="020B0604020202020204" pitchFamily="34" charset="0"/>
            </a:endParaRPr>
          </a:p>
          <a:p>
            <a:pPr marL="742950" lvl="1" indent="-285750">
              <a:spcBef>
                <a:spcPts val="15"/>
              </a:spcBef>
              <a:spcAft>
                <a:spcPts val="0"/>
              </a:spcAft>
              <a:buFont typeface="Arial" panose="020B0604020202020204" pitchFamily="34" charset="0"/>
              <a:buChar char="•"/>
              <a:tabLst>
                <a:tab pos="1144270" algn="l"/>
                <a:tab pos="1144905" algn="l"/>
              </a:tabLst>
            </a:pPr>
            <a:r>
              <a:rPr lang="en-US" dirty="0">
                <a:solidFill>
                  <a:srgbClr val="00CC00"/>
                </a:solidFill>
                <a:effectLst/>
                <a:latin typeface="Arial" panose="020B0604020202020204" pitchFamily="34" charset="0"/>
                <a:ea typeface="Arial" panose="020B0604020202020204" pitchFamily="34" charset="0"/>
              </a:rPr>
              <a:t>revenue</a:t>
            </a:r>
            <a:endParaRPr lang="en-IN" dirty="0">
              <a:solidFill>
                <a:srgbClr val="00CC00"/>
              </a:solidFill>
              <a:effectLst/>
              <a:latin typeface="Arial" panose="020B0604020202020204" pitchFamily="34" charset="0"/>
              <a:ea typeface="Arial" panose="020B0604020202020204" pitchFamily="34" charset="0"/>
            </a:endParaRPr>
          </a:p>
          <a:p>
            <a:pPr marL="742950" lvl="1" indent="-285750">
              <a:spcBef>
                <a:spcPts val="50"/>
              </a:spcBef>
              <a:spcAft>
                <a:spcPts val="0"/>
              </a:spcAft>
              <a:buFont typeface="Arial" panose="020B0604020202020204" pitchFamily="34" charset="0"/>
              <a:buChar char="•"/>
              <a:tabLst>
                <a:tab pos="1144905" algn="l"/>
                <a:tab pos="1145540" algn="l"/>
              </a:tabLst>
            </a:pPr>
            <a:r>
              <a:rPr lang="en-US" dirty="0">
                <a:solidFill>
                  <a:srgbClr val="00CC00"/>
                </a:solidFill>
                <a:effectLst/>
                <a:latin typeface="Arial" panose="020B0604020202020204" pitchFamily="34" charset="0"/>
                <a:ea typeface="Arial" panose="020B0604020202020204" pitchFamily="34" charset="0"/>
              </a:rPr>
              <a:t>percentage</a:t>
            </a:r>
            <a:r>
              <a:rPr lang="en-US" spc="65" dirty="0">
                <a:solidFill>
                  <a:srgbClr val="00CC00"/>
                </a:solidFill>
                <a:effectLst/>
                <a:latin typeface="Arial" panose="020B0604020202020204" pitchFamily="34" charset="0"/>
                <a:ea typeface="Arial" panose="020B0604020202020204" pitchFamily="34" charset="0"/>
              </a:rPr>
              <a:t> </a:t>
            </a:r>
            <a:r>
              <a:rPr lang="en-US" dirty="0">
                <a:solidFill>
                  <a:srgbClr val="00CC00"/>
                </a:solidFill>
                <a:effectLst/>
                <a:latin typeface="Arial" panose="020B0604020202020204" pitchFamily="34" charset="0"/>
                <a:ea typeface="Arial" panose="020B0604020202020204" pitchFamily="34" charset="0"/>
              </a:rPr>
              <a:t>contribution</a:t>
            </a:r>
            <a:r>
              <a:rPr lang="en-US" spc="195" dirty="0">
                <a:solidFill>
                  <a:srgbClr val="00CC00"/>
                </a:solidFill>
                <a:effectLst/>
                <a:latin typeface="Arial" panose="020B0604020202020204" pitchFamily="34" charset="0"/>
                <a:ea typeface="Arial" panose="020B0604020202020204" pitchFamily="34" charset="0"/>
              </a:rPr>
              <a:t> </a:t>
            </a:r>
            <a:r>
              <a:rPr lang="en-US" dirty="0">
                <a:solidFill>
                  <a:srgbClr val="00CC00"/>
                </a:solidFill>
                <a:effectLst/>
                <a:latin typeface="Arial" panose="020B0604020202020204" pitchFamily="34" charset="0"/>
                <a:ea typeface="Arial" panose="020B0604020202020204" pitchFamily="34" charset="0"/>
              </a:rPr>
              <a:t>(%)</a:t>
            </a:r>
            <a:endParaRPr lang="en-IN" dirty="0">
              <a:solidFill>
                <a:srgbClr val="00CC00"/>
              </a:solidFill>
              <a:effectLst/>
              <a:latin typeface="Arial" panose="020B0604020202020204" pitchFamily="34" charset="0"/>
              <a:ea typeface="Arial" panose="020B0604020202020204" pitchFamily="34" charset="0"/>
            </a:endParaRPr>
          </a:p>
        </p:txBody>
      </p:sp>
      <p:pic>
        <p:nvPicPr>
          <p:cNvPr id="8" name="Picture 7" descr="A screenshot of a computer&#10;&#10;Description automatically generated">
            <a:extLst>
              <a:ext uri="{FF2B5EF4-FFF2-40B4-BE49-F238E27FC236}">
                <a16:creationId xmlns:a16="http://schemas.microsoft.com/office/drawing/2014/main" id="{970B8937-500E-CAA9-C431-152DC6EB6F1F}"/>
              </a:ext>
            </a:extLst>
          </p:cNvPr>
          <p:cNvPicPr>
            <a:picLocks noChangeAspect="1"/>
          </p:cNvPicPr>
          <p:nvPr/>
        </p:nvPicPr>
        <p:blipFill>
          <a:blip r:embed="rId3"/>
          <a:stretch>
            <a:fillRect/>
          </a:stretch>
        </p:blipFill>
        <p:spPr>
          <a:xfrm>
            <a:off x="4391535" y="3693168"/>
            <a:ext cx="6335009" cy="2381582"/>
          </a:xfrm>
          <a:prstGeom prst="rect">
            <a:avLst/>
          </a:prstGeom>
        </p:spPr>
      </p:pic>
    </p:spTree>
    <p:extLst>
      <p:ext uri="{BB962C8B-B14F-4D97-AF65-F5344CB8AC3E}">
        <p14:creationId xmlns:p14="http://schemas.microsoft.com/office/powerpoint/2010/main" val="25679373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black background with a circle&#10;&#10;Description automatically generated">
            <a:extLst>
              <a:ext uri="{FF2B5EF4-FFF2-40B4-BE49-F238E27FC236}">
                <a16:creationId xmlns:a16="http://schemas.microsoft.com/office/drawing/2014/main" id="{34999322-1897-996E-B91A-78051FF67928}"/>
              </a:ext>
            </a:extLst>
          </p:cNvPr>
          <p:cNvPicPr>
            <a:picLocks noChangeAspect="1"/>
          </p:cNvPicPr>
          <p:nvPr/>
        </p:nvPicPr>
        <p:blipFill>
          <a:blip r:embed="rId2"/>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9F08C08B-2177-D266-AD28-712384E118CF}"/>
              </a:ext>
            </a:extLst>
          </p:cNvPr>
          <p:cNvSpPr txBox="1"/>
          <p:nvPr/>
        </p:nvSpPr>
        <p:spPr>
          <a:xfrm>
            <a:off x="0" y="121921"/>
            <a:ext cx="11236960" cy="4581511"/>
          </a:xfrm>
          <a:prstGeom prst="rect">
            <a:avLst/>
          </a:prstGeom>
          <a:noFill/>
        </p:spPr>
        <p:txBody>
          <a:bodyPr wrap="square">
            <a:spAutoFit/>
          </a:bodyPr>
          <a:lstStyle/>
          <a:p>
            <a:pPr marL="229235" marR="1353820">
              <a:lnSpc>
                <a:spcPct val="195000"/>
              </a:lnSpc>
              <a:spcBef>
                <a:spcPts val="505"/>
              </a:spcBef>
              <a:spcAft>
                <a:spcPts val="0"/>
              </a:spcAft>
            </a:pPr>
            <a:r>
              <a:rPr lang="en-US" sz="1600" b="1" dirty="0">
                <a:solidFill>
                  <a:srgbClr val="00CC00"/>
                </a:solidFill>
                <a:effectLst/>
                <a:latin typeface="Arial" panose="020B0604020202020204" pitchFamily="34" charset="0"/>
                <a:ea typeface="Arial" panose="020B0604020202020204" pitchFamily="34" charset="0"/>
              </a:rPr>
              <a:t>Business</a:t>
            </a:r>
            <a:r>
              <a:rPr lang="en-US" sz="1600" b="1" spc="90" dirty="0">
                <a:solidFill>
                  <a:srgbClr val="00CC00"/>
                </a:solidFill>
                <a:effectLst/>
                <a:latin typeface="Arial" panose="020B0604020202020204" pitchFamily="34" charset="0"/>
                <a:ea typeface="Arial" panose="020B0604020202020204" pitchFamily="34" charset="0"/>
              </a:rPr>
              <a:t> </a:t>
            </a:r>
            <a:r>
              <a:rPr lang="en-US" sz="1600" b="1" dirty="0">
                <a:solidFill>
                  <a:srgbClr val="00CC00"/>
                </a:solidFill>
                <a:effectLst/>
                <a:latin typeface="Arial" panose="020B0604020202020204" pitchFamily="34" charset="0"/>
                <a:ea typeface="Arial" panose="020B0604020202020204" pitchFamily="34" charset="0"/>
              </a:rPr>
              <a:t>Request</a:t>
            </a:r>
            <a:r>
              <a:rPr lang="en-US" sz="1600" b="1" spc="70"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a:t>
            </a:r>
            <a:r>
              <a:rPr lang="en-US" sz="1600" spc="-75"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6:</a:t>
            </a:r>
            <a:r>
              <a:rPr lang="en-US" sz="1600" spc="30"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Repeat</a:t>
            </a:r>
            <a:r>
              <a:rPr lang="en-US" sz="1600" spc="-40"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Passenger</a:t>
            </a:r>
            <a:r>
              <a:rPr lang="en-US" sz="1600" spc="45"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Rate</a:t>
            </a:r>
            <a:r>
              <a:rPr lang="en-US" sz="1600" spc="-15"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Analysis</a:t>
            </a:r>
            <a:r>
              <a:rPr lang="en-US" sz="1600" spc="-320" dirty="0">
                <a:solidFill>
                  <a:srgbClr val="00CC00"/>
                </a:solidFill>
                <a:effectLst/>
                <a:latin typeface="Arial" panose="020B0604020202020204" pitchFamily="34" charset="0"/>
                <a:ea typeface="Arial" panose="020B0604020202020204" pitchFamily="34" charset="0"/>
              </a:rPr>
              <a:t> </a:t>
            </a:r>
            <a:r>
              <a:rPr lang="en-US" sz="1600" spc="-5" dirty="0">
                <a:solidFill>
                  <a:srgbClr val="00CC00"/>
                </a:solidFill>
                <a:effectLst/>
                <a:latin typeface="Arial" panose="020B0604020202020204" pitchFamily="34" charset="0"/>
                <a:ea typeface="Arial" panose="020B0604020202020204" pitchFamily="34" charset="0"/>
              </a:rPr>
              <a:t>Generate</a:t>
            </a:r>
            <a:r>
              <a:rPr lang="en-US" sz="1600" spc="20"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a</a:t>
            </a:r>
            <a:r>
              <a:rPr lang="en-US" sz="1600" spc="-70"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report</a:t>
            </a:r>
            <a:r>
              <a:rPr lang="en-US" sz="1600" spc="55"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that</a:t>
            </a:r>
            <a:r>
              <a:rPr lang="en-US" sz="1600" spc="-55"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calculates</a:t>
            </a:r>
            <a:r>
              <a:rPr lang="en-US" sz="1600" spc="55"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two</a:t>
            </a:r>
            <a:r>
              <a:rPr lang="en-US" sz="1600" spc="-55"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metrics:</a:t>
            </a:r>
            <a:endParaRPr lang="en-IN" sz="1600" dirty="0">
              <a:solidFill>
                <a:srgbClr val="00CC00"/>
              </a:solidFill>
              <a:effectLst/>
              <a:latin typeface="Arial" panose="020B0604020202020204" pitchFamily="34" charset="0"/>
              <a:ea typeface="Arial" panose="020B0604020202020204" pitchFamily="34" charset="0"/>
            </a:endParaRPr>
          </a:p>
          <a:p>
            <a:pPr marL="342900" marR="222885" lvl="0" indent="-342900">
              <a:lnSpc>
                <a:spcPct val="102000"/>
              </a:lnSpc>
              <a:spcBef>
                <a:spcPts val="35"/>
              </a:spcBef>
              <a:spcAft>
                <a:spcPts val="0"/>
              </a:spcAft>
              <a:buSzPts val="1200"/>
              <a:buFont typeface="Arial" panose="020B0604020202020204" pitchFamily="34" charset="0"/>
              <a:buAutoNum type="arabicPeriod"/>
              <a:tabLst>
                <a:tab pos="687070" algn="l"/>
              </a:tabLst>
            </a:pPr>
            <a:r>
              <a:rPr lang="en-US" sz="1600" spc="-5" dirty="0">
                <a:solidFill>
                  <a:srgbClr val="00CC00"/>
                </a:solidFill>
                <a:effectLst/>
                <a:latin typeface="Arial" panose="020B0604020202020204" pitchFamily="34" charset="0"/>
                <a:ea typeface="Arial" panose="020B0604020202020204" pitchFamily="34" charset="0"/>
              </a:rPr>
              <a:t>Monthly Repeat Passenger</a:t>
            </a:r>
            <a:r>
              <a:rPr lang="en-US" sz="1600" spc="5" dirty="0">
                <a:solidFill>
                  <a:srgbClr val="00CC00"/>
                </a:solidFill>
                <a:effectLst/>
                <a:latin typeface="Arial" panose="020B0604020202020204" pitchFamily="34" charset="0"/>
                <a:ea typeface="Arial" panose="020B0604020202020204" pitchFamily="34" charset="0"/>
              </a:rPr>
              <a:t> </a:t>
            </a:r>
            <a:r>
              <a:rPr lang="en-US" sz="1600" spc="-5" dirty="0">
                <a:solidFill>
                  <a:srgbClr val="00CC00"/>
                </a:solidFill>
                <a:effectLst/>
                <a:latin typeface="Arial" panose="020B0604020202020204" pitchFamily="34" charset="0"/>
                <a:ea typeface="Arial" panose="020B0604020202020204" pitchFamily="34" charset="0"/>
              </a:rPr>
              <a:t>Rate: Calculate the repeat</a:t>
            </a:r>
            <a:r>
              <a:rPr lang="en-US" sz="1600" spc="5" dirty="0">
                <a:solidFill>
                  <a:srgbClr val="00CC00"/>
                </a:solidFill>
                <a:effectLst/>
                <a:latin typeface="Arial" panose="020B0604020202020204" pitchFamily="34" charset="0"/>
                <a:ea typeface="Arial" panose="020B0604020202020204" pitchFamily="34" charset="0"/>
              </a:rPr>
              <a:t> </a:t>
            </a:r>
            <a:r>
              <a:rPr lang="en-US" sz="1600" spc="-5" dirty="0">
                <a:solidFill>
                  <a:srgbClr val="00CC00"/>
                </a:solidFill>
                <a:effectLst/>
                <a:latin typeface="Arial" panose="020B0604020202020204" pitchFamily="34" charset="0"/>
                <a:ea typeface="Arial" panose="020B0604020202020204" pitchFamily="34" charset="0"/>
              </a:rPr>
              <a:t>passenger</a:t>
            </a:r>
            <a:r>
              <a:rPr lang="en-US" sz="1600" spc="5" dirty="0">
                <a:solidFill>
                  <a:srgbClr val="00CC00"/>
                </a:solidFill>
                <a:effectLst/>
                <a:latin typeface="Arial" panose="020B0604020202020204" pitchFamily="34" charset="0"/>
                <a:ea typeface="Arial" panose="020B0604020202020204" pitchFamily="34" charset="0"/>
              </a:rPr>
              <a:t> </a:t>
            </a:r>
            <a:r>
              <a:rPr lang="en-US" sz="1600" spc="-5" dirty="0">
                <a:solidFill>
                  <a:srgbClr val="00CC00"/>
                </a:solidFill>
                <a:effectLst/>
                <a:latin typeface="Arial" panose="020B0604020202020204" pitchFamily="34" charset="0"/>
                <a:ea typeface="Arial" panose="020B0604020202020204" pitchFamily="34" charset="0"/>
              </a:rPr>
              <a:t>rate for each city</a:t>
            </a:r>
            <a:r>
              <a:rPr lang="en-US" sz="1600" spc="-290" dirty="0">
                <a:solidFill>
                  <a:srgbClr val="00CC00"/>
                </a:solidFill>
                <a:effectLst/>
                <a:latin typeface="Arial" panose="020B0604020202020204" pitchFamily="34" charset="0"/>
                <a:ea typeface="Arial" panose="020B0604020202020204" pitchFamily="34" charset="0"/>
              </a:rPr>
              <a:t> </a:t>
            </a:r>
            <a:r>
              <a:rPr lang="en-US" sz="1600" spc="-5" dirty="0">
                <a:solidFill>
                  <a:srgbClr val="00CC00"/>
                </a:solidFill>
                <a:effectLst/>
                <a:latin typeface="Arial" panose="020B0604020202020204" pitchFamily="34" charset="0"/>
                <a:ea typeface="Arial" panose="020B0604020202020204" pitchFamily="34" charset="0"/>
              </a:rPr>
              <a:t>and</a:t>
            </a:r>
            <a:r>
              <a:rPr lang="en-US" sz="1600" spc="45" dirty="0">
                <a:solidFill>
                  <a:srgbClr val="00CC00"/>
                </a:solidFill>
                <a:effectLst/>
                <a:latin typeface="Arial" panose="020B0604020202020204" pitchFamily="34" charset="0"/>
                <a:ea typeface="Arial" panose="020B0604020202020204" pitchFamily="34" charset="0"/>
              </a:rPr>
              <a:t> </a:t>
            </a:r>
            <a:r>
              <a:rPr lang="en-US" sz="1600" spc="-5" dirty="0">
                <a:solidFill>
                  <a:srgbClr val="00CC00"/>
                </a:solidFill>
                <a:effectLst/>
                <a:latin typeface="Arial" panose="020B0604020202020204" pitchFamily="34" charset="0"/>
                <a:ea typeface="Arial" panose="020B0604020202020204" pitchFamily="34" charset="0"/>
              </a:rPr>
              <a:t>month by</a:t>
            </a:r>
            <a:r>
              <a:rPr lang="en-US" sz="1600" spc="35" dirty="0">
                <a:solidFill>
                  <a:srgbClr val="00CC00"/>
                </a:solidFill>
                <a:effectLst/>
                <a:latin typeface="Arial" panose="020B0604020202020204" pitchFamily="34" charset="0"/>
                <a:ea typeface="Arial" panose="020B0604020202020204" pitchFamily="34" charset="0"/>
              </a:rPr>
              <a:t> </a:t>
            </a:r>
            <a:r>
              <a:rPr lang="en-US" sz="1600" spc="-5" dirty="0">
                <a:solidFill>
                  <a:srgbClr val="00CC00"/>
                </a:solidFill>
                <a:effectLst/>
                <a:latin typeface="Arial" panose="020B0604020202020204" pitchFamily="34" charset="0"/>
                <a:ea typeface="Arial" panose="020B0604020202020204" pitchFamily="34" charset="0"/>
              </a:rPr>
              <a:t>comparing</a:t>
            </a:r>
            <a:r>
              <a:rPr lang="en-US" sz="1600" spc="75" dirty="0">
                <a:solidFill>
                  <a:srgbClr val="00CC00"/>
                </a:solidFill>
                <a:effectLst/>
                <a:latin typeface="Arial" panose="020B0604020202020204" pitchFamily="34" charset="0"/>
                <a:ea typeface="Arial" panose="020B0604020202020204" pitchFamily="34" charset="0"/>
              </a:rPr>
              <a:t> </a:t>
            </a:r>
            <a:r>
              <a:rPr lang="en-US" sz="1600" spc="-5" dirty="0">
                <a:solidFill>
                  <a:srgbClr val="00CC00"/>
                </a:solidFill>
                <a:effectLst/>
                <a:latin typeface="Arial" panose="020B0604020202020204" pitchFamily="34" charset="0"/>
                <a:ea typeface="Arial" panose="020B0604020202020204" pitchFamily="34" charset="0"/>
              </a:rPr>
              <a:t>the</a:t>
            </a:r>
            <a:r>
              <a:rPr lang="en-US" sz="1600" spc="-20" dirty="0">
                <a:solidFill>
                  <a:srgbClr val="00CC00"/>
                </a:solidFill>
                <a:effectLst/>
                <a:latin typeface="Arial" panose="020B0604020202020204" pitchFamily="34" charset="0"/>
                <a:ea typeface="Arial" panose="020B0604020202020204" pitchFamily="34" charset="0"/>
              </a:rPr>
              <a:t> </a:t>
            </a:r>
            <a:r>
              <a:rPr lang="en-US" sz="1600" spc="-5" dirty="0">
                <a:solidFill>
                  <a:srgbClr val="00CC00"/>
                </a:solidFill>
                <a:effectLst/>
                <a:latin typeface="Arial" panose="020B0604020202020204" pitchFamily="34" charset="0"/>
                <a:ea typeface="Arial" panose="020B0604020202020204" pitchFamily="34" charset="0"/>
              </a:rPr>
              <a:t>number</a:t>
            </a:r>
            <a:r>
              <a:rPr lang="en-US" sz="1600" spc="60" dirty="0">
                <a:solidFill>
                  <a:srgbClr val="00CC00"/>
                </a:solidFill>
                <a:effectLst/>
                <a:latin typeface="Arial" panose="020B0604020202020204" pitchFamily="34" charset="0"/>
                <a:ea typeface="Arial" panose="020B0604020202020204" pitchFamily="34" charset="0"/>
              </a:rPr>
              <a:t> </a:t>
            </a:r>
            <a:r>
              <a:rPr lang="en-US" sz="1600" spc="-5" dirty="0">
                <a:solidFill>
                  <a:srgbClr val="00CC00"/>
                </a:solidFill>
                <a:effectLst/>
                <a:latin typeface="Arial" panose="020B0604020202020204" pitchFamily="34" charset="0"/>
                <a:ea typeface="Arial" panose="020B0604020202020204" pitchFamily="34" charset="0"/>
              </a:rPr>
              <a:t>of</a:t>
            </a:r>
            <a:r>
              <a:rPr lang="en-US" sz="1600" spc="50" dirty="0">
                <a:solidFill>
                  <a:srgbClr val="00CC00"/>
                </a:solidFill>
                <a:effectLst/>
                <a:latin typeface="Arial" panose="020B0604020202020204" pitchFamily="34" charset="0"/>
                <a:ea typeface="Arial" panose="020B0604020202020204" pitchFamily="34" charset="0"/>
              </a:rPr>
              <a:t> </a:t>
            </a:r>
            <a:r>
              <a:rPr lang="en-US" sz="1600" spc="-5" dirty="0">
                <a:solidFill>
                  <a:srgbClr val="00CC00"/>
                </a:solidFill>
                <a:effectLst/>
                <a:latin typeface="Arial" panose="020B0604020202020204" pitchFamily="34" charset="0"/>
                <a:ea typeface="Arial" panose="020B0604020202020204" pitchFamily="34" charset="0"/>
              </a:rPr>
              <a:t>repeat</a:t>
            </a:r>
            <a:r>
              <a:rPr lang="en-US" sz="1600" spc="10" dirty="0">
                <a:solidFill>
                  <a:srgbClr val="00CC00"/>
                </a:solidFill>
                <a:effectLst/>
                <a:latin typeface="Arial" panose="020B0604020202020204" pitchFamily="34" charset="0"/>
                <a:ea typeface="Arial" panose="020B0604020202020204" pitchFamily="34" charset="0"/>
              </a:rPr>
              <a:t> </a:t>
            </a:r>
            <a:r>
              <a:rPr lang="en-US" sz="1600" spc="-5" dirty="0">
                <a:solidFill>
                  <a:srgbClr val="00CC00"/>
                </a:solidFill>
                <a:effectLst/>
                <a:latin typeface="Arial" panose="020B0604020202020204" pitchFamily="34" charset="0"/>
                <a:ea typeface="Arial" panose="020B0604020202020204" pitchFamily="34" charset="0"/>
              </a:rPr>
              <a:t>passengers</a:t>
            </a:r>
            <a:r>
              <a:rPr lang="en-US" sz="1600" spc="95" dirty="0">
                <a:solidFill>
                  <a:srgbClr val="00CC00"/>
                </a:solidFill>
                <a:effectLst/>
                <a:latin typeface="Arial" panose="020B0604020202020204" pitchFamily="34" charset="0"/>
                <a:ea typeface="Arial" panose="020B0604020202020204" pitchFamily="34" charset="0"/>
              </a:rPr>
              <a:t> </a:t>
            </a:r>
            <a:r>
              <a:rPr lang="en-US" sz="1600" spc="-5" dirty="0">
                <a:solidFill>
                  <a:srgbClr val="00CC00"/>
                </a:solidFill>
                <a:effectLst/>
                <a:latin typeface="Arial" panose="020B0604020202020204" pitchFamily="34" charset="0"/>
                <a:ea typeface="Arial" panose="020B0604020202020204" pitchFamily="34" charset="0"/>
              </a:rPr>
              <a:t>to</a:t>
            </a:r>
            <a:r>
              <a:rPr lang="en-US" sz="1600" spc="-25" dirty="0">
                <a:solidFill>
                  <a:srgbClr val="00CC00"/>
                </a:solidFill>
                <a:effectLst/>
                <a:latin typeface="Arial" panose="020B0604020202020204" pitchFamily="34" charset="0"/>
                <a:ea typeface="Arial" panose="020B0604020202020204" pitchFamily="34" charset="0"/>
              </a:rPr>
              <a:t> </a:t>
            </a:r>
            <a:r>
              <a:rPr lang="en-US" sz="1600" spc="-5" dirty="0">
                <a:solidFill>
                  <a:srgbClr val="00CC00"/>
                </a:solidFill>
                <a:effectLst/>
                <a:latin typeface="Arial" panose="020B0604020202020204" pitchFamily="34" charset="0"/>
                <a:ea typeface="Arial" panose="020B0604020202020204" pitchFamily="34" charset="0"/>
              </a:rPr>
              <a:t>the</a:t>
            </a:r>
            <a:r>
              <a:rPr lang="en-US" sz="1600" spc="50" dirty="0">
                <a:solidFill>
                  <a:srgbClr val="00CC00"/>
                </a:solidFill>
                <a:effectLst/>
                <a:latin typeface="Arial" panose="020B0604020202020204" pitchFamily="34" charset="0"/>
                <a:ea typeface="Arial" panose="020B0604020202020204" pitchFamily="34" charset="0"/>
              </a:rPr>
              <a:t> </a:t>
            </a:r>
            <a:r>
              <a:rPr lang="en-US" sz="1600" spc="-5" dirty="0">
                <a:solidFill>
                  <a:srgbClr val="00CC00"/>
                </a:solidFill>
                <a:effectLst/>
                <a:latin typeface="Arial" panose="020B0604020202020204" pitchFamily="34" charset="0"/>
                <a:ea typeface="Arial" panose="020B0604020202020204" pitchFamily="34" charset="0"/>
              </a:rPr>
              <a:t>total</a:t>
            </a:r>
            <a:r>
              <a:rPr lang="en-US" sz="1600" spc="-20" dirty="0">
                <a:solidFill>
                  <a:srgbClr val="00CC00"/>
                </a:solidFill>
                <a:effectLst/>
                <a:latin typeface="Arial" panose="020B0604020202020204" pitchFamily="34" charset="0"/>
                <a:ea typeface="Arial" panose="020B0604020202020204" pitchFamily="34" charset="0"/>
              </a:rPr>
              <a:t> </a:t>
            </a:r>
            <a:r>
              <a:rPr lang="en-US" sz="1600" spc="-5" dirty="0">
                <a:solidFill>
                  <a:srgbClr val="00CC00"/>
                </a:solidFill>
                <a:effectLst/>
                <a:latin typeface="Arial" panose="020B0604020202020204" pitchFamily="34" charset="0"/>
                <a:ea typeface="Arial" panose="020B0604020202020204" pitchFamily="34" charset="0"/>
              </a:rPr>
              <a:t>passengers.</a:t>
            </a:r>
            <a:endParaRPr lang="en-IN" sz="1600" spc="-5" dirty="0">
              <a:solidFill>
                <a:srgbClr val="00CC00"/>
              </a:solidFill>
              <a:effectLst/>
              <a:latin typeface="Arial" panose="020B0604020202020204" pitchFamily="34" charset="0"/>
              <a:ea typeface="Arial" panose="020B0604020202020204" pitchFamily="34" charset="0"/>
            </a:endParaRPr>
          </a:p>
          <a:p>
            <a:pPr marL="342900" marR="283210" lvl="0" indent="-342900">
              <a:lnSpc>
                <a:spcPct val="102000"/>
              </a:lnSpc>
              <a:spcBef>
                <a:spcPts val="35"/>
              </a:spcBef>
              <a:spcAft>
                <a:spcPts val="0"/>
              </a:spcAft>
              <a:buSzPts val="1200"/>
              <a:buFont typeface="Arial" panose="020B0604020202020204" pitchFamily="34" charset="0"/>
              <a:buAutoNum type="arabicPeriod"/>
              <a:tabLst>
                <a:tab pos="687705" algn="l"/>
              </a:tabLst>
            </a:pPr>
            <a:r>
              <a:rPr lang="en-US" sz="1600" spc="-5" dirty="0">
                <a:solidFill>
                  <a:srgbClr val="00CC00"/>
                </a:solidFill>
                <a:effectLst/>
                <a:latin typeface="Arial" panose="020B0604020202020204" pitchFamily="34" charset="0"/>
                <a:ea typeface="Arial" panose="020B0604020202020204" pitchFamily="34" charset="0"/>
              </a:rPr>
              <a:t>City-wide</a:t>
            </a:r>
            <a:r>
              <a:rPr lang="en-US" sz="1600" spc="20" dirty="0">
                <a:solidFill>
                  <a:srgbClr val="00CC00"/>
                </a:solidFill>
                <a:effectLst/>
                <a:latin typeface="Arial" panose="020B0604020202020204" pitchFamily="34" charset="0"/>
                <a:ea typeface="Arial" panose="020B0604020202020204" pitchFamily="34" charset="0"/>
              </a:rPr>
              <a:t> </a:t>
            </a:r>
            <a:r>
              <a:rPr lang="en-US" sz="1600" spc="-5" dirty="0">
                <a:solidFill>
                  <a:srgbClr val="00CC00"/>
                </a:solidFill>
                <a:effectLst/>
                <a:latin typeface="Arial" panose="020B0604020202020204" pitchFamily="34" charset="0"/>
                <a:ea typeface="Arial" panose="020B0604020202020204" pitchFamily="34" charset="0"/>
              </a:rPr>
              <a:t>Repeat</a:t>
            </a:r>
            <a:r>
              <a:rPr lang="en-US" sz="1600" spc="15" dirty="0">
                <a:solidFill>
                  <a:srgbClr val="00CC00"/>
                </a:solidFill>
                <a:effectLst/>
                <a:latin typeface="Arial" panose="020B0604020202020204" pitchFamily="34" charset="0"/>
                <a:ea typeface="Arial" panose="020B0604020202020204" pitchFamily="34" charset="0"/>
              </a:rPr>
              <a:t> </a:t>
            </a:r>
            <a:r>
              <a:rPr lang="en-US" sz="1600" spc="-5" dirty="0">
                <a:solidFill>
                  <a:srgbClr val="00CC00"/>
                </a:solidFill>
                <a:effectLst/>
                <a:latin typeface="Arial" panose="020B0604020202020204" pitchFamily="34" charset="0"/>
                <a:ea typeface="Arial" panose="020B0604020202020204" pitchFamily="34" charset="0"/>
              </a:rPr>
              <a:t>Passenger</a:t>
            </a:r>
            <a:r>
              <a:rPr lang="en-US" sz="1600" spc="135" dirty="0">
                <a:solidFill>
                  <a:srgbClr val="00CC00"/>
                </a:solidFill>
                <a:effectLst/>
                <a:latin typeface="Arial" panose="020B0604020202020204" pitchFamily="34" charset="0"/>
                <a:ea typeface="Arial" panose="020B0604020202020204" pitchFamily="34" charset="0"/>
              </a:rPr>
              <a:t> </a:t>
            </a:r>
            <a:r>
              <a:rPr lang="en-US" sz="1600" spc="-5" dirty="0">
                <a:solidFill>
                  <a:srgbClr val="00CC00"/>
                </a:solidFill>
                <a:effectLst/>
                <a:latin typeface="Arial" panose="020B0604020202020204" pitchFamily="34" charset="0"/>
                <a:ea typeface="Arial" panose="020B0604020202020204" pitchFamily="34" charset="0"/>
              </a:rPr>
              <a:t>Rate:</a:t>
            </a:r>
            <a:r>
              <a:rPr lang="en-US" sz="1600" spc="10" dirty="0">
                <a:solidFill>
                  <a:srgbClr val="00CC00"/>
                </a:solidFill>
                <a:effectLst/>
                <a:latin typeface="Arial" panose="020B0604020202020204" pitchFamily="34" charset="0"/>
                <a:ea typeface="Arial" panose="020B0604020202020204" pitchFamily="34" charset="0"/>
              </a:rPr>
              <a:t> </a:t>
            </a:r>
            <a:r>
              <a:rPr lang="en-US" sz="1600" spc="-5" dirty="0">
                <a:solidFill>
                  <a:srgbClr val="00CC00"/>
                </a:solidFill>
                <a:effectLst/>
                <a:latin typeface="Arial" panose="020B0604020202020204" pitchFamily="34" charset="0"/>
                <a:ea typeface="Arial" panose="020B0604020202020204" pitchFamily="34" charset="0"/>
              </a:rPr>
              <a:t>Calculate</a:t>
            </a:r>
            <a:r>
              <a:rPr lang="en-US" sz="1600" spc="60" dirty="0">
                <a:solidFill>
                  <a:srgbClr val="00CC00"/>
                </a:solidFill>
                <a:effectLst/>
                <a:latin typeface="Arial" panose="020B0604020202020204" pitchFamily="34" charset="0"/>
                <a:ea typeface="Arial" panose="020B0604020202020204" pitchFamily="34" charset="0"/>
              </a:rPr>
              <a:t> </a:t>
            </a:r>
            <a:r>
              <a:rPr lang="en-US" sz="1600" spc="-5" dirty="0">
                <a:solidFill>
                  <a:srgbClr val="00CC00"/>
                </a:solidFill>
                <a:effectLst/>
                <a:latin typeface="Arial" panose="020B0604020202020204" pitchFamily="34" charset="0"/>
                <a:ea typeface="Arial" panose="020B0604020202020204" pitchFamily="34" charset="0"/>
              </a:rPr>
              <a:t>the</a:t>
            </a:r>
            <a:r>
              <a:rPr lang="en-US" sz="1600" spc="50" dirty="0">
                <a:solidFill>
                  <a:srgbClr val="00CC00"/>
                </a:solidFill>
                <a:effectLst/>
                <a:latin typeface="Arial" panose="020B0604020202020204" pitchFamily="34" charset="0"/>
                <a:ea typeface="Arial" panose="020B0604020202020204" pitchFamily="34" charset="0"/>
              </a:rPr>
              <a:t> </a:t>
            </a:r>
            <a:r>
              <a:rPr lang="en-US" sz="1600" spc="-5" dirty="0">
                <a:solidFill>
                  <a:srgbClr val="00CC00"/>
                </a:solidFill>
                <a:effectLst/>
                <a:latin typeface="Arial" panose="020B0604020202020204" pitchFamily="34" charset="0"/>
                <a:ea typeface="Arial" panose="020B0604020202020204" pitchFamily="34" charset="0"/>
              </a:rPr>
              <a:t>overall</a:t>
            </a:r>
            <a:r>
              <a:rPr lang="en-US" sz="1600" spc="10" dirty="0">
                <a:solidFill>
                  <a:srgbClr val="00CC00"/>
                </a:solidFill>
                <a:effectLst/>
                <a:latin typeface="Arial" panose="020B0604020202020204" pitchFamily="34" charset="0"/>
                <a:ea typeface="Arial" panose="020B0604020202020204" pitchFamily="34" charset="0"/>
              </a:rPr>
              <a:t> </a:t>
            </a:r>
            <a:r>
              <a:rPr lang="en-US" sz="1600" spc="-5" dirty="0">
                <a:solidFill>
                  <a:srgbClr val="00CC00"/>
                </a:solidFill>
                <a:effectLst/>
                <a:latin typeface="Arial" panose="020B0604020202020204" pitchFamily="34" charset="0"/>
                <a:ea typeface="Arial" panose="020B0604020202020204" pitchFamily="34" charset="0"/>
              </a:rPr>
              <a:t>repeat</a:t>
            </a:r>
            <a:r>
              <a:rPr lang="en-US" sz="1600" spc="95" dirty="0">
                <a:solidFill>
                  <a:srgbClr val="00CC00"/>
                </a:solidFill>
                <a:effectLst/>
                <a:latin typeface="Arial" panose="020B0604020202020204" pitchFamily="34" charset="0"/>
                <a:ea typeface="Arial" panose="020B0604020202020204" pitchFamily="34" charset="0"/>
              </a:rPr>
              <a:t> </a:t>
            </a:r>
            <a:r>
              <a:rPr lang="en-US" sz="1600" spc="-5" dirty="0">
                <a:solidFill>
                  <a:srgbClr val="00CC00"/>
                </a:solidFill>
                <a:effectLst/>
                <a:latin typeface="Arial" panose="020B0604020202020204" pitchFamily="34" charset="0"/>
                <a:ea typeface="Arial" panose="020B0604020202020204" pitchFamily="34" charset="0"/>
              </a:rPr>
              <a:t>passenger</a:t>
            </a:r>
            <a:r>
              <a:rPr lang="en-US" sz="1600" spc="235" dirty="0">
                <a:solidFill>
                  <a:srgbClr val="00CC00"/>
                </a:solidFill>
                <a:effectLst/>
                <a:latin typeface="Arial" panose="020B0604020202020204" pitchFamily="34" charset="0"/>
                <a:ea typeface="Arial" panose="020B0604020202020204" pitchFamily="34" charset="0"/>
              </a:rPr>
              <a:t> </a:t>
            </a:r>
            <a:r>
              <a:rPr lang="en-US" sz="1600" spc="-5" dirty="0">
                <a:solidFill>
                  <a:srgbClr val="00CC00"/>
                </a:solidFill>
                <a:effectLst/>
                <a:latin typeface="Arial" panose="020B0604020202020204" pitchFamily="34" charset="0"/>
                <a:ea typeface="Arial" panose="020B0604020202020204" pitchFamily="34" charset="0"/>
              </a:rPr>
              <a:t>rate</a:t>
            </a:r>
            <a:r>
              <a:rPr lang="en-US" sz="1600" spc="-25" dirty="0">
                <a:solidFill>
                  <a:srgbClr val="00CC00"/>
                </a:solidFill>
                <a:effectLst/>
                <a:latin typeface="Arial" panose="020B0604020202020204" pitchFamily="34" charset="0"/>
                <a:ea typeface="Arial" panose="020B0604020202020204" pitchFamily="34" charset="0"/>
              </a:rPr>
              <a:t> </a:t>
            </a:r>
            <a:r>
              <a:rPr lang="en-US" sz="1600" spc="-5" dirty="0">
                <a:solidFill>
                  <a:srgbClr val="00CC00"/>
                </a:solidFill>
                <a:effectLst/>
                <a:latin typeface="Arial" panose="020B0604020202020204" pitchFamily="34" charset="0"/>
                <a:ea typeface="Arial" panose="020B0604020202020204" pitchFamily="34" charset="0"/>
              </a:rPr>
              <a:t>for</a:t>
            </a:r>
            <a:r>
              <a:rPr lang="en-US" sz="1600" spc="-285" dirty="0">
                <a:solidFill>
                  <a:srgbClr val="00CC00"/>
                </a:solidFill>
                <a:effectLst/>
                <a:latin typeface="Arial" panose="020B0604020202020204" pitchFamily="34" charset="0"/>
                <a:ea typeface="Arial" panose="020B0604020202020204" pitchFamily="34" charset="0"/>
              </a:rPr>
              <a:t> </a:t>
            </a:r>
            <a:r>
              <a:rPr lang="en-US" sz="1600" spc="-5" dirty="0">
                <a:solidFill>
                  <a:srgbClr val="00CC00"/>
                </a:solidFill>
                <a:effectLst/>
                <a:latin typeface="Arial" panose="020B0604020202020204" pitchFamily="34" charset="0"/>
                <a:ea typeface="Arial" panose="020B0604020202020204" pitchFamily="34" charset="0"/>
              </a:rPr>
              <a:t>each</a:t>
            </a:r>
            <a:r>
              <a:rPr lang="en-US" sz="1600" spc="-75" dirty="0">
                <a:solidFill>
                  <a:srgbClr val="00CC00"/>
                </a:solidFill>
                <a:effectLst/>
                <a:latin typeface="Arial" panose="020B0604020202020204" pitchFamily="34" charset="0"/>
                <a:ea typeface="Arial" panose="020B0604020202020204" pitchFamily="34" charset="0"/>
              </a:rPr>
              <a:t> </a:t>
            </a:r>
            <a:r>
              <a:rPr lang="en-US" sz="1600" spc="-5" dirty="0">
                <a:solidFill>
                  <a:srgbClr val="00CC00"/>
                </a:solidFill>
                <a:effectLst/>
                <a:latin typeface="Arial" panose="020B0604020202020204" pitchFamily="34" charset="0"/>
                <a:ea typeface="Arial" panose="020B0604020202020204" pitchFamily="34" charset="0"/>
              </a:rPr>
              <a:t>city,</a:t>
            </a:r>
            <a:r>
              <a:rPr lang="en-US" sz="1600" spc="-65" dirty="0">
                <a:solidFill>
                  <a:srgbClr val="00CC00"/>
                </a:solidFill>
                <a:effectLst/>
                <a:latin typeface="Arial" panose="020B0604020202020204" pitchFamily="34" charset="0"/>
                <a:ea typeface="Arial" panose="020B0604020202020204" pitchFamily="34" charset="0"/>
              </a:rPr>
              <a:t> </a:t>
            </a:r>
            <a:r>
              <a:rPr lang="en-US" sz="1600" spc="-5" dirty="0">
                <a:solidFill>
                  <a:srgbClr val="00CC00"/>
                </a:solidFill>
                <a:effectLst/>
                <a:latin typeface="Arial" panose="020B0604020202020204" pitchFamily="34" charset="0"/>
                <a:ea typeface="Arial" panose="020B0604020202020204" pitchFamily="34" charset="0"/>
              </a:rPr>
              <a:t>considering all</a:t>
            </a:r>
            <a:r>
              <a:rPr lang="en-US" sz="1600" spc="-60" dirty="0">
                <a:solidFill>
                  <a:srgbClr val="00CC00"/>
                </a:solidFill>
                <a:effectLst/>
                <a:latin typeface="Arial" panose="020B0604020202020204" pitchFamily="34" charset="0"/>
                <a:ea typeface="Arial" panose="020B0604020202020204" pitchFamily="34" charset="0"/>
              </a:rPr>
              <a:t> </a:t>
            </a:r>
            <a:r>
              <a:rPr lang="en-US" sz="1600" spc="-5" dirty="0">
                <a:solidFill>
                  <a:srgbClr val="00CC00"/>
                </a:solidFill>
                <a:effectLst/>
                <a:latin typeface="Arial" panose="020B0604020202020204" pitchFamily="34" charset="0"/>
                <a:ea typeface="Arial" panose="020B0604020202020204" pitchFamily="34" charset="0"/>
              </a:rPr>
              <a:t>passengers</a:t>
            </a:r>
            <a:r>
              <a:rPr lang="en-US" sz="1600" spc="75" dirty="0">
                <a:solidFill>
                  <a:srgbClr val="00CC00"/>
                </a:solidFill>
                <a:effectLst/>
                <a:latin typeface="Arial" panose="020B0604020202020204" pitchFamily="34" charset="0"/>
                <a:ea typeface="Arial" panose="020B0604020202020204" pitchFamily="34" charset="0"/>
              </a:rPr>
              <a:t> </a:t>
            </a:r>
            <a:r>
              <a:rPr lang="en-US" sz="1600" spc="-5" dirty="0">
                <a:solidFill>
                  <a:srgbClr val="00CC00"/>
                </a:solidFill>
                <a:effectLst/>
                <a:latin typeface="Arial" panose="020B0604020202020204" pitchFamily="34" charset="0"/>
                <a:ea typeface="Arial" panose="020B0604020202020204" pitchFamily="34" charset="0"/>
              </a:rPr>
              <a:t>across</a:t>
            </a:r>
            <a:r>
              <a:rPr lang="en-US" sz="1600" spc="-60" dirty="0">
                <a:solidFill>
                  <a:srgbClr val="00CC00"/>
                </a:solidFill>
                <a:effectLst/>
                <a:latin typeface="Arial" panose="020B0604020202020204" pitchFamily="34" charset="0"/>
                <a:ea typeface="Arial" panose="020B0604020202020204" pitchFamily="34" charset="0"/>
              </a:rPr>
              <a:t> </a:t>
            </a:r>
            <a:r>
              <a:rPr lang="en-US" sz="1600" spc="-5" dirty="0">
                <a:solidFill>
                  <a:srgbClr val="00CC00"/>
                </a:solidFill>
                <a:effectLst/>
                <a:latin typeface="Arial" panose="020B0604020202020204" pitchFamily="34" charset="0"/>
                <a:ea typeface="Arial" panose="020B0604020202020204" pitchFamily="34" charset="0"/>
              </a:rPr>
              <a:t>months.</a:t>
            </a:r>
            <a:endParaRPr lang="en-IN" sz="1600" spc="-5" dirty="0">
              <a:solidFill>
                <a:srgbClr val="00CC00"/>
              </a:solidFill>
              <a:effectLst/>
              <a:latin typeface="Arial" panose="020B0604020202020204" pitchFamily="34" charset="0"/>
              <a:ea typeface="Arial" panose="020B0604020202020204" pitchFamily="34" charset="0"/>
            </a:endParaRPr>
          </a:p>
          <a:p>
            <a:pPr>
              <a:spcBef>
                <a:spcPts val="5"/>
              </a:spcBef>
            </a:pPr>
            <a:r>
              <a:rPr lang="en-US" sz="1600" dirty="0">
                <a:solidFill>
                  <a:srgbClr val="00CC00"/>
                </a:solidFill>
                <a:effectLst/>
                <a:latin typeface="Arial" panose="020B0604020202020204" pitchFamily="34" charset="0"/>
                <a:ea typeface="Arial" panose="020B0604020202020204" pitchFamily="34" charset="0"/>
              </a:rPr>
              <a:t> </a:t>
            </a:r>
            <a:endParaRPr lang="en-IN" sz="1600" dirty="0">
              <a:solidFill>
                <a:srgbClr val="00CC00"/>
              </a:solidFill>
              <a:effectLst/>
              <a:latin typeface="Arial" panose="020B0604020202020204" pitchFamily="34" charset="0"/>
              <a:ea typeface="Arial" panose="020B0604020202020204" pitchFamily="34" charset="0"/>
            </a:endParaRPr>
          </a:p>
          <a:p>
            <a:pPr marL="227330">
              <a:lnSpc>
                <a:spcPct val="102000"/>
              </a:lnSpc>
            </a:pPr>
            <a:r>
              <a:rPr lang="en-US" sz="1600" dirty="0">
                <a:solidFill>
                  <a:srgbClr val="00CC00"/>
                </a:solidFill>
                <a:effectLst/>
                <a:latin typeface="Arial" panose="020B0604020202020204" pitchFamily="34" charset="0"/>
                <a:ea typeface="Arial" panose="020B0604020202020204" pitchFamily="34" charset="0"/>
              </a:rPr>
              <a:t>These</a:t>
            </a:r>
            <a:r>
              <a:rPr lang="en-US" sz="1600" spc="95"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metrics</a:t>
            </a:r>
            <a:r>
              <a:rPr lang="en-US" sz="1600" spc="45"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will</a:t>
            </a:r>
            <a:r>
              <a:rPr lang="en-US" sz="1600" spc="-35"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provide</a:t>
            </a:r>
            <a:r>
              <a:rPr lang="en-US" sz="1600" spc="15"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insights</a:t>
            </a:r>
            <a:r>
              <a:rPr lang="en-US" sz="1600" spc="195"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into monthly</a:t>
            </a:r>
            <a:r>
              <a:rPr lang="en-US" sz="1600" spc="85"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repeat</a:t>
            </a:r>
            <a:r>
              <a:rPr lang="en-US" sz="1600" spc="95"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trends as</a:t>
            </a:r>
            <a:r>
              <a:rPr lang="en-US" sz="1600" spc="25"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well as</a:t>
            </a:r>
            <a:r>
              <a:rPr lang="en-US" sz="1600" spc="30"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the</a:t>
            </a:r>
            <a:r>
              <a:rPr lang="en-US" sz="1600" spc="-10"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overall</a:t>
            </a:r>
            <a:r>
              <a:rPr lang="en-US" sz="1600" spc="75"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repeat</a:t>
            </a:r>
            <a:r>
              <a:rPr lang="en-US" sz="1600" spc="-285" dirty="0">
                <a:solidFill>
                  <a:srgbClr val="00CC00"/>
                </a:solidFill>
                <a:effectLst/>
                <a:latin typeface="Arial" panose="020B0604020202020204" pitchFamily="34" charset="0"/>
                <a:ea typeface="Arial" panose="020B0604020202020204" pitchFamily="34" charset="0"/>
              </a:rPr>
              <a:t> </a:t>
            </a:r>
            <a:r>
              <a:rPr lang="en-US" sz="1600" dirty="0" err="1">
                <a:solidFill>
                  <a:srgbClr val="00CC00"/>
                </a:solidFill>
                <a:effectLst/>
                <a:latin typeface="Arial" panose="020B0604020202020204" pitchFamily="34" charset="0"/>
                <a:ea typeface="Arial" panose="020B0604020202020204" pitchFamily="34" charset="0"/>
              </a:rPr>
              <a:t>behaviour</a:t>
            </a:r>
            <a:r>
              <a:rPr lang="en-US" sz="1600" spc="160"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for</a:t>
            </a:r>
            <a:r>
              <a:rPr lang="en-US" sz="1600" spc="-40"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each</a:t>
            </a:r>
            <a:r>
              <a:rPr lang="en-US" sz="1600" spc="-55"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city.</a:t>
            </a:r>
            <a:endParaRPr lang="en-IN" sz="1600" dirty="0">
              <a:solidFill>
                <a:srgbClr val="00CC00"/>
              </a:solidFill>
              <a:effectLst/>
              <a:latin typeface="Arial" panose="020B0604020202020204" pitchFamily="34" charset="0"/>
              <a:ea typeface="Arial" panose="020B0604020202020204" pitchFamily="34" charset="0"/>
            </a:endParaRPr>
          </a:p>
          <a:p>
            <a:pPr>
              <a:spcBef>
                <a:spcPts val="5"/>
              </a:spcBef>
            </a:pPr>
            <a:r>
              <a:rPr lang="en-US" sz="1600" dirty="0">
                <a:solidFill>
                  <a:srgbClr val="00CC00"/>
                </a:solidFill>
                <a:effectLst/>
                <a:latin typeface="Arial" panose="020B0604020202020204" pitchFamily="34" charset="0"/>
                <a:ea typeface="Arial" panose="020B0604020202020204" pitchFamily="34" charset="0"/>
              </a:rPr>
              <a:t> </a:t>
            </a:r>
            <a:endParaRPr lang="en-IN" sz="1600" dirty="0">
              <a:solidFill>
                <a:srgbClr val="00CC00"/>
              </a:solidFill>
              <a:effectLst/>
              <a:latin typeface="Arial" panose="020B0604020202020204" pitchFamily="34" charset="0"/>
              <a:ea typeface="Arial" panose="020B0604020202020204" pitchFamily="34" charset="0"/>
            </a:endParaRPr>
          </a:p>
          <a:p>
            <a:pPr marL="685165"/>
            <a:r>
              <a:rPr lang="en-US" sz="1600" dirty="0">
                <a:solidFill>
                  <a:srgbClr val="00CC00"/>
                </a:solidFill>
                <a:effectLst/>
                <a:latin typeface="Arial" panose="020B0604020202020204" pitchFamily="34" charset="0"/>
                <a:ea typeface="Arial" panose="020B0604020202020204" pitchFamily="34" charset="0"/>
              </a:rPr>
              <a:t>Fields</a:t>
            </a:r>
          </a:p>
          <a:p>
            <a:pPr marL="685165"/>
            <a:r>
              <a:rPr lang="en-US" sz="1600" dirty="0">
                <a:solidFill>
                  <a:srgbClr val="00CC00"/>
                </a:solidFill>
                <a:latin typeface="Arial" panose="020B0604020202020204" pitchFamily="34" charset="0"/>
                <a:ea typeface="Arial" panose="020B0604020202020204" pitchFamily="34" charset="0"/>
              </a:rPr>
              <a:t>City name</a:t>
            </a:r>
          </a:p>
          <a:p>
            <a:pPr marL="685165"/>
            <a:r>
              <a:rPr lang="en-US" sz="1600" dirty="0">
                <a:solidFill>
                  <a:srgbClr val="00CC00"/>
                </a:solidFill>
                <a:latin typeface="Arial" panose="020B0604020202020204" pitchFamily="34" charset="0"/>
                <a:ea typeface="Arial" panose="020B0604020202020204" pitchFamily="34" charset="0"/>
              </a:rPr>
              <a:t>Month</a:t>
            </a:r>
            <a:endParaRPr lang="en-US" sz="1600" dirty="0">
              <a:solidFill>
                <a:srgbClr val="00CC00"/>
              </a:solidFill>
              <a:effectLst/>
              <a:latin typeface="Arial" panose="020B0604020202020204" pitchFamily="34" charset="0"/>
              <a:ea typeface="Arial" panose="020B0604020202020204" pitchFamily="34" charset="0"/>
            </a:endParaRPr>
          </a:p>
          <a:p>
            <a:pPr lvl="1">
              <a:lnSpc>
                <a:spcPts val="1360"/>
              </a:lnSpc>
              <a:spcBef>
                <a:spcPts val="35"/>
              </a:spcBef>
              <a:buSzPts val="1200"/>
              <a:tabLst>
                <a:tab pos="1146175" algn="l"/>
                <a:tab pos="1146810" algn="l"/>
              </a:tabLst>
            </a:pPr>
            <a:r>
              <a:rPr lang="en-US" sz="1600" dirty="0">
                <a:solidFill>
                  <a:srgbClr val="00CC00"/>
                </a:solidFill>
                <a:latin typeface="Arial" panose="020B0604020202020204" pitchFamily="34" charset="0"/>
                <a:ea typeface="Arial" panose="020B0604020202020204" pitchFamily="34" charset="0"/>
              </a:rPr>
              <a:t>    </a:t>
            </a:r>
            <a:r>
              <a:rPr lang="en-US" sz="1600" dirty="0" err="1">
                <a:solidFill>
                  <a:srgbClr val="00CC00"/>
                </a:solidFill>
                <a:effectLst/>
                <a:latin typeface="Arial" panose="020B0604020202020204" pitchFamily="34" charset="0"/>
                <a:ea typeface="Arial" panose="020B0604020202020204" pitchFamily="34" charset="0"/>
              </a:rPr>
              <a:t>totaI_passengers</a:t>
            </a:r>
            <a:endParaRPr lang="en-IN" sz="1600" dirty="0">
              <a:solidFill>
                <a:srgbClr val="00CC00"/>
              </a:solidFill>
              <a:effectLst/>
              <a:latin typeface="Arial" panose="020B0604020202020204" pitchFamily="34" charset="0"/>
              <a:ea typeface="Arial" panose="020B0604020202020204" pitchFamily="34" charset="0"/>
            </a:endParaRPr>
          </a:p>
          <a:p>
            <a:pPr lvl="1">
              <a:spcBef>
                <a:spcPts val="35"/>
              </a:spcBef>
              <a:buSzPts val="1200"/>
              <a:tabLst>
                <a:tab pos="1144905" algn="l"/>
                <a:tab pos="1145540" algn="l"/>
              </a:tabLst>
            </a:pPr>
            <a:r>
              <a:rPr lang="en-US" sz="1600" dirty="0">
                <a:solidFill>
                  <a:srgbClr val="00CC00"/>
                </a:solidFill>
                <a:effectLst/>
                <a:latin typeface="Arial" panose="020B0604020202020204" pitchFamily="34" charset="0"/>
                <a:ea typeface="Arial" panose="020B0604020202020204" pitchFamily="34" charset="0"/>
              </a:rPr>
              <a:t>    </a:t>
            </a:r>
            <a:r>
              <a:rPr lang="en-US" sz="1600" dirty="0" err="1">
                <a:solidFill>
                  <a:srgbClr val="00CC00"/>
                </a:solidFill>
                <a:effectLst/>
                <a:latin typeface="Arial" panose="020B0604020202020204" pitchFamily="34" charset="0"/>
                <a:ea typeface="Arial" panose="020B0604020202020204" pitchFamily="34" charset="0"/>
              </a:rPr>
              <a:t>repeat_passengers</a:t>
            </a:r>
            <a:endParaRPr lang="en-IN" sz="1600" dirty="0">
              <a:solidFill>
                <a:srgbClr val="00CC00"/>
              </a:solidFill>
              <a:effectLst/>
              <a:latin typeface="Arial" panose="020B0604020202020204" pitchFamily="34" charset="0"/>
              <a:ea typeface="Arial" panose="020B0604020202020204" pitchFamily="34" charset="0"/>
            </a:endParaRPr>
          </a:p>
          <a:p>
            <a:pPr marR="212090" lvl="1">
              <a:lnSpc>
                <a:spcPct val="103000"/>
              </a:lnSpc>
              <a:spcBef>
                <a:spcPts val="60"/>
              </a:spcBef>
              <a:spcAft>
                <a:spcPts val="0"/>
              </a:spcAft>
              <a:buSzPts val="1200"/>
              <a:tabLst>
                <a:tab pos="1144905" algn="l"/>
                <a:tab pos="1145540" algn="l"/>
                <a:tab pos="2261870" algn="l"/>
              </a:tabLst>
            </a:pPr>
            <a:r>
              <a:rPr lang="en-US" sz="1600" dirty="0">
                <a:solidFill>
                  <a:srgbClr val="00CC00"/>
                </a:solidFill>
                <a:effectLst/>
                <a:latin typeface="Arial" panose="020B0604020202020204" pitchFamily="34" charset="0"/>
                <a:ea typeface="Arial" panose="020B0604020202020204" pitchFamily="34" charset="0"/>
              </a:rPr>
              <a:t>    monthly</a:t>
            </a:r>
            <a:r>
              <a:rPr lang="en-US" sz="1600" spc="180"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repeat</a:t>
            </a:r>
            <a:r>
              <a:rPr lang="en-US" sz="1600" dirty="0">
                <a:solidFill>
                  <a:srgbClr val="00CC00"/>
                </a:solidFill>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passenger</a:t>
            </a:r>
            <a:r>
              <a:rPr lang="en-US" sz="1600" spc="5"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rate</a:t>
            </a:r>
            <a:r>
              <a:rPr lang="en-US" sz="1600" spc="5"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 Repeat passenger</a:t>
            </a:r>
            <a:r>
              <a:rPr lang="en-US" sz="1600" spc="5"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rate at the city and</a:t>
            </a:r>
            <a:r>
              <a:rPr lang="en-US" sz="1600" spc="-290"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month</a:t>
            </a:r>
            <a:r>
              <a:rPr lang="en-US" sz="1600" spc="-30"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level</a:t>
            </a:r>
            <a:endParaRPr lang="en-IN" sz="1600" dirty="0">
              <a:solidFill>
                <a:srgbClr val="00CC00"/>
              </a:solidFill>
              <a:effectLst/>
              <a:latin typeface="Arial" panose="020B0604020202020204" pitchFamily="34" charset="0"/>
              <a:ea typeface="Arial" panose="020B0604020202020204" pitchFamily="34" charset="0"/>
            </a:endParaRPr>
          </a:p>
          <a:p>
            <a:pPr marR="128905" lvl="1">
              <a:lnSpc>
                <a:spcPct val="102000"/>
              </a:lnSpc>
              <a:spcBef>
                <a:spcPts val="10"/>
              </a:spcBef>
              <a:buSzPts val="1200"/>
              <a:tabLst>
                <a:tab pos="1145540" algn="l"/>
                <a:tab pos="1146175" algn="l"/>
              </a:tabLst>
            </a:pPr>
            <a:r>
              <a:rPr lang="en-US" sz="1600" dirty="0">
                <a:solidFill>
                  <a:srgbClr val="00CC00"/>
                </a:solidFill>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city</a:t>
            </a:r>
            <a:r>
              <a:rPr lang="en-US" sz="1600" spc="95" dirty="0">
                <a:solidFill>
                  <a:srgbClr val="00CC00"/>
                </a:solidFill>
                <a:effectLst/>
                <a:latin typeface="Arial" panose="020B0604020202020204" pitchFamily="34" charset="0"/>
                <a:ea typeface="Arial" panose="020B0604020202020204" pitchFamily="34" charset="0"/>
              </a:rPr>
              <a:t> </a:t>
            </a:r>
            <a:r>
              <a:rPr lang="en-US" sz="1600" dirty="0" err="1">
                <a:solidFill>
                  <a:srgbClr val="00CC00"/>
                </a:solidFill>
                <a:effectLst/>
                <a:latin typeface="Arial" panose="020B0604020202020204" pitchFamily="34" charset="0"/>
                <a:ea typeface="Arial" panose="020B0604020202020204" pitchFamily="34" charset="0"/>
              </a:rPr>
              <a:t>repeat_passenger</a:t>
            </a:r>
            <a:r>
              <a:rPr lang="en-US" sz="1600" spc="35"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rate</a:t>
            </a:r>
            <a:r>
              <a:rPr lang="en-US" sz="1600" spc="165"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a:t>
            </a:r>
            <a:r>
              <a:rPr lang="en-US" sz="1600" spc="35"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Overall</a:t>
            </a:r>
            <a:r>
              <a:rPr lang="en-US" sz="1600" spc="40"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repeat</a:t>
            </a:r>
            <a:r>
              <a:rPr lang="en-US" sz="1600" spc="70"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passenger</a:t>
            </a:r>
            <a:r>
              <a:rPr lang="en-US" sz="1600" spc="265"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rate</a:t>
            </a:r>
            <a:r>
              <a:rPr lang="en-US" sz="1600" spc="-10"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for</a:t>
            </a:r>
            <a:r>
              <a:rPr lang="en-US" sz="1600" spc="25"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each</a:t>
            </a:r>
            <a:r>
              <a:rPr lang="en-US" sz="1600" spc="30"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city,</a:t>
            </a:r>
            <a:r>
              <a:rPr lang="en-US" sz="1600" spc="-290"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aggregated across</a:t>
            </a:r>
            <a:r>
              <a:rPr lang="en-US" sz="1600" spc="35" dirty="0">
                <a:solidFill>
                  <a:srgbClr val="00CC00"/>
                </a:solidFill>
                <a:effectLst/>
                <a:latin typeface="Arial" panose="020B0604020202020204" pitchFamily="34" charset="0"/>
                <a:ea typeface="Arial" panose="020B0604020202020204" pitchFamily="34" charset="0"/>
              </a:rPr>
              <a:t> </a:t>
            </a:r>
            <a:r>
              <a:rPr lang="en-US" sz="1600" dirty="0">
                <a:solidFill>
                  <a:srgbClr val="00CC00"/>
                </a:solidFill>
                <a:effectLst/>
                <a:latin typeface="Arial" panose="020B0604020202020204" pitchFamily="34" charset="0"/>
                <a:ea typeface="Arial" panose="020B0604020202020204" pitchFamily="34" charset="0"/>
              </a:rPr>
              <a:t>months</a:t>
            </a:r>
            <a:endParaRPr lang="en-IN" sz="1600" dirty="0">
              <a:solidFill>
                <a:srgbClr val="00CC00"/>
              </a:solidFill>
              <a:effectLst/>
              <a:latin typeface="Arial" panose="020B0604020202020204" pitchFamily="34" charset="0"/>
              <a:ea typeface="Arial" panose="020B0604020202020204" pitchFamily="34" charset="0"/>
            </a:endParaRPr>
          </a:p>
          <a:p>
            <a:pPr marR="128905" lvl="1">
              <a:lnSpc>
                <a:spcPct val="102000"/>
              </a:lnSpc>
              <a:spcBef>
                <a:spcPts val="10"/>
              </a:spcBef>
              <a:spcAft>
                <a:spcPts val="0"/>
              </a:spcAft>
              <a:buSzPts val="1200"/>
              <a:tabLst>
                <a:tab pos="1145540" algn="l"/>
                <a:tab pos="1146175" algn="l"/>
              </a:tabLst>
            </a:pPr>
            <a:r>
              <a:rPr lang="en-US" sz="1400" spc="90" dirty="0">
                <a:solidFill>
                  <a:srgbClr val="00CC00"/>
                </a:solidFill>
                <a:effectLst/>
                <a:latin typeface="Arial" panose="020B0604020202020204" pitchFamily="34" charset="0"/>
                <a:ea typeface="Arial" panose="020B0604020202020204" pitchFamily="34" charset="0"/>
              </a:rPr>
              <a:t> </a:t>
            </a:r>
          </a:p>
          <a:p>
            <a:pPr marL="685165"/>
            <a:endParaRPr lang="en-IN" sz="1200" dirty="0">
              <a:solidFill>
                <a:srgbClr val="00CC00"/>
              </a:solidFill>
              <a:effectLst/>
              <a:latin typeface="Arial" panose="020B0604020202020204" pitchFamily="34" charset="0"/>
              <a:ea typeface="Arial" panose="020B0604020202020204" pitchFamily="34" charset="0"/>
            </a:endParaRPr>
          </a:p>
          <a:p>
            <a:pPr>
              <a:spcBef>
                <a:spcPts val="50"/>
              </a:spcBef>
            </a:pPr>
            <a:r>
              <a:rPr lang="en-US" sz="1050" dirty="0">
                <a:solidFill>
                  <a:srgbClr val="00CC00"/>
                </a:solidFill>
                <a:effectLst/>
                <a:latin typeface="Arial" panose="020B0604020202020204" pitchFamily="34" charset="0"/>
                <a:ea typeface="Arial" panose="020B0604020202020204" pitchFamily="34" charset="0"/>
              </a:rPr>
              <a:t> </a:t>
            </a:r>
            <a:endParaRPr lang="en-IN" sz="1200" dirty="0">
              <a:solidFill>
                <a:srgbClr val="00CC00"/>
              </a:solidFill>
              <a:effectLst/>
              <a:latin typeface="Arial" panose="020B0604020202020204" pitchFamily="34" charset="0"/>
              <a:ea typeface="Arial" panose="020B0604020202020204" pitchFamily="34" charset="0"/>
            </a:endParaRPr>
          </a:p>
        </p:txBody>
      </p:sp>
      <p:pic>
        <p:nvPicPr>
          <p:cNvPr id="6" name="Picture 5" descr="A screenshot of a computer&#10;&#10;Description automatically generated">
            <a:extLst>
              <a:ext uri="{FF2B5EF4-FFF2-40B4-BE49-F238E27FC236}">
                <a16:creationId xmlns:a16="http://schemas.microsoft.com/office/drawing/2014/main" id="{9AC99495-23CA-79A8-A447-DA8216493960}"/>
              </a:ext>
            </a:extLst>
          </p:cNvPr>
          <p:cNvPicPr>
            <a:picLocks noChangeAspect="1"/>
          </p:cNvPicPr>
          <p:nvPr/>
        </p:nvPicPr>
        <p:blipFill>
          <a:blip r:embed="rId3"/>
          <a:stretch>
            <a:fillRect/>
          </a:stretch>
        </p:blipFill>
        <p:spPr>
          <a:xfrm>
            <a:off x="1104203" y="4687918"/>
            <a:ext cx="9983593" cy="2048161"/>
          </a:xfrm>
          <a:prstGeom prst="rect">
            <a:avLst/>
          </a:prstGeom>
        </p:spPr>
      </p:pic>
    </p:spTree>
    <p:extLst>
      <p:ext uri="{BB962C8B-B14F-4D97-AF65-F5344CB8AC3E}">
        <p14:creationId xmlns:p14="http://schemas.microsoft.com/office/powerpoint/2010/main" val="9478061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lack background with a circle&#10;&#10;Description automatically generated">
            <a:extLst>
              <a:ext uri="{FF2B5EF4-FFF2-40B4-BE49-F238E27FC236}">
                <a16:creationId xmlns:a16="http://schemas.microsoft.com/office/drawing/2014/main" id="{55920C92-D8A7-921B-B816-D3A7A31F5FD4}"/>
              </a:ext>
            </a:extLst>
          </p:cNvPr>
          <p:cNvPicPr>
            <a:picLocks noChangeAspect="1"/>
          </p:cNvPicPr>
          <p:nvPr/>
        </p:nvPicPr>
        <p:blipFill>
          <a:blip r:embed="rId2"/>
          <a:stretch>
            <a:fillRect/>
          </a:stretch>
        </p:blipFill>
        <p:spPr>
          <a:xfrm>
            <a:off x="0" y="0"/>
            <a:ext cx="12192000" cy="6858000"/>
          </a:xfrm>
          <a:prstGeom prst="rect">
            <a:avLst/>
          </a:prstGeom>
        </p:spPr>
      </p:pic>
      <p:sp>
        <p:nvSpPr>
          <p:cNvPr id="4" name="Oval 3">
            <a:extLst>
              <a:ext uri="{FF2B5EF4-FFF2-40B4-BE49-F238E27FC236}">
                <a16:creationId xmlns:a16="http://schemas.microsoft.com/office/drawing/2014/main" id="{D0047543-C38E-3534-8D55-3563B46F4DBA}"/>
              </a:ext>
            </a:extLst>
          </p:cNvPr>
          <p:cNvSpPr/>
          <p:nvPr/>
        </p:nvSpPr>
        <p:spPr>
          <a:xfrm>
            <a:off x="1316182" y="1837706"/>
            <a:ext cx="9559636" cy="3182587"/>
          </a:xfrm>
          <a:prstGeom prst="ellipse">
            <a:avLst/>
          </a:prstGeom>
          <a:solidFill>
            <a:schemeClr val="tx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highlight>
                <a:srgbClr val="FFFF00"/>
              </a:highlight>
            </a:endParaRPr>
          </a:p>
        </p:txBody>
      </p:sp>
      <p:sp>
        <p:nvSpPr>
          <p:cNvPr id="5" name="TextBox 4">
            <a:extLst>
              <a:ext uri="{FF2B5EF4-FFF2-40B4-BE49-F238E27FC236}">
                <a16:creationId xmlns:a16="http://schemas.microsoft.com/office/drawing/2014/main" id="{A6812A8C-589A-ADAF-C06D-D0A3A580E814}"/>
              </a:ext>
            </a:extLst>
          </p:cNvPr>
          <p:cNvSpPr txBox="1"/>
          <p:nvPr/>
        </p:nvSpPr>
        <p:spPr>
          <a:xfrm>
            <a:off x="3289465" y="2648197"/>
            <a:ext cx="5913912" cy="1569660"/>
          </a:xfrm>
          <a:prstGeom prst="rect">
            <a:avLst/>
          </a:prstGeom>
          <a:noFill/>
        </p:spPr>
        <p:txBody>
          <a:bodyPr wrap="square" rtlCol="0">
            <a:spAutoFit/>
          </a:bodyPr>
          <a:lstStyle/>
          <a:p>
            <a:r>
              <a:rPr lang="en-US" sz="9600" dirty="0">
                <a:solidFill>
                  <a:schemeClr val="accent4">
                    <a:lumMod val="60000"/>
                    <a:lumOff val="40000"/>
                  </a:schemeClr>
                </a:solidFill>
              </a:rPr>
              <a:t>Thank You</a:t>
            </a:r>
            <a:endParaRPr lang="en-IN" sz="9600" dirty="0">
              <a:solidFill>
                <a:schemeClr val="accent4">
                  <a:lumMod val="60000"/>
                  <a:lumOff val="40000"/>
                </a:schemeClr>
              </a:solidFill>
            </a:endParaRPr>
          </a:p>
        </p:txBody>
      </p:sp>
    </p:spTree>
    <p:extLst>
      <p:ext uri="{BB962C8B-B14F-4D97-AF65-F5344CB8AC3E}">
        <p14:creationId xmlns:p14="http://schemas.microsoft.com/office/powerpoint/2010/main" val="2202862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lack background with a circle&#10;&#10;Description automatically generated">
            <a:extLst>
              <a:ext uri="{FF2B5EF4-FFF2-40B4-BE49-F238E27FC236}">
                <a16:creationId xmlns:a16="http://schemas.microsoft.com/office/drawing/2014/main" id="{55920C92-D8A7-921B-B816-D3A7A31F5FD4}"/>
              </a:ext>
            </a:extLst>
          </p:cNvPr>
          <p:cNvPicPr>
            <a:picLocks noChangeAspect="1"/>
          </p:cNvPicPr>
          <p:nvPr/>
        </p:nvPicPr>
        <p:blipFill>
          <a:blip r:embed="rId2"/>
          <a:stretch>
            <a:fillRect/>
          </a:stretch>
        </p:blipFill>
        <p:spPr>
          <a:xfrm>
            <a:off x="0" y="0"/>
            <a:ext cx="12192000" cy="6858000"/>
          </a:xfrm>
          <a:prstGeom prst="rect">
            <a:avLst/>
          </a:prstGeom>
        </p:spPr>
      </p:pic>
      <p:sp>
        <p:nvSpPr>
          <p:cNvPr id="7" name="TextBox 6">
            <a:extLst>
              <a:ext uri="{FF2B5EF4-FFF2-40B4-BE49-F238E27FC236}">
                <a16:creationId xmlns:a16="http://schemas.microsoft.com/office/drawing/2014/main" id="{10D71C27-BA29-0C0C-E4F2-D6EC146D8A6B}"/>
              </a:ext>
            </a:extLst>
          </p:cNvPr>
          <p:cNvSpPr txBox="1"/>
          <p:nvPr/>
        </p:nvSpPr>
        <p:spPr>
          <a:xfrm>
            <a:off x="0" y="0"/>
            <a:ext cx="9144000" cy="923330"/>
          </a:xfrm>
          <a:prstGeom prst="rect">
            <a:avLst/>
          </a:prstGeom>
          <a:noFill/>
        </p:spPr>
        <p:txBody>
          <a:bodyPr wrap="square">
            <a:spAutoFit/>
          </a:bodyPr>
          <a:lstStyle/>
          <a:p>
            <a:pPr marL="342900" indent="-342900" algn="l">
              <a:buAutoNum type="arabicPeriod"/>
            </a:pPr>
            <a:r>
              <a:rPr lang="en-US" sz="1800" b="0" i="0" dirty="0">
                <a:solidFill>
                  <a:srgbClr val="4FFA29"/>
                </a:solidFill>
                <a:effectLst/>
                <a:latin typeface="Segoe UI" panose="020B0502040204020203" pitchFamily="34" charset="0"/>
              </a:rPr>
              <a:t>Top and Bottom Performing Cities</a:t>
            </a:r>
          </a:p>
          <a:p>
            <a:pPr marL="342900" indent="-342900" algn="l">
              <a:buAutoNum type="arabicPeriod"/>
            </a:pPr>
            <a:endParaRPr lang="en-US" b="0" i="0" dirty="0">
              <a:solidFill>
                <a:srgbClr val="252423"/>
              </a:solidFill>
              <a:effectLst/>
              <a:latin typeface="Segoe UI" panose="020B0502040204020203" pitchFamily="34" charset="0"/>
            </a:endParaRPr>
          </a:p>
          <a:p>
            <a:pPr algn="l"/>
            <a:r>
              <a:rPr lang="en-US" sz="1800" b="0" i="0" dirty="0">
                <a:solidFill>
                  <a:srgbClr val="4BF1E6"/>
                </a:solidFill>
                <a:effectLst/>
                <a:latin typeface="Segoe UI" panose="020B0502040204020203" pitchFamily="34" charset="0"/>
              </a:rPr>
              <a:t>⚫</a:t>
            </a:r>
            <a:r>
              <a:rPr lang="en-US" sz="1800" b="0" i="0" dirty="0">
                <a:solidFill>
                  <a:srgbClr val="4FFA29"/>
                </a:solidFill>
                <a:effectLst/>
                <a:latin typeface="Segoe UI" panose="020B0502040204020203" pitchFamily="34" charset="0"/>
              </a:rPr>
              <a:t>Identify the top 3 and bottom 3 cities by total trips over the entire analysis period</a:t>
            </a:r>
            <a:endParaRPr lang="en-US" b="0" i="0" dirty="0">
              <a:solidFill>
                <a:srgbClr val="252423"/>
              </a:solidFill>
              <a:effectLst/>
              <a:latin typeface="Segoe UI" panose="020B0502040204020203" pitchFamily="34" charset="0"/>
            </a:endParaRPr>
          </a:p>
        </p:txBody>
      </p:sp>
      <p:pic>
        <p:nvPicPr>
          <p:cNvPr id="9" name="Picture 8" descr="A screenshot of a screenshot of a trip&#10;&#10;Description automatically generated">
            <a:extLst>
              <a:ext uri="{FF2B5EF4-FFF2-40B4-BE49-F238E27FC236}">
                <a16:creationId xmlns:a16="http://schemas.microsoft.com/office/drawing/2014/main" id="{0A02A0A1-C592-4CAD-B232-26E8EF42446C}"/>
              </a:ext>
            </a:extLst>
          </p:cNvPr>
          <p:cNvPicPr>
            <a:picLocks noChangeAspect="1"/>
          </p:cNvPicPr>
          <p:nvPr/>
        </p:nvPicPr>
        <p:blipFill>
          <a:blip r:embed="rId3"/>
          <a:stretch>
            <a:fillRect/>
          </a:stretch>
        </p:blipFill>
        <p:spPr>
          <a:xfrm>
            <a:off x="887824" y="1609471"/>
            <a:ext cx="3877216" cy="3639058"/>
          </a:xfrm>
          <a:prstGeom prst="rect">
            <a:avLst/>
          </a:prstGeom>
        </p:spPr>
      </p:pic>
      <p:pic>
        <p:nvPicPr>
          <p:cNvPr id="11" name="Picture 10" descr="A screenshot of a screenshot of a travel app">
            <a:extLst>
              <a:ext uri="{FF2B5EF4-FFF2-40B4-BE49-F238E27FC236}">
                <a16:creationId xmlns:a16="http://schemas.microsoft.com/office/drawing/2014/main" id="{B50FBC9A-F0C6-0F48-7C55-143789DB0CDE}"/>
              </a:ext>
            </a:extLst>
          </p:cNvPr>
          <p:cNvPicPr>
            <a:picLocks noChangeAspect="1"/>
          </p:cNvPicPr>
          <p:nvPr/>
        </p:nvPicPr>
        <p:blipFill>
          <a:blip r:embed="rId4"/>
          <a:stretch>
            <a:fillRect/>
          </a:stretch>
        </p:blipFill>
        <p:spPr>
          <a:xfrm>
            <a:off x="5652864" y="1609471"/>
            <a:ext cx="3801005" cy="3639058"/>
          </a:xfrm>
          <a:prstGeom prst="rect">
            <a:avLst/>
          </a:prstGeom>
        </p:spPr>
      </p:pic>
    </p:spTree>
    <p:extLst>
      <p:ext uri="{BB962C8B-B14F-4D97-AF65-F5344CB8AC3E}">
        <p14:creationId xmlns:p14="http://schemas.microsoft.com/office/powerpoint/2010/main" val="2175153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lack background with a circle&#10;&#10;Description automatically generated">
            <a:extLst>
              <a:ext uri="{FF2B5EF4-FFF2-40B4-BE49-F238E27FC236}">
                <a16:creationId xmlns:a16="http://schemas.microsoft.com/office/drawing/2014/main" id="{55920C92-D8A7-921B-B816-D3A7A31F5FD4}"/>
              </a:ext>
            </a:extLst>
          </p:cNvPr>
          <p:cNvPicPr>
            <a:picLocks noChangeAspect="1"/>
          </p:cNvPicPr>
          <p:nvPr/>
        </p:nvPicPr>
        <p:blipFill>
          <a:blip r:embed="rId2"/>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B6F5D78C-733A-1AE0-7367-01C04A2448B0}"/>
              </a:ext>
            </a:extLst>
          </p:cNvPr>
          <p:cNvSpPr txBox="1"/>
          <p:nvPr/>
        </p:nvSpPr>
        <p:spPr>
          <a:xfrm>
            <a:off x="203200" y="312896"/>
            <a:ext cx="10505440" cy="1661993"/>
          </a:xfrm>
          <a:prstGeom prst="rect">
            <a:avLst/>
          </a:prstGeom>
          <a:noFill/>
        </p:spPr>
        <p:txBody>
          <a:bodyPr wrap="square">
            <a:spAutoFit/>
          </a:bodyPr>
          <a:lstStyle/>
          <a:p>
            <a:pPr algn="l"/>
            <a:r>
              <a:rPr lang="en-US" sz="1800" b="0" i="0" dirty="0">
                <a:solidFill>
                  <a:srgbClr val="4FFA29"/>
                </a:solidFill>
                <a:effectLst/>
                <a:latin typeface="Segoe UI" panose="020B0502040204020203" pitchFamily="34" charset="0"/>
              </a:rPr>
              <a:t>2. </a:t>
            </a:r>
            <a:r>
              <a:rPr lang="en-US" sz="2400" b="0" i="0" dirty="0">
                <a:solidFill>
                  <a:srgbClr val="4FFA29"/>
                </a:solidFill>
                <a:effectLst/>
                <a:latin typeface="Segoe UI" panose="020B0502040204020203" pitchFamily="34" charset="0"/>
              </a:rPr>
              <a:t>Average Fare per Trip by City</a:t>
            </a:r>
          </a:p>
          <a:p>
            <a:pPr algn="l"/>
            <a:endParaRPr lang="en-US" sz="2400" b="0" i="0" dirty="0">
              <a:solidFill>
                <a:srgbClr val="252423"/>
              </a:solidFill>
              <a:effectLst/>
              <a:latin typeface="Segoe UI" panose="020B0502040204020203" pitchFamily="34" charset="0"/>
            </a:endParaRPr>
          </a:p>
          <a:p>
            <a:pPr algn="l"/>
            <a:r>
              <a:rPr lang="en-US" sz="1800" b="0" i="0" dirty="0">
                <a:solidFill>
                  <a:srgbClr val="4FFA29"/>
                </a:solidFill>
                <a:effectLst/>
                <a:latin typeface="Segoe UI" panose="020B0502040204020203" pitchFamily="34" charset="0"/>
              </a:rPr>
              <a:t>⚫Calculate the average fare per trip for each city and compare it with the city's average trip distance. Identify the cities with the highest and lowest average fare per trip to assess pricing efficiency across locations.</a:t>
            </a:r>
            <a:endParaRPr lang="en-US" b="0" i="0" dirty="0">
              <a:solidFill>
                <a:srgbClr val="252423"/>
              </a:solidFill>
              <a:effectLst/>
              <a:latin typeface="Segoe UI" panose="020B0502040204020203" pitchFamily="34" charset="0"/>
            </a:endParaRPr>
          </a:p>
        </p:txBody>
      </p:sp>
      <p:pic>
        <p:nvPicPr>
          <p:cNvPr id="6" name="Picture 5" descr="A screenshot of a graph&#10;&#10;Description automatically generated">
            <a:extLst>
              <a:ext uri="{FF2B5EF4-FFF2-40B4-BE49-F238E27FC236}">
                <a16:creationId xmlns:a16="http://schemas.microsoft.com/office/drawing/2014/main" id="{D81960D9-9D6A-F9A1-7467-D910FF77946B}"/>
              </a:ext>
            </a:extLst>
          </p:cNvPr>
          <p:cNvPicPr>
            <a:picLocks noChangeAspect="1"/>
          </p:cNvPicPr>
          <p:nvPr/>
        </p:nvPicPr>
        <p:blipFill>
          <a:blip r:embed="rId3"/>
          <a:stretch>
            <a:fillRect/>
          </a:stretch>
        </p:blipFill>
        <p:spPr>
          <a:xfrm>
            <a:off x="591678" y="2077730"/>
            <a:ext cx="10116962" cy="4677428"/>
          </a:xfrm>
          <a:prstGeom prst="rect">
            <a:avLst/>
          </a:prstGeom>
        </p:spPr>
      </p:pic>
    </p:spTree>
    <p:extLst>
      <p:ext uri="{BB962C8B-B14F-4D97-AF65-F5344CB8AC3E}">
        <p14:creationId xmlns:p14="http://schemas.microsoft.com/office/powerpoint/2010/main" val="1941226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lack background with a circle&#10;&#10;Description automatically generated">
            <a:extLst>
              <a:ext uri="{FF2B5EF4-FFF2-40B4-BE49-F238E27FC236}">
                <a16:creationId xmlns:a16="http://schemas.microsoft.com/office/drawing/2014/main" id="{55920C92-D8A7-921B-B816-D3A7A31F5FD4}"/>
              </a:ext>
            </a:extLst>
          </p:cNvPr>
          <p:cNvPicPr>
            <a:picLocks noChangeAspect="1"/>
          </p:cNvPicPr>
          <p:nvPr/>
        </p:nvPicPr>
        <p:blipFill>
          <a:blip r:embed="rId2"/>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E69E962E-236D-8C06-5E3B-501CC250BEEA}"/>
              </a:ext>
            </a:extLst>
          </p:cNvPr>
          <p:cNvSpPr txBox="1"/>
          <p:nvPr/>
        </p:nvSpPr>
        <p:spPr>
          <a:xfrm>
            <a:off x="406400" y="390436"/>
            <a:ext cx="9631680" cy="1200329"/>
          </a:xfrm>
          <a:prstGeom prst="rect">
            <a:avLst/>
          </a:prstGeom>
          <a:noFill/>
        </p:spPr>
        <p:txBody>
          <a:bodyPr wrap="square">
            <a:spAutoFit/>
          </a:bodyPr>
          <a:lstStyle/>
          <a:p>
            <a:pPr algn="l"/>
            <a:r>
              <a:rPr lang="en-US" sz="1800" b="0" i="0" dirty="0">
                <a:solidFill>
                  <a:srgbClr val="4FFA29"/>
                </a:solidFill>
                <a:effectLst/>
                <a:latin typeface="Segoe UI" panose="020B0502040204020203" pitchFamily="34" charset="0"/>
              </a:rPr>
              <a:t>3. Average Ratings by City and Passenger Type</a:t>
            </a:r>
          </a:p>
          <a:p>
            <a:pPr algn="l"/>
            <a:endParaRPr lang="en-US" b="0" i="0" dirty="0">
              <a:solidFill>
                <a:srgbClr val="252423"/>
              </a:solidFill>
              <a:effectLst/>
              <a:latin typeface="Segoe UI" panose="020B0502040204020203" pitchFamily="34" charset="0"/>
            </a:endParaRPr>
          </a:p>
          <a:p>
            <a:pPr algn="l"/>
            <a:r>
              <a:rPr lang="en-US" sz="1800" b="0" i="0" dirty="0">
                <a:solidFill>
                  <a:srgbClr val="4FFA29"/>
                </a:solidFill>
                <a:effectLst/>
                <a:latin typeface="Segoe UI" panose="020B0502040204020203" pitchFamily="34" charset="0"/>
              </a:rPr>
              <a:t>⚫Calculate the average passenger and driver ratings for each city, segmented by passenger</a:t>
            </a:r>
          </a:p>
          <a:p>
            <a:pPr algn="l"/>
            <a:r>
              <a:rPr lang="en-US" dirty="0">
                <a:solidFill>
                  <a:srgbClr val="4FFA29"/>
                </a:solidFill>
                <a:latin typeface="Segoe UI" panose="020B0502040204020203" pitchFamily="34" charset="0"/>
              </a:rPr>
              <a:t>     </a:t>
            </a:r>
            <a:r>
              <a:rPr lang="en-US" sz="1800" b="0" i="0" dirty="0">
                <a:solidFill>
                  <a:srgbClr val="4FFA29"/>
                </a:solidFill>
                <a:effectLst/>
                <a:latin typeface="Segoe UI" panose="020B0502040204020203" pitchFamily="34" charset="0"/>
              </a:rPr>
              <a:t>type (new vs. repeat). Identify cities with the highest and lowest average ratings.  </a:t>
            </a:r>
            <a:endParaRPr lang="en-US" b="0" i="0" dirty="0">
              <a:solidFill>
                <a:srgbClr val="252423"/>
              </a:solidFill>
              <a:effectLst/>
              <a:latin typeface="Segoe UI" panose="020B0502040204020203" pitchFamily="34" charset="0"/>
            </a:endParaRPr>
          </a:p>
        </p:txBody>
      </p:sp>
      <p:pic>
        <p:nvPicPr>
          <p:cNvPr id="6" name="Picture 5" descr="A screenshot of a video game&#10;&#10;Description automatically generated">
            <a:extLst>
              <a:ext uri="{FF2B5EF4-FFF2-40B4-BE49-F238E27FC236}">
                <a16:creationId xmlns:a16="http://schemas.microsoft.com/office/drawing/2014/main" id="{C7E047FF-3B2E-F0FA-B795-AA1004AC1895}"/>
              </a:ext>
            </a:extLst>
          </p:cNvPr>
          <p:cNvPicPr>
            <a:picLocks noChangeAspect="1"/>
          </p:cNvPicPr>
          <p:nvPr/>
        </p:nvPicPr>
        <p:blipFill>
          <a:blip r:embed="rId3"/>
          <a:stretch>
            <a:fillRect/>
          </a:stretch>
        </p:blipFill>
        <p:spPr>
          <a:xfrm>
            <a:off x="6096000" y="4405058"/>
            <a:ext cx="6047740" cy="2294737"/>
          </a:xfrm>
          <a:prstGeom prst="rect">
            <a:avLst/>
          </a:prstGeom>
        </p:spPr>
      </p:pic>
      <p:pic>
        <p:nvPicPr>
          <p:cNvPr id="8" name="Picture 7" descr="A screenshot of a video game">
            <a:extLst>
              <a:ext uri="{FF2B5EF4-FFF2-40B4-BE49-F238E27FC236}">
                <a16:creationId xmlns:a16="http://schemas.microsoft.com/office/drawing/2014/main" id="{40D5AE3F-5B0E-3E1D-63F5-AD9E6696A57D}"/>
              </a:ext>
            </a:extLst>
          </p:cNvPr>
          <p:cNvPicPr>
            <a:picLocks noChangeAspect="1"/>
          </p:cNvPicPr>
          <p:nvPr/>
        </p:nvPicPr>
        <p:blipFill>
          <a:blip r:embed="rId4"/>
          <a:stretch>
            <a:fillRect/>
          </a:stretch>
        </p:blipFill>
        <p:spPr>
          <a:xfrm>
            <a:off x="0" y="1850543"/>
            <a:ext cx="6096000" cy="2294737"/>
          </a:xfrm>
          <a:prstGeom prst="rect">
            <a:avLst/>
          </a:prstGeom>
        </p:spPr>
      </p:pic>
    </p:spTree>
    <p:extLst>
      <p:ext uri="{BB962C8B-B14F-4D97-AF65-F5344CB8AC3E}">
        <p14:creationId xmlns:p14="http://schemas.microsoft.com/office/powerpoint/2010/main" val="791663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lack background with a circle&#10;&#10;Description automatically generated">
            <a:extLst>
              <a:ext uri="{FF2B5EF4-FFF2-40B4-BE49-F238E27FC236}">
                <a16:creationId xmlns:a16="http://schemas.microsoft.com/office/drawing/2014/main" id="{55920C92-D8A7-921B-B816-D3A7A31F5FD4}"/>
              </a:ext>
            </a:extLst>
          </p:cNvPr>
          <p:cNvPicPr>
            <a:picLocks noChangeAspect="1"/>
          </p:cNvPicPr>
          <p:nvPr/>
        </p:nvPicPr>
        <p:blipFill>
          <a:blip r:embed="rId2"/>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161E4BC6-EDCB-2812-54B8-6B0FBE6186F1}"/>
              </a:ext>
            </a:extLst>
          </p:cNvPr>
          <p:cNvSpPr txBox="1"/>
          <p:nvPr/>
        </p:nvSpPr>
        <p:spPr>
          <a:xfrm>
            <a:off x="193040" y="113437"/>
            <a:ext cx="10474960" cy="1477328"/>
          </a:xfrm>
          <a:prstGeom prst="rect">
            <a:avLst/>
          </a:prstGeom>
          <a:noFill/>
        </p:spPr>
        <p:txBody>
          <a:bodyPr wrap="square">
            <a:spAutoFit/>
          </a:bodyPr>
          <a:lstStyle/>
          <a:p>
            <a:pPr algn="l"/>
            <a:r>
              <a:rPr lang="en-US" sz="1800" b="0" i="0" dirty="0">
                <a:solidFill>
                  <a:srgbClr val="4FFA29"/>
                </a:solidFill>
                <a:effectLst/>
                <a:latin typeface="Segoe UI" panose="020B0502040204020203" pitchFamily="34" charset="0"/>
              </a:rPr>
              <a:t>4.Peak and Low Demand Months by City</a:t>
            </a:r>
          </a:p>
          <a:p>
            <a:pPr algn="l"/>
            <a:endParaRPr lang="en-US" b="0" i="0" dirty="0">
              <a:solidFill>
                <a:srgbClr val="252423"/>
              </a:solidFill>
              <a:effectLst/>
              <a:latin typeface="Segoe UI" panose="020B0502040204020203" pitchFamily="34" charset="0"/>
            </a:endParaRPr>
          </a:p>
          <a:p>
            <a:pPr algn="l"/>
            <a:r>
              <a:rPr lang="en-US" sz="1800" b="0" i="0" dirty="0">
                <a:solidFill>
                  <a:srgbClr val="4FFA29"/>
                </a:solidFill>
                <a:effectLst/>
                <a:latin typeface="Segoe UI" panose="020B0502040204020203" pitchFamily="34" charset="0"/>
              </a:rPr>
              <a:t>⚫ For each city, identify the month with the highest total trips (peak demand) and the </a:t>
            </a:r>
            <a:endParaRPr lang="en-US" b="0" i="0" dirty="0">
              <a:solidFill>
                <a:srgbClr val="252423"/>
              </a:solidFill>
              <a:effectLst/>
              <a:latin typeface="Segoe UI" panose="020B0502040204020203" pitchFamily="34" charset="0"/>
            </a:endParaRPr>
          </a:p>
          <a:p>
            <a:pPr algn="l"/>
            <a:r>
              <a:rPr lang="en-US" sz="1800" b="0" i="0" dirty="0">
                <a:solidFill>
                  <a:srgbClr val="4FFA29"/>
                </a:solidFill>
                <a:effectLst/>
                <a:latin typeface="Segoe UI" panose="020B0502040204020203" pitchFamily="34" charset="0"/>
              </a:rPr>
              <a:t>      month with the lowest total trips (low demand). This analysis will help </a:t>
            </a:r>
            <a:r>
              <a:rPr lang="en-US" sz="1800" b="0" i="0" dirty="0" err="1">
                <a:solidFill>
                  <a:srgbClr val="4FFA29"/>
                </a:solidFill>
                <a:effectLst/>
                <a:latin typeface="Segoe UI" panose="020B0502040204020203" pitchFamily="34" charset="0"/>
              </a:rPr>
              <a:t>Goodcabs</a:t>
            </a:r>
            <a:endParaRPr lang="en-US" sz="1800" b="0" i="0" dirty="0">
              <a:solidFill>
                <a:srgbClr val="4FFA29"/>
              </a:solidFill>
              <a:effectLst/>
              <a:latin typeface="Segoe UI" panose="020B0502040204020203" pitchFamily="34" charset="0"/>
            </a:endParaRPr>
          </a:p>
          <a:p>
            <a:pPr algn="l"/>
            <a:r>
              <a:rPr lang="en-US" sz="1800" b="0" i="0" dirty="0">
                <a:solidFill>
                  <a:srgbClr val="4FFA29"/>
                </a:solidFill>
                <a:effectLst/>
                <a:latin typeface="Segoe UI" panose="020B0502040204020203" pitchFamily="34" charset="0"/>
              </a:rPr>
              <a:t>      understand seasonal patterns and adjust resources accordingly.</a:t>
            </a:r>
            <a:endParaRPr lang="en-US" b="0" i="0" dirty="0">
              <a:solidFill>
                <a:srgbClr val="252423"/>
              </a:solidFill>
              <a:effectLst/>
              <a:latin typeface="Segoe UI" panose="020B0502040204020203" pitchFamily="34" charset="0"/>
            </a:endParaRPr>
          </a:p>
        </p:txBody>
      </p:sp>
      <p:pic>
        <p:nvPicPr>
          <p:cNvPr id="6" name="Picture 5" descr="Screens screenshot of a computer screen&#10;&#10;Description automatically generated">
            <a:extLst>
              <a:ext uri="{FF2B5EF4-FFF2-40B4-BE49-F238E27FC236}">
                <a16:creationId xmlns:a16="http://schemas.microsoft.com/office/drawing/2014/main" id="{3A2374F6-61E8-CFA7-F2B2-E106AFC74A6D}"/>
              </a:ext>
            </a:extLst>
          </p:cNvPr>
          <p:cNvPicPr>
            <a:picLocks noChangeAspect="1"/>
          </p:cNvPicPr>
          <p:nvPr/>
        </p:nvPicPr>
        <p:blipFill>
          <a:blip r:embed="rId3"/>
          <a:stretch>
            <a:fillRect/>
          </a:stretch>
        </p:blipFill>
        <p:spPr>
          <a:xfrm>
            <a:off x="7662041" y="1590765"/>
            <a:ext cx="3999413" cy="5059310"/>
          </a:xfrm>
          <a:prstGeom prst="rect">
            <a:avLst/>
          </a:prstGeom>
        </p:spPr>
      </p:pic>
      <p:pic>
        <p:nvPicPr>
          <p:cNvPr id="8" name="Picture 7" descr="Screens screenshot of a computer screen">
            <a:extLst>
              <a:ext uri="{FF2B5EF4-FFF2-40B4-BE49-F238E27FC236}">
                <a16:creationId xmlns:a16="http://schemas.microsoft.com/office/drawing/2014/main" id="{76F94DA0-F7A8-D498-A773-E013E3C40E9C}"/>
              </a:ext>
            </a:extLst>
          </p:cNvPr>
          <p:cNvPicPr>
            <a:picLocks noChangeAspect="1"/>
          </p:cNvPicPr>
          <p:nvPr/>
        </p:nvPicPr>
        <p:blipFill>
          <a:blip r:embed="rId4"/>
          <a:stretch>
            <a:fillRect/>
          </a:stretch>
        </p:blipFill>
        <p:spPr>
          <a:xfrm>
            <a:off x="700427" y="1639016"/>
            <a:ext cx="4407601" cy="5011059"/>
          </a:xfrm>
          <a:prstGeom prst="rect">
            <a:avLst/>
          </a:prstGeom>
        </p:spPr>
      </p:pic>
    </p:spTree>
    <p:extLst>
      <p:ext uri="{BB962C8B-B14F-4D97-AF65-F5344CB8AC3E}">
        <p14:creationId xmlns:p14="http://schemas.microsoft.com/office/powerpoint/2010/main" val="3627398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lack background with a circle&#10;&#10;Description automatically generated">
            <a:extLst>
              <a:ext uri="{FF2B5EF4-FFF2-40B4-BE49-F238E27FC236}">
                <a16:creationId xmlns:a16="http://schemas.microsoft.com/office/drawing/2014/main" id="{55920C92-D8A7-921B-B816-D3A7A31F5FD4}"/>
              </a:ext>
            </a:extLst>
          </p:cNvPr>
          <p:cNvPicPr>
            <a:picLocks noChangeAspect="1"/>
          </p:cNvPicPr>
          <p:nvPr/>
        </p:nvPicPr>
        <p:blipFill>
          <a:blip r:embed="rId2"/>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0D297955-0E92-F4AF-C7D1-7D2A4B63F62A}"/>
              </a:ext>
            </a:extLst>
          </p:cNvPr>
          <p:cNvSpPr txBox="1"/>
          <p:nvPr/>
        </p:nvSpPr>
        <p:spPr>
          <a:xfrm>
            <a:off x="315309" y="601404"/>
            <a:ext cx="11288111" cy="1200329"/>
          </a:xfrm>
          <a:prstGeom prst="rect">
            <a:avLst/>
          </a:prstGeom>
          <a:noFill/>
        </p:spPr>
        <p:txBody>
          <a:bodyPr wrap="square">
            <a:spAutoFit/>
          </a:bodyPr>
          <a:lstStyle/>
          <a:p>
            <a:pPr algn="l"/>
            <a:r>
              <a:rPr lang="en-US" sz="1800" b="0" i="0" dirty="0">
                <a:solidFill>
                  <a:srgbClr val="4FFA29"/>
                </a:solidFill>
                <a:effectLst/>
                <a:latin typeface="Segoe UI" panose="020B0502040204020203" pitchFamily="34" charset="0"/>
              </a:rPr>
              <a:t>5. Weekend vs. Weekday Trip Demand by City</a:t>
            </a:r>
          </a:p>
          <a:p>
            <a:pPr algn="l"/>
            <a:endParaRPr lang="en-US" b="0" i="0" dirty="0">
              <a:solidFill>
                <a:srgbClr val="252423"/>
              </a:solidFill>
              <a:effectLst/>
              <a:latin typeface="Segoe UI" panose="020B0502040204020203" pitchFamily="34" charset="0"/>
            </a:endParaRPr>
          </a:p>
          <a:p>
            <a:pPr algn="l"/>
            <a:r>
              <a:rPr lang="en-US" sz="1800" b="0" i="0" dirty="0">
                <a:solidFill>
                  <a:srgbClr val="4FFA29"/>
                </a:solidFill>
                <a:effectLst/>
                <a:latin typeface="Segoe UI" panose="020B0502040204020203" pitchFamily="34" charset="0"/>
              </a:rPr>
              <a:t>⚫ Compare the total trips taken on weekdays versus weekends for each city over the six-month period.    </a:t>
            </a:r>
            <a:r>
              <a:rPr lang="en-US" dirty="0">
                <a:solidFill>
                  <a:srgbClr val="4FFA29"/>
                </a:solidFill>
                <a:latin typeface="Segoe UI" panose="020B0502040204020203" pitchFamily="34" charset="0"/>
              </a:rPr>
              <a:t>  </a:t>
            </a:r>
            <a:r>
              <a:rPr lang="en-US" sz="1800" b="0" i="0" dirty="0">
                <a:solidFill>
                  <a:srgbClr val="4FFA29"/>
                </a:solidFill>
                <a:effectLst/>
                <a:latin typeface="Segoe UI" panose="020B0502040204020203" pitchFamily="34" charset="0"/>
              </a:rPr>
              <a:t>            </a:t>
            </a:r>
            <a:r>
              <a:rPr lang="en-US" dirty="0">
                <a:highlight>
                  <a:srgbClr val="000000"/>
                </a:highlight>
                <a:latin typeface="Segoe UI" panose="020B0502040204020203" pitchFamily="34" charset="0"/>
              </a:rPr>
              <a:t>.</a:t>
            </a:r>
            <a:r>
              <a:rPr lang="en-US" sz="1800" b="0" i="0" dirty="0">
                <a:effectLst/>
                <a:latin typeface="Segoe UI" panose="020B0502040204020203" pitchFamily="34" charset="0"/>
              </a:rPr>
              <a:t> </a:t>
            </a:r>
            <a:r>
              <a:rPr lang="en-US" sz="1800" b="0" i="0" dirty="0">
                <a:solidFill>
                  <a:srgbClr val="4FFA29"/>
                </a:solidFill>
                <a:effectLst/>
                <a:latin typeface="Segoe UI" panose="020B0502040204020203" pitchFamily="34" charset="0"/>
              </a:rPr>
              <a:t>    Identify   cities with a preference for either weekend or weekday trips to understand demand variations.</a:t>
            </a:r>
            <a:endParaRPr lang="en-US" b="0" i="0" dirty="0">
              <a:solidFill>
                <a:srgbClr val="252423"/>
              </a:solidFill>
              <a:effectLst/>
              <a:latin typeface="Segoe UI" panose="020B0502040204020203" pitchFamily="34" charset="0"/>
            </a:endParaRPr>
          </a:p>
        </p:txBody>
      </p:sp>
      <p:pic>
        <p:nvPicPr>
          <p:cNvPr id="6" name="Picture 5" descr="A graph of different colored bars&#10;&#10;Description automatically generated">
            <a:extLst>
              <a:ext uri="{FF2B5EF4-FFF2-40B4-BE49-F238E27FC236}">
                <a16:creationId xmlns:a16="http://schemas.microsoft.com/office/drawing/2014/main" id="{A76856B2-7451-EFDD-AA11-A7DE10D40489}"/>
              </a:ext>
            </a:extLst>
          </p:cNvPr>
          <p:cNvPicPr>
            <a:picLocks noChangeAspect="1"/>
          </p:cNvPicPr>
          <p:nvPr/>
        </p:nvPicPr>
        <p:blipFill>
          <a:blip r:embed="rId3"/>
          <a:stretch>
            <a:fillRect/>
          </a:stretch>
        </p:blipFill>
        <p:spPr>
          <a:xfrm>
            <a:off x="2277906" y="2403137"/>
            <a:ext cx="6782747" cy="3867690"/>
          </a:xfrm>
          <a:prstGeom prst="rect">
            <a:avLst/>
          </a:prstGeom>
        </p:spPr>
      </p:pic>
    </p:spTree>
    <p:extLst>
      <p:ext uri="{BB962C8B-B14F-4D97-AF65-F5344CB8AC3E}">
        <p14:creationId xmlns:p14="http://schemas.microsoft.com/office/powerpoint/2010/main" val="3550011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lack background with a circle&#10;&#10;Description automatically generated">
            <a:extLst>
              <a:ext uri="{FF2B5EF4-FFF2-40B4-BE49-F238E27FC236}">
                <a16:creationId xmlns:a16="http://schemas.microsoft.com/office/drawing/2014/main" id="{55920C92-D8A7-921B-B816-D3A7A31F5FD4}"/>
              </a:ext>
            </a:extLst>
          </p:cNvPr>
          <p:cNvPicPr>
            <a:picLocks noChangeAspect="1"/>
          </p:cNvPicPr>
          <p:nvPr/>
        </p:nvPicPr>
        <p:blipFill>
          <a:blip r:embed="rId2"/>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9123E0A9-1311-2244-27DA-FA0A48215138}"/>
              </a:ext>
            </a:extLst>
          </p:cNvPr>
          <p:cNvSpPr txBox="1"/>
          <p:nvPr/>
        </p:nvSpPr>
        <p:spPr>
          <a:xfrm>
            <a:off x="568960" y="273318"/>
            <a:ext cx="10474960" cy="1754326"/>
          </a:xfrm>
          <a:prstGeom prst="rect">
            <a:avLst/>
          </a:prstGeom>
          <a:noFill/>
        </p:spPr>
        <p:txBody>
          <a:bodyPr wrap="square">
            <a:spAutoFit/>
          </a:bodyPr>
          <a:lstStyle/>
          <a:p>
            <a:pPr algn="l"/>
            <a:r>
              <a:rPr lang="en-US" sz="1800" b="0" i="0" dirty="0">
                <a:solidFill>
                  <a:srgbClr val="4FFA29"/>
                </a:solidFill>
                <a:effectLst/>
                <a:latin typeface="Segoe UI" panose="020B0502040204020203" pitchFamily="34" charset="0"/>
              </a:rPr>
              <a:t>6. Repeat Passenger Frequency and City Contribution Analysis</a:t>
            </a:r>
          </a:p>
          <a:p>
            <a:pPr algn="l"/>
            <a:endParaRPr lang="en-US" b="0" i="0" dirty="0">
              <a:solidFill>
                <a:srgbClr val="252423"/>
              </a:solidFill>
              <a:effectLst/>
              <a:latin typeface="Segoe UI" panose="020B0502040204020203" pitchFamily="34" charset="0"/>
            </a:endParaRPr>
          </a:p>
          <a:p>
            <a:pPr algn="l"/>
            <a:r>
              <a:rPr lang="en-US" sz="1800" b="0" i="0" dirty="0">
                <a:solidFill>
                  <a:srgbClr val="4FFA29"/>
                </a:solidFill>
                <a:effectLst/>
                <a:latin typeface="Segoe UI" panose="020B0502040204020203" pitchFamily="34" charset="0"/>
              </a:rPr>
              <a:t>⚫ </a:t>
            </a:r>
            <a:r>
              <a:rPr lang="en-US" sz="1800" b="0" i="0" dirty="0" err="1">
                <a:solidFill>
                  <a:srgbClr val="4FFA29"/>
                </a:solidFill>
                <a:effectLst/>
                <a:latin typeface="Segoe UI" panose="020B0502040204020203" pitchFamily="34" charset="0"/>
              </a:rPr>
              <a:t>Analyse</a:t>
            </a:r>
            <a:r>
              <a:rPr lang="en-US" sz="1800" b="0" i="0" dirty="0">
                <a:solidFill>
                  <a:srgbClr val="4FFA29"/>
                </a:solidFill>
                <a:effectLst/>
                <a:latin typeface="Segoe UI" panose="020B0502040204020203" pitchFamily="34" charset="0"/>
              </a:rPr>
              <a:t> the frequency of trips taken by repeat passengers in each city (e.g., % of repeat passengers taking 2 trips, 3 trips, etc.). Identify which cities contribute most to higher trip frequencies among repeat passengers, and examine if there are distinguishable patterns between tourism-focused and business-focused cities</a:t>
            </a:r>
            <a:endParaRPr lang="en-US" b="0" i="0" dirty="0">
              <a:solidFill>
                <a:srgbClr val="252423"/>
              </a:solidFill>
              <a:effectLst/>
              <a:latin typeface="Segoe UI" panose="020B0502040204020203" pitchFamily="34" charset="0"/>
            </a:endParaRPr>
          </a:p>
        </p:txBody>
      </p:sp>
      <p:pic>
        <p:nvPicPr>
          <p:cNvPr id="6" name="Picture 5" descr="A graph of passengers with green and white text&#10;&#10;Description automatically generated">
            <a:extLst>
              <a:ext uri="{FF2B5EF4-FFF2-40B4-BE49-F238E27FC236}">
                <a16:creationId xmlns:a16="http://schemas.microsoft.com/office/drawing/2014/main" id="{ECC929E9-08E4-D8FC-BC90-2CDE83443E61}"/>
              </a:ext>
            </a:extLst>
          </p:cNvPr>
          <p:cNvPicPr>
            <a:picLocks noChangeAspect="1"/>
          </p:cNvPicPr>
          <p:nvPr/>
        </p:nvPicPr>
        <p:blipFill>
          <a:blip r:embed="rId3"/>
          <a:stretch>
            <a:fillRect/>
          </a:stretch>
        </p:blipFill>
        <p:spPr>
          <a:xfrm>
            <a:off x="1751994" y="2156021"/>
            <a:ext cx="8688012" cy="4573601"/>
          </a:xfrm>
          <a:prstGeom prst="rect">
            <a:avLst/>
          </a:prstGeom>
        </p:spPr>
      </p:pic>
    </p:spTree>
    <p:extLst>
      <p:ext uri="{BB962C8B-B14F-4D97-AF65-F5344CB8AC3E}">
        <p14:creationId xmlns:p14="http://schemas.microsoft.com/office/powerpoint/2010/main" val="3897151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lack background with a circle&#10;&#10;Description automatically generated">
            <a:extLst>
              <a:ext uri="{FF2B5EF4-FFF2-40B4-BE49-F238E27FC236}">
                <a16:creationId xmlns:a16="http://schemas.microsoft.com/office/drawing/2014/main" id="{55920C92-D8A7-921B-B816-D3A7A31F5FD4}"/>
              </a:ext>
            </a:extLst>
          </p:cNvPr>
          <p:cNvPicPr>
            <a:picLocks noChangeAspect="1"/>
          </p:cNvPicPr>
          <p:nvPr/>
        </p:nvPicPr>
        <p:blipFill>
          <a:blip r:embed="rId2"/>
          <a:stretch>
            <a:fillRect/>
          </a:stretch>
        </p:blipFill>
        <p:spPr>
          <a:xfrm>
            <a:off x="-89688" y="0"/>
            <a:ext cx="12192000" cy="6858000"/>
          </a:xfrm>
          <a:prstGeom prst="rect">
            <a:avLst/>
          </a:prstGeom>
        </p:spPr>
      </p:pic>
      <p:sp>
        <p:nvSpPr>
          <p:cNvPr id="4" name="TextBox 3">
            <a:extLst>
              <a:ext uri="{FF2B5EF4-FFF2-40B4-BE49-F238E27FC236}">
                <a16:creationId xmlns:a16="http://schemas.microsoft.com/office/drawing/2014/main" id="{6A4F7D10-F127-C724-EB63-07834C64FFF4}"/>
              </a:ext>
            </a:extLst>
          </p:cNvPr>
          <p:cNvSpPr txBox="1"/>
          <p:nvPr/>
        </p:nvSpPr>
        <p:spPr>
          <a:xfrm>
            <a:off x="89688" y="0"/>
            <a:ext cx="10688320" cy="1754326"/>
          </a:xfrm>
          <a:prstGeom prst="rect">
            <a:avLst/>
          </a:prstGeom>
          <a:noFill/>
        </p:spPr>
        <p:txBody>
          <a:bodyPr wrap="square">
            <a:spAutoFit/>
          </a:bodyPr>
          <a:lstStyle/>
          <a:p>
            <a:pPr algn="l"/>
            <a:r>
              <a:rPr lang="en-US" sz="1800" b="0" i="0" dirty="0">
                <a:solidFill>
                  <a:srgbClr val="4FFA29"/>
                </a:solidFill>
                <a:effectLst/>
                <a:latin typeface="Segoe UI" panose="020B0502040204020203" pitchFamily="34" charset="0"/>
              </a:rPr>
              <a:t>7. Monthly Target Achievement Analysis for Key Metrics</a:t>
            </a:r>
          </a:p>
          <a:p>
            <a:pPr algn="l"/>
            <a:endParaRPr lang="en-US" b="0" i="0" dirty="0">
              <a:solidFill>
                <a:srgbClr val="252423"/>
              </a:solidFill>
              <a:effectLst/>
              <a:latin typeface="Segoe UI" panose="020B0502040204020203" pitchFamily="34" charset="0"/>
            </a:endParaRPr>
          </a:p>
          <a:p>
            <a:pPr algn="l"/>
            <a:r>
              <a:rPr lang="en-US" sz="1800" b="0" i="0" dirty="0">
                <a:solidFill>
                  <a:srgbClr val="4FFA29"/>
                </a:solidFill>
                <a:effectLst/>
                <a:latin typeface="Segoe UI" panose="020B0502040204020203" pitchFamily="34" charset="0"/>
              </a:rPr>
              <a:t>⚫ For each city, evaluate monthly performance against targets for total trips, new passengers, and average passenger ratings from </a:t>
            </a:r>
            <a:r>
              <a:rPr lang="en-US" sz="1800" b="0" i="0" dirty="0" err="1">
                <a:solidFill>
                  <a:srgbClr val="4FFA29"/>
                </a:solidFill>
                <a:effectLst/>
                <a:latin typeface="Segoe UI" panose="020B0502040204020203" pitchFamily="34" charset="0"/>
              </a:rPr>
              <a:t>targets_db</a:t>
            </a:r>
            <a:r>
              <a:rPr lang="en-US" sz="1800" b="0" i="0" dirty="0">
                <a:solidFill>
                  <a:srgbClr val="4FFA29"/>
                </a:solidFill>
                <a:effectLst/>
                <a:latin typeface="Segoe UI" panose="020B0502040204020203" pitchFamily="34" charset="0"/>
              </a:rPr>
              <a:t>. Determine if each metric met, exceeded, or missed the target, and calculate the percentage difference. Identify any consistent patterns in target achievement, particularly across tourism versus business-focused cities.</a:t>
            </a:r>
            <a:endParaRPr lang="en-US" b="0" i="0" dirty="0">
              <a:solidFill>
                <a:srgbClr val="252423"/>
              </a:solidFill>
              <a:effectLst/>
              <a:latin typeface="Segoe UI" panose="020B0502040204020203" pitchFamily="34" charset="0"/>
            </a:endParaRPr>
          </a:p>
        </p:txBody>
      </p:sp>
      <p:pic>
        <p:nvPicPr>
          <p:cNvPr id="6" name="Picture 5" descr="A screenshot of a computer&#10;&#10;Description automatically generated">
            <a:extLst>
              <a:ext uri="{FF2B5EF4-FFF2-40B4-BE49-F238E27FC236}">
                <a16:creationId xmlns:a16="http://schemas.microsoft.com/office/drawing/2014/main" id="{B26B66ED-11A7-99CE-9290-2E5DF017214C}"/>
              </a:ext>
            </a:extLst>
          </p:cNvPr>
          <p:cNvPicPr>
            <a:picLocks noChangeAspect="1"/>
          </p:cNvPicPr>
          <p:nvPr/>
        </p:nvPicPr>
        <p:blipFill>
          <a:blip r:embed="rId3"/>
          <a:stretch>
            <a:fillRect/>
          </a:stretch>
        </p:blipFill>
        <p:spPr>
          <a:xfrm>
            <a:off x="3636579" y="4248257"/>
            <a:ext cx="8555421" cy="2609743"/>
          </a:xfrm>
          <a:prstGeom prst="rect">
            <a:avLst/>
          </a:prstGeom>
        </p:spPr>
      </p:pic>
      <p:pic>
        <p:nvPicPr>
          <p:cNvPr id="8" name="Picture 7" descr="A screenshot of a computer">
            <a:extLst>
              <a:ext uri="{FF2B5EF4-FFF2-40B4-BE49-F238E27FC236}">
                <a16:creationId xmlns:a16="http://schemas.microsoft.com/office/drawing/2014/main" id="{7F20F28B-4E08-18CD-9E47-636D12C51C8A}"/>
              </a:ext>
            </a:extLst>
          </p:cNvPr>
          <p:cNvPicPr>
            <a:picLocks noChangeAspect="1"/>
          </p:cNvPicPr>
          <p:nvPr/>
        </p:nvPicPr>
        <p:blipFill>
          <a:blip r:embed="rId4"/>
          <a:stretch>
            <a:fillRect/>
          </a:stretch>
        </p:blipFill>
        <p:spPr>
          <a:xfrm>
            <a:off x="189185" y="1754326"/>
            <a:ext cx="7104994" cy="2493931"/>
          </a:xfrm>
          <a:prstGeom prst="rect">
            <a:avLst/>
          </a:prstGeom>
        </p:spPr>
      </p:pic>
      <p:cxnSp>
        <p:nvCxnSpPr>
          <p:cNvPr id="10" name="Straight Arrow Connector 9">
            <a:extLst>
              <a:ext uri="{FF2B5EF4-FFF2-40B4-BE49-F238E27FC236}">
                <a16:creationId xmlns:a16="http://schemas.microsoft.com/office/drawing/2014/main" id="{A540A90D-AEF6-D465-1862-7D007D14A692}"/>
              </a:ext>
            </a:extLst>
          </p:cNvPr>
          <p:cNvCxnSpPr>
            <a:cxnSpLocks/>
          </p:cNvCxnSpPr>
          <p:nvPr/>
        </p:nvCxnSpPr>
        <p:spPr>
          <a:xfrm flipH="1">
            <a:off x="7745773" y="2954194"/>
            <a:ext cx="869907" cy="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8" name="TextBox 17">
            <a:extLst>
              <a:ext uri="{FF2B5EF4-FFF2-40B4-BE49-F238E27FC236}">
                <a16:creationId xmlns:a16="http://schemas.microsoft.com/office/drawing/2014/main" id="{12340AAF-6924-7E6B-8846-9F7216F720C7}"/>
              </a:ext>
            </a:extLst>
          </p:cNvPr>
          <p:cNvSpPr txBox="1"/>
          <p:nvPr/>
        </p:nvSpPr>
        <p:spPr>
          <a:xfrm>
            <a:off x="9067274" y="2769528"/>
            <a:ext cx="2489200" cy="369332"/>
          </a:xfrm>
          <a:prstGeom prst="rect">
            <a:avLst/>
          </a:prstGeom>
          <a:noFill/>
        </p:spPr>
        <p:txBody>
          <a:bodyPr wrap="square" rtlCol="0">
            <a:spAutoFit/>
          </a:bodyPr>
          <a:lstStyle/>
          <a:p>
            <a:r>
              <a:rPr lang="en-US" dirty="0">
                <a:solidFill>
                  <a:srgbClr val="00CC00"/>
                </a:solidFill>
              </a:rPr>
              <a:t>Total Trip Performance</a:t>
            </a:r>
            <a:endParaRPr lang="en-IN" dirty="0">
              <a:solidFill>
                <a:srgbClr val="00CC00"/>
              </a:solidFill>
            </a:endParaRPr>
          </a:p>
        </p:txBody>
      </p:sp>
      <p:cxnSp>
        <p:nvCxnSpPr>
          <p:cNvPr id="19" name="Straight Arrow Connector 18">
            <a:extLst>
              <a:ext uri="{FF2B5EF4-FFF2-40B4-BE49-F238E27FC236}">
                <a16:creationId xmlns:a16="http://schemas.microsoft.com/office/drawing/2014/main" id="{82CDD9AD-77E6-EBFA-CB2F-595B6E8E0B8E}"/>
              </a:ext>
            </a:extLst>
          </p:cNvPr>
          <p:cNvCxnSpPr>
            <a:cxnSpLocks/>
          </p:cNvCxnSpPr>
          <p:nvPr/>
        </p:nvCxnSpPr>
        <p:spPr>
          <a:xfrm>
            <a:off x="2032701" y="5713600"/>
            <a:ext cx="1117600" cy="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21" name="TextBox 20">
            <a:extLst>
              <a:ext uri="{FF2B5EF4-FFF2-40B4-BE49-F238E27FC236}">
                <a16:creationId xmlns:a16="http://schemas.microsoft.com/office/drawing/2014/main" id="{3BC7D0BE-0B3F-6951-2AE7-6CBFE52E2DB0}"/>
              </a:ext>
            </a:extLst>
          </p:cNvPr>
          <p:cNvSpPr txBox="1"/>
          <p:nvPr/>
        </p:nvSpPr>
        <p:spPr>
          <a:xfrm>
            <a:off x="464206" y="5390435"/>
            <a:ext cx="2127295" cy="646331"/>
          </a:xfrm>
          <a:prstGeom prst="rect">
            <a:avLst/>
          </a:prstGeom>
          <a:noFill/>
        </p:spPr>
        <p:txBody>
          <a:bodyPr wrap="square" rtlCol="0">
            <a:spAutoFit/>
          </a:bodyPr>
          <a:lstStyle/>
          <a:p>
            <a:r>
              <a:rPr lang="en-US" dirty="0">
                <a:solidFill>
                  <a:srgbClr val="00CC00"/>
                </a:solidFill>
              </a:rPr>
              <a:t>New Passenger </a:t>
            </a:r>
            <a:r>
              <a:rPr lang="en-US" dirty="0" err="1">
                <a:solidFill>
                  <a:srgbClr val="00CC00"/>
                </a:solidFill>
              </a:rPr>
              <a:t>Peformance</a:t>
            </a:r>
            <a:endParaRPr lang="en-IN" dirty="0">
              <a:solidFill>
                <a:srgbClr val="00CC00"/>
              </a:solidFill>
            </a:endParaRPr>
          </a:p>
        </p:txBody>
      </p:sp>
    </p:spTree>
    <p:extLst>
      <p:ext uri="{BB962C8B-B14F-4D97-AF65-F5344CB8AC3E}">
        <p14:creationId xmlns:p14="http://schemas.microsoft.com/office/powerpoint/2010/main" val="112695453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FILE_NAME_PARSED_KEY" val="TRU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D401524DC532D42A0E0ED886331A72B" ma:contentTypeVersion="15" ma:contentTypeDescription="Create a new document." ma:contentTypeScope="" ma:versionID="aba17d7263e5a17e1efe42a3571abb41">
  <xsd:schema xmlns:xsd="http://www.w3.org/2001/XMLSchema" xmlns:xs="http://www.w3.org/2001/XMLSchema" xmlns:p="http://schemas.microsoft.com/office/2006/metadata/properties" xmlns:ns2="f577acbf-5b0b-4b4f-9948-268e97f8d3a4" xmlns:ns3="b1e4d6ee-9f6f-43f8-a618-24f3d84da28f" targetNamespace="http://schemas.microsoft.com/office/2006/metadata/properties" ma:root="true" ma:fieldsID="e4e3c9c8ed1c3d723d02c9f1cb24d19a" ns2:_="" ns3:_="">
    <xsd:import namespace="f577acbf-5b0b-4b4f-9948-268e97f8d3a4"/>
    <xsd:import namespace="b1e4d6ee-9f6f-43f8-a618-24f3d84da28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3:LastSharedByUser" minOccurs="0"/>
                <xsd:element ref="ns3:LastSharedByTime" minOccurs="0"/>
                <xsd:element ref="ns2:Document_x0020_Purpose" minOccurs="0"/>
                <xsd:element ref="ns2:Initiatives" minOccurs="0"/>
                <xsd:element ref="ns2:MediaServiceDateTaken" minOccurs="0"/>
                <xsd:element ref="ns2:MediaServiceAutoTags" minOccurs="0"/>
                <xsd:element ref="ns2:MediaServiceOCR" minOccurs="0"/>
                <xsd:element ref="ns2:MediaServiceLocation"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577acbf-5b0b-4b4f-9948-268e97f8d3a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Document_x0020_Purpose" ma:index="14" nillable="true" ma:displayName="Document Purpose" ma:default="Informational" ma:format="Dropdown" ma:internalName="Document_x0020_Purpose">
      <xsd:simpleType>
        <xsd:restriction base="dms:Choice">
          <xsd:enumeration value="Informational"/>
          <xsd:enumeration value="Feature Spec"/>
          <xsd:enumeration value="Engineering Design"/>
          <xsd:enumeration value="Planning"/>
        </xsd:restriction>
      </xsd:simpleType>
    </xsd:element>
    <xsd:element name="Initiatives" ma:index="15" nillable="true" ma:displayName="Initiatives" ma:description="List of initiatives related to this document" ma:internalName="Initiatives">
      <xsd:complexType>
        <xsd:complexContent>
          <xsd:extension base="dms:MultiChoice">
            <xsd:sequence>
              <xsd:element name="Value" maxOccurs="unbounded" minOccurs="0" nillable="true">
                <xsd:simpleType>
                  <xsd:restriction base="dms:Choice">
                    <xsd:enumeration value="Add-in MAU"/>
                    <xsd:enumeration value="Custom Functions"/>
                    <xsd:enumeration value="Data &amp; Analytics"/>
                    <xsd:enumeration value="DevEx: Portals &amp; Programs"/>
                    <xsd:enumeration value="DevEx: Tools &amp; Libraries"/>
                    <xsd:enumeration value="Engineering"/>
                    <xsd:enumeration value="Excel API"/>
                    <xsd:enumeration value="In-Market Support"/>
                    <xsd:enumeration value="Maker Access"/>
                    <xsd:enumeration value="SDX Runtime &amp; Partners"/>
                    <xsd:enumeration value="SDX Service Delivery"/>
                    <xsd:enumeration value="SDX API &amp; Pipeline"/>
                    <xsd:enumeration value="Shield &amp; OCE"/>
                  </xsd:restriction>
                </xsd:simpleType>
              </xsd:element>
            </xsd:sequence>
          </xsd:extension>
        </xsd:complexContent>
      </xsd:complexType>
    </xsd:element>
    <xsd:element name="MediaServiceDateTaken" ma:index="16" nillable="true" ma:displayName="MediaServiceDateTaken" ma:hidden="true" ma:internalName="MediaServiceDateTaken" ma:readOnly="true">
      <xsd:simpleType>
        <xsd:restriction base="dms:Text"/>
      </xsd:simpleType>
    </xsd:element>
    <xsd:element name="MediaServiceAutoTags" ma:index="17" nillable="true" ma:displayName="MediaServiceAutoTags" ma:internalName="MediaServiceAutoTags" ma:readOnly="true">
      <xsd:simpleType>
        <xsd:restriction base="dms:Text"/>
      </xsd:simpleType>
    </xsd:element>
    <xsd:element name="MediaServiceOCR" ma:index="18" nillable="true" ma:displayName="MediaServiceOCR" ma:internalName="MediaServiceOCR" ma:readOnly="true">
      <xsd:simpleType>
        <xsd:restriction base="dms:Note">
          <xsd:maxLength value="255"/>
        </xsd:restriction>
      </xsd:simpleType>
    </xsd:element>
    <xsd:element name="MediaServiceLocation" ma:index="19" nillable="true" ma:displayName="MediaServiceLocation" ma:internalName="MediaServiceLocation"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GenerationTime" ma:index="21"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1e4d6ee-9f6f-43f8-a618-24f3d84da28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LastSharedByUser" ma:index="12" nillable="true" ma:displayName="Last Shared By User" ma:hidden="true" ma:internalName="LastSharedByUser" ma:readOnly="true">
      <xsd:simpleType>
        <xsd:restriction base="dms:Note"/>
      </xsd:simpleType>
    </xsd:element>
    <xsd:element name="LastSharedByTime" ma:index="13"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Document_x0020_Purpose xmlns="f577acbf-5b0b-4b4f-9948-268e97f8d3a4">Informational</Document_x0020_Purpose>
    <Initiatives xmlns="f577acbf-5b0b-4b4f-9948-268e97f8d3a4"/>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DD29C39-1C4E-4B06-A1F4-2510F2DACF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577acbf-5b0b-4b4f-9948-268e97f8d3a4"/>
    <ds:schemaRef ds:uri="b1e4d6ee-9f6f-43f8-a618-24f3d84da2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17AB1FA-2F28-4684-9230-02ACEB6C0B0A}">
  <ds:schemaRefs>
    <ds:schemaRef ds:uri="http://purl.org/dc/elements/1.1/"/>
    <ds:schemaRef ds:uri="http://schemas.microsoft.com/office/2006/metadata/properties"/>
    <ds:schemaRef ds:uri="b1e4d6ee-9f6f-43f8-a618-24f3d84da28f"/>
    <ds:schemaRef ds:uri="http://schemas.microsoft.com/office/2006/documentManagement/types"/>
    <ds:schemaRef ds:uri="http://purl.org/dc/terms/"/>
    <ds:schemaRef ds:uri="http://schemas.openxmlformats.org/package/2006/metadata/core-properties"/>
    <ds:schemaRef ds:uri="f577acbf-5b0b-4b4f-9948-268e97f8d3a4"/>
    <ds:schemaRef ds:uri="http://purl.org/dc/dcmitype/"/>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E21AFCC0-734A-4A90-A597-A1CB34860DC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1996</TotalTime>
  <Words>2323</Words>
  <Application>Microsoft Office PowerPoint</Application>
  <PresentationFormat>Widescreen</PresentationFormat>
  <Paragraphs>245</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Segoe UI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dc:creator>
  <cp:lastModifiedBy>sangram dabhade</cp:lastModifiedBy>
  <cp:revision>30</cp:revision>
  <dcterms:created xsi:type="dcterms:W3CDTF">2018-06-07T21:39:02Z</dcterms:created>
  <dcterms:modified xsi:type="dcterms:W3CDTF">2024-12-17T09:00:56Z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0x010100CD401524DC532D42A0E0ED886331A72B</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t-dahop@microsoft.com</vt:lpwstr>
  </property>
  <property fmtid="{D5CDD505-2E9C-101B-9397-08002B2CF9AE}" pid="6" name="MSIP_Label_f42aa342-8706-4288-bd11-ebb85995028c_SetDate">
    <vt:lpwstr>2018-06-18T13:45:27.3782680Z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