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57" r:id="rId4"/>
    <p:sldId id="259" r:id="rId5"/>
    <p:sldId id="258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88" r:id="rId19"/>
    <p:sldId id="289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90" r:id="rId31"/>
    <p:sldId id="291" r:id="rId32"/>
    <p:sldId id="292" r:id="rId33"/>
    <p:sldId id="293" r:id="rId34"/>
    <p:sldId id="294" r:id="rId35"/>
    <p:sldId id="286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9" autoAdjust="0"/>
    <p:restoredTop sz="94660"/>
  </p:normalViewPr>
  <p:slideViewPr>
    <p:cSldViewPr snapToGrid="0">
      <p:cViewPr>
        <p:scale>
          <a:sx n="60" d="100"/>
          <a:sy n="60" d="100"/>
        </p:scale>
        <p:origin x="18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5AD14-31A4-44ED-A01E-4028D6F2000F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11635-B2F3-4CD8-BA1C-6D64A9ED7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0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4D542-44BF-4522-BFF9-09B5C646862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2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4D542-44BF-4522-BFF9-09B5C646862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932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4D542-44BF-4522-BFF9-09B5C646862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6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4D542-44BF-4522-BFF9-09B5C646862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7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64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82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53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21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91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49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76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70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9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5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problem/106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91" TargetMode="External"/><Relationship Id="rId2" Type="http://schemas.openxmlformats.org/officeDocument/2006/relationships/hyperlink" Target="https://swexpertacademy.com/main/learn/course/lectureProblemViewer.do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acmicpc.net/problem/2263" TargetMode="External"/><Relationship Id="rId4" Type="http://schemas.openxmlformats.org/officeDocument/2006/relationships/hyperlink" Target="https://www.acmicpc.net/problem/1167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orbw.tistory.com/117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3D5FFA4-A17B-452A-8B77-56F29C241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B389932-118E-4CCE-99F1-E22293F51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7962EC-5E25-4B40-949C-0D568BF0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자손 노드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DE81923-1667-4275-8B10-D004AC82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33" y="2171700"/>
            <a:ext cx="7898400" cy="42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DBB0C31-ACEE-4719-8EB7-0A94EAAA3B40}"/>
              </a:ext>
            </a:extLst>
          </p:cNvPr>
          <p:cNvSpPr txBox="1"/>
          <p:nvPr/>
        </p:nvSpPr>
        <p:spPr>
          <a:xfrm>
            <a:off x="1837266" y="1469154"/>
            <a:ext cx="613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서브트리에</a:t>
            </a:r>
            <a:r>
              <a:rPr lang="ko-KR" altLang="en-US" dirty="0"/>
              <a:t> 있는 하위 레벨의 노드들</a:t>
            </a:r>
            <a:endParaRPr lang="en-US" dirty="0"/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018EB91D-9BD4-4717-9C45-A98CB057AFB0}"/>
              </a:ext>
            </a:extLst>
          </p:cNvPr>
          <p:cNvSpPr/>
          <p:nvPr/>
        </p:nvSpPr>
        <p:spPr>
          <a:xfrm>
            <a:off x="5095933" y="4199467"/>
            <a:ext cx="1236133" cy="1189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EEF98117-1939-4F98-A740-2A511742EA05}"/>
              </a:ext>
            </a:extLst>
          </p:cNvPr>
          <p:cNvSpPr/>
          <p:nvPr/>
        </p:nvSpPr>
        <p:spPr>
          <a:xfrm>
            <a:off x="3521133" y="4166678"/>
            <a:ext cx="1236133" cy="1189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C9D78552-9268-43D6-A710-242242994B41}"/>
              </a:ext>
            </a:extLst>
          </p:cNvPr>
          <p:cNvSpPr/>
          <p:nvPr/>
        </p:nvSpPr>
        <p:spPr>
          <a:xfrm>
            <a:off x="2559667" y="5190833"/>
            <a:ext cx="1236133" cy="1189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7FCB14AA-9AC0-452B-8210-A2C95F2F20D8}"/>
              </a:ext>
            </a:extLst>
          </p:cNvPr>
          <p:cNvSpPr/>
          <p:nvPr/>
        </p:nvSpPr>
        <p:spPr>
          <a:xfrm>
            <a:off x="4269434" y="5200605"/>
            <a:ext cx="1236133" cy="1189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EAEFD3-74D7-4D72-9673-0308BCFCA61C}"/>
              </a:ext>
            </a:extLst>
          </p:cNvPr>
          <p:cNvSpPr txBox="1"/>
          <p:nvPr/>
        </p:nvSpPr>
        <p:spPr>
          <a:xfrm>
            <a:off x="2815034" y="3056279"/>
            <a:ext cx="24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ko-KR" altLang="en-US" dirty="0">
                <a:solidFill>
                  <a:srgbClr val="FF0000"/>
                </a:solidFill>
              </a:rPr>
              <a:t>의 자손 노드는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00295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dirty="0"/>
              <a:t>차수의 의미</a:t>
            </a:r>
            <a:endParaRPr lang="en-US" altLang="ko-KR" dirty="0"/>
          </a:p>
          <a:p>
            <a:pPr lvl="1"/>
            <a:r>
              <a:rPr lang="ko-KR" altLang="en-US" dirty="0"/>
              <a:t>노드에 연결된  자식 노드의 수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C85CD944-EA41-48CC-8C1B-87AA7249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66" y="2658533"/>
            <a:ext cx="6971932" cy="379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77655" y="2967335"/>
            <a:ext cx="271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</a:t>
            </a:r>
            <a:r>
              <a:rPr lang="ko-KR" altLang="en-US" smtClean="0"/>
              <a:t>의 차수 </a:t>
            </a:r>
            <a:r>
              <a:rPr lang="en-US" altLang="ko-KR" smtClean="0"/>
              <a:t>=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7655" y="3356272"/>
            <a:ext cx="176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</a:t>
            </a:r>
            <a:r>
              <a:rPr lang="ko-KR" altLang="en-US"/>
              <a:t>의 차수 </a:t>
            </a:r>
            <a:r>
              <a:rPr lang="en-US" altLang="ko-KR" smtClean="0"/>
              <a:t>=</a:t>
            </a:r>
            <a:endParaRPr lang="en-US" altLang="ko-KR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409162" y="4296428"/>
            <a:ext cx="375780" cy="3883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5165942" y="4253403"/>
            <a:ext cx="407097" cy="431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27686" y="2939534"/>
            <a:ext cx="48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 flipV="1">
            <a:off x="6699062" y="4316033"/>
            <a:ext cx="22133" cy="3463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27686" y="3373861"/>
            <a:ext cx="48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9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smtClean="0"/>
              <a:t>트리의 차수</a:t>
            </a:r>
            <a:endParaRPr lang="en-US" altLang="ko-KR"/>
          </a:p>
          <a:p>
            <a:pPr lvl="1"/>
            <a:r>
              <a:rPr lang="ko-KR" altLang="en-US" smtClean="0"/>
              <a:t>트리에 있는 노드의 차수 중 가장 큰 값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C85CD944-EA41-48CC-8C1B-87AA7249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66" y="2658533"/>
            <a:ext cx="6971932" cy="379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01598" y="3141702"/>
            <a:ext cx="205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 </a:t>
            </a:r>
            <a:r>
              <a:rPr lang="ko-KR" altLang="en-US" smtClean="0"/>
              <a:t>의 자식노드 </a:t>
            </a:r>
            <a:r>
              <a:rPr lang="en-US" altLang="ko-KR" smtClean="0"/>
              <a:t>=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01598" y="3624871"/>
            <a:ext cx="205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D </a:t>
            </a:r>
            <a:r>
              <a:rPr lang="ko-KR" altLang="en-US" smtClean="0"/>
              <a:t>의 자식노드 </a:t>
            </a:r>
            <a:r>
              <a:rPr lang="en-US" altLang="ko-KR" smtClean="0"/>
              <a:t>=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34838" y="3141702"/>
            <a:ext cx="4020855" cy="8525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30972" y="4180701"/>
            <a:ext cx="2313861" cy="7660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87902" y="5616524"/>
            <a:ext cx="342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트리</a:t>
            </a:r>
            <a:r>
              <a:rPr lang="en-US" altLang="ko-KR" smtClean="0"/>
              <a:t>T</a:t>
            </a:r>
            <a:r>
              <a:rPr lang="ko-KR" altLang="en-US" smtClean="0"/>
              <a:t>의 가장 큰 차수가 </a:t>
            </a:r>
            <a:r>
              <a:rPr lang="en-US" altLang="ko-KR" smtClean="0"/>
              <a:t>3</a:t>
            </a:r>
            <a:r>
              <a:rPr lang="ko-KR" altLang="en-US" smtClean="0"/>
              <a:t>이므로</a:t>
            </a:r>
            <a:endParaRPr lang="en-US" altLang="ko-KR" smtClean="0"/>
          </a:p>
          <a:p>
            <a:r>
              <a:rPr lang="ko-KR" altLang="en-US" smtClean="0"/>
              <a:t>트리 </a:t>
            </a:r>
            <a:r>
              <a:rPr lang="en-US" altLang="ko-KR" smtClean="0"/>
              <a:t>T</a:t>
            </a:r>
            <a:r>
              <a:rPr lang="ko-KR" altLang="en-US" smtClean="0"/>
              <a:t>의 차수 </a:t>
            </a:r>
            <a:r>
              <a:rPr lang="en-US" altLang="ko-KR" smtClean="0"/>
              <a:t>= 3</a:t>
            </a:r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2607064" y="3141702"/>
            <a:ext cx="48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7064" y="3624871"/>
            <a:ext cx="48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1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smtClean="0"/>
              <a:t>단말노드</a:t>
            </a:r>
            <a:r>
              <a:rPr lang="en-US" altLang="ko-KR" smtClean="0"/>
              <a:t>(</a:t>
            </a:r>
            <a:r>
              <a:rPr lang="ko-KR" altLang="en-US" smtClean="0"/>
              <a:t>리프노드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차수가 </a:t>
            </a:r>
            <a:r>
              <a:rPr lang="en-US" altLang="ko-KR" smtClean="0"/>
              <a:t>0</a:t>
            </a:r>
            <a:r>
              <a:rPr lang="ko-KR" altLang="en-US" smtClean="0"/>
              <a:t>인 노드</a:t>
            </a:r>
            <a:endParaRPr lang="en-US" altLang="ko-KR" smtClean="0"/>
          </a:p>
          <a:p>
            <a:pPr lvl="1"/>
            <a:r>
              <a:rPr lang="ko-KR" altLang="en-US" smtClean="0"/>
              <a:t>자식 노드가 없는 노드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C85CD944-EA41-48CC-8C1B-87AA7249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66" y="2658533"/>
            <a:ext cx="6971932" cy="379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2780778" y="5384206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262982" y="5346628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094961" y="4392360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172200" y="4392360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972760" y="5423770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874911" y="4392360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881978" y="4404105"/>
            <a:ext cx="1077239" cy="102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5562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높이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smtClean="0"/>
              <a:t>노드의 높이</a:t>
            </a:r>
            <a:endParaRPr lang="en-US" altLang="ko-KR" smtClean="0"/>
          </a:p>
          <a:p>
            <a:pPr lvl="1"/>
            <a:r>
              <a:rPr lang="ko-KR" altLang="en-US" smtClean="0"/>
              <a:t>루트 </a:t>
            </a:r>
            <a:r>
              <a:rPr lang="en-US" altLang="ko-KR" smtClean="0"/>
              <a:t>: </a:t>
            </a:r>
            <a:r>
              <a:rPr lang="ko-KR" altLang="en-US" smtClean="0"/>
              <a:t>노드 중 최상위 노드</a:t>
            </a:r>
            <a:endParaRPr lang="en-US" altLang="ko-KR" smtClean="0"/>
          </a:p>
          <a:p>
            <a:pPr lvl="1"/>
            <a:r>
              <a:rPr lang="ko-KR" altLang="en-US" smtClean="0"/>
              <a:t>노드의 레벨</a:t>
            </a:r>
            <a:endParaRPr lang="en-US" dirty="0"/>
          </a:p>
        </p:txBody>
      </p:sp>
      <p:sp>
        <p:nvSpPr>
          <p:cNvPr id="19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pic>
        <p:nvPicPr>
          <p:cNvPr id="1026" name="Picture 2" descr="https://t1.daumcdn.net/cfile/tistory/2522DB4C5711205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62" y="3124200"/>
            <a:ext cx="867143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/>
          <p:cNvSpPr/>
          <p:nvPr/>
        </p:nvSpPr>
        <p:spPr>
          <a:xfrm>
            <a:off x="3845491" y="3770334"/>
            <a:ext cx="826718" cy="790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345482" y="4582960"/>
            <a:ext cx="826718" cy="790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79362" y="3616890"/>
            <a:ext cx="1277655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B</a:t>
            </a:r>
            <a:r>
              <a:rPr lang="ko-KR" altLang="en-US" smtClean="0">
                <a:solidFill>
                  <a:srgbClr val="FF0000"/>
                </a:solidFill>
              </a:rPr>
              <a:t>의 높이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4211" y="5396890"/>
            <a:ext cx="1277655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G</a:t>
            </a:r>
            <a:r>
              <a:rPr lang="ko-KR" altLang="en-US" smtClean="0">
                <a:solidFill>
                  <a:srgbClr val="FF0000"/>
                </a:solidFill>
              </a:rPr>
              <a:t>의 높이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672209" y="3630460"/>
            <a:ext cx="900830" cy="3622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5758841" y="3770334"/>
            <a:ext cx="0" cy="149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5758841" y="4472313"/>
            <a:ext cx="0" cy="1490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5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높이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smtClean="0"/>
              <a:t>트리의 높이</a:t>
            </a:r>
            <a:endParaRPr lang="en-US" altLang="ko-KR" smtClean="0"/>
          </a:p>
          <a:p>
            <a:pPr lvl="1"/>
            <a:r>
              <a:rPr lang="ko-KR" altLang="en-US" smtClean="0"/>
              <a:t>트리에 있는 노드의 높이 중에서 가장 큰 값</a:t>
            </a:r>
            <a:endParaRPr lang="en-US" altLang="ko-KR" smtClean="0"/>
          </a:p>
          <a:p>
            <a:pPr lvl="1"/>
            <a:r>
              <a:rPr lang="ko-KR" altLang="en-US" smtClean="0"/>
              <a:t>최대 레벨</a:t>
            </a:r>
            <a:endParaRPr lang="en-US" dirty="0"/>
          </a:p>
        </p:txBody>
      </p:sp>
      <p:sp>
        <p:nvSpPr>
          <p:cNvPr id="19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pic>
        <p:nvPicPr>
          <p:cNvPr id="1026" name="Picture 2" descr="https://t1.daumcdn.net/cfile/tistory/2522DB4C5711205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62" y="3124200"/>
            <a:ext cx="867143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타원 19"/>
          <p:cNvSpPr/>
          <p:nvPr/>
        </p:nvSpPr>
        <p:spPr>
          <a:xfrm>
            <a:off x="5345482" y="3033908"/>
            <a:ext cx="826718" cy="790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4343" y="4463534"/>
            <a:ext cx="145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트리의 높이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오른쪽 중괄호 3"/>
          <p:cNvSpPr/>
          <p:nvPr/>
        </p:nvSpPr>
        <p:spPr>
          <a:xfrm>
            <a:off x="10373639" y="3429000"/>
            <a:ext cx="380704" cy="249581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559474" y="3607496"/>
            <a:ext cx="977030" cy="4509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3720230" y="4413599"/>
            <a:ext cx="363255" cy="419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048411" y="5190959"/>
            <a:ext cx="379584" cy="381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370217" y="6287869"/>
            <a:ext cx="211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트리 </a:t>
            </a:r>
            <a:r>
              <a:rPr lang="en-US" altLang="ko-KR" smtClean="0">
                <a:solidFill>
                  <a:srgbClr val="FF0000"/>
                </a:solidFill>
              </a:rPr>
              <a:t>T</a:t>
            </a:r>
            <a:r>
              <a:rPr lang="ko-KR" altLang="en-US" smtClean="0">
                <a:solidFill>
                  <a:srgbClr val="FF0000"/>
                </a:solidFill>
              </a:rPr>
              <a:t>의 높이 </a:t>
            </a:r>
            <a:r>
              <a:rPr lang="en-US" altLang="ko-KR" smtClean="0">
                <a:solidFill>
                  <a:srgbClr val="FF0000"/>
                </a:solidFill>
              </a:rPr>
              <a:t>=3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0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605417-EA47-4B43-8F0A-C60FAF27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높이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85734C-422F-419C-995B-2B72D1C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smtClean="0"/>
              <a:t>간단한 </a:t>
            </a:r>
            <a:r>
              <a:rPr lang="en-US" altLang="ko-KR" smtClean="0"/>
              <a:t>test</a:t>
            </a:r>
            <a:endParaRPr lang="en-US" dirty="0"/>
          </a:p>
        </p:txBody>
      </p:sp>
      <p:sp>
        <p:nvSpPr>
          <p:cNvPr id="19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pic>
        <p:nvPicPr>
          <p:cNvPr id="2050" name="Picture 2" descr="https://img1.daumcdn.net/thumb/R720x0.q80/?scode=mtistory2&amp;fname=http%3A%2F%2Fcfile27.uf.tistory.com%2Fimage%2F2206AA4B563AE18D2C38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50" y="2324100"/>
            <a:ext cx="8949565" cy="386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991595" y="3995803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935229" y="4256958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907948" y="4540881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52551" y="4835570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52551" y="5038269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07948" y="5300107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672035" y="5625721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문제</a:t>
            </a:r>
            <a:endParaRPr lang="en-US" sz="2800" u="sng" dirty="0"/>
          </a:p>
        </p:txBody>
      </p:sp>
      <p:sp>
        <p:nvSpPr>
          <p:cNvPr id="4" name="직사각형 3"/>
          <p:cNvSpPr/>
          <p:nvPr/>
        </p:nvSpPr>
        <p:spPr>
          <a:xfrm>
            <a:off x="9991595" y="3995803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935229" y="4256958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907948" y="4540881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52551" y="4835570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52551" y="5038269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07948" y="5300107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672035" y="5625721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38" y="495300"/>
            <a:ext cx="5571715" cy="60764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53" y="2183135"/>
            <a:ext cx="5372850" cy="441069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038090" y="907469"/>
            <a:ext cx="417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4"/>
              </a:rPr>
              <a:t>https://www.acmicpc.net/problem/1068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38090" y="1301234"/>
            <a:ext cx="1754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백준 </a:t>
            </a:r>
            <a:r>
              <a:rPr lang="en-US" altLang="ko-KR" smtClean="0"/>
              <a:t>1068 </a:t>
            </a:r>
            <a:r>
              <a:rPr lang="ko-KR" altLang="en-US" smtClean="0"/>
              <a:t>문제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41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91595" y="3995803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935229" y="4256958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907948" y="4540881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52551" y="4835570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52551" y="5038269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07948" y="5300107"/>
            <a:ext cx="764087" cy="263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76959" y="148471"/>
            <a:ext cx="361866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def find(x):</a:t>
            </a:r>
          </a:p>
          <a:p>
            <a:r>
              <a:rPr lang="en-US" altLang="ko-KR" sz="1600"/>
              <a:t>    global count</a:t>
            </a:r>
          </a:p>
          <a:p>
            <a:r>
              <a:rPr lang="en-US" altLang="ko-KR" sz="1600"/>
              <a:t>    if len(map[x]) == 0:</a:t>
            </a:r>
          </a:p>
          <a:p>
            <a:r>
              <a:rPr lang="en-US" altLang="ko-KR" sz="1600"/>
              <a:t>        count=count+1</a:t>
            </a:r>
          </a:p>
          <a:p>
            <a:r>
              <a:rPr lang="en-US" altLang="ko-KR" sz="1600"/>
              <a:t>    else:</a:t>
            </a:r>
          </a:p>
          <a:p>
            <a:r>
              <a:rPr lang="en-US" altLang="ko-KR" sz="1600"/>
              <a:t>        for i in map[x]:</a:t>
            </a:r>
          </a:p>
          <a:p>
            <a:r>
              <a:rPr lang="en-US" altLang="ko-KR" sz="1600"/>
              <a:t>            find(i)</a:t>
            </a:r>
          </a:p>
          <a:p>
            <a:endParaRPr lang="en-US" altLang="ko-KR" sz="1600" smtClean="0"/>
          </a:p>
          <a:p>
            <a:r>
              <a:rPr lang="en-US" altLang="ko-KR" sz="1600"/>
              <a:t>c</a:t>
            </a:r>
            <a:r>
              <a:rPr lang="en-US" altLang="ko-KR" sz="1600" smtClean="0"/>
              <a:t>ount=0  </a:t>
            </a:r>
            <a:endParaRPr lang="en-US" altLang="ko-KR" sz="1600"/>
          </a:p>
          <a:p>
            <a:r>
              <a:rPr lang="en-US" altLang="ko-KR" sz="1600"/>
              <a:t>n = int(input())</a:t>
            </a:r>
          </a:p>
          <a:p>
            <a:r>
              <a:rPr lang="en-US" altLang="ko-KR" sz="1600"/>
              <a:t>l = list(map(int,input().split()))</a:t>
            </a:r>
          </a:p>
          <a:p>
            <a:r>
              <a:rPr lang="en-US" altLang="ko-KR" sz="1600"/>
              <a:t>map = [[]for _ in range(52)]</a:t>
            </a:r>
          </a:p>
          <a:p>
            <a:r>
              <a:rPr lang="en-US" altLang="ko-KR" sz="1600"/>
              <a:t>for _ in range(0, n):</a:t>
            </a:r>
          </a:p>
          <a:p>
            <a:r>
              <a:rPr lang="en-US" altLang="ko-KR" sz="1600"/>
              <a:t>    if(l[_] == -1):</a:t>
            </a:r>
          </a:p>
          <a:p>
            <a:r>
              <a:rPr lang="en-US" altLang="ko-KR" sz="1600"/>
              <a:t>        start = _</a:t>
            </a:r>
          </a:p>
          <a:p>
            <a:r>
              <a:rPr lang="en-US" altLang="ko-KR" sz="1600"/>
              <a:t>    else:</a:t>
            </a:r>
          </a:p>
          <a:p>
            <a:r>
              <a:rPr lang="en-US" altLang="ko-KR" sz="1600"/>
              <a:t>        map[l[_]].append(_)</a:t>
            </a:r>
          </a:p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print(map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en-US" altLang="ko-KR" sz="1600"/>
          </a:p>
          <a:p>
            <a:r>
              <a:rPr lang="en-US" altLang="ko-KR" sz="1600"/>
              <a:t>t = int(input())</a:t>
            </a:r>
          </a:p>
          <a:p>
            <a:r>
              <a:rPr lang="en-US" altLang="ko-KR" sz="1600"/>
              <a:t>for i in range(n):</a:t>
            </a:r>
          </a:p>
          <a:p>
            <a:r>
              <a:rPr lang="en-US" altLang="ko-KR" sz="1600"/>
              <a:t>    if t in map[i]:</a:t>
            </a:r>
          </a:p>
          <a:p>
            <a:r>
              <a:rPr lang="en-US" altLang="ko-KR" sz="1600"/>
              <a:t>        map[i].remove(t)</a:t>
            </a:r>
          </a:p>
          <a:p>
            <a:r>
              <a:rPr lang="en-US" altLang="ko-KR" sz="1600"/>
              <a:t>       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</a:rPr>
              <a:t># print(map</a:t>
            </a:r>
            <a:r>
              <a:rPr lang="en-US" altLang="ko-KR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ko-KR" sz="1600"/>
          </a:p>
          <a:p>
            <a:r>
              <a:rPr lang="en-US" altLang="ko-KR" sz="1600"/>
              <a:t>if start != t:</a:t>
            </a:r>
          </a:p>
          <a:p>
            <a:r>
              <a:rPr lang="en-US" altLang="ko-KR" sz="1600"/>
              <a:t>    find(start)</a:t>
            </a:r>
          </a:p>
          <a:p>
            <a:r>
              <a:rPr lang="en-US" altLang="ko-KR" sz="1600"/>
              <a:t>print(count)</a:t>
            </a:r>
            <a:endParaRPr lang="ko-KR" altLang="en-US"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32" y="0"/>
            <a:ext cx="4366141" cy="3657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178" y="3603343"/>
            <a:ext cx="3880732" cy="325536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2746459" y="2654752"/>
            <a:ext cx="2666947" cy="1760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3" idx="1"/>
          </p:cNvCxnSpPr>
          <p:nvPr/>
        </p:nvCxnSpPr>
        <p:spPr>
          <a:xfrm flipV="1">
            <a:off x="2959100" y="5231023"/>
            <a:ext cx="3405078" cy="656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6415" y="2346974"/>
            <a:ext cx="257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노드의 개수 입력 받음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9964" y="2620421"/>
            <a:ext cx="257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노드 입력 받음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9964" y="2897833"/>
            <a:ext cx="257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맵을 형성해줌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35306" y="3333147"/>
            <a:ext cx="257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루트노드를 찾아 </a:t>
            </a:r>
            <a:r>
              <a:rPr lang="en-US" altLang="ko-KR" sz="1400" smtClean="0">
                <a:solidFill>
                  <a:srgbClr val="0070C0"/>
                </a:solidFill>
              </a:rPr>
              <a:t>start</a:t>
            </a:r>
            <a:r>
              <a:rPr lang="ko-KR" altLang="en-US" sz="1400" smtClean="0">
                <a:solidFill>
                  <a:srgbClr val="0070C0"/>
                </a:solidFill>
              </a:rPr>
              <a:t>로 지정해줌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70245" y="4067006"/>
            <a:ext cx="257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시작노드에 도착노드를 </a:t>
            </a:r>
            <a:r>
              <a:rPr lang="en-US" altLang="ko-KR" sz="1400" smtClean="0">
                <a:solidFill>
                  <a:srgbClr val="0070C0"/>
                </a:solidFill>
              </a:rPr>
              <a:t>append</a:t>
            </a:r>
            <a:r>
              <a:rPr lang="ko-KR" altLang="en-US" sz="1400" smtClean="0">
                <a:solidFill>
                  <a:srgbClr val="0070C0"/>
                </a:solidFill>
              </a:rPr>
              <a:t>시켜줌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46459" y="4813204"/>
            <a:ext cx="257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삭제될 노드 입력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8087" y="5426307"/>
            <a:ext cx="257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부모 노드의 번호</a:t>
            </a:r>
            <a:r>
              <a:rPr lang="en-US" altLang="ko-KR" sz="1200" smtClean="0">
                <a:solidFill>
                  <a:srgbClr val="0070C0"/>
                </a:solidFill>
              </a:rPr>
              <a:t>(index)</a:t>
            </a:r>
            <a:r>
              <a:rPr lang="ko-KR" altLang="en-US" sz="1200" smtClean="0">
                <a:solidFill>
                  <a:srgbClr val="0070C0"/>
                </a:solidFill>
              </a:rPr>
              <a:t>를 찾아 삭제될 노드가 있다면 삭제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62995" y="6035104"/>
            <a:ext cx="310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루트가 삭제될 노드가 아니라면 </a:t>
            </a:r>
            <a:r>
              <a:rPr lang="en-US" altLang="ko-KR" sz="1200" smtClean="0">
                <a:solidFill>
                  <a:srgbClr val="0070C0"/>
                </a:solidFill>
              </a:rPr>
              <a:t>find</a:t>
            </a:r>
            <a:r>
              <a:rPr lang="ko-KR" altLang="en-US" sz="1200" smtClean="0">
                <a:solidFill>
                  <a:srgbClr val="0070C0"/>
                </a:solidFill>
              </a:rPr>
              <a:t>함수를 이용</a:t>
            </a:r>
            <a:endParaRPr lang="en-US" altLang="ko-KR" sz="1200" smtClean="0">
              <a:solidFill>
                <a:srgbClr val="0070C0"/>
              </a:solidFill>
            </a:endParaRPr>
          </a:p>
          <a:p>
            <a:r>
              <a:rPr lang="ko-KR" altLang="en-US" sz="1200" smtClean="0">
                <a:solidFill>
                  <a:srgbClr val="0070C0"/>
                </a:solidFill>
              </a:rPr>
              <a:t>만일 루트 노드가 삭제될 노드이면 탐색을 하지않고 끝냄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39701" y="388655"/>
            <a:ext cx="257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전역변수 설정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39701" y="696432"/>
            <a:ext cx="257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0070C0"/>
                </a:solidFill>
              </a:rPr>
              <a:t>리프노드가</a:t>
            </a:r>
            <a:r>
              <a:rPr lang="ko-KR" altLang="en-US" sz="1400" dirty="0" smtClean="0">
                <a:solidFill>
                  <a:srgbClr val="0070C0"/>
                </a:solidFill>
              </a:rPr>
              <a:t> 없으면</a:t>
            </a:r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Count+1</a:t>
            </a:r>
            <a:r>
              <a:rPr lang="ko-KR" altLang="en-US" sz="1400" dirty="0" smtClean="0">
                <a:solidFill>
                  <a:srgbClr val="0070C0"/>
                </a:solidFill>
              </a:rPr>
              <a:t>해준다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39701" y="1418419"/>
            <a:ext cx="257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아니면 재귀함수로</a:t>
            </a:r>
            <a:endParaRPr lang="en-US" altLang="ko-KR" sz="1400" smtClean="0">
              <a:solidFill>
                <a:srgbClr val="0070C0"/>
              </a:solidFill>
            </a:endParaRPr>
          </a:p>
          <a:p>
            <a:r>
              <a:rPr lang="ko-KR" altLang="en-US" sz="1400" smtClean="0">
                <a:solidFill>
                  <a:srgbClr val="0070C0"/>
                </a:solidFill>
              </a:rPr>
              <a:t>다시 탐색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25512" y="818254"/>
            <a:ext cx="209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전역변수</a:t>
            </a:r>
            <a:endParaRPr lang="en-US" altLang="ko-KR" b="1" smtClean="0"/>
          </a:p>
          <a:p>
            <a:r>
              <a:rPr lang="en-US" altLang="ko-KR" b="1" smtClean="0"/>
              <a:t>: </a:t>
            </a:r>
            <a:r>
              <a:rPr lang="ko-KR" altLang="en-US" b="1" smtClean="0"/>
              <a:t>함수 밖의 전역 공간에서 선언된 변수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807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5357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1</a:t>
            </a:r>
            <a:r>
              <a:rPr lang="en-US" altLang="ko-KR" sz="4400" smtClean="0"/>
              <a:t>. </a:t>
            </a:r>
            <a:r>
              <a:rPr lang="en-US" altLang="ko-KR" sz="4400" dirty="0" smtClean="0"/>
              <a:t>TREE</a:t>
            </a:r>
            <a:r>
              <a:rPr lang="ko-KR" altLang="en-US" sz="4400" dirty="0" smtClean="0"/>
              <a:t>의 종류</a:t>
            </a:r>
            <a:endParaRPr lang="ko-KR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38554" y="1465385"/>
            <a:ext cx="324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1 ) Binary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4769" y="1465385"/>
            <a:ext cx="324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en-US" altLang="ko-KR" sz="2800" dirty="0" smtClean="0"/>
              <a:t> ) Ternary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6493" y="1465385"/>
            <a:ext cx="324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3 ) </a:t>
            </a:r>
            <a:r>
              <a:rPr lang="ko-KR" altLang="en-US" sz="2800" dirty="0" smtClean="0"/>
              <a:t>등등</a:t>
            </a:r>
            <a:endParaRPr lang="en-US" altLang="ko-KR" sz="2800" dirty="0" smtClean="0"/>
          </a:p>
        </p:txBody>
      </p:sp>
      <p:grpSp>
        <p:nvGrpSpPr>
          <p:cNvPr id="89" name="그룹 88"/>
          <p:cNvGrpSpPr/>
          <p:nvPr/>
        </p:nvGrpSpPr>
        <p:grpSpPr>
          <a:xfrm>
            <a:off x="738554" y="2303584"/>
            <a:ext cx="3285824" cy="2801814"/>
            <a:chOff x="738554" y="2303584"/>
            <a:chExt cx="3285824" cy="2801814"/>
          </a:xfrm>
        </p:grpSpPr>
        <p:sp>
          <p:nvSpPr>
            <p:cNvPr id="8" name="타원 7"/>
            <p:cNvSpPr/>
            <p:nvPr/>
          </p:nvSpPr>
          <p:spPr>
            <a:xfrm>
              <a:off x="1658815" y="2303584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738554" y="3370383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514600" y="3370383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658815" y="4402013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320993" y="4402013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>
              <a:stCxn id="8" idx="3"/>
              <a:endCxn id="10" idx="7"/>
            </p:cNvCxnSpPr>
            <p:nvPr/>
          </p:nvCxnSpPr>
          <p:spPr>
            <a:xfrm flipH="1">
              <a:off x="1338931" y="2903961"/>
              <a:ext cx="422892" cy="569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8" idx="5"/>
              <a:endCxn id="11" idx="1"/>
            </p:cNvCxnSpPr>
            <p:nvPr/>
          </p:nvCxnSpPr>
          <p:spPr>
            <a:xfrm>
              <a:off x="2259192" y="2903961"/>
              <a:ext cx="358416" cy="5694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1" idx="5"/>
              <a:endCxn id="13" idx="1"/>
            </p:cNvCxnSpPr>
            <p:nvPr/>
          </p:nvCxnSpPr>
          <p:spPr>
            <a:xfrm>
              <a:off x="3114977" y="3970760"/>
              <a:ext cx="309024" cy="534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1" idx="3"/>
              <a:endCxn id="12" idx="7"/>
            </p:cNvCxnSpPr>
            <p:nvPr/>
          </p:nvCxnSpPr>
          <p:spPr>
            <a:xfrm flipH="1">
              <a:off x="2259192" y="3970760"/>
              <a:ext cx="358416" cy="5342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926124" y="2773460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17608" y="2761737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4785512" y="2200576"/>
            <a:ext cx="3239797" cy="3292540"/>
            <a:chOff x="4785512" y="2200576"/>
            <a:chExt cx="3239797" cy="3292540"/>
          </a:xfrm>
        </p:grpSpPr>
        <p:sp>
          <p:nvSpPr>
            <p:cNvPr id="32" name="타원 31"/>
            <p:cNvSpPr/>
            <p:nvPr/>
          </p:nvSpPr>
          <p:spPr>
            <a:xfrm>
              <a:off x="6019799" y="2200576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6040315" y="3332707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7218916" y="3309265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137204" y="4686723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6257665" y="4789731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>
              <a:stCxn id="32" idx="4"/>
              <a:endCxn id="33" idx="0"/>
            </p:cNvCxnSpPr>
            <p:nvPr/>
          </p:nvCxnSpPr>
          <p:spPr>
            <a:xfrm>
              <a:off x="6371492" y="2903961"/>
              <a:ext cx="20516" cy="4287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32" idx="5"/>
              <a:endCxn id="34" idx="1"/>
            </p:cNvCxnSpPr>
            <p:nvPr/>
          </p:nvCxnSpPr>
          <p:spPr>
            <a:xfrm>
              <a:off x="6620176" y="2800953"/>
              <a:ext cx="701748" cy="611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33" idx="4"/>
              <a:endCxn id="36" idx="0"/>
            </p:cNvCxnSpPr>
            <p:nvPr/>
          </p:nvCxnSpPr>
          <p:spPr>
            <a:xfrm>
              <a:off x="6392008" y="4036092"/>
              <a:ext cx="217350" cy="7536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33" idx="3"/>
              <a:endCxn id="35" idx="7"/>
            </p:cNvCxnSpPr>
            <p:nvPr/>
          </p:nvCxnSpPr>
          <p:spPr>
            <a:xfrm flipH="1">
              <a:off x="5737581" y="3933084"/>
              <a:ext cx="405742" cy="8566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4785512" y="3309266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stCxn id="32" idx="3"/>
              <a:endCxn id="49" idx="7"/>
            </p:cNvCxnSpPr>
            <p:nvPr/>
          </p:nvCxnSpPr>
          <p:spPr>
            <a:xfrm flipH="1">
              <a:off x="5385889" y="2800953"/>
              <a:ext cx="736918" cy="6113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7321924" y="4725251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/>
            <p:cNvCxnSpPr>
              <a:endCxn id="79" idx="0"/>
            </p:cNvCxnSpPr>
            <p:nvPr/>
          </p:nvCxnSpPr>
          <p:spPr>
            <a:xfrm>
              <a:off x="6653083" y="3861070"/>
              <a:ext cx="1020534" cy="8641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973082" y="2818808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362268" y="2955168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236501" y="2800953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9483967" y="3118334"/>
            <a:ext cx="808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. . .</a:t>
            </a:r>
            <a:endParaRPr lang="ko-KR" altLang="en-US" sz="40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609599" y="6002215"/>
            <a:ext cx="11090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=&gt; </a:t>
            </a:r>
            <a:r>
              <a:rPr lang="ko-KR" altLang="en-US" sz="2800" dirty="0" smtClean="0"/>
              <a:t>자식 </a:t>
            </a:r>
            <a:r>
              <a:rPr lang="ko-KR" altLang="en-US" sz="2800" dirty="0" err="1" smtClean="0"/>
              <a:t>노드의</a:t>
            </a:r>
            <a:r>
              <a:rPr lang="ko-KR" altLang="en-US" sz="2800" dirty="0" smtClean="0"/>
              <a:t> 개수가 최대 </a:t>
            </a:r>
            <a:r>
              <a:rPr lang="en-US" altLang="ko-KR" sz="2800" dirty="0" smtClean="0"/>
              <a:t>2, 3</a:t>
            </a:r>
            <a:r>
              <a:rPr lang="ko-KR" altLang="en-US" sz="2800" dirty="0" smtClean="0"/>
              <a:t>개인 </a:t>
            </a:r>
            <a:r>
              <a:rPr lang="en-US" altLang="ko-KR" sz="2800" dirty="0" smtClean="0"/>
              <a:t>TREE</a:t>
            </a:r>
            <a:r>
              <a:rPr lang="ko-KR" altLang="en-US" sz="2800" dirty="0" smtClean="0"/>
              <a:t>를 말한다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56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3F6C43-1B9E-4996-8B97-D2D56134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r>
              <a:rPr lang="ko-KR" altLang="en-US" dirty="0"/>
              <a:t>의 개념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7F1FED9-F741-4C86-9E24-E133BCBCA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400" y="2285999"/>
            <a:ext cx="5774267" cy="3581400"/>
          </a:xfrm>
        </p:spPr>
        <p:txBody>
          <a:bodyPr/>
          <a:lstStyle/>
          <a:p>
            <a:r>
              <a:rPr lang="ko-KR" altLang="en-US" dirty="0"/>
              <a:t>비선형 구조로 원소들 간에 </a:t>
            </a:r>
            <a:r>
              <a:rPr lang="en-US" altLang="ko-KR" dirty="0"/>
              <a:t>1:n </a:t>
            </a:r>
            <a:r>
              <a:rPr lang="ko-KR" altLang="en-US" dirty="0"/>
              <a:t>관계를 가지는 자료구조</a:t>
            </a:r>
            <a:endParaRPr lang="en-US" altLang="ko-KR" dirty="0"/>
          </a:p>
          <a:p>
            <a:r>
              <a:rPr lang="ko-KR" altLang="en-US" dirty="0"/>
              <a:t>원소들 간에 계층관계를 가지는 계층형 자료구조</a:t>
            </a:r>
            <a:endParaRPr lang="en-US" altLang="ko-KR" dirty="0"/>
          </a:p>
          <a:p>
            <a:r>
              <a:rPr lang="ko-KR" altLang="en-US" dirty="0"/>
              <a:t>상위 원소에서 하위원소로 내려가면서 확장되는 </a:t>
            </a:r>
            <a:r>
              <a:rPr lang="en-US" altLang="ko-KR" dirty="0">
                <a:solidFill>
                  <a:srgbClr val="FF0000"/>
                </a:solidFill>
              </a:rPr>
              <a:t>Tree(</a:t>
            </a:r>
            <a:r>
              <a:rPr lang="ko-KR" altLang="en-US" dirty="0">
                <a:solidFill>
                  <a:srgbClr val="FF0000"/>
                </a:solidFill>
              </a:rPr>
              <a:t>나무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모양의 구조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5ECDF40-1F04-40DA-A496-B17A7D6CE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66" y="1867958"/>
            <a:ext cx="4274984" cy="441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5908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2</a:t>
            </a:r>
            <a:r>
              <a:rPr lang="en-US" altLang="ko-KR" sz="4400" dirty="0" smtClean="0"/>
              <a:t>. Binary Tree</a:t>
            </a:r>
            <a:r>
              <a:rPr lang="ko-KR" altLang="en-US" sz="4400" dirty="0" smtClean="0"/>
              <a:t>의 종류</a:t>
            </a:r>
            <a:endParaRPr lang="ko-KR" alt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101968" y="1629508"/>
            <a:ext cx="106093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1 ) </a:t>
            </a:r>
            <a:r>
              <a:rPr lang="ko-KR" altLang="en-US" sz="3600" dirty="0" smtClean="0"/>
              <a:t>완전 이진 트리</a:t>
            </a:r>
            <a:r>
              <a:rPr lang="en-US" altLang="ko-KR" sz="3600" dirty="0" smtClean="0"/>
              <a:t>(Complete Binary Tree)</a:t>
            </a:r>
          </a:p>
          <a:p>
            <a:endParaRPr lang="en-US" altLang="ko-KR" sz="3600" dirty="0"/>
          </a:p>
          <a:p>
            <a:r>
              <a:rPr lang="en-US" altLang="ko-KR" sz="3600" dirty="0" smtClean="0"/>
              <a:t>2 ) </a:t>
            </a:r>
            <a:r>
              <a:rPr lang="ko-KR" altLang="en-US" sz="3600" dirty="0" smtClean="0"/>
              <a:t>정 이진 트리</a:t>
            </a:r>
            <a:r>
              <a:rPr lang="en-US" altLang="ko-KR" sz="3600" dirty="0" smtClean="0"/>
              <a:t>(Full </a:t>
            </a:r>
            <a:r>
              <a:rPr lang="en-US" altLang="ko-KR" sz="3600" dirty="0"/>
              <a:t>Binary </a:t>
            </a:r>
            <a:r>
              <a:rPr lang="en-US" altLang="ko-KR" sz="3600" dirty="0" smtClean="0"/>
              <a:t>Tree)</a:t>
            </a:r>
            <a:endParaRPr lang="en-US" altLang="ko-KR" sz="3600" dirty="0"/>
          </a:p>
          <a:p>
            <a:endParaRPr lang="en-US" altLang="ko-KR" sz="3600" dirty="0" smtClean="0"/>
          </a:p>
          <a:p>
            <a:r>
              <a:rPr lang="en-US" altLang="ko-KR" sz="3600" dirty="0"/>
              <a:t>3</a:t>
            </a:r>
            <a:r>
              <a:rPr lang="en-US" altLang="ko-KR" sz="3600" dirty="0" smtClean="0"/>
              <a:t> </a:t>
            </a:r>
            <a:r>
              <a:rPr lang="en-US" altLang="ko-KR" sz="3600" dirty="0"/>
              <a:t>) </a:t>
            </a:r>
            <a:r>
              <a:rPr lang="ko-KR" altLang="en-US" sz="3600" dirty="0" smtClean="0"/>
              <a:t>포화 이진 트리</a:t>
            </a:r>
            <a:r>
              <a:rPr lang="en-US" altLang="ko-KR" sz="3600" dirty="0" smtClean="0"/>
              <a:t>(Perfect </a:t>
            </a:r>
            <a:r>
              <a:rPr lang="en-US" altLang="ko-KR" sz="3600" dirty="0"/>
              <a:t>Binary </a:t>
            </a:r>
            <a:r>
              <a:rPr lang="en-US" altLang="ko-KR" sz="3600" dirty="0" smtClean="0"/>
              <a:t>Tree)</a:t>
            </a:r>
          </a:p>
          <a:p>
            <a:endParaRPr lang="en-US" altLang="ko-KR" sz="3600" dirty="0" smtClean="0"/>
          </a:p>
          <a:p>
            <a:r>
              <a:rPr lang="en-US" altLang="ko-KR" sz="3600" dirty="0" smtClean="0"/>
              <a:t>4 ) </a:t>
            </a:r>
            <a:r>
              <a:rPr lang="ko-KR" altLang="en-US" sz="3600" dirty="0" smtClean="0"/>
              <a:t>편향 이진 트리</a:t>
            </a:r>
            <a:r>
              <a:rPr lang="en-US" altLang="ko-KR" sz="3600" dirty="0" smtClean="0"/>
              <a:t>(Skewed Binary Tree)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851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523" y="492370"/>
            <a:ext cx="5908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</a:rPr>
              <a:t>. Binary Tree</a:t>
            </a:r>
            <a:r>
              <a:rPr lang="ko-KR" altLang="en-US" sz="4400" dirty="0" smtClean="0">
                <a:solidFill>
                  <a:schemeClr val="bg1">
                    <a:lumMod val="50000"/>
                  </a:schemeClr>
                </a:solidFill>
              </a:rPr>
              <a:t>의 종류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완전 이진 트리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Binary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013" y="2042938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① 왼쪽 자식 </a:t>
            </a:r>
            <a:r>
              <a:rPr lang="ko-KR" altLang="en-US" sz="2000" dirty="0" err="1" smtClean="0"/>
              <a:t>노드부터</a:t>
            </a:r>
            <a:r>
              <a:rPr lang="ko-KR" altLang="en-US" sz="2000" dirty="0" smtClean="0"/>
              <a:t> 채워진다</a:t>
            </a:r>
            <a:endParaRPr lang="en-US" altLang="ko-KR" sz="2000" dirty="0" smtClean="0"/>
          </a:p>
          <a:p>
            <a:r>
              <a:rPr lang="ko-KR" altLang="en-US" sz="2000" dirty="0" smtClean="0"/>
              <a:t>② 마지막 레벨을 제외하고 모든 자식 </a:t>
            </a:r>
            <a:r>
              <a:rPr lang="ko-KR" altLang="en-US" sz="2000" dirty="0" err="1" smtClean="0"/>
              <a:t>노드가</a:t>
            </a:r>
            <a:r>
              <a:rPr lang="ko-KR" altLang="en-US" sz="2000" dirty="0" smtClean="0"/>
              <a:t> 채워져 있다</a:t>
            </a:r>
            <a:endParaRPr lang="ko-KR" altLang="en-US" sz="2000" dirty="0"/>
          </a:p>
        </p:txBody>
      </p:sp>
      <p:sp>
        <p:nvSpPr>
          <p:cNvPr id="10" name="타원 9"/>
          <p:cNvSpPr/>
          <p:nvPr/>
        </p:nvSpPr>
        <p:spPr>
          <a:xfrm>
            <a:off x="2615108" y="2977660"/>
            <a:ext cx="703385" cy="703385"/>
          </a:xfrm>
          <a:prstGeom prst="ellips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44492" y="5076089"/>
            <a:ext cx="703385" cy="703385"/>
          </a:xfrm>
          <a:prstGeom prst="ellips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154977" y="5179097"/>
            <a:ext cx="703385" cy="703385"/>
          </a:xfrm>
          <a:prstGeom prst="ellips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0" idx="3"/>
            <a:endCxn id="11" idx="7"/>
          </p:cNvCxnSpPr>
          <p:nvPr/>
        </p:nvCxnSpPr>
        <p:spPr>
          <a:xfrm flipH="1">
            <a:off x="2295224" y="3578037"/>
            <a:ext cx="422892" cy="569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5"/>
            <a:endCxn id="12" idx="1"/>
          </p:cNvCxnSpPr>
          <p:nvPr/>
        </p:nvCxnSpPr>
        <p:spPr>
          <a:xfrm>
            <a:off x="3215485" y="3578037"/>
            <a:ext cx="636406" cy="569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1" idx="5"/>
            <a:endCxn id="14" idx="0"/>
          </p:cNvCxnSpPr>
          <p:nvPr/>
        </p:nvCxnSpPr>
        <p:spPr>
          <a:xfrm>
            <a:off x="2295224" y="4644836"/>
            <a:ext cx="211446" cy="534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3"/>
            <a:endCxn id="13" idx="7"/>
          </p:cNvCxnSpPr>
          <p:nvPr/>
        </p:nvCxnSpPr>
        <p:spPr>
          <a:xfrm flipH="1">
            <a:off x="1444869" y="4644836"/>
            <a:ext cx="352986" cy="534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232250" y="5179097"/>
            <a:ext cx="703385" cy="703385"/>
          </a:xfrm>
          <a:prstGeom prst="ellips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stCxn id="12" idx="3"/>
            <a:endCxn id="24" idx="0"/>
          </p:cNvCxnSpPr>
          <p:nvPr/>
        </p:nvCxnSpPr>
        <p:spPr>
          <a:xfrm flipH="1">
            <a:off x="3583943" y="4644836"/>
            <a:ext cx="267948" cy="534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54923" y="3051816"/>
            <a:ext cx="515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694847" y="4044459"/>
            <a:ext cx="703385" cy="703385"/>
            <a:chOff x="1694847" y="4044459"/>
            <a:chExt cx="703385" cy="703385"/>
          </a:xfrm>
        </p:grpSpPr>
        <p:sp>
          <p:nvSpPr>
            <p:cNvPr id="11" name="타원 10"/>
            <p:cNvSpPr/>
            <p:nvPr/>
          </p:nvSpPr>
          <p:spPr>
            <a:xfrm>
              <a:off x="1694847" y="4044459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97855" y="4121616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748883" y="4044459"/>
            <a:ext cx="703385" cy="703385"/>
            <a:chOff x="3748883" y="4044459"/>
            <a:chExt cx="703385" cy="703385"/>
          </a:xfrm>
        </p:grpSpPr>
        <p:sp>
          <p:nvSpPr>
            <p:cNvPr id="12" name="타원 11"/>
            <p:cNvSpPr/>
            <p:nvPr/>
          </p:nvSpPr>
          <p:spPr>
            <a:xfrm>
              <a:off x="3748883" y="4044459"/>
              <a:ext cx="703385" cy="703385"/>
            </a:xfrm>
            <a:prstGeom prst="ellips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42667" y="4147467"/>
              <a:ext cx="5158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5607" y="5166171"/>
            <a:ext cx="515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48762" y="5269179"/>
            <a:ext cx="515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75446" y="5256254"/>
            <a:ext cx="515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568" y="2915542"/>
            <a:ext cx="7212665" cy="210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623537" y="5273495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X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17370" y="5269179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O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57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4" grpId="0" animBg="1"/>
      <p:bldP spid="39" grpId="0"/>
      <p:bldP spid="40" grpId="0"/>
      <p:bldP spid="41" grpId="0"/>
      <p:bldP spid="43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5908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</a:rPr>
              <a:t>. Binary Tree</a:t>
            </a:r>
            <a:r>
              <a:rPr lang="ko-KR" altLang="en-US" sz="4400" dirty="0" smtClean="0">
                <a:solidFill>
                  <a:schemeClr val="bg1">
                    <a:lumMod val="50000"/>
                  </a:schemeClr>
                </a:solidFill>
              </a:rPr>
              <a:t>의 종류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 이진 트리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(Full Binary Tree)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0013" y="2042938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① 모든 </a:t>
            </a:r>
            <a:r>
              <a:rPr lang="ko-KR" altLang="en-US" sz="2000" dirty="0" err="1" smtClean="0"/>
              <a:t>노드가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개 또는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자식 </a:t>
            </a:r>
            <a:r>
              <a:rPr lang="ko-KR" altLang="en-US" sz="2000" dirty="0" err="1" smtClean="0"/>
              <a:t>노드를</a:t>
            </a:r>
            <a:r>
              <a:rPr lang="ko-KR" altLang="en-US" sz="2000" dirty="0" smtClean="0"/>
              <a:t> 갖는다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42" y="2536580"/>
            <a:ext cx="9382858" cy="332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36630" y="5861215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X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12016" y="5861215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O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64830" y="3915508"/>
            <a:ext cx="983878" cy="9838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5908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</a:rPr>
              <a:t>. Binary Tree</a:t>
            </a:r>
            <a:r>
              <a:rPr lang="ko-KR" altLang="en-US" sz="4400" dirty="0" smtClean="0">
                <a:solidFill>
                  <a:schemeClr val="bg1">
                    <a:lumMod val="50000"/>
                  </a:schemeClr>
                </a:solidFill>
              </a:rPr>
              <a:t>의 종류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포화 이진 트리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(Perfect Binary Tree)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80013" y="2042938"/>
            <a:ext cx="9477679" cy="804500"/>
            <a:chOff x="780013" y="2042938"/>
            <a:chExt cx="9333136" cy="804500"/>
          </a:xfrm>
        </p:grpSpPr>
        <p:sp>
          <p:nvSpPr>
            <p:cNvPr id="4" name="TextBox 3"/>
            <p:cNvSpPr txBox="1"/>
            <p:nvPr/>
          </p:nvSpPr>
          <p:spPr>
            <a:xfrm>
              <a:off x="780013" y="2042938"/>
              <a:ext cx="93331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/>
                <a:t>① 모든 </a:t>
              </a:r>
              <a:r>
                <a:rPr lang="ko-KR" altLang="en-US" sz="2000" dirty="0" err="1" smtClean="0"/>
                <a:t>노드가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2</a:t>
              </a:r>
              <a:r>
                <a:rPr lang="ko-KR" altLang="en-US" sz="2000" dirty="0" smtClean="0"/>
                <a:t>개의 자식 </a:t>
              </a:r>
              <a:r>
                <a:rPr lang="ko-KR" altLang="en-US" sz="2000" dirty="0" err="1" smtClean="0"/>
                <a:t>노드를</a:t>
              </a:r>
              <a:r>
                <a:rPr lang="ko-KR" altLang="en-US" sz="2000" dirty="0" smtClean="0"/>
                <a:t> 갖고</a:t>
              </a:r>
              <a:r>
                <a:rPr lang="en-US" altLang="ko-KR" sz="2000" dirty="0" smtClean="0"/>
                <a:t>, </a:t>
              </a:r>
              <a:r>
                <a:rPr lang="ko-KR" altLang="en-US" sz="2000" dirty="0" smtClean="0"/>
                <a:t>모든 </a:t>
              </a:r>
              <a:r>
                <a:rPr lang="en-US" altLang="ko-KR" sz="2000" dirty="0" smtClean="0"/>
                <a:t>leaf node</a:t>
              </a:r>
              <a:r>
                <a:rPr lang="ko-KR" altLang="en-US" sz="2000" dirty="0" smtClean="0"/>
                <a:t>의 높이가 같아야 한다</a:t>
              </a:r>
              <a:endParaRPr lang="en-US" altLang="ko-KR" sz="2000" dirty="0" smtClean="0"/>
            </a:p>
            <a:p>
              <a:r>
                <a:rPr lang="ko-KR" altLang="en-US" sz="2000" dirty="0" smtClean="0"/>
                <a:t>② </a:t>
              </a:r>
              <a:r>
                <a:rPr lang="ko-KR" altLang="en-US" sz="2000" dirty="0" err="1" smtClean="0"/>
                <a:t>노드의</a:t>
              </a:r>
              <a:r>
                <a:rPr lang="ko-KR" altLang="en-US" sz="2000" dirty="0" smtClean="0"/>
                <a:t> 총 개수는         </a:t>
              </a:r>
              <a:r>
                <a:rPr lang="en-US" altLang="ko-KR" sz="2000" dirty="0"/>
                <a:t> </a:t>
              </a:r>
              <a:r>
                <a:rPr lang="ko-KR" altLang="en-US" sz="2000" dirty="0" smtClean="0"/>
                <a:t>개 </a:t>
              </a:r>
              <a:r>
                <a:rPr lang="en-US" altLang="ko-KR" sz="2000" dirty="0" smtClean="0"/>
                <a:t>( n</a:t>
              </a:r>
              <a:r>
                <a:rPr lang="ko-KR" altLang="en-US" sz="2000" dirty="0" smtClean="0"/>
                <a:t>은 </a:t>
              </a:r>
              <a:r>
                <a:rPr lang="en-US" altLang="ko-KR" sz="2000" dirty="0" smtClean="0"/>
                <a:t>level</a:t>
              </a:r>
              <a:r>
                <a:rPr lang="ko-KR" altLang="en-US" sz="2000" dirty="0"/>
                <a:t> </a:t>
              </a:r>
              <a:r>
                <a:rPr lang="ko-KR" altLang="en-US" sz="2000" dirty="0" smtClean="0"/>
                <a:t>수 </a:t>
              </a:r>
              <a:r>
                <a:rPr lang="en-US" altLang="ko-KR" sz="2000" dirty="0" smtClean="0"/>
                <a:t>)</a:t>
              </a:r>
              <a:endParaRPr lang="ko-KR" altLang="en-US" sz="2000" dirty="0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473" y="2355362"/>
              <a:ext cx="855785" cy="492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55" y="2911012"/>
            <a:ext cx="4033775" cy="300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95" y="2750824"/>
            <a:ext cx="4956419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36630" y="5861215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X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12016" y="5861215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O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99016" y="3827466"/>
            <a:ext cx="4976737" cy="1930891"/>
            <a:chOff x="499016" y="3827466"/>
            <a:chExt cx="4976737" cy="1930891"/>
          </a:xfrm>
        </p:grpSpPr>
        <p:grpSp>
          <p:nvGrpSpPr>
            <p:cNvPr id="12" name="그룹 11"/>
            <p:cNvGrpSpPr/>
            <p:nvPr/>
          </p:nvGrpSpPr>
          <p:grpSpPr>
            <a:xfrm>
              <a:off x="953089" y="3827466"/>
              <a:ext cx="1684604" cy="983031"/>
              <a:chOff x="953089" y="3827466"/>
              <a:chExt cx="1684604" cy="983031"/>
            </a:xfrm>
          </p:grpSpPr>
          <p:cxnSp>
            <p:nvCxnSpPr>
              <p:cNvPr id="7" name="직선 연결선 6"/>
              <p:cNvCxnSpPr/>
              <p:nvPr/>
            </p:nvCxnSpPr>
            <p:spPr>
              <a:xfrm flipH="1">
                <a:off x="1332766" y="3827466"/>
                <a:ext cx="432290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2066559" y="3856891"/>
                <a:ext cx="298206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타원 16"/>
              <p:cNvSpPr/>
              <p:nvPr/>
            </p:nvSpPr>
            <p:spPr>
              <a:xfrm>
                <a:off x="953089" y="4295237"/>
                <a:ext cx="462846" cy="467999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181959" y="4354423"/>
                <a:ext cx="455734" cy="45607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499016" y="4775326"/>
              <a:ext cx="1153937" cy="983031"/>
              <a:chOff x="1110085" y="3827466"/>
              <a:chExt cx="1527608" cy="983031"/>
            </a:xfrm>
          </p:grpSpPr>
          <p:cxnSp>
            <p:nvCxnSpPr>
              <p:cNvPr id="21" name="직선 연결선 20"/>
              <p:cNvCxnSpPr/>
              <p:nvPr/>
            </p:nvCxnSpPr>
            <p:spPr>
              <a:xfrm flipH="1">
                <a:off x="1495051" y="3827466"/>
                <a:ext cx="432290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2066559" y="3856891"/>
                <a:ext cx="298206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/>
              <p:cNvSpPr/>
              <p:nvPr/>
            </p:nvSpPr>
            <p:spPr>
              <a:xfrm>
                <a:off x="1110085" y="4295237"/>
                <a:ext cx="514875" cy="51526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2181959" y="4354423"/>
                <a:ext cx="455734" cy="45607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65056" y="4743705"/>
              <a:ext cx="1269335" cy="995239"/>
              <a:chOff x="1110085" y="3784548"/>
              <a:chExt cx="1493905" cy="1025949"/>
            </a:xfrm>
          </p:grpSpPr>
          <p:cxnSp>
            <p:nvCxnSpPr>
              <p:cNvPr id="26" name="직선 연결선 25"/>
              <p:cNvCxnSpPr>
                <a:stCxn id="18" idx="3"/>
              </p:cNvCxnSpPr>
              <p:nvPr/>
            </p:nvCxnSpPr>
            <p:spPr>
              <a:xfrm flipH="1">
                <a:off x="1495051" y="3784548"/>
                <a:ext cx="184244" cy="53758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>
                <a:off x="2032855" y="3804682"/>
                <a:ext cx="298207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/>
              <p:cNvSpPr/>
              <p:nvPr/>
            </p:nvSpPr>
            <p:spPr>
              <a:xfrm>
                <a:off x="1110085" y="4295237"/>
                <a:ext cx="514875" cy="51526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148256" y="4302215"/>
                <a:ext cx="455734" cy="45607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4206418" y="4704904"/>
              <a:ext cx="1269335" cy="975708"/>
              <a:chOff x="1110085" y="3804682"/>
              <a:chExt cx="1493905" cy="1005815"/>
            </a:xfrm>
          </p:grpSpPr>
          <p:cxnSp>
            <p:nvCxnSpPr>
              <p:cNvPr id="38" name="직선 연결선 37"/>
              <p:cNvCxnSpPr/>
              <p:nvPr/>
            </p:nvCxnSpPr>
            <p:spPr>
              <a:xfrm flipH="1">
                <a:off x="1495051" y="3877279"/>
                <a:ext cx="129910" cy="44485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2032855" y="3804682"/>
                <a:ext cx="298207" cy="4946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타원 39"/>
              <p:cNvSpPr/>
              <p:nvPr/>
            </p:nvSpPr>
            <p:spPr>
              <a:xfrm>
                <a:off x="1110085" y="4295237"/>
                <a:ext cx="514875" cy="51526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148256" y="4302215"/>
                <a:ext cx="455734" cy="45607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101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5908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sz="4400" dirty="0" smtClean="0">
                <a:solidFill>
                  <a:schemeClr val="bg1">
                    <a:lumMod val="50000"/>
                  </a:schemeClr>
                </a:solidFill>
              </a:rPr>
              <a:t>. Binary Tree</a:t>
            </a:r>
            <a:r>
              <a:rPr lang="ko-KR" altLang="en-US" sz="4400" dirty="0" smtClean="0">
                <a:solidFill>
                  <a:schemeClr val="bg1">
                    <a:lumMod val="50000"/>
                  </a:schemeClr>
                </a:solidFill>
              </a:rPr>
              <a:t>의 종류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편향 이진 트리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(Skewed Binary Tree)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0013" y="2042938"/>
            <a:ext cx="947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① 자손 </a:t>
            </a:r>
            <a:r>
              <a:rPr lang="ko-KR" altLang="en-US" sz="2000" dirty="0" err="1" smtClean="0"/>
              <a:t>노드가</a:t>
            </a:r>
            <a:r>
              <a:rPr lang="ko-KR" altLang="en-US" sz="2000" dirty="0" smtClean="0"/>
              <a:t> 한 쪽 방향으로만 뻗어간다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85" y="2709863"/>
            <a:ext cx="8298414" cy="2588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89284" y="5861215"/>
            <a:ext cx="216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왼쪽 편향 트리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4954" y="5894768"/>
            <a:ext cx="24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른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쪽 편향 트리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412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523" y="49237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3. Binary Tree VS Binary Search Tree</a:t>
            </a:r>
            <a:endParaRPr lang="ko-KR" altLang="en-US" sz="44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267467" y="1703206"/>
            <a:ext cx="4830017" cy="3402235"/>
            <a:chOff x="267467" y="1703206"/>
            <a:chExt cx="4830017" cy="3402235"/>
          </a:xfrm>
        </p:grpSpPr>
        <p:sp>
          <p:nvSpPr>
            <p:cNvPr id="6" name="타원 5"/>
            <p:cNvSpPr/>
            <p:nvPr/>
          </p:nvSpPr>
          <p:spPr>
            <a:xfrm>
              <a:off x="2327497" y="1703206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098608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3470287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직선 연결선 10"/>
            <p:cNvCxnSpPr>
              <a:stCxn id="6" idx="3"/>
              <a:endCxn id="7" idx="7"/>
            </p:cNvCxnSpPr>
            <p:nvPr/>
          </p:nvCxnSpPr>
          <p:spPr>
            <a:xfrm flipH="1">
              <a:off x="1900334" y="2508850"/>
              <a:ext cx="564717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6" idx="5"/>
              <a:endCxn id="8" idx="1"/>
            </p:cNvCxnSpPr>
            <p:nvPr/>
          </p:nvCxnSpPr>
          <p:spPr>
            <a:xfrm>
              <a:off x="3129223" y="2508850"/>
              <a:ext cx="478618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67467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021822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9" name="직선 연결선 18"/>
            <p:cNvCxnSpPr>
              <a:stCxn id="7" idx="5"/>
              <a:endCxn id="18" idx="1"/>
            </p:cNvCxnSpPr>
            <p:nvPr/>
          </p:nvCxnSpPr>
          <p:spPr>
            <a:xfrm>
              <a:off x="1900333" y="3940385"/>
              <a:ext cx="232277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7" idx="3"/>
              <a:endCxn id="17" idx="7"/>
            </p:cNvCxnSpPr>
            <p:nvPr/>
          </p:nvCxnSpPr>
          <p:spPr>
            <a:xfrm flipH="1">
              <a:off x="913189" y="3940385"/>
              <a:ext cx="322973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2930732" y="4313969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4340974" y="4313969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4" name="직선 연결선 33"/>
            <p:cNvCxnSpPr>
              <a:stCxn id="8" idx="5"/>
              <a:endCxn id="33" idx="1"/>
            </p:cNvCxnSpPr>
            <p:nvPr/>
          </p:nvCxnSpPr>
          <p:spPr>
            <a:xfrm>
              <a:off x="4272012" y="3940385"/>
              <a:ext cx="179750" cy="489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8" idx="3"/>
              <a:endCxn id="32" idx="0"/>
            </p:cNvCxnSpPr>
            <p:nvPr/>
          </p:nvCxnSpPr>
          <p:spPr>
            <a:xfrm flipH="1">
              <a:off x="3308987" y="3940385"/>
              <a:ext cx="298854" cy="373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5871098" y="1703206"/>
            <a:ext cx="4830017" cy="3402235"/>
            <a:chOff x="267467" y="1703206"/>
            <a:chExt cx="4830017" cy="3402235"/>
          </a:xfrm>
        </p:grpSpPr>
        <p:sp>
          <p:nvSpPr>
            <p:cNvPr id="42" name="타원 41"/>
            <p:cNvSpPr/>
            <p:nvPr/>
          </p:nvSpPr>
          <p:spPr>
            <a:xfrm>
              <a:off x="2327497" y="1703206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1098608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3470287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5" name="직선 연결선 44"/>
            <p:cNvCxnSpPr>
              <a:stCxn id="42" idx="3"/>
              <a:endCxn id="43" idx="7"/>
            </p:cNvCxnSpPr>
            <p:nvPr/>
          </p:nvCxnSpPr>
          <p:spPr>
            <a:xfrm flipH="1">
              <a:off x="1900334" y="2508850"/>
              <a:ext cx="564717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42" idx="5"/>
              <a:endCxn id="44" idx="1"/>
            </p:cNvCxnSpPr>
            <p:nvPr/>
          </p:nvCxnSpPr>
          <p:spPr>
            <a:xfrm>
              <a:off x="3129223" y="2508850"/>
              <a:ext cx="478618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/>
            <p:cNvSpPr/>
            <p:nvPr/>
          </p:nvSpPr>
          <p:spPr>
            <a:xfrm>
              <a:off x="267467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021822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9" name="직선 연결선 48"/>
            <p:cNvCxnSpPr>
              <a:stCxn id="43" idx="5"/>
              <a:endCxn id="48" idx="1"/>
            </p:cNvCxnSpPr>
            <p:nvPr/>
          </p:nvCxnSpPr>
          <p:spPr>
            <a:xfrm>
              <a:off x="1900333" y="3940385"/>
              <a:ext cx="232277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43" idx="3"/>
              <a:endCxn id="47" idx="7"/>
            </p:cNvCxnSpPr>
            <p:nvPr/>
          </p:nvCxnSpPr>
          <p:spPr>
            <a:xfrm flipH="1">
              <a:off x="913189" y="3940385"/>
              <a:ext cx="322973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2930732" y="4313969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9</a:t>
              </a:r>
              <a:endParaRPr lang="ko-KR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4340974" y="4313969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3" name="직선 연결선 52"/>
            <p:cNvCxnSpPr>
              <a:stCxn id="44" idx="5"/>
              <a:endCxn id="52" idx="1"/>
            </p:cNvCxnSpPr>
            <p:nvPr/>
          </p:nvCxnSpPr>
          <p:spPr>
            <a:xfrm>
              <a:off x="4272012" y="3940385"/>
              <a:ext cx="179750" cy="489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44" idx="3"/>
              <a:endCxn id="51" idx="0"/>
            </p:cNvCxnSpPr>
            <p:nvPr/>
          </p:nvCxnSpPr>
          <p:spPr>
            <a:xfrm flipH="1">
              <a:off x="3308987" y="3940385"/>
              <a:ext cx="298854" cy="373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1/2 액자 54"/>
          <p:cNvSpPr/>
          <p:nvPr/>
        </p:nvSpPr>
        <p:spPr>
          <a:xfrm rot="16637157">
            <a:off x="7227079" y="2238864"/>
            <a:ext cx="553772" cy="539971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1/2 액자 55"/>
          <p:cNvSpPr/>
          <p:nvPr/>
        </p:nvSpPr>
        <p:spPr>
          <a:xfrm rot="587887">
            <a:off x="9115825" y="2458731"/>
            <a:ext cx="553772" cy="539971"/>
          </a:xfrm>
          <a:prstGeom prst="half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31523" y="5216770"/>
            <a:ext cx="4976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dirty="0" smtClean="0"/>
              <a:t>왼쪽 자식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보다 작은 값</a:t>
            </a:r>
            <a:r>
              <a:rPr lang="en-US" altLang="ko-KR" dirty="0" smtClean="0"/>
              <a:t>,</a:t>
            </a:r>
          </a:p>
          <a:p>
            <a:pPr marL="285750" indent="-285750">
              <a:buFont typeface="Symbol"/>
              <a:buChar char="Þ"/>
            </a:pPr>
            <a:r>
              <a:rPr lang="ko-KR" altLang="en-US" dirty="0" smtClean="0"/>
              <a:t>오른쪽 자식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부모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보다 큰 값을 가진다</a:t>
            </a:r>
            <a:endParaRPr lang="en-US" altLang="ko-KR" dirty="0" smtClean="0"/>
          </a:p>
          <a:p>
            <a:pPr marL="285750" indent="-285750">
              <a:buFont typeface="Symbol"/>
              <a:buChar char="Þ"/>
            </a:pPr>
            <a:endParaRPr lang="en-US" altLang="ko-KR" dirty="0"/>
          </a:p>
          <a:p>
            <a:pPr marL="285750" indent="-285750">
              <a:buFont typeface="Symbol"/>
              <a:buChar char="Þ"/>
            </a:pPr>
            <a:r>
              <a:rPr lang="ko-KR" altLang="en-US" dirty="0" smtClean="0"/>
              <a:t>값을 탐색할 때 용이하다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절약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5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4. Binary Search Tree</a:t>
            </a:r>
            <a:r>
              <a:rPr lang="ko-KR" altLang="en-US" dirty="0"/>
              <a:t>의 종류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68262" y="1849568"/>
            <a:ext cx="4142099" cy="3327521"/>
            <a:chOff x="267467" y="1703206"/>
            <a:chExt cx="4142099" cy="3327521"/>
          </a:xfrm>
        </p:grpSpPr>
        <p:sp>
          <p:nvSpPr>
            <p:cNvPr id="4" name="타원 3"/>
            <p:cNvSpPr/>
            <p:nvPr/>
          </p:nvSpPr>
          <p:spPr>
            <a:xfrm>
              <a:off x="2327497" y="1703206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098608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470287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직선 연결선 6"/>
            <p:cNvCxnSpPr>
              <a:stCxn id="4" idx="3"/>
              <a:endCxn id="5" idx="7"/>
            </p:cNvCxnSpPr>
            <p:nvPr/>
          </p:nvCxnSpPr>
          <p:spPr>
            <a:xfrm flipH="1">
              <a:off x="1900334" y="2508850"/>
              <a:ext cx="564717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4" idx="5"/>
              <a:endCxn id="6" idx="1"/>
            </p:cNvCxnSpPr>
            <p:nvPr/>
          </p:nvCxnSpPr>
          <p:spPr>
            <a:xfrm>
              <a:off x="3129223" y="2508850"/>
              <a:ext cx="478618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7467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021822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직선 연결선 10"/>
            <p:cNvCxnSpPr>
              <a:stCxn id="5" idx="5"/>
              <a:endCxn id="10" idx="1"/>
            </p:cNvCxnSpPr>
            <p:nvPr/>
          </p:nvCxnSpPr>
          <p:spPr>
            <a:xfrm>
              <a:off x="1900333" y="3940385"/>
              <a:ext cx="232277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5" idx="3"/>
              <a:endCxn id="9" idx="7"/>
            </p:cNvCxnSpPr>
            <p:nvPr/>
          </p:nvCxnSpPr>
          <p:spPr>
            <a:xfrm flipH="1">
              <a:off x="913189" y="3940385"/>
              <a:ext cx="322973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중위 순회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(In-order traversal)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0013" y="2042938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: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왼쪽 가지 </a:t>
            </a:r>
            <a:r>
              <a:rPr lang="en-US" altLang="ko-KR" sz="2000" dirty="0"/>
              <a:t>-&gt; </a:t>
            </a:r>
            <a:r>
              <a:rPr lang="ko-KR" altLang="en-US" sz="2000" dirty="0" smtClean="0"/>
              <a:t>현재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 smtClean="0"/>
              <a:t>오른쪽 가지</a:t>
            </a:r>
            <a:endParaRPr lang="ko-KR" altLang="en-US" sz="2000" dirty="0"/>
          </a:p>
        </p:txBody>
      </p:sp>
      <p:sp>
        <p:nvSpPr>
          <p:cNvPr id="19" name="타원 18"/>
          <p:cNvSpPr/>
          <p:nvPr/>
        </p:nvSpPr>
        <p:spPr>
          <a:xfrm>
            <a:off x="2808845" y="2793439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579956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951635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직선 연결선 21"/>
          <p:cNvCxnSpPr>
            <a:stCxn id="19" idx="3"/>
            <a:endCxn id="20" idx="7"/>
          </p:cNvCxnSpPr>
          <p:nvPr/>
        </p:nvCxnSpPr>
        <p:spPr>
          <a:xfrm flipH="1">
            <a:off x="2381682" y="3599083"/>
            <a:ext cx="564717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9" idx="5"/>
            <a:endCxn id="21" idx="1"/>
          </p:cNvCxnSpPr>
          <p:nvPr/>
        </p:nvCxnSpPr>
        <p:spPr>
          <a:xfrm>
            <a:off x="3610571" y="3599083"/>
            <a:ext cx="478618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04184" y="5644028"/>
            <a:ext cx="414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4 -&gt; 2 -&gt; 5 -&gt; 1 -&gt; 3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868262" y="4385617"/>
            <a:ext cx="756510" cy="7761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722950" y="32653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617266" y="4363200"/>
            <a:ext cx="761861" cy="8138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928292" y="184956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0071082" y="328498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579956" y="42249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820618" y="2793439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975182" y="4213553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375506" y="5644028"/>
            <a:ext cx="223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-&gt; V -&gt; R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100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4" grpId="0" animBg="1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4. Binary Search Tree</a:t>
            </a:r>
            <a:r>
              <a:rPr lang="ko-KR" altLang="en-US" dirty="0"/>
              <a:t>의 종류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68262" y="1849568"/>
            <a:ext cx="4142099" cy="3327521"/>
            <a:chOff x="267467" y="1703206"/>
            <a:chExt cx="4142099" cy="3327521"/>
          </a:xfrm>
        </p:grpSpPr>
        <p:sp>
          <p:nvSpPr>
            <p:cNvPr id="4" name="타원 3"/>
            <p:cNvSpPr/>
            <p:nvPr/>
          </p:nvSpPr>
          <p:spPr>
            <a:xfrm>
              <a:off x="2327497" y="1703206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098608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470287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직선 연결선 6"/>
            <p:cNvCxnSpPr>
              <a:stCxn id="4" idx="3"/>
              <a:endCxn id="5" idx="7"/>
            </p:cNvCxnSpPr>
            <p:nvPr/>
          </p:nvCxnSpPr>
          <p:spPr>
            <a:xfrm flipH="1">
              <a:off x="1900334" y="2508850"/>
              <a:ext cx="564717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4" idx="5"/>
              <a:endCxn id="6" idx="1"/>
            </p:cNvCxnSpPr>
            <p:nvPr/>
          </p:nvCxnSpPr>
          <p:spPr>
            <a:xfrm>
              <a:off x="3129223" y="2508850"/>
              <a:ext cx="478618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7467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021822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직선 연결선 10"/>
            <p:cNvCxnSpPr>
              <a:stCxn id="5" idx="5"/>
              <a:endCxn id="10" idx="1"/>
            </p:cNvCxnSpPr>
            <p:nvPr/>
          </p:nvCxnSpPr>
          <p:spPr>
            <a:xfrm>
              <a:off x="1900333" y="3940385"/>
              <a:ext cx="232277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5" idx="3"/>
              <a:endCxn id="9" idx="7"/>
            </p:cNvCxnSpPr>
            <p:nvPr/>
          </p:nvCxnSpPr>
          <p:spPr>
            <a:xfrm flipH="1">
              <a:off x="913189" y="3940385"/>
              <a:ext cx="322973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전위 순회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(Pre-order traversal)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0013" y="2042938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: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현재 </a:t>
            </a:r>
            <a:r>
              <a:rPr lang="ko-KR" altLang="en-US" sz="2000" dirty="0" err="1"/>
              <a:t>노드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 smtClean="0"/>
              <a:t>왼쪽 가지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오른쪽 가지</a:t>
            </a:r>
            <a:endParaRPr lang="ko-KR" altLang="en-US" sz="2000" dirty="0"/>
          </a:p>
        </p:txBody>
      </p:sp>
      <p:sp>
        <p:nvSpPr>
          <p:cNvPr id="15" name="타원 14"/>
          <p:cNvSpPr/>
          <p:nvPr/>
        </p:nvSpPr>
        <p:spPr>
          <a:xfrm>
            <a:off x="2808845" y="2793439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9956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51635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연결선 17"/>
          <p:cNvCxnSpPr>
            <a:stCxn id="15" idx="3"/>
            <a:endCxn id="16" idx="7"/>
          </p:cNvCxnSpPr>
          <p:nvPr/>
        </p:nvCxnSpPr>
        <p:spPr>
          <a:xfrm flipH="1">
            <a:off x="2381682" y="3599083"/>
            <a:ext cx="564717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5" idx="5"/>
            <a:endCxn id="17" idx="1"/>
          </p:cNvCxnSpPr>
          <p:nvPr/>
        </p:nvCxnSpPr>
        <p:spPr>
          <a:xfrm>
            <a:off x="3610571" y="3599083"/>
            <a:ext cx="478618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04184" y="5644028"/>
            <a:ext cx="414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2 -&gt; 4 -&gt; 5 -&gt; 3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868262" y="4385617"/>
            <a:ext cx="756510" cy="7761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722950" y="32653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617266" y="4363200"/>
            <a:ext cx="761861" cy="8138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928292" y="184956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071082" y="328498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579956" y="42249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820618" y="2793439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975182" y="4213553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75506" y="5644028"/>
            <a:ext cx="223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-&gt; L -&gt; R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215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4. Binary Search Tree</a:t>
            </a:r>
            <a:r>
              <a:rPr lang="ko-KR" altLang="en-US" dirty="0"/>
              <a:t>의 종류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68262" y="1849568"/>
            <a:ext cx="4142099" cy="3327521"/>
            <a:chOff x="267467" y="1703206"/>
            <a:chExt cx="4142099" cy="3327521"/>
          </a:xfrm>
        </p:grpSpPr>
        <p:sp>
          <p:nvSpPr>
            <p:cNvPr id="4" name="타원 3"/>
            <p:cNvSpPr/>
            <p:nvPr/>
          </p:nvSpPr>
          <p:spPr>
            <a:xfrm>
              <a:off x="2327497" y="1703206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098608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470287" y="3134741"/>
              <a:ext cx="939279" cy="943871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직선 연결선 6"/>
            <p:cNvCxnSpPr>
              <a:stCxn id="4" idx="3"/>
              <a:endCxn id="5" idx="7"/>
            </p:cNvCxnSpPr>
            <p:nvPr/>
          </p:nvCxnSpPr>
          <p:spPr>
            <a:xfrm flipH="1">
              <a:off x="1900334" y="2508850"/>
              <a:ext cx="564717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4" idx="5"/>
              <a:endCxn id="6" idx="1"/>
            </p:cNvCxnSpPr>
            <p:nvPr/>
          </p:nvCxnSpPr>
          <p:spPr>
            <a:xfrm>
              <a:off x="3129223" y="2508850"/>
              <a:ext cx="478618" cy="764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7467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021822" y="4239255"/>
              <a:ext cx="756510" cy="791472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직선 연결선 10"/>
            <p:cNvCxnSpPr>
              <a:stCxn id="5" idx="5"/>
              <a:endCxn id="10" idx="1"/>
            </p:cNvCxnSpPr>
            <p:nvPr/>
          </p:nvCxnSpPr>
          <p:spPr>
            <a:xfrm>
              <a:off x="1900333" y="3940385"/>
              <a:ext cx="232277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stCxn id="5" idx="3"/>
              <a:endCxn id="9" idx="7"/>
            </p:cNvCxnSpPr>
            <p:nvPr/>
          </p:nvCxnSpPr>
          <p:spPr>
            <a:xfrm flipH="1">
              <a:off x="913189" y="3940385"/>
              <a:ext cx="322973" cy="4147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16523" y="1285257"/>
            <a:ext cx="1060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후위 순회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(Post-order traversal)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0013" y="2042938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:</a:t>
            </a:r>
            <a:r>
              <a:rPr lang="ko-KR" altLang="en-US" sz="2000" dirty="0" smtClean="0"/>
              <a:t> 왼쪽 가지</a:t>
            </a:r>
            <a:r>
              <a:rPr lang="en-US" altLang="ko-KR" sz="2000" dirty="0"/>
              <a:t> -&gt; </a:t>
            </a:r>
            <a:r>
              <a:rPr lang="ko-KR" altLang="en-US" sz="2000" dirty="0"/>
              <a:t>오른쪽 가지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현재 </a:t>
            </a:r>
            <a:r>
              <a:rPr lang="ko-KR" altLang="en-US" sz="2000" dirty="0" err="1" smtClean="0"/>
              <a:t>노드</a:t>
            </a:r>
            <a:endParaRPr lang="ko-KR" altLang="en-US" sz="2000" dirty="0"/>
          </a:p>
        </p:txBody>
      </p:sp>
      <p:sp>
        <p:nvSpPr>
          <p:cNvPr id="15" name="타원 14"/>
          <p:cNvSpPr/>
          <p:nvPr/>
        </p:nvSpPr>
        <p:spPr>
          <a:xfrm>
            <a:off x="2808845" y="2793439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9956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51635" y="4224974"/>
            <a:ext cx="939279" cy="943871"/>
          </a:xfrm>
          <a:prstGeom prst="ellips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연결선 17"/>
          <p:cNvCxnSpPr>
            <a:stCxn id="15" idx="3"/>
            <a:endCxn id="16" idx="7"/>
          </p:cNvCxnSpPr>
          <p:nvPr/>
        </p:nvCxnSpPr>
        <p:spPr>
          <a:xfrm flipH="1">
            <a:off x="2381682" y="3599083"/>
            <a:ext cx="564717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5" idx="5"/>
            <a:endCxn id="17" idx="1"/>
          </p:cNvCxnSpPr>
          <p:nvPr/>
        </p:nvCxnSpPr>
        <p:spPr>
          <a:xfrm>
            <a:off x="3610571" y="3599083"/>
            <a:ext cx="478618" cy="764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04184" y="5644028"/>
            <a:ext cx="4141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4 -&gt; 5 -&gt; 2 -&gt; 3 -&gt; 1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868262" y="4385617"/>
            <a:ext cx="756510" cy="7761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722950" y="32653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617266" y="4363200"/>
            <a:ext cx="761861" cy="8138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928292" y="184956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0071082" y="3284988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579956" y="4224974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820618" y="2793439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975182" y="4213553"/>
            <a:ext cx="915732" cy="9481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75506" y="5644028"/>
            <a:ext cx="2235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-&gt; R -&gt; V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9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0937" y="3563230"/>
            <a:ext cx="53951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800" b="0" i="0" dirty="0" smtClean="0">
                <a:solidFill>
                  <a:srgbClr val="555555"/>
                </a:solidFill>
                <a:effectLst/>
                <a:latin typeface="Open Sans"/>
              </a:rPr>
              <a:t>전위 순회한 결과 </a:t>
            </a:r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: ABDCEFG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800" b="0" i="0" dirty="0" smtClean="0">
              <a:solidFill>
                <a:srgbClr val="555555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b="0" i="0" dirty="0" smtClean="0">
                <a:solidFill>
                  <a:srgbClr val="555555"/>
                </a:solidFill>
                <a:effectLst/>
                <a:latin typeface="Open Sans"/>
              </a:rPr>
              <a:t>중위 순회한 결과 </a:t>
            </a:r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: DBAECFG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800" b="0" i="0" dirty="0" smtClean="0">
              <a:solidFill>
                <a:srgbClr val="555555"/>
              </a:solidFill>
              <a:effectLst/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b="0" i="0" dirty="0" smtClean="0">
                <a:solidFill>
                  <a:srgbClr val="555555"/>
                </a:solidFill>
                <a:effectLst/>
                <a:latin typeface="Open Sans"/>
              </a:rPr>
              <a:t>후위 순회한 결과 </a:t>
            </a:r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: DBEGFCA </a:t>
            </a:r>
            <a:endParaRPr lang="en-US" altLang="ko-KR" sz="2800" b="0" i="0" dirty="0">
              <a:solidFill>
                <a:srgbClr val="555555"/>
              </a:solidFill>
              <a:effectLst/>
              <a:latin typeface="Ope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619" y="989317"/>
            <a:ext cx="169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[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3879" y="1511049"/>
            <a:ext cx="2267211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ABDCEFG </a:t>
            </a:r>
          </a:p>
          <a:p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DBAECFG </a:t>
            </a:r>
          </a:p>
          <a:p>
            <a:r>
              <a:rPr lang="en-US" altLang="ko-KR" sz="2800" b="0" i="0" dirty="0" smtClean="0">
                <a:solidFill>
                  <a:srgbClr val="555555"/>
                </a:solidFill>
                <a:effectLst/>
                <a:latin typeface="Open Sans"/>
              </a:rPr>
              <a:t>DBEGFCA </a:t>
            </a:r>
            <a:endParaRPr lang="en-US" altLang="ko-KR" sz="2800" b="0" i="0" dirty="0">
              <a:solidFill>
                <a:srgbClr val="555555"/>
              </a:solidFill>
              <a:effectLst/>
              <a:latin typeface="Open San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98" y="1641699"/>
            <a:ext cx="5602837" cy="37404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86979" y="288888"/>
            <a:ext cx="2765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백준 </a:t>
            </a:r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1991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번</a:t>
            </a:r>
            <a:endParaRPr lang="ko-KR" alt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directory structure">
            <a:extLst>
              <a:ext uri="{FF2B5EF4-FFF2-40B4-BE49-F238E27FC236}">
                <a16:creationId xmlns="" xmlns:a16="http://schemas.microsoft.com/office/drawing/2014/main" id="{89BF43DC-DFB2-43D9-970B-7E398397E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745" y="1619199"/>
            <a:ext cx="6444456" cy="45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="" xmlns:a16="http://schemas.microsoft.com/office/drawing/2014/main" id="{959720D6-4F50-41A5-BE68-68378E64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r>
              <a:rPr lang="ko-KR" altLang="en-US" dirty="0"/>
              <a:t>의 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6979" y="288888"/>
            <a:ext cx="2765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백준 </a:t>
            </a:r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1991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번</a:t>
            </a:r>
            <a:endParaRPr lang="ko-KR" alt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98" y="1641699"/>
            <a:ext cx="5602837" cy="37404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1569" y="1535858"/>
            <a:ext cx="155322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600" dirty="0" smtClean="0"/>
              <a:t>7</a:t>
            </a:r>
          </a:p>
          <a:p>
            <a:r>
              <a:rPr lang="en-US" altLang="ko-KR" sz="3600" dirty="0" smtClean="0"/>
              <a:t>A B C </a:t>
            </a:r>
          </a:p>
          <a:p>
            <a:r>
              <a:rPr lang="en-US" altLang="ko-KR" sz="3600" dirty="0" smtClean="0"/>
              <a:t>B D .</a:t>
            </a:r>
          </a:p>
          <a:p>
            <a:r>
              <a:rPr lang="en-US" altLang="ko-KR" sz="3600" dirty="0" smtClean="0"/>
              <a:t>C E F</a:t>
            </a:r>
          </a:p>
          <a:p>
            <a:r>
              <a:rPr lang="en-US" altLang="ko-KR" sz="3600" dirty="0" smtClean="0"/>
              <a:t>E . .</a:t>
            </a:r>
          </a:p>
          <a:p>
            <a:r>
              <a:rPr lang="en-US" altLang="ko-KR" sz="3600" dirty="0" smtClean="0"/>
              <a:t>F . G</a:t>
            </a:r>
          </a:p>
          <a:p>
            <a:r>
              <a:rPr lang="en-US" altLang="ko-KR" sz="3600" dirty="0" smtClean="0"/>
              <a:t>D . .</a:t>
            </a:r>
          </a:p>
          <a:p>
            <a:r>
              <a:rPr lang="en-US" altLang="ko-KR" sz="3600" dirty="0" smtClean="0"/>
              <a:t>G . .</a:t>
            </a:r>
            <a:endParaRPr lang="ko-KR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38619" y="989317"/>
            <a:ext cx="169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[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70621" y="1535860"/>
          <a:ext cx="3316611" cy="4598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37"/>
                <a:gridCol w="1105537"/>
                <a:gridCol w="1105537"/>
              </a:tblGrid>
              <a:tr h="565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노드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왼쪽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자식노드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오른쪽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자식노드</a:t>
                      </a:r>
                      <a:endParaRPr lang="ko-KR" altLang="en-US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A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B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C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B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D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C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F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E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F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G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D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5655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G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.</a:t>
                      </a:r>
                      <a:endParaRPr lang="ko-KR" alt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6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5510" y="938625"/>
            <a:ext cx="7924800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i="1" dirty="0" err="1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def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solve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altLang="ko-KR" sz="2400" b="1" i="1" dirty="0" err="1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root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preorder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root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</a:t>
            </a:r>
            <a:r>
              <a:rPr lang="en-US" altLang="ko-KR" sz="2400" b="1" dirty="0" err="1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inorder</a:t>
            </a:r>
            <a:r>
              <a:rPr lang="en-US" altLang="ko-KR" sz="2400" b="1" dirty="0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(tree, root)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</a:t>
            </a:r>
            <a:r>
              <a:rPr lang="en-US" altLang="ko-KR" sz="2400" b="1" dirty="0" err="1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postorder</a:t>
            </a:r>
            <a:r>
              <a:rPr lang="en-US" altLang="ko-KR" sz="2400" b="1" dirty="0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(tree, root)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if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__name__ == 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"__main__"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n = </a:t>
            </a:r>
            <a:r>
              <a:rPr lang="en-US" altLang="ko-KR" sz="2400" b="1" i="1" dirty="0" err="1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input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.strip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tree = 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{}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root = 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None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for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range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info = </a:t>
            </a:r>
            <a:r>
              <a:rPr lang="en-US" altLang="ko-KR" sz="2400" b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input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.strip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.split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 '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info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]]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info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],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info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2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]]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solve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'A'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ko-KR" sz="2400" b="1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519715" y="288888"/>
          <a:ext cx="4506030" cy="32448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010"/>
                <a:gridCol w="1502010"/>
                <a:gridCol w="1502010"/>
              </a:tblGrid>
              <a:tr h="641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tree[info[0]]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tree[info[1]]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Tree[info[2]]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A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B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C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B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D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C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E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E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F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G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D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  <a:tr h="371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G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/>
                        <a:t>.</a:t>
                      </a:r>
                      <a:endParaRPr lang="ko-KR" altLang="en-US" sz="18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86979" y="288888"/>
            <a:ext cx="2480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## 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전위 순회</a:t>
            </a:r>
            <a:endParaRPr lang="ko-KR" alt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8951681" y="3656368"/>
          <a:ext cx="2076537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6537"/>
              </a:tblGrid>
              <a:tr h="322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tree[data]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Tree[A]</a:t>
                      </a:r>
                      <a:r>
                        <a:rPr lang="en-US" altLang="ko-KR" b="1" baseline="0" dirty="0" smtClean="0"/>
                        <a:t> = [ B , C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Tree[B]</a:t>
                      </a:r>
                      <a:r>
                        <a:rPr lang="en-US" altLang="ko-KR" b="1" baseline="0" dirty="0" smtClean="0"/>
                        <a:t> = [ D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Tree[C]</a:t>
                      </a:r>
                      <a:r>
                        <a:rPr lang="en-US" altLang="ko-KR" b="1" baseline="0" dirty="0" smtClean="0"/>
                        <a:t> = [ E , F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Tree[E]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Tree[F]</a:t>
                      </a:r>
                      <a:r>
                        <a:rPr lang="en-US" altLang="ko-KR" b="1" baseline="0" dirty="0" smtClean="0"/>
                        <a:t> = [ . , G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Tree[D]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Tree[G]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492837" y="3819390"/>
            <a:ext cx="31726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ourier New" panose="02070309020205020404" pitchFamily="49" charset="0"/>
              </a:rPr>
              <a:t>{'A': ['B', 'C'], 'B': ['D', '.'], 'C': ['E', 'F'], 'E': ['.', '.'], 'F': ['.', 'G'], 'D': ['.', '.'], 'G': ['.', '.']}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90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0688" y="224177"/>
            <a:ext cx="7449312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i="1" dirty="0" err="1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def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preorder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ko-KR" sz="2400" b="1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root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stack = 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[]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stack.append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root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result = 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''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while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&lt; </a:t>
            </a:r>
            <a:r>
              <a:rPr lang="en-US" altLang="ko-KR" sz="2400" b="1" dirty="0" err="1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len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stack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data = 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stack.pop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result += data</a:t>
            </a: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</a:t>
            </a: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if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!= 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'.'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stack.append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</a:t>
            </a:r>
            <a:r>
              <a:rPr lang="en-US" altLang="ko-KR" sz="2400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if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!= </a:t>
            </a:r>
            <a:r>
              <a:rPr lang="en-US" altLang="ko-KR" sz="2400" b="1" dirty="0" smtClean="0">
                <a:solidFill>
                  <a:srgbClr val="E6DB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'.'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</a:t>
            </a:r>
            <a:r>
              <a:rPr lang="en-US" altLang="ko-KR" sz="2400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stack.append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tree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][</a:t>
            </a:r>
            <a:r>
              <a:rPr lang="en-US" altLang="ko-KR" sz="2400" b="1" dirty="0" smtClean="0">
                <a:solidFill>
                  <a:srgbClr val="AE81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0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ko-KR" sz="2400" b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result</a:t>
            </a:r>
            <a:r>
              <a:rPr lang="en-US" altLang="ko-KR" sz="2400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ko-KR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ko-KR" sz="2400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endParaRPr lang="en-US" altLang="ko-KR" sz="2400" b="1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7732734" y="224177"/>
          <a:ext cx="4356273" cy="45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2091"/>
                <a:gridCol w="1452091"/>
                <a:gridCol w="145209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stack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data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result</a:t>
                      </a:r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743869" y="707140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9198976" y="709228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0639469" y="709228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7745957" y="112258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[A]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9201064" y="112467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0641557" y="112467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733431" y="1548471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9188538" y="1550559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0629031" y="1550559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7733431" y="197435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9188538" y="197644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0629031" y="197644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745957" y="238771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[C,B]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9201064" y="238980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0641557" y="238980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7748045" y="280316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9203152" y="2805250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0643645" y="2805250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7748045" y="3197397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[C,D]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203152" y="3199485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0643645" y="3199485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7745956" y="3608668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[C]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9201063" y="361075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10641556" y="361075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7748044" y="402411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9203151" y="402620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10643644" y="402620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7735518" y="4449999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[F,E]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9190625" y="4452087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0631118" y="4452087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7735518" y="4875884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[F]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9190625" y="487797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10631118" y="487797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7733431" y="5299682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9188538" y="5301770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10629031" y="5301770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ABDCEF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7735519" y="5715128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[G]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/>
          </p:nvPr>
        </p:nvGraphicFramePr>
        <p:xfrm>
          <a:off x="9190626" y="571721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10631119" y="5717216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ABDCEF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10267"/>
              </p:ext>
            </p:extLst>
          </p:nvPr>
        </p:nvGraphicFramePr>
        <p:xfrm>
          <a:off x="7726233" y="6144371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/>
          </p:nvPr>
        </p:nvGraphicFramePr>
        <p:xfrm>
          <a:off x="9178100" y="6143101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10618593" y="6143101"/>
          <a:ext cx="1437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0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ABDCEFG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/>
          </p:nvPr>
        </p:nvGraphicFramePr>
        <p:xfrm>
          <a:off x="5451605" y="224177"/>
          <a:ext cx="2076537" cy="2961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6537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tree[data]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Tree[A]</a:t>
                      </a:r>
                      <a:r>
                        <a:rPr lang="en-US" altLang="ko-KR" b="1" baseline="0" dirty="0" smtClean="0"/>
                        <a:t> = [ B , C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Tree[B]</a:t>
                      </a:r>
                      <a:r>
                        <a:rPr lang="en-US" altLang="ko-KR" b="1" baseline="0" dirty="0" smtClean="0"/>
                        <a:t> = [ D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Tree[C]</a:t>
                      </a:r>
                      <a:r>
                        <a:rPr lang="en-US" altLang="ko-KR" b="1" baseline="0" dirty="0" smtClean="0"/>
                        <a:t> = [ E , F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Tree[E]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Tree[F]</a:t>
                      </a:r>
                      <a:r>
                        <a:rPr lang="en-US" altLang="ko-KR" b="1" baseline="0" dirty="0" smtClean="0"/>
                        <a:t> = [ . , G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Tree[D]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Tree[G]</a:t>
                      </a:r>
                      <a:r>
                        <a:rPr lang="en-US" altLang="ko-KR" b="1" baseline="0" dirty="0" smtClean="0"/>
                        <a:t> = [ . , . ]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모서리가 둥근 직사각형 55"/>
          <p:cNvSpPr/>
          <p:nvPr/>
        </p:nvSpPr>
        <p:spPr>
          <a:xfrm>
            <a:off x="5386192" y="588723"/>
            <a:ext cx="2233808" cy="3883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386192" y="977030"/>
            <a:ext cx="2233808" cy="3883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5386192" y="2112421"/>
            <a:ext cx="2233808" cy="3883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386192" y="2458753"/>
            <a:ext cx="2233808" cy="3883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86192" y="1365338"/>
            <a:ext cx="2233808" cy="3631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386192" y="1738561"/>
            <a:ext cx="2233808" cy="3883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386192" y="2874588"/>
            <a:ext cx="2233808" cy="3043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6979" y="288888"/>
            <a:ext cx="9943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## </a:t>
            </a:r>
            <a:r>
              <a:rPr lang="ko-KR" altLang="en-US" sz="2800" dirty="0">
                <a:solidFill>
                  <a:srgbClr val="F92672"/>
                </a:solidFill>
                <a:latin typeface="Courier New" panose="02070309020205020404" pitchFamily="49" charset="0"/>
              </a:rPr>
              <a:t>중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위 순회</a:t>
            </a:r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후위 순회를 구현해서 다음주에 만나요 </a:t>
            </a:r>
            <a:r>
              <a:rPr lang="en-US" altLang="ko-KR" sz="2800" b="0" dirty="0" smtClean="0"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~</a:t>
            </a:r>
            <a:endParaRPr lang="ko-KR" altLang="en-U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8073" y="2327563"/>
            <a:ext cx="1302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 smtClean="0"/>
              <a:t>?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6174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523" y="49237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</a:rPr>
              <a:t>연습문제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6523" y="1285257"/>
            <a:ext cx="1060938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1 ) SWEA -&gt; Learn -&gt; Course -&gt; Programming Intermediate -&gt; Tree -&gt; 8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subtree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000" dirty="0" smtClean="0">
                <a:hlinkClick r:id="rId2"/>
              </a:rPr>
              <a:t>https</a:t>
            </a:r>
            <a:r>
              <a:rPr lang="en-US" altLang="ko-KR" sz="2000" dirty="0">
                <a:hlinkClick r:id="rId2"/>
              </a:rPr>
              <a:t>://swexpertacademy.com/main/learn/course/lectureProblemViewer.do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1991</a:t>
            </a: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000" dirty="0">
                <a:solidFill>
                  <a:srgbClr val="FFFF00"/>
                </a:solidFill>
                <a:hlinkClick r:id="rId3"/>
              </a:rPr>
              <a:t>https://www.acmicpc.net/problem/1991</a:t>
            </a:r>
            <a:endParaRPr lang="en-US" altLang="ko-KR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SWEA -&gt; Learn -&gt; Course -&gt; Programming Intermediate -&gt; Tree -&gt; 8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이진탐색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swexpertacademy.com/main/learn/course/lectureProblemViewer.do</a:t>
            </a:r>
            <a:endParaRPr lang="en-US" altLang="ko-KR" sz="2000" dirty="0" smtClean="0"/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1167</a:t>
            </a:r>
          </a:p>
          <a:p>
            <a:r>
              <a:rPr lang="en-US" altLang="ko-KR" sz="2000" dirty="0" smtClean="0">
                <a:hlinkClick r:id="rId4"/>
              </a:rPr>
              <a:t> https</a:t>
            </a:r>
            <a:r>
              <a:rPr lang="en-US" altLang="ko-KR" sz="2000" dirty="0">
                <a:hlinkClick r:id="rId4"/>
              </a:rPr>
              <a:t>://</a:t>
            </a:r>
            <a:r>
              <a:rPr lang="en-US" altLang="ko-KR" sz="2000" dirty="0" smtClean="0">
                <a:hlinkClick r:id="rId4"/>
              </a:rPr>
              <a:t>www.acmicpc.net/problem/1167</a:t>
            </a:r>
            <a:endParaRPr lang="en-US" altLang="ko-KR" sz="2000" dirty="0" smtClean="0"/>
          </a:p>
          <a:p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백준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2263</a:t>
            </a:r>
          </a:p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ko-KR" sz="2000" dirty="0">
                <a:hlinkClick r:id="rId5"/>
              </a:rPr>
              <a:t>https://</a:t>
            </a:r>
            <a:r>
              <a:rPr lang="en-US" altLang="ko-KR" sz="2000" dirty="0" smtClean="0">
                <a:hlinkClick r:id="rId5"/>
              </a:rPr>
              <a:t>www.acmicpc.net/problem/2263</a:t>
            </a:r>
            <a:endParaRPr lang="en-US" altLang="ko-KR" sz="2000" dirty="0" smtClean="0"/>
          </a:p>
          <a:p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02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4082" y="2822028"/>
            <a:ext cx="461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linked list : </a:t>
            </a:r>
            <a:r>
              <a:rPr lang="en-US" altLang="ko-KR" dirty="0">
                <a:hlinkClick r:id="rId2"/>
              </a:rPr>
              <a:t>https://doorbw.tistory.com/117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51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77AAC2-3147-478A-B57D-08332FE6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r>
              <a:rPr lang="ko-KR" altLang="en-US" dirty="0"/>
              <a:t>의 특성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855EDF9-6722-44D0-9047-ADA9CFF74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dirty="0"/>
              <a:t>한 개 이상의 노드로 이루어진 유한 집합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루트</a:t>
            </a:r>
            <a:r>
              <a:rPr lang="en-US" altLang="ko-KR" dirty="0">
                <a:solidFill>
                  <a:srgbClr val="FF0000"/>
                </a:solidFill>
              </a:rPr>
              <a:t>(Root) </a:t>
            </a:r>
            <a:r>
              <a:rPr lang="en-US" altLang="ko-KR" dirty="0"/>
              <a:t>: </a:t>
            </a:r>
            <a:r>
              <a:rPr lang="ko-KR" altLang="en-US" dirty="0"/>
              <a:t>노드 중 최상위 노드</a:t>
            </a:r>
            <a:endParaRPr lang="en-US" altLang="ko-KR" dirty="0"/>
          </a:p>
          <a:p>
            <a:pPr lvl="1"/>
            <a:r>
              <a:rPr lang="ko-KR" altLang="en-US" smtClean="0"/>
              <a:t>나머지 </a:t>
            </a:r>
            <a:r>
              <a:rPr lang="ko-KR" altLang="en-US" dirty="0"/>
              <a:t>노드들 </a:t>
            </a:r>
            <a:r>
              <a:rPr lang="en-US" altLang="ko-KR" dirty="0"/>
              <a:t>: n</a:t>
            </a:r>
            <a:r>
              <a:rPr lang="ko-KR" altLang="en-US" dirty="0"/>
              <a:t>개의 분리집합 </a:t>
            </a:r>
            <a:r>
              <a:rPr lang="en-US" altLang="ko-KR" dirty="0"/>
              <a:t>T1…TN</a:t>
            </a:r>
            <a:r>
              <a:rPr lang="ko-KR" altLang="en-US" dirty="0"/>
              <a:t>으로 분리될 수 있음</a:t>
            </a:r>
            <a:endParaRPr lang="en-US" altLang="ko-KR" dirty="0"/>
          </a:p>
          <a:p>
            <a:r>
              <a:rPr lang="ko-KR" altLang="en-US" dirty="0"/>
              <a:t>이들 분리집합은 각각 하나의 트리가 될 수 있으며 이를 </a:t>
            </a:r>
            <a:r>
              <a:rPr lang="en-US" altLang="ko-KR" dirty="0"/>
              <a:t>root</a:t>
            </a:r>
            <a:r>
              <a:rPr lang="ko-KR" altLang="en-US" dirty="0"/>
              <a:t>의 </a:t>
            </a:r>
            <a:r>
              <a:rPr lang="ko-KR" altLang="en-US" dirty="0" err="1">
                <a:solidFill>
                  <a:srgbClr val="FF0000"/>
                </a:solidFill>
              </a:rPr>
              <a:t>서브트리</a:t>
            </a:r>
            <a:r>
              <a:rPr lang="en-US" altLang="ko-KR" dirty="0">
                <a:solidFill>
                  <a:srgbClr val="FF0000"/>
                </a:solidFill>
              </a:rPr>
              <a:t>(Sub Tree)</a:t>
            </a:r>
            <a:r>
              <a:rPr lang="ko-KR" altLang="en-US" dirty="0"/>
              <a:t>라고 할 수 있다</a:t>
            </a:r>
            <a:endParaRPr lang="en-US" altLang="ko-KR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99DEA2BA-2C0C-4250-9CA2-7EC64760F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99" y="3563410"/>
            <a:ext cx="583324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="" xmlns:a16="http://schemas.microsoft.com/office/drawing/2014/main" id="{52C6927B-D94A-4FD9-80CF-9474B231BFA4}"/>
              </a:ext>
            </a:extLst>
          </p:cNvPr>
          <p:cNvSpPr/>
          <p:nvPr/>
        </p:nvSpPr>
        <p:spPr>
          <a:xfrm>
            <a:off x="6096000" y="3512609"/>
            <a:ext cx="1270000" cy="771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7ACBF28-5F28-4FBD-AE59-CBFC0642A464}"/>
              </a:ext>
            </a:extLst>
          </p:cNvPr>
          <p:cNvSpPr txBox="1"/>
          <p:nvPr/>
        </p:nvSpPr>
        <p:spPr>
          <a:xfrm>
            <a:off x="7323961" y="3697275"/>
            <a:ext cx="19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루트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Root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52A618A3-4EC6-40CD-97BC-271ED9B7D2C9}"/>
              </a:ext>
            </a:extLst>
          </p:cNvPr>
          <p:cNvSpPr/>
          <p:nvPr/>
        </p:nvSpPr>
        <p:spPr>
          <a:xfrm>
            <a:off x="3217334" y="4066607"/>
            <a:ext cx="2878666" cy="279139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DC1D1A18-DF3E-4E69-8EAA-5E0B8C53F03D}"/>
              </a:ext>
            </a:extLst>
          </p:cNvPr>
          <p:cNvSpPr/>
          <p:nvPr/>
        </p:nvSpPr>
        <p:spPr>
          <a:xfrm>
            <a:off x="6053960" y="4249698"/>
            <a:ext cx="1270001" cy="211357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46EC7092-78F8-4846-AEE2-067A1936736D}"/>
              </a:ext>
            </a:extLst>
          </p:cNvPr>
          <p:cNvSpPr/>
          <p:nvPr/>
        </p:nvSpPr>
        <p:spPr>
          <a:xfrm>
            <a:off x="7006314" y="4467225"/>
            <a:ext cx="2382925" cy="226801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A9DE1FF-0E8D-4F5C-9907-8A62644C680C}"/>
              </a:ext>
            </a:extLst>
          </p:cNvPr>
          <p:cNvSpPr txBox="1"/>
          <p:nvPr/>
        </p:nvSpPr>
        <p:spPr>
          <a:xfrm>
            <a:off x="1896535" y="5739262"/>
            <a:ext cx="19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서브트리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T1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B7725B1-1D04-4D81-9CB7-A870D8E2B1A1}"/>
              </a:ext>
            </a:extLst>
          </p:cNvPr>
          <p:cNvSpPr txBox="1"/>
          <p:nvPr/>
        </p:nvSpPr>
        <p:spPr>
          <a:xfrm>
            <a:off x="5935428" y="6416704"/>
            <a:ext cx="19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서브트리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T2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A07E538-D8C6-412C-A9A5-413608A25053}"/>
              </a:ext>
            </a:extLst>
          </p:cNvPr>
          <p:cNvSpPr txBox="1"/>
          <p:nvPr/>
        </p:nvSpPr>
        <p:spPr>
          <a:xfrm>
            <a:off x="9068094" y="4416424"/>
            <a:ext cx="19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서브트리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T3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r>
              <a:rPr lang="ko-KR" altLang="en-US" dirty="0"/>
              <a:t>의 구성요소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188ED82-13CC-47E3-9924-54BA55D6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428750"/>
            <a:ext cx="4443984" cy="823912"/>
          </a:xfrm>
        </p:spPr>
        <p:txBody>
          <a:bodyPr/>
          <a:lstStyle/>
          <a:p>
            <a:r>
              <a:rPr lang="ko-KR" altLang="en-US" dirty="0"/>
              <a:t>노드</a:t>
            </a:r>
            <a:r>
              <a:rPr lang="en-US" altLang="ko-KR" dirty="0"/>
              <a:t>(node)</a:t>
            </a:r>
            <a:endParaRPr 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0EA14A7-D0ED-47EF-B104-25D679464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441607"/>
            <a:ext cx="4443984" cy="2562193"/>
          </a:xfrm>
        </p:spPr>
        <p:txBody>
          <a:bodyPr/>
          <a:lstStyle/>
          <a:p>
            <a:r>
              <a:rPr lang="ko-KR" altLang="en-US" dirty="0"/>
              <a:t>트리의 원소</a:t>
            </a:r>
            <a:endParaRPr lang="en-US" altLang="ko-KR" dirty="0"/>
          </a:p>
          <a:p>
            <a:r>
              <a:rPr lang="ko-KR" altLang="en-US" dirty="0"/>
              <a:t>트리 </a:t>
            </a:r>
            <a:r>
              <a:rPr lang="en-US" altLang="ko-KR" dirty="0"/>
              <a:t>T</a:t>
            </a:r>
            <a:r>
              <a:rPr lang="ko-KR" altLang="en-US" dirty="0"/>
              <a:t>의 노드 </a:t>
            </a:r>
            <a:r>
              <a:rPr lang="en-US" altLang="ko-KR" dirty="0"/>
              <a:t>: A,B,C,D,E,F,G,H,I,J,K,L,M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2480861A-4ED3-42A3-8F21-A8709AB26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388269"/>
            <a:ext cx="4443984" cy="823912"/>
          </a:xfrm>
        </p:spPr>
        <p:txBody>
          <a:bodyPr/>
          <a:lstStyle/>
          <a:p>
            <a:r>
              <a:rPr lang="ko-KR" altLang="en-US" dirty="0"/>
              <a:t>간선</a:t>
            </a:r>
            <a:r>
              <a:rPr lang="en-US" altLang="ko-KR" dirty="0"/>
              <a:t>(edge)</a:t>
            </a:r>
            <a:endParaRPr 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BDBE1CE-3889-426D-84FE-4AEE5B2C1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441607"/>
            <a:ext cx="4443984" cy="2562193"/>
          </a:xfrm>
        </p:spPr>
        <p:txBody>
          <a:bodyPr/>
          <a:lstStyle/>
          <a:p>
            <a:r>
              <a:rPr lang="ko-KR" altLang="en-US" dirty="0"/>
              <a:t>노드를 연결하는 선</a:t>
            </a:r>
            <a:endParaRPr lang="en-US" altLang="ko-KR" dirty="0"/>
          </a:p>
          <a:p>
            <a:r>
              <a:rPr lang="ko-KR" altLang="en-US" dirty="0"/>
              <a:t>부모 노드와 자식 노드를 연결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EE1D6699-277E-47F0-82F3-649029613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67" y="4103703"/>
            <a:ext cx="3917049" cy="212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C5899B3-170A-40F8-AF8A-814CA4E87A76}"/>
              </a:ext>
            </a:extLst>
          </p:cNvPr>
          <p:cNvSpPr txBox="1"/>
          <p:nvPr/>
        </p:nvSpPr>
        <p:spPr>
          <a:xfrm>
            <a:off x="3092165" y="3722703"/>
            <a:ext cx="1964267" cy="37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</a:t>
            </a:r>
            <a:r>
              <a:rPr lang="en-US" altLang="ko-KR" dirty="0"/>
              <a:t>T</a:t>
            </a:r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E2E6F63B-B415-429C-ABAC-4832EED8C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886" y="4103703"/>
            <a:ext cx="3917049" cy="212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1D2E0C07-8B46-4B5E-84EF-5907DBA7EA7F}"/>
              </a:ext>
            </a:extLst>
          </p:cNvPr>
          <p:cNvCxnSpPr/>
          <p:nvPr/>
        </p:nvCxnSpPr>
        <p:spPr>
          <a:xfrm flipV="1">
            <a:off x="7947660" y="4519802"/>
            <a:ext cx="650750" cy="2819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FABF9F3D-BCA2-478F-8231-E85C0F8D9DBB}"/>
              </a:ext>
            </a:extLst>
          </p:cNvPr>
          <p:cNvCxnSpPr>
            <a:cxnSpLocks/>
          </p:cNvCxnSpPr>
          <p:nvPr/>
        </p:nvCxnSpPr>
        <p:spPr>
          <a:xfrm flipV="1">
            <a:off x="7459980" y="5003800"/>
            <a:ext cx="213360" cy="229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1CC1765E-CF07-449A-8E09-91CAFC4384AA}"/>
              </a:ext>
            </a:extLst>
          </p:cNvPr>
          <p:cNvCxnSpPr>
            <a:cxnSpLocks/>
          </p:cNvCxnSpPr>
          <p:nvPr/>
        </p:nvCxnSpPr>
        <p:spPr>
          <a:xfrm flipV="1">
            <a:off x="6979920" y="5503986"/>
            <a:ext cx="243840" cy="2719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FDE1ACB6-223D-4712-AEAD-430930F44E2A}"/>
              </a:ext>
            </a:extLst>
          </p:cNvPr>
          <p:cNvCxnSpPr>
            <a:cxnSpLocks/>
          </p:cNvCxnSpPr>
          <p:nvPr/>
        </p:nvCxnSpPr>
        <p:spPr>
          <a:xfrm flipH="1" flipV="1">
            <a:off x="7353300" y="5520812"/>
            <a:ext cx="266700" cy="2551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CDD210BC-B3F9-4138-8FC9-38C6926CB281}"/>
              </a:ext>
            </a:extLst>
          </p:cNvPr>
          <p:cNvCxnSpPr>
            <a:cxnSpLocks/>
          </p:cNvCxnSpPr>
          <p:nvPr/>
        </p:nvCxnSpPr>
        <p:spPr>
          <a:xfrm flipH="1" flipV="1">
            <a:off x="7814310" y="4993318"/>
            <a:ext cx="266700" cy="2551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50DE510-27CD-4278-BEFC-3F68F1F1B2A1}"/>
              </a:ext>
            </a:extLst>
          </p:cNvPr>
          <p:cNvCxnSpPr>
            <a:cxnSpLocks/>
          </p:cNvCxnSpPr>
          <p:nvPr/>
        </p:nvCxnSpPr>
        <p:spPr>
          <a:xfrm flipV="1">
            <a:off x="8747006" y="4534212"/>
            <a:ext cx="0" cy="2051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10B5E5B7-A055-4BC4-B5D9-AC8E22CDE7C3}"/>
              </a:ext>
            </a:extLst>
          </p:cNvPr>
          <p:cNvCxnSpPr>
            <a:cxnSpLocks/>
          </p:cNvCxnSpPr>
          <p:nvPr/>
        </p:nvCxnSpPr>
        <p:spPr>
          <a:xfrm flipV="1">
            <a:off x="8747006" y="5043350"/>
            <a:ext cx="0" cy="2051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062B87A8-2DEE-471E-89A1-C5C2DC1136D3}"/>
              </a:ext>
            </a:extLst>
          </p:cNvPr>
          <p:cNvCxnSpPr>
            <a:cxnSpLocks/>
          </p:cNvCxnSpPr>
          <p:nvPr/>
        </p:nvCxnSpPr>
        <p:spPr>
          <a:xfrm flipV="1">
            <a:off x="9714746" y="5043350"/>
            <a:ext cx="0" cy="2051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F29FBB16-B1A9-453D-AA1D-E50D333CE5C1}"/>
              </a:ext>
            </a:extLst>
          </p:cNvPr>
          <p:cNvCxnSpPr>
            <a:cxnSpLocks/>
          </p:cNvCxnSpPr>
          <p:nvPr/>
        </p:nvCxnSpPr>
        <p:spPr>
          <a:xfrm flipH="1" flipV="1">
            <a:off x="9829619" y="5018334"/>
            <a:ext cx="244594" cy="2551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825504FB-6002-4760-8DD1-83B03BDFC2CC}"/>
              </a:ext>
            </a:extLst>
          </p:cNvPr>
          <p:cNvCxnSpPr>
            <a:cxnSpLocks/>
          </p:cNvCxnSpPr>
          <p:nvPr/>
        </p:nvCxnSpPr>
        <p:spPr>
          <a:xfrm flipV="1">
            <a:off x="9346897" y="5041077"/>
            <a:ext cx="224412" cy="232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CDA50B05-A5A8-402E-BE56-BA5D6D33F443}"/>
              </a:ext>
            </a:extLst>
          </p:cNvPr>
          <p:cNvCxnSpPr>
            <a:cxnSpLocks/>
          </p:cNvCxnSpPr>
          <p:nvPr/>
        </p:nvCxnSpPr>
        <p:spPr>
          <a:xfrm flipV="1">
            <a:off x="9200673" y="5561972"/>
            <a:ext cx="0" cy="213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ACA87EB2-4DA4-4F93-BAD0-4BE697A9B210}"/>
              </a:ext>
            </a:extLst>
          </p:cNvPr>
          <p:cNvCxnSpPr>
            <a:cxnSpLocks/>
          </p:cNvCxnSpPr>
          <p:nvPr/>
        </p:nvCxnSpPr>
        <p:spPr>
          <a:xfrm flipH="1" flipV="1">
            <a:off x="8907780" y="4505268"/>
            <a:ext cx="663529" cy="2927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3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7962EC-5E25-4B40-949C-0D568BF0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루트 노드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DE81923-1667-4275-8B10-D004AC82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33" y="2171700"/>
            <a:ext cx="7898400" cy="42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="" xmlns:a16="http://schemas.microsoft.com/office/drawing/2014/main" id="{B3604B6F-D216-47FB-9749-EAAA35C4976A}"/>
              </a:ext>
            </a:extLst>
          </p:cNvPr>
          <p:cNvSpPr/>
          <p:nvPr/>
        </p:nvSpPr>
        <p:spPr>
          <a:xfrm>
            <a:off x="6096000" y="2171700"/>
            <a:ext cx="1786467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DBB0C31-ACEE-4719-8EB7-0A94EAAA3B40}"/>
              </a:ext>
            </a:extLst>
          </p:cNvPr>
          <p:cNvSpPr txBox="1"/>
          <p:nvPr/>
        </p:nvSpPr>
        <p:spPr>
          <a:xfrm>
            <a:off x="1837266" y="1469154"/>
            <a:ext cx="567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트리의 </a:t>
            </a:r>
            <a:r>
              <a:rPr lang="ko-KR" altLang="en-US" dirty="0" err="1"/>
              <a:t>시작노드</a:t>
            </a:r>
            <a:endParaRPr lang="en-US" dirty="0"/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25933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7962EC-5E25-4B40-949C-0D568BF0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형제 노드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DE81923-1667-4275-8B10-D004AC82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33" y="2171700"/>
            <a:ext cx="7898400" cy="42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="" xmlns:a16="http://schemas.microsoft.com/office/drawing/2014/main" id="{B3604B6F-D216-47FB-9749-EAAA35C4976A}"/>
              </a:ext>
            </a:extLst>
          </p:cNvPr>
          <p:cNvSpPr/>
          <p:nvPr/>
        </p:nvSpPr>
        <p:spPr>
          <a:xfrm>
            <a:off x="4165600" y="3124200"/>
            <a:ext cx="5825067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DBB0C31-ACEE-4719-8EB7-0A94EAAA3B40}"/>
              </a:ext>
            </a:extLst>
          </p:cNvPr>
          <p:cNvSpPr txBox="1"/>
          <p:nvPr/>
        </p:nvSpPr>
        <p:spPr>
          <a:xfrm>
            <a:off x="1837266" y="1469154"/>
            <a:ext cx="567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부모 노드의 자식 노드들</a:t>
            </a:r>
            <a:endParaRPr lang="en-US" dirty="0"/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49432127-ADEF-40B5-A37A-394B81C69830}"/>
              </a:ext>
            </a:extLst>
          </p:cNvPr>
          <p:cNvSpPr/>
          <p:nvPr/>
        </p:nvSpPr>
        <p:spPr>
          <a:xfrm>
            <a:off x="3523133" y="4191000"/>
            <a:ext cx="2649067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63795390-C1A1-4B51-888D-A1ADCEEE240D}"/>
              </a:ext>
            </a:extLst>
          </p:cNvPr>
          <p:cNvSpPr/>
          <p:nvPr/>
        </p:nvSpPr>
        <p:spPr>
          <a:xfrm>
            <a:off x="7341600" y="4261928"/>
            <a:ext cx="3292533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32900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7962EC-5E25-4B40-949C-0D568BF0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조상 노드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DE81923-1667-4275-8B10-D004AC82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33" y="2171700"/>
            <a:ext cx="7898400" cy="42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DBB0C31-ACEE-4719-8EB7-0A94EAAA3B40}"/>
              </a:ext>
            </a:extLst>
          </p:cNvPr>
          <p:cNvSpPr txBox="1"/>
          <p:nvPr/>
        </p:nvSpPr>
        <p:spPr>
          <a:xfrm>
            <a:off x="1837266" y="1469154"/>
            <a:ext cx="613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간선을 따라 루트 노드까지 이른 경로에 있는 모드 노드들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3206AC4-DBB7-4EE2-8E6C-C8103993ABA4}"/>
              </a:ext>
            </a:extLst>
          </p:cNvPr>
          <p:cNvSpPr txBox="1"/>
          <p:nvPr/>
        </p:nvSpPr>
        <p:spPr>
          <a:xfrm>
            <a:off x="8483600" y="5542230"/>
            <a:ext cx="215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ko-KR" altLang="en-US" dirty="0" err="1">
                <a:solidFill>
                  <a:srgbClr val="FF0000"/>
                </a:solidFill>
              </a:rPr>
              <a:t>조상노드는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41F83E23-46EC-4D6E-917C-5417F69FB24D}"/>
              </a:ext>
            </a:extLst>
          </p:cNvPr>
          <p:cNvSpPr/>
          <p:nvPr/>
        </p:nvSpPr>
        <p:spPr>
          <a:xfrm>
            <a:off x="8398933" y="3157956"/>
            <a:ext cx="1193800" cy="109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21F09974-0B86-4AA1-AF77-AD11722AAA5A}"/>
              </a:ext>
            </a:extLst>
          </p:cNvPr>
          <p:cNvSpPr/>
          <p:nvPr/>
        </p:nvSpPr>
        <p:spPr>
          <a:xfrm>
            <a:off x="7289800" y="4242056"/>
            <a:ext cx="1193800" cy="109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A7D990F0-B7CE-401B-9DC4-C2FC6B4A866D}"/>
              </a:ext>
            </a:extLst>
          </p:cNvPr>
          <p:cNvSpPr/>
          <p:nvPr/>
        </p:nvSpPr>
        <p:spPr>
          <a:xfrm>
            <a:off x="6392333" y="2230170"/>
            <a:ext cx="1193800" cy="109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80102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7962EC-5E25-4B40-949C-0D568BF0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서브트리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DE81923-1667-4275-8B10-D004AC82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33" y="2171700"/>
            <a:ext cx="7898400" cy="429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DBB0C31-ACEE-4719-8EB7-0A94EAAA3B40}"/>
              </a:ext>
            </a:extLst>
          </p:cNvPr>
          <p:cNvSpPr txBox="1"/>
          <p:nvPr/>
        </p:nvSpPr>
        <p:spPr>
          <a:xfrm>
            <a:off x="1837266" y="1469154"/>
            <a:ext cx="613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부모 노드와 연결된 간선을 끊었을 때 생성되는 트리</a:t>
            </a:r>
            <a:endParaRPr lang="en-US" dirty="0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41F83E23-46EC-4D6E-917C-5417F69FB24D}"/>
              </a:ext>
            </a:extLst>
          </p:cNvPr>
          <p:cNvSpPr/>
          <p:nvPr/>
        </p:nvSpPr>
        <p:spPr>
          <a:xfrm>
            <a:off x="7349067" y="3157955"/>
            <a:ext cx="3285066" cy="3410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21F09974-0B86-4AA1-AF77-AD11722AAA5A}"/>
              </a:ext>
            </a:extLst>
          </p:cNvPr>
          <p:cNvSpPr/>
          <p:nvPr/>
        </p:nvSpPr>
        <p:spPr>
          <a:xfrm>
            <a:off x="6357467" y="3157956"/>
            <a:ext cx="1193800" cy="2230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A7D990F0-B7CE-401B-9DC4-C2FC6B4A866D}"/>
              </a:ext>
            </a:extLst>
          </p:cNvPr>
          <p:cNvSpPr/>
          <p:nvPr/>
        </p:nvSpPr>
        <p:spPr>
          <a:xfrm>
            <a:off x="2599267" y="3279039"/>
            <a:ext cx="3851334" cy="32897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86746E76-5781-4B0F-A36F-E50D0A753791}"/>
              </a:ext>
            </a:extLst>
          </p:cNvPr>
          <p:cNvSpPr txBox="1">
            <a:spLocks/>
          </p:cNvSpPr>
          <p:nvPr/>
        </p:nvSpPr>
        <p:spPr>
          <a:xfrm>
            <a:off x="772439" y="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smtClean="0"/>
              <a:t>Tree</a:t>
            </a:r>
            <a:r>
              <a:rPr lang="ko-KR" altLang="en-US" sz="2800" u="sng" smtClean="0"/>
              <a:t>의 구성요소</a:t>
            </a:r>
            <a:endParaRPr lang="en-US" sz="2800" u="sng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624186" y="3157955"/>
            <a:ext cx="2793304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24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1321</Words>
  <Application>Microsoft Office PowerPoint</Application>
  <PresentationFormat>와이드스크린</PresentationFormat>
  <Paragraphs>410</Paragraphs>
  <Slides>35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Open Sans</vt:lpstr>
      <vt:lpstr>돋움</vt:lpstr>
      <vt:lpstr>맑은 고딕</vt:lpstr>
      <vt:lpstr>Arial</vt:lpstr>
      <vt:lpstr>Courier New</vt:lpstr>
      <vt:lpstr>Franklin Gothic Book</vt:lpstr>
      <vt:lpstr>Symbol</vt:lpstr>
      <vt:lpstr>자르기</vt:lpstr>
      <vt:lpstr>Office 테마</vt:lpstr>
      <vt:lpstr>tree</vt:lpstr>
      <vt:lpstr>TREE의 개념</vt:lpstr>
      <vt:lpstr>Tree의 예</vt:lpstr>
      <vt:lpstr>Tree의 특성</vt:lpstr>
      <vt:lpstr>Tree의 구성요소</vt:lpstr>
      <vt:lpstr>루트 노드</vt:lpstr>
      <vt:lpstr>형제 노드</vt:lpstr>
      <vt:lpstr>조상 노드</vt:lpstr>
      <vt:lpstr>서브트리</vt:lpstr>
      <vt:lpstr>자손 노드</vt:lpstr>
      <vt:lpstr>차수</vt:lpstr>
      <vt:lpstr>차수</vt:lpstr>
      <vt:lpstr>차수</vt:lpstr>
      <vt:lpstr>높이</vt:lpstr>
      <vt:lpstr>높이</vt:lpstr>
      <vt:lpstr>높이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소영 노</dc:creator>
  <cp:lastModifiedBy>student</cp:lastModifiedBy>
  <cp:revision>24</cp:revision>
  <dcterms:created xsi:type="dcterms:W3CDTF">2020-02-16T16:57:24Z</dcterms:created>
  <dcterms:modified xsi:type="dcterms:W3CDTF">2020-02-18T10:23:26Z</dcterms:modified>
</cp:coreProperties>
</file>