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2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78040" y="453384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778040" y="453384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778040" y="453384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778040" y="453384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778040" y="453384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778040" y="453384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778040" y="453384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778040" y="4533840"/>
            <a:ext cx="20827800" cy="2154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778040" y="453384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778040" y="453384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778040" y="453384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778040" y="453384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78040" y="453384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778040" y="453384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778040" y="453384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778040" y="453384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778040" y="453384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778040" y="453384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778040" y="4533840"/>
            <a:ext cx="20827800" cy="2154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778040" y="453384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778040" y="453384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778040" y="453384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50760" rIns="50760" tIns="50760" bIns="50760" anchor="b"/>
          <a:p>
            <a:pPr algn="ctr">
              <a:lnSpc>
                <a:spcPct val="100000"/>
              </a:lnSpc>
            </a:pP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</a:t>
            </a: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i</a:t>
            </a: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</a:t>
            </a: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l</a:t>
            </a: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e</a:t>
            </a: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 </a:t>
            </a: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</a:t>
            </a: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e</a:t>
            </a: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x</a:t>
            </a: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</a:t>
            </a:r>
            <a:endParaRPr b="0" lang="en-US" sz="11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20827800" cy="1587240"/>
          </a:xfrm>
          <a:prstGeom prst="rect">
            <a:avLst/>
          </a:prstGeom>
        </p:spPr>
        <p:txBody>
          <a:bodyPr lIns="50760" rIns="50760" tIns="50760" bIns="5076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One</a:t>
            </a:r>
            <a:endParaRPr b="0" lang="en-US" sz="5400" spc="-1" strike="noStrike">
              <a:solidFill>
                <a:srgbClr val="000000"/>
              </a:solidFill>
              <a:latin typeface="Helvetica Neue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Two</a:t>
            </a:r>
            <a:endParaRPr b="0" lang="en-US" sz="5400" spc="-1" strike="noStrike">
              <a:solidFill>
                <a:srgbClr val="000000"/>
              </a:solidFill>
              <a:latin typeface="Helvetica Neue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Three</a:t>
            </a:r>
            <a:endParaRPr b="0" lang="en-US" sz="5400" spc="-1" strike="noStrike">
              <a:solidFill>
                <a:srgbClr val="000000"/>
              </a:solidFill>
              <a:latin typeface="Helvetica Neue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Four</a:t>
            </a:r>
            <a:endParaRPr b="0" lang="en-US" sz="5400" spc="-1" strike="noStrike">
              <a:solidFill>
                <a:srgbClr val="000000"/>
              </a:solidFill>
              <a:latin typeface="Helvetica Neue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Five</a:t>
            </a:r>
            <a:endParaRPr b="0" lang="en-US" sz="5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1959200" y="13080960"/>
            <a:ext cx="452880" cy="460800"/>
          </a:xfrm>
          <a:prstGeom prst="rect">
            <a:avLst/>
          </a:prstGeom>
        </p:spPr>
        <p:txBody>
          <a:bodyPr lIns="50760" rIns="50760" tIns="50760" bIns="50760"/>
          <a:p>
            <a:pPr algn="ctr">
              <a:lnSpc>
                <a:spcPct val="100000"/>
              </a:lnSpc>
            </a:pPr>
            <a:fld id="{0F235B04-DEED-4AA5-9E3B-5CC61EDF9536}" type="slidenum">
              <a:rPr b="0" lang="en-US" sz="2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778040" y="4533840"/>
            <a:ext cx="20827800" cy="4647960"/>
          </a:xfrm>
          <a:prstGeom prst="rect">
            <a:avLst/>
          </a:prstGeom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Title Text</a:t>
            </a:r>
            <a:endParaRPr b="0" lang="en-US" sz="11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/>
          </p:nvPr>
        </p:nvSpPr>
        <p:spPr>
          <a:xfrm>
            <a:off x="11959200" y="13080960"/>
            <a:ext cx="452880" cy="460800"/>
          </a:xfrm>
          <a:prstGeom prst="rect">
            <a:avLst/>
          </a:prstGeom>
        </p:spPr>
        <p:txBody>
          <a:bodyPr lIns="50760" rIns="50760" tIns="50760" bIns="50760"/>
          <a:p>
            <a:pPr algn="ctr">
              <a:lnSpc>
                <a:spcPct val="100000"/>
              </a:lnSpc>
            </a:pPr>
            <a:fld id="{893EB8FE-A781-449E-902E-BB11551D8196}" type="slidenum">
              <a:rPr b="0" lang="en-US" sz="2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200" spc="-1" strike="noStrike">
                <a:solidFill>
                  <a:srgbClr val="000000"/>
                </a:solidFill>
                <a:latin typeface="Helvetica Neue"/>
              </a:rPr>
              <a:t>Click to edit the outline text format</a:t>
            </a: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200" spc="-1" strike="noStrike">
                <a:solidFill>
                  <a:srgbClr val="000000"/>
                </a:solidFill>
                <a:latin typeface="Helvetica Neue"/>
              </a:rPr>
              <a:t>Second Outline Level</a:t>
            </a: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200" spc="-1" strike="noStrike">
                <a:solidFill>
                  <a:srgbClr val="000000"/>
                </a:solidFill>
                <a:latin typeface="Helvetica Neue"/>
              </a:rPr>
              <a:t>Third Outline Level</a:t>
            </a: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200" spc="-1" strike="noStrike">
                <a:solidFill>
                  <a:srgbClr val="000000"/>
                </a:solidFill>
                <a:latin typeface="Helvetica Neue"/>
              </a:rPr>
              <a:t>Fourth Outline Level</a:t>
            </a: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elvetica Neue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elvetica Neue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elvetica Neue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dev.bolt.id/api-bolthome-online/get/pkgs" TargetMode="External"/><Relationship Id="rId6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hyperlink" Target="https://dev.bolt.id/api-bolthome-online/form/lead/1" TargetMode="External"/><Relationship Id="rId5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hyperlink" Target="https://dev.bolt.id/api-bolthome-online/form/lead/1" TargetMode="External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hyperlink" Target="https://dev.bolt.id/api-bolthome-online/form/lead/1" TargetMode="External"/><Relationship Id="rId4" Type="http://schemas.openxmlformats.org/officeDocument/2006/relationships/hyperlink" Target="https://dev.bolt.id/api-bolthome-online/form/submit" TargetMode="External"/><Relationship Id="rId5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hyperlink" Target="https://dev.bolt.id/api-bolthome-online/form/lead/1" TargetMode="External"/><Relationship Id="rId5" Type="http://schemas.openxmlformats.org/officeDocument/2006/relationships/hyperlink" Target="https://dev.bolt.id/api-bolthome-online/form/submit" TargetMode="External"/><Relationship Id="rId6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24383520" cy="13715640"/>
          </a:xfrm>
          <a:prstGeom prst="rect">
            <a:avLst/>
          </a:prstGeom>
          <a:solidFill>
            <a:srgbClr val="fecc0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9" name="Backslah Bolt.png" descr=""/>
          <p:cNvPicPr/>
          <p:nvPr/>
        </p:nvPicPr>
        <p:blipFill>
          <a:blip r:embed="rId1"/>
          <a:stretch/>
        </p:blipFill>
        <p:spPr>
          <a:xfrm>
            <a:off x="-2249640" y="-1261440"/>
            <a:ext cx="28882800" cy="16238520"/>
          </a:xfrm>
          <a:prstGeom prst="rect">
            <a:avLst/>
          </a:prstGeom>
          <a:ln w="12600"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1149120" y="9970560"/>
            <a:ext cx="10692720" cy="339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BOLT HOME</a:t>
            </a:r>
            <a:endParaRPr b="0" lang="en-US" sz="7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MICROSITE</a:t>
            </a:r>
            <a:br/>
            <a:r>
              <a:rPr b="1" lang="en-US" sz="7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FLOW DATA API</a:t>
            </a:r>
            <a:endParaRPr b="0" lang="en-US" sz="7200" spc="-1" strike="noStrike">
              <a:latin typeface="Arial"/>
            </a:endParaRPr>
          </a:p>
        </p:txBody>
      </p:sp>
      <p:pic>
        <p:nvPicPr>
          <p:cNvPr id="81" name="pasted-image.pdf" descr=""/>
          <p:cNvPicPr/>
          <p:nvPr/>
        </p:nvPicPr>
        <p:blipFill>
          <a:blip r:embed="rId2"/>
          <a:stretch/>
        </p:blipFill>
        <p:spPr>
          <a:xfrm>
            <a:off x="21004200" y="680040"/>
            <a:ext cx="2684520" cy="196668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24383520" cy="13715640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2"/>
          <p:cNvSpPr/>
          <p:nvPr/>
        </p:nvSpPr>
        <p:spPr>
          <a:xfrm>
            <a:off x="4097520" y="7019280"/>
            <a:ext cx="17217360" cy="0"/>
          </a:xfrm>
          <a:prstGeom prst="line">
            <a:avLst/>
          </a:prstGeom>
          <a:ln cap="rnd" w="63360">
            <a:solidFill>
              <a:srgbClr val="ffffff"/>
            </a:solidFill>
            <a:custDash>
              <a:ds d="1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pasted-image.pdf" descr=""/>
          <p:cNvPicPr/>
          <p:nvPr/>
        </p:nvPicPr>
        <p:blipFill>
          <a:blip r:embed="rId1"/>
          <a:stretch/>
        </p:blipFill>
        <p:spPr>
          <a:xfrm>
            <a:off x="21004200" y="680040"/>
            <a:ext cx="2684520" cy="1966680"/>
          </a:xfrm>
          <a:prstGeom prst="rect">
            <a:avLst/>
          </a:prstGeom>
          <a:ln w="12600"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816480" y="4881240"/>
            <a:ext cx="3937320" cy="3937320"/>
          </a:xfrm>
          <a:prstGeom prst="ellipse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"/>
          <p:cNvSpPr/>
          <p:nvPr/>
        </p:nvSpPr>
        <p:spPr>
          <a:xfrm>
            <a:off x="7200360" y="4881240"/>
            <a:ext cx="3937320" cy="3937320"/>
          </a:xfrm>
          <a:prstGeom prst="ellipse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5"/>
          <p:cNvSpPr/>
          <p:nvPr/>
        </p:nvSpPr>
        <p:spPr>
          <a:xfrm>
            <a:off x="13415040" y="4881240"/>
            <a:ext cx="3937320" cy="3937320"/>
          </a:xfrm>
          <a:prstGeom prst="ellipse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6"/>
          <p:cNvSpPr/>
          <p:nvPr/>
        </p:nvSpPr>
        <p:spPr>
          <a:xfrm>
            <a:off x="19629720" y="4881240"/>
            <a:ext cx="3937320" cy="3937320"/>
          </a:xfrm>
          <a:prstGeom prst="ellipse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7"/>
          <p:cNvSpPr/>
          <p:nvPr/>
        </p:nvSpPr>
        <p:spPr>
          <a:xfrm>
            <a:off x="1417320" y="6349320"/>
            <a:ext cx="2736000" cy="100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59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STEP1</a:t>
            </a:r>
            <a:endParaRPr b="0" lang="en-US" sz="5900" spc="-1" strike="noStrike">
              <a:latin typeface="Arial"/>
            </a:endParaRPr>
          </a:p>
        </p:txBody>
      </p:sp>
      <p:sp>
        <p:nvSpPr>
          <p:cNvPr id="90" name="CustomShape 8"/>
          <p:cNvSpPr/>
          <p:nvPr/>
        </p:nvSpPr>
        <p:spPr>
          <a:xfrm>
            <a:off x="6845400" y="1511640"/>
            <a:ext cx="10692720" cy="1929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120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USERFLOW</a:t>
            </a:r>
            <a:endParaRPr b="0" lang="en-US" sz="12000" spc="-1" strike="noStrike">
              <a:latin typeface="Arial"/>
            </a:endParaRPr>
          </a:p>
        </p:txBody>
      </p:sp>
      <p:sp>
        <p:nvSpPr>
          <p:cNvPr id="91" name="CustomShape 9"/>
          <p:cNvSpPr/>
          <p:nvPr/>
        </p:nvSpPr>
        <p:spPr>
          <a:xfrm>
            <a:off x="7801200" y="6349320"/>
            <a:ext cx="2736000" cy="100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59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STEP2</a:t>
            </a:r>
            <a:endParaRPr b="0" lang="en-US" sz="5900" spc="-1" strike="noStrike">
              <a:latin typeface="Arial"/>
            </a:endParaRPr>
          </a:p>
        </p:txBody>
      </p:sp>
      <p:sp>
        <p:nvSpPr>
          <p:cNvPr id="92" name="CustomShape 10"/>
          <p:cNvSpPr/>
          <p:nvPr/>
        </p:nvSpPr>
        <p:spPr>
          <a:xfrm>
            <a:off x="14015880" y="6349320"/>
            <a:ext cx="2736000" cy="100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59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STEP3</a:t>
            </a:r>
            <a:endParaRPr b="0" lang="en-US" sz="5900" spc="-1" strike="noStrike">
              <a:latin typeface="Arial"/>
            </a:endParaRPr>
          </a:p>
        </p:txBody>
      </p:sp>
      <p:sp>
        <p:nvSpPr>
          <p:cNvPr id="93" name="CustomShape 11"/>
          <p:cNvSpPr/>
          <p:nvPr/>
        </p:nvSpPr>
        <p:spPr>
          <a:xfrm>
            <a:off x="20230560" y="6349320"/>
            <a:ext cx="2736000" cy="100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59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STEP4</a:t>
            </a:r>
            <a:endParaRPr b="0" lang="en-US" sz="5900" spc="-1" strike="noStrike">
              <a:latin typeface="Arial"/>
            </a:endParaRPr>
          </a:p>
        </p:txBody>
      </p:sp>
      <p:sp>
        <p:nvSpPr>
          <p:cNvPr id="94" name="CustomShape 12"/>
          <p:cNvSpPr/>
          <p:nvPr/>
        </p:nvSpPr>
        <p:spPr>
          <a:xfrm>
            <a:off x="341280" y="9703800"/>
            <a:ext cx="4888080" cy="862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PILIH PAKET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95" name="CustomShape 13"/>
          <p:cNvSpPr/>
          <p:nvPr/>
        </p:nvSpPr>
        <p:spPr>
          <a:xfrm>
            <a:off x="6725160" y="9847080"/>
            <a:ext cx="4888080" cy="1625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ISI DATA PELANGGAN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96" name="CustomShape 14"/>
          <p:cNvSpPr/>
          <p:nvPr/>
        </p:nvSpPr>
        <p:spPr>
          <a:xfrm>
            <a:off x="12578400" y="9847080"/>
            <a:ext cx="5610960" cy="1625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PILIH JENIS</a:t>
            </a:r>
            <a:endParaRPr b="0" lang="en-US" sz="5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PEMBAYARAN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97" name="CustomShape 15"/>
          <p:cNvSpPr/>
          <p:nvPr/>
        </p:nvSpPr>
        <p:spPr>
          <a:xfrm>
            <a:off x="18286560" y="9847080"/>
            <a:ext cx="6623640" cy="1625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STATUS</a:t>
            </a:r>
            <a:endParaRPr b="0" lang="en-US" sz="5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CONFIRMATION</a:t>
            </a:r>
            <a:endParaRPr b="0" lang="en-US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24383520" cy="13715640"/>
          </a:xfrm>
          <a:prstGeom prst="rect">
            <a:avLst/>
          </a:prstGeom>
          <a:solidFill>
            <a:srgbClr val="0181c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pasted-image.pdf" descr=""/>
          <p:cNvPicPr/>
          <p:nvPr/>
        </p:nvPicPr>
        <p:blipFill>
          <a:blip r:embed="rId1"/>
          <a:stretch/>
        </p:blipFill>
        <p:spPr>
          <a:xfrm>
            <a:off x="21004200" y="680040"/>
            <a:ext cx="2684520" cy="1966680"/>
          </a:xfrm>
          <a:prstGeom prst="rect">
            <a:avLst/>
          </a:prstGeom>
          <a:ln w="12600"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787680" y="1303920"/>
            <a:ext cx="10692720" cy="1199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STEP 1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787680" y="2431080"/>
            <a:ext cx="3565080" cy="4368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DI STEP INI USER DIMINTA UNTUK MEMILIH DAN MEMASTIKAN PAKET YANG DIPILIHNYA BENAR.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102" name="Picture 3" descr=""/>
          <p:cNvPicPr/>
          <p:nvPr/>
        </p:nvPicPr>
        <p:blipFill>
          <a:blip r:embed="rId2"/>
          <a:stretch/>
        </p:blipFill>
        <p:spPr>
          <a:xfrm>
            <a:off x="9741960" y="705600"/>
            <a:ext cx="4553280" cy="11582280"/>
          </a:xfrm>
          <a:prstGeom prst="rect">
            <a:avLst/>
          </a:prstGeom>
          <a:ln>
            <a:noFill/>
          </a:ln>
        </p:spPr>
      </p:pic>
      <p:pic>
        <p:nvPicPr>
          <p:cNvPr id="103" name="Picture 31" descr=""/>
          <p:cNvPicPr/>
          <p:nvPr/>
        </p:nvPicPr>
        <p:blipFill>
          <a:blip r:embed="rId3"/>
          <a:stretch/>
        </p:blipFill>
        <p:spPr>
          <a:xfrm>
            <a:off x="14626800" y="705600"/>
            <a:ext cx="4553280" cy="11582280"/>
          </a:xfrm>
          <a:prstGeom prst="rect">
            <a:avLst/>
          </a:prstGeom>
          <a:ln>
            <a:noFill/>
          </a:ln>
        </p:spPr>
      </p:pic>
      <p:pic>
        <p:nvPicPr>
          <p:cNvPr id="104" name="Picture 32" descr=""/>
          <p:cNvPicPr/>
          <p:nvPr/>
        </p:nvPicPr>
        <p:blipFill>
          <a:blip r:embed="rId4"/>
          <a:stretch/>
        </p:blipFill>
        <p:spPr>
          <a:xfrm>
            <a:off x="4712400" y="680040"/>
            <a:ext cx="4553280" cy="11582280"/>
          </a:xfrm>
          <a:prstGeom prst="rect">
            <a:avLst/>
          </a:prstGeom>
          <a:ln>
            <a:noFill/>
          </a:ln>
        </p:spPr>
      </p:pic>
      <p:sp>
        <p:nvSpPr>
          <p:cNvPr id="105" name="CustomShape 4"/>
          <p:cNvSpPr/>
          <p:nvPr/>
        </p:nvSpPr>
        <p:spPr>
          <a:xfrm>
            <a:off x="9581760" y="12726720"/>
            <a:ext cx="4579200" cy="407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Pilih paket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14291280" y="12726720"/>
            <a:ext cx="4884840" cy="407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Pilih periode pembayaran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19346760" y="5019480"/>
            <a:ext cx="4884840" cy="522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r>
              <a:rPr b="1" lang="en-US" sz="24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Dapatkan paket dari api getpackage (</a:t>
            </a:r>
            <a:r>
              <a:rPr b="1" lang="en-US" sz="2400" spc="-1" strike="noStrike">
                <a:solidFill>
                  <a:srgbClr val="ffffff"/>
                </a:solidFill>
                <a:latin typeface="Helvetica Neue Light"/>
                <a:ea typeface="Helvetica Neue Light"/>
                <a:hlinkClick r:id="rId5"/>
              </a:rPr>
              <a:t>https://dev.bolt.id/api-bolthome-online/get/pkgs</a:t>
            </a:r>
            <a:r>
              <a:rPr b="1" lang="en-US" sz="24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) dengan ketentuan setiap paket ada yang mendapat addon dan ada yang tidak. Periode berlangganan bisa menambah jumlah addon.  Semisal memilih paket ultima mendapat 2 addon, berlangganan 6 bulan mendapat 1 addon, sehingga user berhak mendapat 3 addon.</a:t>
            </a:r>
            <a:endParaRPr b="1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60" y="360"/>
            <a:ext cx="24383520" cy="13715640"/>
          </a:xfrm>
          <a:prstGeom prst="rect">
            <a:avLst/>
          </a:prstGeom>
          <a:solidFill>
            <a:srgbClr val="0181c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pasted-image.pdf" descr=""/>
          <p:cNvPicPr/>
          <p:nvPr/>
        </p:nvPicPr>
        <p:blipFill>
          <a:blip r:embed="rId1"/>
          <a:stretch/>
        </p:blipFill>
        <p:spPr>
          <a:xfrm>
            <a:off x="21004200" y="680040"/>
            <a:ext cx="2684520" cy="1966680"/>
          </a:xfrm>
          <a:prstGeom prst="rect">
            <a:avLst/>
          </a:prstGeom>
          <a:ln w="12600"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787680" y="1303920"/>
            <a:ext cx="10692720" cy="1199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STEP 1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787680" y="2431080"/>
            <a:ext cx="3565080" cy="4368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DI STEP INI USER DIMINTA UNTUK MEMILIH DAN MEMASTIKAN PAKET YANG DIPILIHNYA BENAR.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112" name="Picture 17" descr=""/>
          <p:cNvPicPr/>
          <p:nvPr/>
        </p:nvPicPr>
        <p:blipFill>
          <a:blip r:embed="rId2"/>
          <a:stretch/>
        </p:blipFill>
        <p:spPr>
          <a:xfrm>
            <a:off x="12070080" y="1756440"/>
            <a:ext cx="3130200" cy="5467320"/>
          </a:xfrm>
          <a:prstGeom prst="rect">
            <a:avLst/>
          </a:prstGeom>
          <a:ln>
            <a:noFill/>
          </a:ln>
        </p:spPr>
      </p:pic>
      <p:sp>
        <p:nvSpPr>
          <p:cNvPr id="113" name="CustomShape 4"/>
          <p:cNvSpPr/>
          <p:nvPr/>
        </p:nvSpPr>
        <p:spPr>
          <a:xfrm>
            <a:off x="10241280" y="5120640"/>
            <a:ext cx="9781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4" name="Picture 32" descr=""/>
          <p:cNvPicPr/>
          <p:nvPr/>
        </p:nvPicPr>
        <p:blipFill>
          <a:blip r:embed="rId3"/>
          <a:stretch/>
        </p:blipFill>
        <p:spPr>
          <a:xfrm>
            <a:off x="5486400" y="396360"/>
            <a:ext cx="4553280" cy="11582280"/>
          </a:xfrm>
          <a:prstGeom prst="rect">
            <a:avLst/>
          </a:prstGeom>
          <a:ln>
            <a:noFill/>
          </a:ln>
        </p:spPr>
      </p:pic>
      <p:sp>
        <p:nvSpPr>
          <p:cNvPr id="115" name="CustomShape 5"/>
          <p:cNvSpPr/>
          <p:nvPr/>
        </p:nvSpPr>
        <p:spPr>
          <a:xfrm>
            <a:off x="10782720" y="8076960"/>
            <a:ext cx="11254320" cy="1931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r>
              <a:rPr b="1" lang="en-US" sz="24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Ketika klik tombol Lanjut maka akan menampilkan popup konfirmasi. Jika user klik tombol lanjut yang ada popup, maka akan dilakukan pengiriman data ke </a:t>
            </a:r>
            <a:r>
              <a:rPr b="1" lang="en-US" sz="2400" spc="-1" strike="noStrike">
                <a:solidFill>
                  <a:srgbClr val="ffffff"/>
                </a:solidFill>
                <a:latin typeface="Helvetica Neue Light"/>
                <a:ea typeface="Helvetica Neue Light"/>
                <a:hlinkClick r:id="rId4"/>
              </a:rPr>
              <a:t>https://dev.bolt.id/api-bolthome-online/form/lead/1</a:t>
            </a:r>
            <a:r>
              <a:rPr b="1" lang="en-US" sz="24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 lalu menuju halaman step 2 (data personal)</a:t>
            </a:r>
            <a:endParaRPr b="1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60" y="360"/>
            <a:ext cx="24383520" cy="13715640"/>
          </a:xfrm>
          <a:prstGeom prst="rect">
            <a:avLst/>
          </a:prstGeom>
          <a:solidFill>
            <a:srgbClr val="0181c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pasted-image.pdf" descr=""/>
          <p:cNvPicPr/>
          <p:nvPr/>
        </p:nvPicPr>
        <p:blipFill>
          <a:blip r:embed="rId1"/>
          <a:stretch/>
        </p:blipFill>
        <p:spPr>
          <a:xfrm>
            <a:off x="21004200" y="680040"/>
            <a:ext cx="2684520" cy="1966680"/>
          </a:xfrm>
          <a:prstGeom prst="rect">
            <a:avLst/>
          </a:prstGeom>
          <a:ln w="12600"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935640" y="1483560"/>
            <a:ext cx="10692720" cy="119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STEP2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920880" y="2895480"/>
            <a:ext cx="6474960" cy="2234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STEP KE-2 USER DIHARUSKAN UNTUK MENGISI DATA DIRI LENGKAP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120" name="Picture 10" descr=""/>
          <p:cNvPicPr/>
          <p:nvPr/>
        </p:nvPicPr>
        <p:blipFill>
          <a:blip r:embed="rId2"/>
          <a:stretch/>
        </p:blipFill>
        <p:spPr>
          <a:xfrm>
            <a:off x="6402240" y="473040"/>
            <a:ext cx="4114440" cy="12831120"/>
          </a:xfrm>
          <a:prstGeom prst="rect">
            <a:avLst/>
          </a:prstGeom>
          <a:ln>
            <a:noFill/>
          </a:ln>
        </p:spPr>
      </p:pic>
      <p:sp>
        <p:nvSpPr>
          <p:cNvPr id="121" name="CustomShape 4"/>
          <p:cNvSpPr/>
          <p:nvPr/>
        </p:nvSpPr>
        <p:spPr>
          <a:xfrm>
            <a:off x="10874160" y="5263920"/>
            <a:ext cx="12443040" cy="2476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r>
              <a:rPr b="1" lang="en-US" sz="2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Ketika klik tombol Lanjut, maka akan dilakukan validasi inputan semisal kosong atau salah format, jika lolos maka dilakukan pengiriman data ke </a:t>
            </a:r>
            <a:r>
              <a:rPr b="1" lang="en-US" sz="2600" spc="-1" strike="noStrike">
                <a:solidFill>
                  <a:srgbClr val="ffffff"/>
                </a:solidFill>
                <a:latin typeface="Helvetica Neue Light"/>
                <a:ea typeface="Helvetica Neue Light"/>
                <a:hlinkClick r:id="rId3"/>
              </a:rPr>
              <a:t>https://dev.bolt.id/api-bolthome-online/form/lead/</a:t>
            </a:r>
            <a:r>
              <a:rPr b="1" lang="en-US" sz="2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2.</a:t>
            </a:r>
            <a:br/>
            <a:r>
              <a:rPr b="1" lang="en-US" sz="2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Data yang dikirimkan adalah data step 1 ditambah data step 2. lalu menuju halaman step 3 (data pembayaran)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0"/>
            <a:ext cx="24383520" cy="13715640"/>
          </a:xfrm>
          <a:prstGeom prst="rect">
            <a:avLst/>
          </a:prstGeom>
          <a:solidFill>
            <a:srgbClr val="0181c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pasted-image.pdf" descr=""/>
          <p:cNvPicPr/>
          <p:nvPr/>
        </p:nvPicPr>
        <p:blipFill>
          <a:blip r:embed="rId1"/>
          <a:stretch/>
        </p:blipFill>
        <p:spPr>
          <a:xfrm>
            <a:off x="21004200" y="680040"/>
            <a:ext cx="2684520" cy="1966680"/>
          </a:xfrm>
          <a:prstGeom prst="rect">
            <a:avLst/>
          </a:prstGeom>
          <a:ln w="12600"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935640" y="1483560"/>
            <a:ext cx="10692720" cy="119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STEP3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920880" y="2836800"/>
            <a:ext cx="6474960" cy="1167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PILIH JENIS PEMBAYARAN YANG DIINGINKAN 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935640" y="11535120"/>
            <a:ext cx="10692720" cy="138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METODE PEMBAYARAN</a:t>
            </a:r>
            <a:endParaRPr b="0" lang="en-US" sz="4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KARTU KREDIT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127" name="Picture 2" descr=""/>
          <p:cNvPicPr/>
          <p:nvPr/>
        </p:nvPicPr>
        <p:blipFill>
          <a:blip r:embed="rId2"/>
          <a:stretch/>
        </p:blipFill>
        <p:spPr>
          <a:xfrm>
            <a:off x="9866520" y="171360"/>
            <a:ext cx="4219560" cy="13372920"/>
          </a:xfrm>
          <a:prstGeom prst="rect">
            <a:avLst/>
          </a:prstGeom>
          <a:ln>
            <a:noFill/>
          </a:ln>
        </p:spPr>
      </p:pic>
      <p:sp>
        <p:nvSpPr>
          <p:cNvPr id="128" name="CustomShape 5"/>
          <p:cNvSpPr/>
          <p:nvPr/>
        </p:nvSpPr>
        <p:spPr>
          <a:xfrm>
            <a:off x="14356080" y="3445560"/>
            <a:ext cx="9692640" cy="4124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r>
              <a:rPr b="1" lang="en-US" sz="24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Ketika klik tombol Lanjut, maka akan dilakukan validasi inputan jika lolos maka dilakukan pengiriman data ke </a:t>
            </a:r>
            <a:r>
              <a:rPr b="1" lang="en-US" sz="2400" spc="-1" strike="noStrike">
                <a:solidFill>
                  <a:srgbClr val="ffffff"/>
                </a:solidFill>
                <a:latin typeface="Helvetica Neue Light"/>
                <a:ea typeface="Helvetica Neue Light"/>
                <a:hlinkClick r:id="rId3"/>
              </a:rPr>
              <a:t>https://dev.bolt.id/api-bolthome-online/form/lead/</a:t>
            </a:r>
            <a:r>
              <a:rPr b="1" lang="en-US" sz="24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3.</a:t>
            </a:r>
            <a:br/>
            <a:r>
              <a:rPr b="1" lang="en-US" sz="24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Data yang dikirimkan adalah data step 1 ditambah data step 2 ditambah data step 3. Selain itu data dikirimkan juga ke </a:t>
            </a:r>
            <a:r>
              <a:rPr b="1" lang="en-US" sz="2400" spc="-1" strike="noStrike">
                <a:solidFill>
                  <a:srgbClr val="ffffff"/>
                </a:solidFill>
                <a:latin typeface="Helvetica Neue Light"/>
                <a:ea typeface="Helvetica Neue Light"/>
                <a:hlinkClick r:id="rId4"/>
              </a:rPr>
              <a:t>https://dev.bolt.id/api-bolthome-online/form/submit</a:t>
            </a:r>
            <a:br/>
            <a:endParaRPr b="0" lang="en-US" sz="2400" spc="-1" strike="noStrike">
              <a:latin typeface="Arial"/>
            </a:endParaRPr>
          </a:p>
          <a:p>
            <a:r>
              <a:rPr b="1" lang="en-US" sz="24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Hasilnya halaman akan dibawa ke doku, hasil dari doku akan menuju step 4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24383520" cy="13715640"/>
          </a:xfrm>
          <a:prstGeom prst="rect">
            <a:avLst/>
          </a:prstGeom>
          <a:solidFill>
            <a:srgbClr val="0181c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pasted-image.pdf" descr=""/>
          <p:cNvPicPr/>
          <p:nvPr/>
        </p:nvPicPr>
        <p:blipFill>
          <a:blip r:embed="rId1"/>
          <a:stretch/>
        </p:blipFill>
        <p:spPr>
          <a:xfrm>
            <a:off x="21004200" y="680040"/>
            <a:ext cx="2684520" cy="1966680"/>
          </a:xfrm>
          <a:prstGeom prst="rect">
            <a:avLst/>
          </a:prstGeom>
          <a:ln w="12600"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935640" y="1483560"/>
            <a:ext cx="10692720" cy="119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STEP3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920880" y="2836800"/>
            <a:ext cx="6474960" cy="1167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PILIH JENIS PEMBAYARAN YANG DIINGINKAN 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935640" y="11535120"/>
            <a:ext cx="10692720" cy="138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METODE PEMBAYARAN</a:t>
            </a:r>
            <a:endParaRPr b="0" lang="en-US" sz="4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BANK TRANSFER &amp; RETAIL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134" name="Picture 11" descr=""/>
          <p:cNvPicPr/>
          <p:nvPr/>
        </p:nvPicPr>
        <p:blipFill>
          <a:blip r:embed="rId2"/>
          <a:stretch/>
        </p:blipFill>
        <p:spPr>
          <a:xfrm>
            <a:off x="9463320" y="620640"/>
            <a:ext cx="2873520" cy="12474360"/>
          </a:xfrm>
          <a:prstGeom prst="rect">
            <a:avLst/>
          </a:prstGeom>
          <a:ln>
            <a:noFill/>
          </a:ln>
        </p:spPr>
      </p:pic>
      <p:pic>
        <p:nvPicPr>
          <p:cNvPr id="135" name="Picture 4" descr=""/>
          <p:cNvPicPr/>
          <p:nvPr/>
        </p:nvPicPr>
        <p:blipFill>
          <a:blip r:embed="rId3"/>
          <a:stretch/>
        </p:blipFill>
        <p:spPr>
          <a:xfrm>
            <a:off x="14632200" y="237600"/>
            <a:ext cx="2989440" cy="5221440"/>
          </a:xfrm>
          <a:prstGeom prst="rect">
            <a:avLst/>
          </a:prstGeom>
          <a:ln>
            <a:noFill/>
          </a:ln>
        </p:spPr>
      </p:pic>
      <p:sp>
        <p:nvSpPr>
          <p:cNvPr id="136" name="CustomShape 5"/>
          <p:cNvSpPr/>
          <p:nvPr/>
        </p:nvSpPr>
        <p:spPr>
          <a:xfrm>
            <a:off x="13249080" y="1840320"/>
            <a:ext cx="9781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6"/>
          <p:cNvSpPr/>
          <p:nvPr/>
        </p:nvSpPr>
        <p:spPr>
          <a:xfrm>
            <a:off x="13258800" y="5631120"/>
            <a:ext cx="10698480" cy="5250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r>
              <a:rPr b="1" lang="en-US" sz="2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Ketika klik tombol Lanjut, maka akan dilakukan validasi inputan jika lolos maka dilakukan pengiriman data ke </a:t>
            </a:r>
            <a:r>
              <a:rPr b="1" lang="en-US" sz="2600" spc="-1" strike="noStrike">
                <a:solidFill>
                  <a:srgbClr val="ffffff"/>
                </a:solidFill>
                <a:latin typeface="Helvetica Neue Light"/>
                <a:ea typeface="Helvetica Neue Light"/>
                <a:hlinkClick r:id="rId4"/>
              </a:rPr>
              <a:t>https://dev.bolt.id/api-bolthome-online/form/lead/</a:t>
            </a:r>
            <a:r>
              <a:rPr b="1" lang="en-US" sz="2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3.</a:t>
            </a:r>
            <a:br/>
            <a:r>
              <a:rPr b="1" lang="en-US" sz="2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Data yang dikirimkan adalah data step 1 ditambah data step 2 ditambah data step 3. Selain itu data dikirimkan juga ke </a:t>
            </a:r>
            <a:r>
              <a:rPr b="1" lang="en-US" sz="2600" spc="-1" strike="noStrike">
                <a:solidFill>
                  <a:srgbClr val="ffffff"/>
                </a:solidFill>
                <a:latin typeface="Helvetica Neue Light"/>
                <a:ea typeface="Helvetica Neue Light"/>
                <a:hlinkClick r:id="rId5"/>
              </a:rPr>
              <a:t>https://dev.bolt.id/api-bolthome-online/form/submit</a:t>
            </a:r>
            <a:br/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Hasilnya berupa json kode unik, kode virtual account adalah penggabungan kode bank + kode unik</a:t>
            </a:r>
            <a:br/>
            <a:br/>
            <a:r>
              <a:rPr b="1" lang="en-US" sz="2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Akan ditampilkan popup yang berisi kode virtual account dan counter mundur waktu pembayaran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0"/>
            <a:ext cx="24383520" cy="13715640"/>
          </a:xfrm>
          <a:prstGeom prst="rect">
            <a:avLst/>
          </a:prstGeom>
          <a:solidFill>
            <a:srgbClr val="0181c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pasted-image.pdf" descr=""/>
          <p:cNvPicPr/>
          <p:nvPr/>
        </p:nvPicPr>
        <p:blipFill>
          <a:blip r:embed="rId1"/>
          <a:stretch/>
        </p:blipFill>
        <p:spPr>
          <a:xfrm>
            <a:off x="21004200" y="680040"/>
            <a:ext cx="2684520" cy="1966680"/>
          </a:xfrm>
          <a:prstGeom prst="rect">
            <a:avLst/>
          </a:prstGeom>
          <a:ln w="12600"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935640" y="1483560"/>
            <a:ext cx="10692720" cy="119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STEP4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920880" y="2569680"/>
            <a:ext cx="6474960" cy="1701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PROSES SELESAI KEMUDIAN NOTIFIKASI STATUS AKAN MUNCUL (BERHASIL/GAGAL)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10369800" y="12366000"/>
            <a:ext cx="6474960" cy="634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Gagal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16939800" y="12366000"/>
            <a:ext cx="6474960" cy="634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Berhasil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144" name="Picture 18" descr=""/>
          <p:cNvPicPr/>
          <p:nvPr/>
        </p:nvPicPr>
        <p:blipFill>
          <a:blip r:embed="rId2"/>
          <a:stretch/>
        </p:blipFill>
        <p:spPr>
          <a:xfrm>
            <a:off x="7773120" y="1663560"/>
            <a:ext cx="6049440" cy="10565640"/>
          </a:xfrm>
          <a:prstGeom prst="rect">
            <a:avLst/>
          </a:prstGeom>
          <a:ln>
            <a:noFill/>
          </a:ln>
        </p:spPr>
      </p:pic>
      <p:pic>
        <p:nvPicPr>
          <p:cNvPr id="145" name="Picture 20" descr=""/>
          <p:cNvPicPr/>
          <p:nvPr/>
        </p:nvPicPr>
        <p:blipFill>
          <a:blip r:embed="rId3"/>
          <a:stretch/>
        </p:blipFill>
        <p:spPr>
          <a:xfrm>
            <a:off x="14711400" y="1625400"/>
            <a:ext cx="5889960" cy="1061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0"/>
            <a:ext cx="24383520" cy="13715640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pasted-image.pdf" descr=""/>
          <p:cNvPicPr/>
          <p:nvPr/>
        </p:nvPicPr>
        <p:blipFill>
          <a:blip r:embed="rId1"/>
          <a:stretch/>
        </p:blipFill>
        <p:spPr>
          <a:xfrm>
            <a:off x="21004200" y="680040"/>
            <a:ext cx="2684520" cy="1966680"/>
          </a:xfrm>
          <a:prstGeom prst="rect">
            <a:avLst/>
          </a:prstGeom>
          <a:ln w="12600"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6845400" y="5893200"/>
            <a:ext cx="10692720" cy="1929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120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THANK YOU</a:t>
            </a:r>
            <a:endParaRPr b="0" lang="en-US" sz="120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845400" y="7698240"/>
            <a:ext cx="10692720" cy="119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Let’s Discuss</a:t>
            </a:r>
            <a:endParaRPr b="0" lang="en-US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Application>LibreOffice/6.1.3.2$Linux_X86_64 LibreOffice_project/86daf60bf00efa86ad547e59e09d6bb77c699acb</Application>
  <Words>382</Words>
  <Paragraphs>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Uun Sutini</dc:creator>
  <dc:description/>
  <dc:language>en-US</dc:language>
  <cp:lastModifiedBy/>
  <dcterms:modified xsi:type="dcterms:W3CDTF">2018-11-22T18:44:17Z</dcterms:modified>
  <cp:revision>32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