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3" r:id="rId8"/>
    <p:sldId id="265" r:id="rId9"/>
    <p:sldId id="266" r:id="rId10"/>
    <p:sldId id="267" r:id="rId11"/>
    <p:sldId id="271" r:id="rId12"/>
    <p:sldId id="262"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SANGAL" userId="dec6f9dc41e3c5ac" providerId="LiveId" clId="{BE316E1D-11B0-4B5D-AF66-15D547C875ED}"/>
    <pc:docChg chg="custSel addSld delSld modSld">
      <pc:chgData name="AKASH SANGAL" userId="dec6f9dc41e3c5ac" providerId="LiveId" clId="{BE316E1D-11B0-4B5D-AF66-15D547C875ED}" dt="2023-05-29T17:46:50.650" v="22" actId="207"/>
      <pc:docMkLst>
        <pc:docMk/>
      </pc:docMkLst>
      <pc:sldChg chg="addSp delSp modSp mod">
        <pc:chgData name="AKASH SANGAL" userId="dec6f9dc41e3c5ac" providerId="LiveId" clId="{BE316E1D-11B0-4B5D-AF66-15D547C875ED}" dt="2023-05-29T15:31:36.916" v="3" actId="1076"/>
        <pc:sldMkLst>
          <pc:docMk/>
          <pc:sldMk cId="2096776282" sldId="259"/>
        </pc:sldMkLst>
        <pc:spChg chg="add del mod">
          <ac:chgData name="AKASH SANGAL" userId="dec6f9dc41e3c5ac" providerId="LiveId" clId="{BE316E1D-11B0-4B5D-AF66-15D547C875ED}" dt="2023-05-29T15:31:31.191" v="1"/>
          <ac:spMkLst>
            <pc:docMk/>
            <pc:sldMk cId="2096776282" sldId="259"/>
            <ac:spMk id="4" creationId="{F13799B6-0B85-2EEF-147C-668C684FC00D}"/>
          </ac:spMkLst>
        </pc:spChg>
        <pc:picChg chg="del">
          <ac:chgData name="AKASH SANGAL" userId="dec6f9dc41e3c5ac" providerId="LiveId" clId="{BE316E1D-11B0-4B5D-AF66-15D547C875ED}" dt="2023-05-29T15:31:20.971" v="0" actId="478"/>
          <ac:picMkLst>
            <pc:docMk/>
            <pc:sldMk cId="2096776282" sldId="259"/>
            <ac:picMk id="5" creationId="{DBE4616D-15D4-C8EB-0BA3-F70F597B21C0}"/>
          </ac:picMkLst>
        </pc:picChg>
        <pc:picChg chg="add mod">
          <ac:chgData name="AKASH SANGAL" userId="dec6f9dc41e3c5ac" providerId="LiveId" clId="{BE316E1D-11B0-4B5D-AF66-15D547C875ED}" dt="2023-05-29T15:31:36.916" v="3" actId="1076"/>
          <ac:picMkLst>
            <pc:docMk/>
            <pc:sldMk cId="2096776282" sldId="259"/>
            <ac:picMk id="7" creationId="{0629D15F-B7DD-1EA4-E59A-008FCE1E7C29}"/>
          </ac:picMkLst>
        </pc:picChg>
      </pc:sldChg>
      <pc:sldChg chg="addSp modSp new mod">
        <pc:chgData name="AKASH SANGAL" userId="dec6f9dc41e3c5ac" providerId="LiveId" clId="{BE316E1D-11B0-4B5D-AF66-15D547C875ED}" dt="2023-05-29T17:46:50.650" v="22" actId="207"/>
        <pc:sldMkLst>
          <pc:docMk/>
          <pc:sldMk cId="1540111135" sldId="271"/>
        </pc:sldMkLst>
        <pc:spChg chg="mod">
          <ac:chgData name="AKASH SANGAL" userId="dec6f9dc41e3c5ac" providerId="LiveId" clId="{BE316E1D-11B0-4B5D-AF66-15D547C875ED}" dt="2023-05-29T17:46:50.650" v="22" actId="207"/>
          <ac:spMkLst>
            <pc:docMk/>
            <pc:sldMk cId="1540111135" sldId="271"/>
            <ac:spMk id="2" creationId="{CF3EB3A8-71FF-2573-F37B-4DA5D4350ECF}"/>
          </ac:spMkLst>
        </pc:spChg>
        <pc:spChg chg="mod">
          <ac:chgData name="AKASH SANGAL" userId="dec6f9dc41e3c5ac" providerId="LiveId" clId="{BE316E1D-11B0-4B5D-AF66-15D547C875ED}" dt="2023-05-29T17:45:53.189" v="17" actId="14100"/>
          <ac:spMkLst>
            <pc:docMk/>
            <pc:sldMk cId="1540111135" sldId="271"/>
            <ac:spMk id="3" creationId="{44CA10E3-0D8B-9D65-21B6-9FBE988B69E2}"/>
          </ac:spMkLst>
        </pc:spChg>
        <pc:picChg chg="add mod">
          <ac:chgData name="AKASH SANGAL" userId="dec6f9dc41e3c5ac" providerId="LiveId" clId="{BE316E1D-11B0-4B5D-AF66-15D547C875ED}" dt="2023-05-29T17:45:59.347" v="19" actId="1076"/>
          <ac:picMkLst>
            <pc:docMk/>
            <pc:sldMk cId="1540111135" sldId="271"/>
            <ac:picMk id="4" creationId="{0142C391-F7F7-8351-4BA4-7B8ED052C4E5}"/>
          </ac:picMkLst>
        </pc:picChg>
      </pc:sldChg>
      <pc:sldChg chg="new del">
        <pc:chgData name="AKASH SANGAL" userId="dec6f9dc41e3c5ac" providerId="LiveId" clId="{BE316E1D-11B0-4B5D-AF66-15D547C875ED}" dt="2023-05-29T17:46:35.304" v="20" actId="2696"/>
        <pc:sldMkLst>
          <pc:docMk/>
          <pc:sldMk cId="1658927540"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46D8C7-2D65-49FE-9C2F-FC6D084629C4}"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48141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46D8C7-2D65-49FE-9C2F-FC6D084629C4}" type="datetimeFigureOut">
              <a:rPr lang="en-IN" smtClean="0"/>
              <a:t>29-05-2023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195339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46D8C7-2D65-49FE-9C2F-FC6D084629C4}" type="datetimeFigureOut">
              <a:rPr lang="en-IN" smtClean="0"/>
              <a:t>29-05-2023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108768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46D8C7-2D65-49FE-9C2F-FC6D084629C4}"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176149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46D8C7-2D65-49FE-9C2F-FC6D084629C4}"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2393315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46D8C7-2D65-49FE-9C2F-FC6D084629C4}" type="datetimeFigureOut">
              <a:rPr lang="en-IN" smtClean="0"/>
              <a:t>29-05-2023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264549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B46D8C7-2D65-49FE-9C2F-FC6D084629C4}" type="datetimeFigureOut">
              <a:rPr lang="en-IN" smtClean="0"/>
              <a:t>29-05-2023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354171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B46D8C7-2D65-49FE-9C2F-FC6D084629C4}" type="datetimeFigureOut">
              <a:rPr lang="en-IN" smtClean="0"/>
              <a:t>29-05-2023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122837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B46D8C7-2D65-49FE-9C2F-FC6D084629C4}"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302899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B46D8C7-2D65-49FE-9C2F-FC6D084629C4}" type="datetimeFigureOut">
              <a:rPr lang="en-IN" smtClean="0"/>
              <a:t>29-05-2023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417871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B46D8C7-2D65-49FE-9C2F-FC6D084629C4}" type="datetimeFigureOut">
              <a:rPr lang="en-IN" smtClean="0"/>
              <a:t>29-05-2023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46BC1F9-C6D4-4BFC-9F49-EB7CA41B6AB7}" type="slidenum">
              <a:rPr lang="en-IN" smtClean="0"/>
              <a:t>‹#›</a:t>
            </a:fld>
            <a:endParaRPr lang="en-IN"/>
          </a:p>
        </p:txBody>
      </p:sp>
    </p:spTree>
    <p:extLst>
      <p:ext uri="{BB962C8B-B14F-4D97-AF65-F5344CB8AC3E}">
        <p14:creationId xmlns:p14="http://schemas.microsoft.com/office/powerpoint/2010/main" val="401776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B46D8C7-2D65-49FE-9C2F-FC6D084629C4}" type="datetimeFigureOut">
              <a:rPr lang="en-IN" smtClean="0"/>
              <a:t>29-05-2023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46BC1F9-C6D4-4BFC-9F49-EB7CA41B6AB7}" type="slidenum">
              <a:rPr lang="en-IN" smtClean="0"/>
              <a:t>‹#›</a:t>
            </a:fld>
            <a:endParaRPr lang="en-IN"/>
          </a:p>
        </p:txBody>
      </p:sp>
    </p:spTree>
    <p:extLst>
      <p:ext uri="{BB962C8B-B14F-4D97-AF65-F5344CB8AC3E}">
        <p14:creationId xmlns:p14="http://schemas.microsoft.com/office/powerpoint/2010/main" val="123876034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902E-F24F-130D-0DEA-F9A36BF20699}"/>
              </a:ext>
            </a:extLst>
          </p:cNvPr>
          <p:cNvSpPr>
            <a:spLocks noGrp="1"/>
          </p:cNvSpPr>
          <p:nvPr>
            <p:ph type="ctrTitle"/>
          </p:nvPr>
        </p:nvSpPr>
        <p:spPr/>
        <p:txBody>
          <a:bodyPr/>
          <a:lstStyle/>
          <a:p>
            <a:r>
              <a:rPr lang="en-US" dirty="0"/>
              <a:t>Image segmentation using U-Net and Mask R-CNN architectures .</a:t>
            </a:r>
            <a:endParaRPr lang="en-IN" dirty="0"/>
          </a:p>
        </p:txBody>
      </p:sp>
      <p:sp>
        <p:nvSpPr>
          <p:cNvPr id="3" name="Subtitle 2">
            <a:extLst>
              <a:ext uri="{FF2B5EF4-FFF2-40B4-BE49-F238E27FC236}">
                <a16:creationId xmlns:a16="http://schemas.microsoft.com/office/drawing/2014/main" id="{CAA14EB6-1210-99ED-E27E-B8F763285E0F}"/>
              </a:ext>
            </a:extLst>
          </p:cNvPr>
          <p:cNvSpPr>
            <a:spLocks noGrp="1"/>
          </p:cNvSpPr>
          <p:nvPr>
            <p:ph type="subTitle" idx="1"/>
          </p:nvPr>
        </p:nvSpPr>
        <p:spPr/>
        <p:txBody>
          <a:bodyPr/>
          <a:lstStyle/>
          <a:p>
            <a:r>
              <a:rPr lang="en-IN" b="1" dirty="0"/>
              <a:t>AKASHCHIDAMBAR SANGAL </a:t>
            </a:r>
          </a:p>
          <a:p>
            <a:r>
              <a:rPr lang="en-IN" b="1" dirty="0"/>
              <a:t>2GI20EC016</a:t>
            </a:r>
          </a:p>
        </p:txBody>
      </p:sp>
    </p:spTree>
    <p:extLst>
      <p:ext uri="{BB962C8B-B14F-4D97-AF65-F5344CB8AC3E}">
        <p14:creationId xmlns:p14="http://schemas.microsoft.com/office/powerpoint/2010/main" val="349113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0C3F-28B4-11CD-9049-14EF9E02AA91}"/>
              </a:ext>
            </a:extLst>
          </p:cNvPr>
          <p:cNvSpPr>
            <a:spLocks noGrp="1"/>
          </p:cNvSpPr>
          <p:nvPr>
            <p:ph type="title"/>
          </p:nvPr>
        </p:nvSpPr>
        <p:spPr/>
        <p:txBody>
          <a:bodyPr>
            <a:normAutofit/>
          </a:bodyPr>
          <a:lstStyle/>
          <a:p>
            <a:r>
              <a:rPr lang="en-US" dirty="0"/>
              <a:t>What is a Convolutional Neural Network (CNN)?</a:t>
            </a:r>
            <a:br>
              <a:rPr lang="en-US" dirty="0"/>
            </a:br>
            <a:endParaRPr lang="en-IN" dirty="0"/>
          </a:p>
        </p:txBody>
      </p:sp>
      <p:sp>
        <p:nvSpPr>
          <p:cNvPr id="3" name="Content Placeholder 2">
            <a:extLst>
              <a:ext uri="{FF2B5EF4-FFF2-40B4-BE49-F238E27FC236}">
                <a16:creationId xmlns:a16="http://schemas.microsoft.com/office/drawing/2014/main" id="{22975ED6-696C-993E-AFDD-4DFB7190CB11}"/>
              </a:ext>
            </a:extLst>
          </p:cNvPr>
          <p:cNvSpPr>
            <a:spLocks noGrp="1"/>
          </p:cNvSpPr>
          <p:nvPr>
            <p:ph idx="1"/>
          </p:nvPr>
        </p:nvSpPr>
        <p:spPr>
          <a:xfrm>
            <a:off x="3869268" y="-609599"/>
            <a:ext cx="7315200" cy="4828673"/>
          </a:xfrm>
        </p:spPr>
        <p:txBody>
          <a:bodyPr/>
          <a:lstStyle/>
          <a:p>
            <a:r>
              <a:rPr lang="en-US" dirty="0"/>
              <a:t>A Convolutional Neural Network (CNN) is a type of artificial neural network used in image recognition and processing that is optimized to process pixel data. </a:t>
            </a:r>
          </a:p>
          <a:p>
            <a:r>
              <a:rPr lang="en-US" dirty="0"/>
              <a:t>Therefore, Convolutional Neural Networks are the fundamental and basic building blocks for the computer vision task of image segmentation (CNN segmentation).</a:t>
            </a:r>
          </a:p>
        </p:txBody>
      </p:sp>
      <p:pic>
        <p:nvPicPr>
          <p:cNvPr id="4" name="Picture 3">
            <a:extLst>
              <a:ext uri="{FF2B5EF4-FFF2-40B4-BE49-F238E27FC236}">
                <a16:creationId xmlns:a16="http://schemas.microsoft.com/office/drawing/2014/main" id="{D54B11C4-73D3-DF51-4612-25BA398C5852}"/>
              </a:ext>
            </a:extLst>
          </p:cNvPr>
          <p:cNvPicPr>
            <a:picLocks noChangeAspect="1"/>
          </p:cNvPicPr>
          <p:nvPr/>
        </p:nvPicPr>
        <p:blipFill>
          <a:blip r:embed="rId2"/>
          <a:stretch>
            <a:fillRect/>
          </a:stretch>
        </p:blipFill>
        <p:spPr>
          <a:xfrm>
            <a:off x="4480155" y="3424428"/>
            <a:ext cx="6093425" cy="2080962"/>
          </a:xfrm>
          <a:prstGeom prst="rect">
            <a:avLst/>
          </a:prstGeom>
        </p:spPr>
      </p:pic>
    </p:spTree>
    <p:extLst>
      <p:ext uri="{BB962C8B-B14F-4D97-AF65-F5344CB8AC3E}">
        <p14:creationId xmlns:p14="http://schemas.microsoft.com/office/powerpoint/2010/main" val="295089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B3A8-71FF-2573-F37B-4DA5D4350ECF}"/>
              </a:ext>
            </a:extLst>
          </p:cNvPr>
          <p:cNvSpPr>
            <a:spLocks noGrp="1"/>
          </p:cNvSpPr>
          <p:nvPr>
            <p:ph type="title"/>
          </p:nvPr>
        </p:nvSpPr>
        <p:spPr/>
        <p:txBody>
          <a:bodyPr/>
          <a:lstStyle/>
          <a:p>
            <a:r>
              <a:rPr lang="en-US" b="0" i="0" dirty="0">
                <a:solidFill>
                  <a:schemeClr val="bg1"/>
                </a:solidFill>
                <a:effectLst/>
                <a:latin typeface="Roboto" panose="02000000000000000000" pitchFamily="2" charset="0"/>
              </a:rPr>
              <a:t>How does R-CNN work?</a:t>
            </a:r>
            <a:br>
              <a:rPr lang="en-US" dirty="0">
                <a:solidFill>
                  <a:schemeClr val="bg1"/>
                </a:solidFill>
              </a:rPr>
            </a:br>
            <a:endParaRPr lang="en-IN" dirty="0">
              <a:solidFill>
                <a:schemeClr val="bg1"/>
              </a:solidFill>
            </a:endParaRPr>
          </a:p>
        </p:txBody>
      </p:sp>
      <p:sp>
        <p:nvSpPr>
          <p:cNvPr id="3" name="Content Placeholder 2">
            <a:extLst>
              <a:ext uri="{FF2B5EF4-FFF2-40B4-BE49-F238E27FC236}">
                <a16:creationId xmlns:a16="http://schemas.microsoft.com/office/drawing/2014/main" id="{44CA10E3-0D8B-9D65-21B6-9FBE988B69E2}"/>
              </a:ext>
            </a:extLst>
          </p:cNvPr>
          <p:cNvSpPr>
            <a:spLocks noGrp="1"/>
          </p:cNvSpPr>
          <p:nvPr>
            <p:ph idx="1"/>
          </p:nvPr>
        </p:nvSpPr>
        <p:spPr>
          <a:xfrm>
            <a:off x="3869267" y="-1042738"/>
            <a:ext cx="7873553" cy="6256421"/>
          </a:xfrm>
        </p:spPr>
        <p:txBody>
          <a:bodyPr/>
          <a:lstStyle/>
          <a:p>
            <a:r>
              <a:rPr lang="en-US" dirty="0"/>
              <a:t>The following image depicts the concept of region-based CNN (R-CNN). This approach utilizes bounding boxes across the object regions, which then evaluates convolutional networks independently on all the Regions of Interest (ROI) to classify multiple image regions into the proposed class. </a:t>
            </a:r>
          </a:p>
          <a:p>
            <a:r>
              <a:rPr lang="en-US" dirty="0"/>
              <a:t>The RCNN architecture was designed to solve image detection tasks. Also, R-CNN architecture forms the basis of Mask R-CNN and it was improved into what we know as Faster R-CNN.</a:t>
            </a:r>
          </a:p>
        </p:txBody>
      </p:sp>
      <p:pic>
        <p:nvPicPr>
          <p:cNvPr id="4" name="Picture 3">
            <a:extLst>
              <a:ext uri="{FF2B5EF4-FFF2-40B4-BE49-F238E27FC236}">
                <a16:creationId xmlns:a16="http://schemas.microsoft.com/office/drawing/2014/main" id="{0142C391-F7F7-8351-4BA4-7B8ED052C4E5}"/>
              </a:ext>
            </a:extLst>
          </p:cNvPr>
          <p:cNvPicPr>
            <a:picLocks noChangeAspect="1"/>
          </p:cNvPicPr>
          <p:nvPr/>
        </p:nvPicPr>
        <p:blipFill>
          <a:blip r:embed="rId2"/>
          <a:stretch>
            <a:fillRect/>
          </a:stretch>
        </p:blipFill>
        <p:spPr>
          <a:xfrm>
            <a:off x="3729335" y="3658102"/>
            <a:ext cx="7873554" cy="2742699"/>
          </a:xfrm>
          <a:prstGeom prst="rect">
            <a:avLst/>
          </a:prstGeom>
        </p:spPr>
      </p:pic>
    </p:spTree>
    <p:extLst>
      <p:ext uri="{BB962C8B-B14F-4D97-AF65-F5344CB8AC3E}">
        <p14:creationId xmlns:p14="http://schemas.microsoft.com/office/powerpoint/2010/main" val="154011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D05E-E776-1570-ED7A-925B77E1195A}"/>
              </a:ext>
            </a:extLst>
          </p:cNvPr>
          <p:cNvSpPr>
            <a:spLocks noGrp="1"/>
          </p:cNvSpPr>
          <p:nvPr>
            <p:ph type="title"/>
          </p:nvPr>
        </p:nvSpPr>
        <p:spPr/>
        <p:txBody>
          <a:bodyPr/>
          <a:lstStyle/>
          <a:p>
            <a:r>
              <a:rPr lang="en-US" dirty="0"/>
              <a:t>How does Mask R-CNN work? </a:t>
            </a:r>
            <a:br>
              <a:rPr lang="en-US" dirty="0"/>
            </a:br>
            <a:endParaRPr lang="en-IN" dirty="0"/>
          </a:p>
        </p:txBody>
      </p:sp>
      <p:sp>
        <p:nvSpPr>
          <p:cNvPr id="3" name="Content Placeholder 2">
            <a:extLst>
              <a:ext uri="{FF2B5EF4-FFF2-40B4-BE49-F238E27FC236}">
                <a16:creationId xmlns:a16="http://schemas.microsoft.com/office/drawing/2014/main" id="{837E93A6-3FA9-8E0B-F136-C091AD67EA00}"/>
              </a:ext>
            </a:extLst>
          </p:cNvPr>
          <p:cNvSpPr>
            <a:spLocks noGrp="1"/>
          </p:cNvSpPr>
          <p:nvPr>
            <p:ph idx="1"/>
          </p:nvPr>
        </p:nvSpPr>
        <p:spPr/>
        <p:txBody>
          <a:bodyPr/>
          <a:lstStyle/>
          <a:p>
            <a:r>
              <a:rPr lang="en-US" dirty="0"/>
              <a:t>Mask R-CNN was built using </a:t>
            </a:r>
            <a:r>
              <a:rPr lang="en-US" b="1" dirty="0"/>
              <a:t>Faster R-CNN</a:t>
            </a:r>
            <a:r>
              <a:rPr lang="en-US" dirty="0"/>
              <a:t>. While Faster R-CNN has 2 outputs for each candidate object, a class label and a bounding-box offset, Mask R-CNN is the addition of a third branch that outputs the object mask. The additional mask output is distinct from the class and box outputs, requiring the extraction of a much finer spatial layout of an object. </a:t>
            </a:r>
          </a:p>
          <a:p>
            <a:r>
              <a:rPr lang="en-US" dirty="0"/>
              <a:t>Mask R-CNN is an extension of Faster R-CNN and works by adding a branch for predicting an object mask (Region of Interest) in parallel with the existing branch for bounding box recognition.</a:t>
            </a:r>
          </a:p>
        </p:txBody>
      </p:sp>
    </p:spTree>
    <p:extLst>
      <p:ext uri="{BB962C8B-B14F-4D97-AF65-F5344CB8AC3E}">
        <p14:creationId xmlns:p14="http://schemas.microsoft.com/office/powerpoint/2010/main" val="162328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81C9-8AE3-7D3C-8E6F-17232FC077DA}"/>
              </a:ext>
            </a:extLst>
          </p:cNvPr>
          <p:cNvSpPr>
            <a:spLocks noGrp="1"/>
          </p:cNvSpPr>
          <p:nvPr>
            <p:ph type="title"/>
          </p:nvPr>
        </p:nvSpPr>
        <p:spPr/>
        <p:txBody>
          <a:bodyPr/>
          <a:lstStyle/>
          <a:p>
            <a:r>
              <a:rPr lang="en-US" b="0" i="0" dirty="0">
                <a:solidFill>
                  <a:schemeClr val="bg1"/>
                </a:solidFill>
                <a:effectLst/>
                <a:latin typeface="Roboto" panose="02000000000000000000" pitchFamily="2" charset="0"/>
              </a:rPr>
              <a:t>Advantages of Mask R-CNN :-</a:t>
            </a:r>
            <a:br>
              <a:rPr lang="en-US" dirty="0">
                <a:solidFill>
                  <a:schemeClr val="bg1"/>
                </a:solidFill>
              </a:rPr>
            </a:br>
            <a:endParaRPr lang="en-IN" dirty="0">
              <a:solidFill>
                <a:schemeClr val="bg1"/>
              </a:solidFill>
            </a:endParaRPr>
          </a:p>
        </p:txBody>
      </p:sp>
      <p:sp>
        <p:nvSpPr>
          <p:cNvPr id="3" name="Content Placeholder 2">
            <a:extLst>
              <a:ext uri="{FF2B5EF4-FFF2-40B4-BE49-F238E27FC236}">
                <a16:creationId xmlns:a16="http://schemas.microsoft.com/office/drawing/2014/main" id="{E08BF373-179F-C8E8-40F9-1AE6F38DC575}"/>
              </a:ext>
            </a:extLst>
          </p:cNvPr>
          <p:cNvSpPr>
            <a:spLocks noGrp="1"/>
          </p:cNvSpPr>
          <p:nvPr>
            <p:ph idx="1"/>
          </p:nvPr>
        </p:nvSpPr>
        <p:spPr/>
        <p:txBody>
          <a:bodyPr/>
          <a:lstStyle/>
          <a:p>
            <a:r>
              <a:rPr lang="en-US" b="1" dirty="0"/>
              <a:t>Simplicity</a:t>
            </a:r>
            <a:r>
              <a:rPr lang="en-US" dirty="0"/>
              <a:t>: Mask R-CNN is simple to train. </a:t>
            </a:r>
          </a:p>
          <a:p>
            <a:r>
              <a:rPr lang="en-US" b="1" dirty="0"/>
              <a:t>Performance</a:t>
            </a:r>
            <a:r>
              <a:rPr lang="en-US" dirty="0"/>
              <a:t>: Mask R-CNN outperforms all existing, single-model entries on every task. </a:t>
            </a:r>
          </a:p>
          <a:p>
            <a:r>
              <a:rPr lang="en-US" b="1" dirty="0"/>
              <a:t>Efficiency: </a:t>
            </a:r>
            <a:r>
              <a:rPr lang="en-US" dirty="0"/>
              <a:t>The method is very efficient and adds only a small overhead to Faster R-CNN. </a:t>
            </a:r>
          </a:p>
          <a:p>
            <a:r>
              <a:rPr lang="en-US" b="1" dirty="0"/>
              <a:t>Flexibility: </a:t>
            </a:r>
            <a:r>
              <a:rPr lang="en-US" dirty="0"/>
              <a:t>Mask R-CNN is easy to generalize to other tasks. For example, it is possible to use Mask R-CNN for human pose estimation in the same framework.</a:t>
            </a:r>
          </a:p>
        </p:txBody>
      </p:sp>
    </p:spTree>
    <p:extLst>
      <p:ext uri="{BB962C8B-B14F-4D97-AF65-F5344CB8AC3E}">
        <p14:creationId xmlns:p14="http://schemas.microsoft.com/office/powerpoint/2010/main" val="116920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F8B8-E78A-5F37-1954-8FCBD53B07E3}"/>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5CB221A9-1211-983A-6A09-6CCE400CD135}"/>
              </a:ext>
            </a:extLst>
          </p:cNvPr>
          <p:cNvSpPr>
            <a:spLocks noGrp="1"/>
          </p:cNvSpPr>
          <p:nvPr>
            <p:ph idx="1"/>
          </p:nvPr>
        </p:nvSpPr>
        <p:spPr/>
        <p:txBody>
          <a:bodyPr/>
          <a:lstStyle/>
          <a:p>
            <a:r>
              <a:rPr lang="en-IN" dirty="0"/>
              <a:t>Basically these two types of architecture can be used in image segmentation for better segmentation .</a:t>
            </a:r>
          </a:p>
        </p:txBody>
      </p:sp>
    </p:spTree>
    <p:extLst>
      <p:ext uri="{BB962C8B-B14F-4D97-AF65-F5344CB8AC3E}">
        <p14:creationId xmlns:p14="http://schemas.microsoft.com/office/powerpoint/2010/main" val="2052576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87EC-6EE6-F1FD-3C6B-EEFA29C00C6B}"/>
              </a:ext>
            </a:extLst>
          </p:cNvPr>
          <p:cNvSpPr>
            <a:spLocks noGrp="1"/>
          </p:cNvSpPr>
          <p:nvPr>
            <p:ph type="title"/>
          </p:nvPr>
        </p:nvSpPr>
        <p:spPr>
          <a:xfrm>
            <a:off x="252919" y="1123837"/>
            <a:ext cx="2185481" cy="4314437"/>
          </a:xfrm>
        </p:spPr>
        <p:txBody>
          <a:bodyPr/>
          <a:lstStyle/>
          <a:p>
            <a:r>
              <a:rPr lang="en-IN" dirty="0"/>
              <a:t>Thank you </a:t>
            </a:r>
          </a:p>
        </p:txBody>
      </p:sp>
      <p:sp>
        <p:nvSpPr>
          <p:cNvPr id="3" name="Content Placeholder 2">
            <a:extLst>
              <a:ext uri="{FF2B5EF4-FFF2-40B4-BE49-F238E27FC236}">
                <a16:creationId xmlns:a16="http://schemas.microsoft.com/office/drawing/2014/main" id="{B8993825-8FA8-B63A-8245-3D171F6846E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1293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9109-A9BB-E03D-6B2C-33F6AE548E5D}"/>
              </a:ext>
            </a:extLst>
          </p:cNvPr>
          <p:cNvSpPr>
            <a:spLocks noGrp="1"/>
          </p:cNvSpPr>
          <p:nvPr>
            <p:ph type="title"/>
          </p:nvPr>
        </p:nvSpPr>
        <p:spPr/>
        <p:txBody>
          <a:bodyPr/>
          <a:lstStyle/>
          <a:p>
            <a:r>
              <a:rPr lang="en-IN" dirty="0"/>
              <a:t>Contents :</a:t>
            </a:r>
          </a:p>
        </p:txBody>
      </p:sp>
      <p:sp>
        <p:nvSpPr>
          <p:cNvPr id="3" name="Content Placeholder 2">
            <a:extLst>
              <a:ext uri="{FF2B5EF4-FFF2-40B4-BE49-F238E27FC236}">
                <a16:creationId xmlns:a16="http://schemas.microsoft.com/office/drawing/2014/main" id="{1CA69258-C568-0896-8EF3-457183E110CA}"/>
              </a:ext>
            </a:extLst>
          </p:cNvPr>
          <p:cNvSpPr>
            <a:spLocks noGrp="1"/>
          </p:cNvSpPr>
          <p:nvPr>
            <p:ph idx="1"/>
          </p:nvPr>
        </p:nvSpPr>
        <p:spPr/>
        <p:txBody>
          <a:bodyPr/>
          <a:lstStyle/>
          <a:p>
            <a:r>
              <a:rPr lang="en-IN" dirty="0"/>
              <a:t>Image segmentation</a:t>
            </a:r>
          </a:p>
          <a:p>
            <a:r>
              <a:rPr lang="en-IN" dirty="0"/>
              <a:t>Variants of image segmentation</a:t>
            </a:r>
          </a:p>
          <a:p>
            <a:r>
              <a:rPr lang="en-IN" dirty="0"/>
              <a:t> U-Net Architecture For Image Segmentation </a:t>
            </a:r>
          </a:p>
          <a:p>
            <a:r>
              <a:rPr lang="en-IN" dirty="0"/>
              <a:t>MASK R-CNN .</a:t>
            </a:r>
          </a:p>
          <a:p>
            <a:r>
              <a:rPr lang="en-IN" dirty="0"/>
              <a:t>Advantages of Mask R-CNN .</a:t>
            </a:r>
          </a:p>
          <a:p>
            <a:r>
              <a:rPr lang="en-IN" dirty="0"/>
              <a:t>Conclusion </a:t>
            </a:r>
            <a:br>
              <a:rPr lang="en-IN" dirty="0"/>
            </a:br>
            <a:endParaRPr lang="en-IN" dirty="0"/>
          </a:p>
          <a:p>
            <a:endParaRPr lang="en-IN" dirty="0"/>
          </a:p>
        </p:txBody>
      </p:sp>
    </p:spTree>
    <p:extLst>
      <p:ext uri="{BB962C8B-B14F-4D97-AF65-F5344CB8AC3E}">
        <p14:creationId xmlns:p14="http://schemas.microsoft.com/office/powerpoint/2010/main" val="325516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5E80-D275-2E7A-7DA6-DA572793B936}"/>
              </a:ext>
            </a:extLst>
          </p:cNvPr>
          <p:cNvSpPr>
            <a:spLocks noGrp="1"/>
          </p:cNvSpPr>
          <p:nvPr>
            <p:ph type="title"/>
          </p:nvPr>
        </p:nvSpPr>
        <p:spPr/>
        <p:txBody>
          <a:bodyPr/>
          <a:lstStyle/>
          <a:p>
            <a:r>
              <a:rPr lang="en-IN" dirty="0"/>
              <a:t>Image segmentation </a:t>
            </a:r>
          </a:p>
        </p:txBody>
      </p:sp>
      <p:sp>
        <p:nvSpPr>
          <p:cNvPr id="3" name="Content Placeholder 2">
            <a:extLst>
              <a:ext uri="{FF2B5EF4-FFF2-40B4-BE49-F238E27FC236}">
                <a16:creationId xmlns:a16="http://schemas.microsoft.com/office/drawing/2014/main" id="{FB46AA0D-3F1F-5EE7-E78A-DF4F058D503B}"/>
              </a:ext>
            </a:extLst>
          </p:cNvPr>
          <p:cNvSpPr>
            <a:spLocks noGrp="1"/>
          </p:cNvSpPr>
          <p:nvPr>
            <p:ph idx="1"/>
          </p:nvPr>
        </p:nvSpPr>
        <p:spPr/>
        <p:txBody>
          <a:bodyPr/>
          <a:lstStyle/>
          <a:p>
            <a:r>
              <a:rPr lang="en-US" b="0" i="0" dirty="0">
                <a:solidFill>
                  <a:srgbClr val="6B7280"/>
                </a:solidFill>
                <a:effectLst/>
                <a:latin typeface="Source Sans Pro" panose="020B0604020202020204" pitchFamily="34" charset="0"/>
              </a:rPr>
              <a:t>Image Segmentation divides an image into segments where each pixel in the image is mapped to an object. This task has multiple variants such as instance segmentation, panoptic segmentation and semantic segmentation.</a:t>
            </a:r>
            <a:endParaRPr lang="en-IN" dirty="0"/>
          </a:p>
        </p:txBody>
      </p:sp>
    </p:spTree>
    <p:extLst>
      <p:ext uri="{BB962C8B-B14F-4D97-AF65-F5344CB8AC3E}">
        <p14:creationId xmlns:p14="http://schemas.microsoft.com/office/powerpoint/2010/main" val="308138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0372-914F-221F-565C-74AE0632E2E0}"/>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D061825A-E64E-D93D-744A-72D95085BD47}"/>
              </a:ext>
            </a:extLst>
          </p:cNvPr>
          <p:cNvPicPr>
            <a:picLocks noChangeAspect="1"/>
          </p:cNvPicPr>
          <p:nvPr/>
        </p:nvPicPr>
        <p:blipFill>
          <a:blip r:embed="rId2"/>
          <a:stretch>
            <a:fillRect/>
          </a:stretch>
        </p:blipFill>
        <p:spPr>
          <a:xfrm>
            <a:off x="6680131" y="3090682"/>
            <a:ext cx="2702358" cy="3660337"/>
          </a:xfrm>
          <a:prstGeom prst="rect">
            <a:avLst/>
          </a:prstGeom>
        </p:spPr>
      </p:pic>
      <p:pic>
        <p:nvPicPr>
          <p:cNvPr id="7" name="Content Placeholder 6">
            <a:extLst>
              <a:ext uri="{FF2B5EF4-FFF2-40B4-BE49-F238E27FC236}">
                <a16:creationId xmlns:a16="http://schemas.microsoft.com/office/drawing/2014/main" id="{0629D15F-B7DD-1EA4-E59A-008FCE1E7C29}"/>
              </a:ext>
            </a:extLst>
          </p:cNvPr>
          <p:cNvPicPr>
            <a:picLocks noGrp="1" noChangeAspect="1"/>
          </p:cNvPicPr>
          <p:nvPr>
            <p:ph idx="1"/>
          </p:nvPr>
        </p:nvPicPr>
        <p:blipFill>
          <a:blip r:embed="rId3"/>
          <a:stretch>
            <a:fillRect/>
          </a:stretch>
        </p:blipFill>
        <p:spPr>
          <a:xfrm>
            <a:off x="6773352" y="752508"/>
            <a:ext cx="2702359" cy="2338174"/>
          </a:xfrm>
          <a:prstGeom prst="rect">
            <a:avLst/>
          </a:prstGeom>
        </p:spPr>
      </p:pic>
    </p:spTree>
    <p:extLst>
      <p:ext uri="{BB962C8B-B14F-4D97-AF65-F5344CB8AC3E}">
        <p14:creationId xmlns:p14="http://schemas.microsoft.com/office/powerpoint/2010/main" val="209677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B394-46B4-BFFC-1472-A8AB7701542A}"/>
              </a:ext>
            </a:extLst>
          </p:cNvPr>
          <p:cNvSpPr>
            <a:spLocks noGrp="1"/>
          </p:cNvSpPr>
          <p:nvPr>
            <p:ph type="title"/>
          </p:nvPr>
        </p:nvSpPr>
        <p:spPr/>
        <p:txBody>
          <a:bodyPr/>
          <a:lstStyle/>
          <a:p>
            <a:r>
              <a:rPr lang="en-US" b="1" i="0" dirty="0">
                <a:effectLst/>
                <a:latin typeface="Source Sans Pro" panose="020B0503030403020204" pitchFamily="34" charset="0"/>
              </a:rPr>
              <a:t>Task Variants</a:t>
            </a:r>
            <a:br>
              <a:rPr lang="en-US" b="1" i="0" dirty="0">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DD430D97-EC02-1A80-7FAC-298F25E5E6A7}"/>
              </a:ext>
            </a:extLst>
          </p:cNvPr>
          <p:cNvSpPr>
            <a:spLocks noGrp="1"/>
          </p:cNvSpPr>
          <p:nvPr>
            <p:ph idx="1"/>
          </p:nvPr>
        </p:nvSpPr>
        <p:spPr>
          <a:xfrm>
            <a:off x="3869267" y="533401"/>
            <a:ext cx="7231869" cy="3162300"/>
          </a:xfrm>
        </p:spPr>
        <p:txBody>
          <a:bodyPr>
            <a:normAutofit lnSpcReduction="10000"/>
          </a:bodyPr>
          <a:lstStyle/>
          <a:p>
            <a:pPr algn="l"/>
            <a:r>
              <a:rPr lang="en-US" b="1" i="0" dirty="0">
                <a:effectLst/>
                <a:latin typeface="Source Sans Pro" panose="020B0503030403020204" pitchFamily="34" charset="0"/>
              </a:rPr>
              <a:t>Semantic Segmentation</a:t>
            </a:r>
          </a:p>
          <a:p>
            <a:pPr algn="l"/>
            <a:r>
              <a:rPr lang="en-US" b="0" i="0" dirty="0">
                <a:solidFill>
                  <a:srgbClr val="4B5563"/>
                </a:solidFill>
                <a:effectLst/>
                <a:latin typeface="Source Sans Pro" panose="020B0503030403020204" pitchFamily="34" charset="0"/>
              </a:rPr>
              <a:t>Semantic Segmentation is the task of segmenting parts of an image that belong to the same class. Semantic Segmentation models make predictions for each pixel and return the probabilities of the classes for each pixel. These models are evaluated on Mean Intersection Over Union (Mean </a:t>
            </a:r>
            <a:r>
              <a:rPr lang="en-US" b="0" i="0" dirty="0" err="1">
                <a:solidFill>
                  <a:srgbClr val="4B5563"/>
                </a:solidFill>
                <a:effectLst/>
                <a:latin typeface="Source Sans Pro" panose="020B0503030403020204" pitchFamily="34" charset="0"/>
              </a:rPr>
              <a:t>IoU</a:t>
            </a:r>
            <a:r>
              <a:rPr lang="en-US" b="0" i="0" dirty="0">
                <a:solidFill>
                  <a:srgbClr val="4B5563"/>
                </a:solidFill>
                <a:effectLst/>
                <a:latin typeface="Source Sans Pro" panose="020B0503030403020204" pitchFamily="34" charset="0"/>
              </a:rPr>
              <a:t>).</a:t>
            </a:r>
          </a:p>
          <a:p>
            <a:pPr algn="l"/>
            <a:r>
              <a:rPr lang="en-US" b="1" i="0" dirty="0">
                <a:effectLst/>
                <a:latin typeface="Source Sans Pro" panose="020B0503030403020204" pitchFamily="34" charset="0"/>
              </a:rPr>
              <a:t>Instance Segmentation</a:t>
            </a:r>
          </a:p>
          <a:p>
            <a:pPr algn="l"/>
            <a:r>
              <a:rPr lang="en-US" b="0" i="0" dirty="0">
                <a:solidFill>
                  <a:srgbClr val="4B5563"/>
                </a:solidFill>
                <a:effectLst/>
                <a:latin typeface="Source Sans Pro" panose="020B0503030403020204" pitchFamily="34" charset="0"/>
              </a:rPr>
              <a:t>Instance Segmentation is the variant of Image Segmentation where every distinct object is segmented, instead of one segment per class.</a:t>
            </a:r>
          </a:p>
          <a:p>
            <a:endParaRPr lang="en-IN" dirty="0"/>
          </a:p>
        </p:txBody>
      </p:sp>
      <p:pic>
        <p:nvPicPr>
          <p:cNvPr id="4" name="Picture 3">
            <a:extLst>
              <a:ext uri="{FF2B5EF4-FFF2-40B4-BE49-F238E27FC236}">
                <a16:creationId xmlns:a16="http://schemas.microsoft.com/office/drawing/2014/main" id="{11EA6518-F30E-C187-62A5-E0810CF74AD4}"/>
              </a:ext>
            </a:extLst>
          </p:cNvPr>
          <p:cNvPicPr>
            <a:picLocks noChangeAspect="1"/>
          </p:cNvPicPr>
          <p:nvPr/>
        </p:nvPicPr>
        <p:blipFill>
          <a:blip r:embed="rId2"/>
          <a:stretch>
            <a:fillRect/>
          </a:stretch>
        </p:blipFill>
        <p:spPr>
          <a:xfrm>
            <a:off x="4157820" y="3473339"/>
            <a:ext cx="6964976" cy="2851260"/>
          </a:xfrm>
          <a:prstGeom prst="rect">
            <a:avLst/>
          </a:prstGeom>
        </p:spPr>
      </p:pic>
    </p:spTree>
    <p:extLst>
      <p:ext uri="{BB962C8B-B14F-4D97-AF65-F5344CB8AC3E}">
        <p14:creationId xmlns:p14="http://schemas.microsoft.com/office/powerpoint/2010/main" val="248164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E329-6D1A-A0D7-987B-186EFE768EA0}"/>
              </a:ext>
            </a:extLst>
          </p:cNvPr>
          <p:cNvSpPr>
            <a:spLocks noGrp="1"/>
          </p:cNvSpPr>
          <p:nvPr>
            <p:ph type="title"/>
          </p:nvPr>
        </p:nvSpPr>
        <p:spPr>
          <a:xfrm>
            <a:off x="252917" y="1123837"/>
            <a:ext cx="3136326" cy="4601183"/>
          </a:xfrm>
        </p:spPr>
        <p:txBody>
          <a:bodyPr>
            <a:normAutofit/>
          </a:bodyPr>
          <a:lstStyle/>
          <a:p>
            <a:r>
              <a:rPr lang="en-IN" sz="3200" b="1" i="0" dirty="0">
                <a:effectLst/>
                <a:latin typeface="Poppins" panose="020B0502040204020203" pitchFamily="2" charset="0"/>
              </a:rPr>
              <a:t>U-Net Architecture For Image Segmentation</a:t>
            </a:r>
            <a:br>
              <a:rPr lang="en-IN" sz="3200" b="1" i="0" dirty="0">
                <a:effectLst/>
                <a:latin typeface="Poppins" panose="020B0502040204020203" pitchFamily="2" charset="0"/>
              </a:rPr>
            </a:br>
            <a:endParaRPr lang="en-IN" sz="3200" dirty="0"/>
          </a:p>
        </p:txBody>
      </p:sp>
      <p:sp>
        <p:nvSpPr>
          <p:cNvPr id="3" name="Content Placeholder 2">
            <a:extLst>
              <a:ext uri="{FF2B5EF4-FFF2-40B4-BE49-F238E27FC236}">
                <a16:creationId xmlns:a16="http://schemas.microsoft.com/office/drawing/2014/main" id="{F34260D1-B2D4-CCE9-ACDB-97AFBC8345E0}"/>
              </a:ext>
            </a:extLst>
          </p:cNvPr>
          <p:cNvSpPr>
            <a:spLocks noGrp="1"/>
          </p:cNvSpPr>
          <p:nvPr>
            <p:ph idx="1"/>
          </p:nvPr>
        </p:nvSpPr>
        <p:spPr/>
        <p:txBody>
          <a:bodyPr/>
          <a:lstStyle/>
          <a:p>
            <a:r>
              <a:rPr lang="en-US" dirty="0"/>
              <a:t>The U-Net architecture, first published in the year </a:t>
            </a:r>
            <a:r>
              <a:rPr lang="en-US" b="1" dirty="0"/>
              <a:t>2015</a:t>
            </a:r>
            <a:r>
              <a:rPr lang="en-US" dirty="0"/>
              <a:t>, has been a revolution in the field of deep learning. The architecture won the </a:t>
            </a:r>
            <a:r>
              <a:rPr lang="en-US" b="1" dirty="0"/>
              <a:t>International Symposium on Biomedical Imaging (ISBI) </a:t>
            </a:r>
            <a:r>
              <a:rPr lang="en-US" dirty="0"/>
              <a:t>cell tracking challenge of 2015 in numerous categories by a large margin.</a:t>
            </a:r>
          </a:p>
          <a:p>
            <a:r>
              <a:rPr lang="en-US" dirty="0"/>
              <a:t> Some of their works include the </a:t>
            </a:r>
            <a:r>
              <a:rPr lang="en-US" b="1" dirty="0"/>
              <a:t>segmentation of neuronal structures in electron microscopic</a:t>
            </a:r>
            <a:r>
              <a:rPr lang="en-US" dirty="0"/>
              <a:t> stacks and transmitted light microscopy images.</a:t>
            </a:r>
            <a:endParaRPr lang="en-IN" dirty="0"/>
          </a:p>
        </p:txBody>
      </p:sp>
    </p:spTree>
    <p:extLst>
      <p:ext uri="{BB962C8B-B14F-4D97-AF65-F5344CB8AC3E}">
        <p14:creationId xmlns:p14="http://schemas.microsoft.com/office/powerpoint/2010/main" val="101143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D50B-73EE-FA4B-66F7-D3F111217CF1}"/>
              </a:ext>
            </a:extLst>
          </p:cNvPr>
          <p:cNvSpPr>
            <a:spLocks noGrp="1"/>
          </p:cNvSpPr>
          <p:nvPr>
            <p:ph type="title"/>
          </p:nvPr>
        </p:nvSpPr>
        <p:spPr>
          <a:xfrm>
            <a:off x="252919" y="2534653"/>
            <a:ext cx="2947482" cy="3190367"/>
          </a:xfrm>
        </p:spPr>
        <p:txBody>
          <a:bodyPr/>
          <a:lstStyle/>
          <a:p>
            <a:r>
              <a:rPr lang="en-IN" dirty="0"/>
              <a:t>U-net block diagram :</a:t>
            </a:r>
          </a:p>
        </p:txBody>
      </p:sp>
      <p:pic>
        <p:nvPicPr>
          <p:cNvPr id="1026" name="Picture 2">
            <a:extLst>
              <a:ext uri="{FF2B5EF4-FFF2-40B4-BE49-F238E27FC236}">
                <a16:creationId xmlns:a16="http://schemas.microsoft.com/office/drawing/2014/main" id="{B6490E1B-AE72-421A-2F22-74DB79B1FB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5481" y="1316863"/>
            <a:ext cx="6225570" cy="418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0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F5F3-55F4-40F0-B8C3-2C0BD34866FE}"/>
              </a:ext>
            </a:extLst>
          </p:cNvPr>
          <p:cNvSpPr>
            <a:spLocks noGrp="1"/>
          </p:cNvSpPr>
          <p:nvPr>
            <p:ph type="title"/>
          </p:nvPr>
        </p:nvSpPr>
        <p:spPr/>
        <p:txBody>
          <a:bodyPr/>
          <a:lstStyle/>
          <a:p>
            <a:r>
              <a:rPr lang="en-IN" dirty="0"/>
              <a:t>MASK R-CNN </a:t>
            </a:r>
          </a:p>
        </p:txBody>
      </p:sp>
      <p:sp>
        <p:nvSpPr>
          <p:cNvPr id="3" name="Content Placeholder 2">
            <a:extLst>
              <a:ext uri="{FF2B5EF4-FFF2-40B4-BE49-F238E27FC236}">
                <a16:creationId xmlns:a16="http://schemas.microsoft.com/office/drawing/2014/main" id="{F77C9FFC-8FC5-3E09-3E13-C26B57F561CB}"/>
              </a:ext>
            </a:extLst>
          </p:cNvPr>
          <p:cNvSpPr>
            <a:spLocks noGrp="1"/>
          </p:cNvSpPr>
          <p:nvPr>
            <p:ph idx="1"/>
          </p:nvPr>
        </p:nvSpPr>
        <p:spPr/>
        <p:txBody>
          <a:bodyPr/>
          <a:lstStyle/>
          <a:p>
            <a:r>
              <a:rPr lang="en-US" b="0" i="0" dirty="0">
                <a:solidFill>
                  <a:srgbClr val="333333"/>
                </a:solidFill>
                <a:effectLst/>
                <a:latin typeface="Roboto" panose="02000000000000000000" pitchFamily="2" charset="0"/>
              </a:rPr>
              <a:t>Mask R-CNN is a Convolutional Neural Network (CNN) and state-of-the-art in terms of image segmentation. This variant of a Deep Neural Network detects objects in an image and generates a high-quality segmentation mask for each instance.</a:t>
            </a:r>
            <a:br>
              <a:rPr lang="en-US" dirty="0"/>
            </a:br>
            <a:endParaRPr lang="en-IN" dirty="0"/>
          </a:p>
        </p:txBody>
      </p:sp>
    </p:spTree>
    <p:extLst>
      <p:ext uri="{BB962C8B-B14F-4D97-AF65-F5344CB8AC3E}">
        <p14:creationId xmlns:p14="http://schemas.microsoft.com/office/powerpoint/2010/main" val="420833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EE09-B736-ED2F-615B-95A06DAC2333}"/>
              </a:ext>
            </a:extLst>
          </p:cNvPr>
          <p:cNvSpPr>
            <a:spLocks noGrp="1"/>
          </p:cNvSpPr>
          <p:nvPr>
            <p:ph type="title"/>
          </p:nvPr>
        </p:nvSpPr>
        <p:spPr/>
        <p:txBody>
          <a:bodyPr/>
          <a:lstStyle/>
          <a:p>
            <a:r>
              <a:rPr lang="en-IN" dirty="0"/>
              <a:t>Basic concepts </a:t>
            </a:r>
          </a:p>
        </p:txBody>
      </p:sp>
      <p:sp>
        <p:nvSpPr>
          <p:cNvPr id="3" name="Content Placeholder 2">
            <a:extLst>
              <a:ext uri="{FF2B5EF4-FFF2-40B4-BE49-F238E27FC236}">
                <a16:creationId xmlns:a16="http://schemas.microsoft.com/office/drawing/2014/main" id="{CA001772-7EBA-9DBE-1221-831601BD4851}"/>
              </a:ext>
            </a:extLst>
          </p:cNvPr>
          <p:cNvSpPr>
            <a:spLocks noGrp="1"/>
          </p:cNvSpPr>
          <p:nvPr>
            <p:ph idx="1"/>
          </p:nvPr>
        </p:nvSpPr>
        <p:spPr/>
        <p:txBody>
          <a:bodyPr/>
          <a:lstStyle/>
          <a:p>
            <a:r>
              <a:rPr lang="en-US" dirty="0"/>
              <a:t>the basic concepts required to understand what Mask R-CNN is and how it works:</a:t>
            </a:r>
          </a:p>
          <a:p>
            <a:r>
              <a:rPr lang="en-US" dirty="0"/>
              <a:t> Convolutional Neural Networks (CNN)</a:t>
            </a:r>
          </a:p>
          <a:p>
            <a:r>
              <a:rPr lang="en-US" dirty="0"/>
              <a:t> Region-Based Convolutional Neural Networks (R-CNN)</a:t>
            </a:r>
          </a:p>
          <a:p>
            <a:r>
              <a:rPr lang="en-US" dirty="0"/>
              <a:t> Faster R-CNN with Region Proposal Networks (RPN)</a:t>
            </a:r>
          </a:p>
          <a:p>
            <a:r>
              <a:rPr lang="en-US" dirty="0"/>
              <a:t> Mask R-CNN and how it works.</a:t>
            </a:r>
          </a:p>
        </p:txBody>
      </p:sp>
    </p:spTree>
    <p:extLst>
      <p:ext uri="{BB962C8B-B14F-4D97-AF65-F5344CB8AC3E}">
        <p14:creationId xmlns:p14="http://schemas.microsoft.com/office/powerpoint/2010/main" val="159228890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153</TotalTime>
  <Words>677</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Corbel</vt:lpstr>
      <vt:lpstr>Poppins</vt:lpstr>
      <vt:lpstr>Roboto</vt:lpstr>
      <vt:lpstr>Source Sans Pro</vt:lpstr>
      <vt:lpstr>Wingdings 2</vt:lpstr>
      <vt:lpstr>Frame</vt:lpstr>
      <vt:lpstr>Image segmentation using U-Net and Mask R-CNN architectures .</vt:lpstr>
      <vt:lpstr>Contents :</vt:lpstr>
      <vt:lpstr>Image segmentation </vt:lpstr>
      <vt:lpstr>PowerPoint Presentation</vt:lpstr>
      <vt:lpstr>Task Variants </vt:lpstr>
      <vt:lpstr>U-Net Architecture For Image Segmentation </vt:lpstr>
      <vt:lpstr>U-net block diagram :</vt:lpstr>
      <vt:lpstr>MASK R-CNN </vt:lpstr>
      <vt:lpstr>Basic concepts </vt:lpstr>
      <vt:lpstr>What is a Convolutional Neural Network (CNN)? </vt:lpstr>
      <vt:lpstr>How does R-CNN work? </vt:lpstr>
      <vt:lpstr>How does Mask R-CNN work?  </vt:lpstr>
      <vt:lpstr>Advantages of Mask R-CNN :-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using U-Net and Mask R-CNN architectures .</dc:title>
  <dc:creator>AKASH SANGAL</dc:creator>
  <cp:lastModifiedBy>AKASH SANGAL</cp:lastModifiedBy>
  <cp:revision>7</cp:revision>
  <dcterms:created xsi:type="dcterms:W3CDTF">2023-05-29T13:42:06Z</dcterms:created>
  <dcterms:modified xsi:type="dcterms:W3CDTF">2023-05-29T17:46:54Z</dcterms:modified>
</cp:coreProperties>
</file>