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0" r:id="rId7"/>
    <p:sldId id="258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9689" y="1964266"/>
            <a:ext cx="9482667" cy="1576381"/>
          </a:xfrm>
        </p:spPr>
        <p:txBody>
          <a:bodyPr/>
          <a:lstStyle/>
          <a:p>
            <a:r>
              <a:rPr lang="en-US" dirty="0"/>
              <a:t>Call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8711" y="3838222"/>
            <a:ext cx="4233333" cy="261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Sanga Laxmi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 Power Bi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93" y="1470378"/>
            <a:ext cx="7781544" cy="859055"/>
          </a:xfrm>
        </p:spPr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554D20-9903-A34D-7839-F1B822EA9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5468" y="2288587"/>
            <a:ext cx="873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call performance and product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Track trends and efficiency across customers (Agent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detailed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4" y="420511"/>
            <a:ext cx="7781544" cy="859055"/>
          </a:xfrm>
        </p:spPr>
        <p:txBody>
          <a:bodyPr/>
          <a:lstStyle/>
          <a:p>
            <a:r>
              <a:rPr lang="en-US" dirty="0"/>
              <a:t>Page1: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889" y="2957688"/>
            <a:ext cx="9877778" cy="3630507"/>
          </a:xfrm>
        </p:spPr>
        <p:txBody>
          <a:bodyPr/>
          <a:lstStyle/>
          <a:p>
            <a:r>
              <a:rPr lang="en-US" sz="2400" b="1" dirty="0"/>
              <a:t>Key Insights:</a:t>
            </a:r>
            <a:endParaRPr lang="en-US" sz="2400" dirty="0"/>
          </a:p>
          <a:p>
            <a:r>
              <a:rPr lang="en-US" sz="2400" dirty="0"/>
              <a:t>Total Calls, Calls Picked Up, and Total Products Sold give a quick summary.</a:t>
            </a:r>
          </a:p>
          <a:p>
            <a:r>
              <a:rPr lang="en-US" sz="2400" dirty="0"/>
              <a:t>Success Rate indicates call efficiency.</a:t>
            </a:r>
          </a:p>
          <a:p>
            <a:r>
              <a:rPr lang="en-US" sz="2400" dirty="0"/>
              <a:t>Trend over Call Sequence shows how calls/products change over time.</a:t>
            </a:r>
          </a:p>
          <a:p>
            <a:r>
              <a:rPr lang="en-US" sz="2400" dirty="0"/>
              <a:t>Pie chart shows distribution of picked vs not picked calls.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30D74-2D1D-5B9E-B038-28DD0E7D1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17714" r="23281" b="1332"/>
          <a:stretch>
            <a:fillRect/>
          </a:stretch>
        </p:blipFill>
        <p:spPr>
          <a:xfrm>
            <a:off x="6299200" y="269805"/>
            <a:ext cx="5359400" cy="29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0"/>
            <a:ext cx="8985955" cy="1082460"/>
          </a:xfrm>
        </p:spPr>
        <p:txBody>
          <a:bodyPr/>
          <a:lstStyle/>
          <a:p>
            <a:r>
              <a:rPr lang="en-US" sz="5400" dirty="0"/>
              <a:t>Page2: Customer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333" y="3429000"/>
            <a:ext cx="7721599" cy="3127022"/>
          </a:xfrm>
        </p:spPr>
        <p:txBody>
          <a:bodyPr/>
          <a:lstStyle/>
          <a:p>
            <a:r>
              <a:rPr lang="en-US" sz="2400" b="1" dirty="0"/>
              <a:t>Key Insights:</a:t>
            </a:r>
            <a:endParaRPr lang="en-US" sz="2400" dirty="0"/>
          </a:p>
          <a:p>
            <a:r>
              <a:rPr lang="en-US" sz="2400" dirty="0"/>
              <a:t>Comparison of calls, picked calls, and products sold by customer (Agent Name).</a:t>
            </a:r>
          </a:p>
          <a:p>
            <a:r>
              <a:rPr lang="en-US" sz="2400" dirty="0"/>
              <a:t>Average Call Duration varies across customers.</a:t>
            </a:r>
          </a:p>
          <a:p>
            <a:r>
              <a:rPr lang="en-US" sz="2400" dirty="0"/>
              <a:t>Slicers allow filtering by Agent Name, Picked Up, Products Sold.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C24B4-F720-51F0-B18E-76F068E0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91" r="24859"/>
          <a:stretch>
            <a:fillRect/>
          </a:stretch>
        </p:blipFill>
        <p:spPr>
          <a:xfrm>
            <a:off x="293511" y="733555"/>
            <a:ext cx="7597421" cy="26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C91170E-43C8-5E67-EAA2-994BD2F6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22" y="1625600"/>
            <a:ext cx="11909778" cy="5054600"/>
          </a:xfrm>
        </p:spPr>
        <p:txBody>
          <a:bodyPr/>
          <a:lstStyle/>
          <a:p>
            <a:r>
              <a:rPr lang="en-US" sz="2400" dirty="0"/>
              <a:t>The dashboard provides a </a:t>
            </a:r>
            <a:r>
              <a:rPr lang="en-US" sz="2400" b="1" dirty="0"/>
              <a:t>comprehensive overview</a:t>
            </a:r>
            <a:r>
              <a:rPr lang="en-US" sz="2400" dirty="0"/>
              <a:t> of call performance, product sales, and customer efficiency.</a:t>
            </a:r>
          </a:p>
          <a:p>
            <a:r>
              <a:rPr lang="en-US" sz="2400" b="1" dirty="0"/>
              <a:t>KPI cards</a:t>
            </a:r>
            <a:r>
              <a:rPr lang="en-US" sz="2400" dirty="0"/>
              <a:t> highlight total calls, picked-up calls, success rate, total products sold, and average call duration for quick decision-making.</a:t>
            </a:r>
          </a:p>
          <a:p>
            <a:r>
              <a:rPr lang="en-US" sz="2400" b="1" dirty="0"/>
              <a:t>Time-series analysis</a:t>
            </a:r>
            <a:r>
              <a:rPr lang="en-US" sz="2400" dirty="0"/>
              <a:t> using Call Sequence shows trends over calls, helping identify peak activity periods and efficiency patterns.</a:t>
            </a:r>
          </a:p>
          <a:p>
            <a:r>
              <a:rPr lang="en-US" sz="2400" b="1" dirty="0"/>
              <a:t>Customer-level insights</a:t>
            </a:r>
            <a:r>
              <a:rPr lang="en-US" sz="2400" dirty="0"/>
              <a:t> (Agent Name) reveal top contributors and variations in call performance and product sales.</a:t>
            </a:r>
          </a:p>
          <a:p>
            <a:r>
              <a:rPr lang="en-US" sz="2400" dirty="0"/>
              <a:t>Interactive </a:t>
            </a:r>
            <a:r>
              <a:rPr lang="en-US" sz="2400" b="1" dirty="0"/>
              <a:t>slicers and charts</a:t>
            </a:r>
            <a:r>
              <a:rPr lang="en-US" sz="2400" dirty="0"/>
              <a:t> allow dynamic filtering, enabling detailed exploration by customer or call outcome.</a:t>
            </a:r>
          </a:p>
          <a:p>
            <a:r>
              <a:rPr lang="en-US" sz="2400" dirty="0"/>
              <a:t>Overall, the dashboard serves as an </a:t>
            </a:r>
            <a:r>
              <a:rPr lang="en-US" sz="2400" b="1" dirty="0"/>
              <a:t>actionable tool</a:t>
            </a:r>
            <a:r>
              <a:rPr lang="en-US" sz="2400" dirty="0"/>
              <a:t> for managers to monitor performance, optimize call strategies, and focus on high-value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24</TotalTime>
  <Words>260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Trade Gothic LT Pro</vt:lpstr>
      <vt:lpstr>Trebuchet MS</vt:lpstr>
      <vt:lpstr>Office Theme</vt:lpstr>
      <vt:lpstr>Call Analysis Dashboard</vt:lpstr>
      <vt:lpstr>Objective:</vt:lpstr>
      <vt:lpstr>Page1: Overview</vt:lpstr>
      <vt:lpstr>Page2: Customer Analysis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himabindhu sheelam</dc:creator>
  <cp:lastModifiedBy>himabindhu sheelam</cp:lastModifiedBy>
  <cp:revision>1</cp:revision>
  <dcterms:created xsi:type="dcterms:W3CDTF">2025-09-25T11:15:41Z</dcterms:created>
  <dcterms:modified xsi:type="dcterms:W3CDTF">2025-09-25T11:40:34Z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