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24"/>
  </p:notesMasterIdLst>
  <p:sldIdLst>
    <p:sldId id="257" r:id="rId2"/>
    <p:sldId id="258" r:id="rId3"/>
    <p:sldId id="261" r:id="rId4"/>
    <p:sldId id="262" r:id="rId5"/>
    <p:sldId id="281"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82" r:id="rId20"/>
    <p:sldId id="278" r:id="rId21"/>
    <p:sldId id="283"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2294" autoAdjust="0"/>
  </p:normalViewPr>
  <p:slideViewPr>
    <p:cSldViewPr snapToGrid="0">
      <p:cViewPr varScale="1">
        <p:scale>
          <a:sx n="84" d="100"/>
          <a:sy n="84" d="100"/>
        </p:scale>
        <p:origin x="666" y="90"/>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23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923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4/30/2021</a:t>
            </a:fld>
            <a:endParaRPr lang="en-US" dirty="0"/>
          </a:p>
        </p:txBody>
      </p:sp>
      <p:sp>
        <p:nvSpPr>
          <p:cNvPr id="104923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923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3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923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dirty="0"/>
          </a:p>
        </p:txBody>
      </p:sp>
    </p:spTree>
    <p:extLst>
      <p:ext uri="{BB962C8B-B14F-4D97-AF65-F5344CB8AC3E}">
        <p14:creationId xmlns:p14="http://schemas.microsoft.com/office/powerpoint/2010/main" val="3622078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r>
              <a:rPr lang="en-US" dirty="0"/>
              <a:t/>
            </a:r>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1048591" name="Slide Number Placeholder 3"/>
          <p:cNvSpPr>
            <a:spLocks noGrp="1"/>
          </p:cNvSpPr>
          <p:nvPr>
            <p:ph type="sldNum" sz="quarter" idx="10"/>
          </p:nvPr>
        </p:nvSpPr>
        <p:spPr/>
        <p:txBody>
          <a:bodyPr/>
          <a:lstStyle/>
          <a:p>
            <a:fld id="{A7666ED7-631A-46AF-B451-227D0A8685A0}" type="slidenum">
              <a:rPr lang="en-US" smtClean="0"/>
              <a:t>1</a:t>
            </a:fld>
            <a:endParaRPr lang="en-US" dirty="0"/>
          </a:p>
        </p:txBody>
      </p:sp>
      <p:sp>
        <p:nvSpPr>
          <p:cNvPr id="1048592" name="Slide Image Placeholder 6"/>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Slide Image Placeholder 1"/>
          <p:cNvSpPr>
            <a:spLocks noGrp="1" noRot="1" noChangeAspect="1"/>
          </p:cNvSpPr>
          <p:nvPr>
            <p:ph type="sldImg"/>
          </p:nvPr>
        </p:nvSpPr>
        <p:spPr/>
      </p:sp>
      <p:sp>
        <p:nvSpPr>
          <p:cNvPr id="1048729" name="Notes Placeholder 2"/>
          <p:cNvSpPr>
            <a:spLocks noGrp="1"/>
          </p:cNvSpPr>
          <p:nvPr>
            <p:ph type="body" idx="1"/>
          </p:nvPr>
        </p:nvSpPr>
        <p:spPr/>
        <p:txBody>
          <a:bodyPr/>
          <a:lstStyle/>
          <a:p>
            <a:endParaRPr lang="en-US" dirty="0"/>
          </a:p>
        </p:txBody>
      </p:sp>
      <p:sp>
        <p:nvSpPr>
          <p:cNvPr id="1048730" name="Slide Number Placeholder 3"/>
          <p:cNvSpPr>
            <a:spLocks noGrp="1"/>
          </p:cNvSpPr>
          <p:nvPr>
            <p:ph type="sldNum" sz="quarter" idx="10"/>
          </p:nvPr>
        </p:nvSpPr>
        <p:spPr/>
        <p:txBody>
          <a:bodyPr/>
          <a:lstStyle/>
          <a:p>
            <a:fld id="{A7666ED7-631A-46AF-B451-227D0A8685A0}" type="slidenum">
              <a:rPr lang="en-US"/>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Slide Image Placeholder 1"/>
          <p:cNvSpPr>
            <a:spLocks noGrp="1" noRot="1" noChangeAspect="1"/>
          </p:cNvSpPr>
          <p:nvPr>
            <p:ph type="sldImg"/>
          </p:nvPr>
        </p:nvSpPr>
        <p:spPr/>
      </p:sp>
      <p:sp>
        <p:nvSpPr>
          <p:cNvPr id="1048743" name="Notes Placeholder 2"/>
          <p:cNvSpPr>
            <a:spLocks noGrp="1"/>
          </p:cNvSpPr>
          <p:nvPr>
            <p:ph type="body" idx="1"/>
          </p:nvPr>
        </p:nvSpPr>
        <p:spPr/>
        <p:txBody>
          <a:bodyPr/>
          <a:lstStyle/>
          <a:p>
            <a:endParaRPr lang="en-US" dirty="0"/>
          </a:p>
        </p:txBody>
      </p:sp>
      <p:sp>
        <p:nvSpPr>
          <p:cNvPr id="1048744" name="Slide Number Placeholder 3"/>
          <p:cNvSpPr>
            <a:spLocks noGrp="1"/>
          </p:cNvSpPr>
          <p:nvPr>
            <p:ph type="sldNum" sz="quarter" idx="10"/>
          </p:nvPr>
        </p:nvSpPr>
        <p:spPr/>
        <p:txBody>
          <a:bodyPr/>
          <a:lstStyle/>
          <a:p>
            <a:fld id="{A7666ED7-631A-46AF-B451-227D0A8685A0}" type="slidenum">
              <a:rPr lang="en-US"/>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lide Image Placeholder 1"/>
          <p:cNvSpPr>
            <a:spLocks noGrp="1" noRot="1" noChangeAspect="1"/>
          </p:cNvSpPr>
          <p:nvPr>
            <p:ph type="sldImg"/>
          </p:nvPr>
        </p:nvSpPr>
        <p:spPr/>
      </p:sp>
      <p:sp>
        <p:nvSpPr>
          <p:cNvPr id="1048757" name="Notes Placeholder 2"/>
          <p:cNvSpPr>
            <a:spLocks noGrp="1"/>
          </p:cNvSpPr>
          <p:nvPr>
            <p:ph type="body" idx="1"/>
          </p:nvPr>
        </p:nvSpPr>
        <p:spPr/>
        <p:txBody>
          <a:bodyPr/>
          <a:lstStyle/>
          <a:p>
            <a:endParaRPr lang="en-US" dirty="0"/>
          </a:p>
        </p:txBody>
      </p:sp>
      <p:sp>
        <p:nvSpPr>
          <p:cNvPr id="1048758" name="Slide Number Placeholder 3"/>
          <p:cNvSpPr>
            <a:spLocks noGrp="1"/>
          </p:cNvSpPr>
          <p:nvPr>
            <p:ph type="sldNum" sz="quarter" idx="10"/>
          </p:nvPr>
        </p:nvSpPr>
        <p:spPr/>
        <p:txBody>
          <a:bodyPr/>
          <a:lstStyle/>
          <a:p>
            <a:fld id="{A7666ED7-631A-46AF-B451-227D0A8685A0}" type="slidenum">
              <a:rPr lang="en-US"/>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Slide Image Placeholder 1"/>
          <p:cNvSpPr>
            <a:spLocks noGrp="1" noRot="1" noChangeAspect="1"/>
          </p:cNvSpPr>
          <p:nvPr>
            <p:ph type="sldImg"/>
          </p:nvPr>
        </p:nvSpPr>
        <p:spPr/>
      </p:sp>
      <p:sp>
        <p:nvSpPr>
          <p:cNvPr id="1048774" name="Notes Placeholder 2"/>
          <p:cNvSpPr>
            <a:spLocks noGrp="1"/>
          </p:cNvSpPr>
          <p:nvPr>
            <p:ph type="body" idx="1"/>
          </p:nvPr>
        </p:nvSpPr>
        <p:spPr/>
        <p:txBody>
          <a:bodyPr/>
          <a:lstStyle/>
          <a:p>
            <a:endParaRPr lang="en-US" dirty="0"/>
          </a:p>
        </p:txBody>
      </p:sp>
      <p:sp>
        <p:nvSpPr>
          <p:cNvPr id="1048775" name="Slide Number Placeholder 3"/>
          <p:cNvSpPr>
            <a:spLocks noGrp="1"/>
          </p:cNvSpPr>
          <p:nvPr>
            <p:ph type="sldNum" sz="quarter" idx="10"/>
          </p:nvPr>
        </p:nvSpPr>
        <p:spPr/>
        <p:txBody>
          <a:bodyPr/>
          <a:lstStyle/>
          <a:p>
            <a:fld id="{A7666ED7-631A-46AF-B451-227D0A8685A0}" type="slidenum">
              <a:rPr lang="en-US"/>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US" dirty="0"/>
          </a:p>
        </p:txBody>
      </p:sp>
      <p:sp>
        <p:nvSpPr>
          <p:cNvPr id="1048624" name="Slide Number Placeholder 3"/>
          <p:cNvSpPr>
            <a:spLocks noGrp="1"/>
          </p:cNvSpPr>
          <p:nvPr>
            <p:ph type="sldNum" sz="quarter" idx="10"/>
          </p:nvPr>
        </p:nvSpPr>
        <p:spPr/>
        <p:txBody>
          <a:bodyPr/>
          <a:lstStyle/>
          <a:p>
            <a:fld id="{A7666ED7-631A-46AF-B451-227D0A8685A0}" type="slidenum">
              <a:rPr lang="en-US"/>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US" dirty="0"/>
          </a:p>
        </p:txBody>
      </p:sp>
      <p:sp>
        <p:nvSpPr>
          <p:cNvPr id="1048629" name="Slide Number Placeholder 3"/>
          <p:cNvSpPr>
            <a:spLocks noGrp="1"/>
          </p:cNvSpPr>
          <p:nvPr>
            <p:ph type="sldNum" sz="quarter" idx="10"/>
          </p:nvPr>
        </p:nvSpPr>
        <p:spPr/>
        <p:txBody>
          <a:bodyPr/>
          <a:lstStyle/>
          <a:p>
            <a:fld id="{A7666ED7-631A-46AF-B451-227D0A8685A0}" type="slidenum">
              <a:rPr lang="en-US"/>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US" dirty="0"/>
          </a:p>
        </p:txBody>
      </p:sp>
      <p:sp>
        <p:nvSpPr>
          <p:cNvPr id="1048646" name="Slide Number Placeholder 3"/>
          <p:cNvSpPr>
            <a:spLocks noGrp="1"/>
          </p:cNvSpPr>
          <p:nvPr>
            <p:ph type="sldNum" sz="quarter" idx="10"/>
          </p:nvPr>
        </p:nvSpPr>
        <p:spPr/>
        <p:txBody>
          <a:bodyPr/>
          <a:lstStyle/>
          <a:p>
            <a:fld id="{A7666ED7-631A-46AF-B451-227D0A8685A0}" type="slidenum">
              <a:rPr lang="en-US"/>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Image Placeholder 1"/>
          <p:cNvSpPr>
            <a:spLocks noGrp="1" noRot="1" noChangeAspect="1"/>
          </p:cNvSpPr>
          <p:nvPr>
            <p:ph type="sldImg"/>
          </p:nvPr>
        </p:nvSpPr>
        <p:spPr/>
      </p:sp>
      <p:sp>
        <p:nvSpPr>
          <p:cNvPr id="1048660" name="Notes Placeholder 2"/>
          <p:cNvSpPr>
            <a:spLocks noGrp="1"/>
          </p:cNvSpPr>
          <p:nvPr>
            <p:ph type="body" idx="1"/>
          </p:nvPr>
        </p:nvSpPr>
        <p:spPr/>
        <p:txBody>
          <a:bodyPr/>
          <a:lstStyle/>
          <a:p>
            <a:endParaRPr lang="en-US" dirty="0"/>
          </a:p>
        </p:txBody>
      </p:sp>
      <p:sp>
        <p:nvSpPr>
          <p:cNvPr id="1048661" name="Slide Number Placeholder 3"/>
          <p:cNvSpPr>
            <a:spLocks noGrp="1"/>
          </p:cNvSpPr>
          <p:nvPr>
            <p:ph type="sldNum" sz="quarter" idx="10"/>
          </p:nvPr>
        </p:nvSpPr>
        <p:spPr/>
        <p:txBody>
          <a:bodyPr/>
          <a:lstStyle/>
          <a:p>
            <a:fld id="{A7666ED7-631A-46AF-B451-227D0A8685A0}" type="slidenum">
              <a:rPr lang="en-US"/>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Image Placeholder 1"/>
          <p:cNvSpPr>
            <a:spLocks noGrp="1" noRot="1" noChangeAspect="1"/>
          </p:cNvSpPr>
          <p:nvPr>
            <p:ph type="sldImg"/>
          </p:nvPr>
        </p:nvSpPr>
        <p:spPr/>
      </p:sp>
      <p:sp>
        <p:nvSpPr>
          <p:cNvPr id="1048677" name="Notes Placeholder 2"/>
          <p:cNvSpPr>
            <a:spLocks noGrp="1"/>
          </p:cNvSpPr>
          <p:nvPr>
            <p:ph type="body" idx="1"/>
          </p:nvPr>
        </p:nvSpPr>
        <p:spPr/>
        <p:txBody>
          <a:bodyPr/>
          <a:lstStyle/>
          <a:p>
            <a:endParaRPr lang="en-US" dirty="0"/>
          </a:p>
        </p:txBody>
      </p:sp>
      <p:sp>
        <p:nvSpPr>
          <p:cNvPr id="1048678" name="Slide Number Placeholder 3"/>
          <p:cNvSpPr>
            <a:spLocks noGrp="1"/>
          </p:cNvSpPr>
          <p:nvPr>
            <p:ph type="sldNum" sz="quarter" idx="10"/>
          </p:nvPr>
        </p:nvSpPr>
        <p:spPr/>
        <p:txBody>
          <a:bodyPr/>
          <a:lstStyle/>
          <a:p>
            <a:fld id="{A7666ED7-631A-46AF-B451-227D0A8685A0}" type="slidenum">
              <a:rPr lang="en-US"/>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US" dirty="0"/>
          </a:p>
        </p:txBody>
      </p:sp>
      <p:sp>
        <p:nvSpPr>
          <p:cNvPr id="1048693" name="Slide Number Placeholder 3"/>
          <p:cNvSpPr>
            <a:spLocks noGrp="1"/>
          </p:cNvSpPr>
          <p:nvPr>
            <p:ph type="sldNum" sz="quarter" idx="10"/>
          </p:nvPr>
        </p:nvSpPr>
        <p:spPr/>
        <p:txBody>
          <a:bodyPr/>
          <a:lstStyle/>
          <a:p>
            <a:fld id="{A7666ED7-631A-46AF-B451-227D0A8685A0}" type="slidenum">
              <a:rPr lang="en-US"/>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endParaRPr lang="en-US" dirty="0"/>
          </a:p>
        </p:txBody>
      </p:sp>
      <p:sp>
        <p:nvSpPr>
          <p:cNvPr id="1048710" name="Slide Number Placeholder 3"/>
          <p:cNvSpPr>
            <a:spLocks noGrp="1"/>
          </p:cNvSpPr>
          <p:nvPr>
            <p:ph type="sldNum" sz="quarter" idx="10"/>
          </p:nvPr>
        </p:nvSpPr>
        <p:spPr/>
        <p:txBody>
          <a:bodyPr/>
          <a:lstStyle/>
          <a:p>
            <a:fld id="{A7666ED7-631A-46AF-B451-227D0A8685A0}" type="slidenum">
              <a:rPr lang="en-US"/>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Slide Image Placeholder 1"/>
          <p:cNvSpPr>
            <a:spLocks noGrp="1" noRot="1" noChangeAspect="1"/>
          </p:cNvSpPr>
          <p:nvPr>
            <p:ph type="sldImg"/>
          </p:nvPr>
        </p:nvSpPr>
        <p:spPr/>
      </p:sp>
      <p:sp>
        <p:nvSpPr>
          <p:cNvPr id="1048724" name="Notes Placeholder 2"/>
          <p:cNvSpPr>
            <a:spLocks noGrp="1"/>
          </p:cNvSpPr>
          <p:nvPr>
            <p:ph type="body" idx="1"/>
          </p:nvPr>
        </p:nvSpPr>
        <p:spPr/>
        <p:txBody>
          <a:bodyPr/>
          <a:lstStyle/>
          <a:p>
            <a:endParaRPr lang="en-US" dirty="0"/>
          </a:p>
        </p:txBody>
      </p:sp>
      <p:sp>
        <p:nvSpPr>
          <p:cNvPr id="1048725" name="Slide Number Placeholder 3"/>
          <p:cNvSpPr>
            <a:spLocks noGrp="1"/>
          </p:cNvSpPr>
          <p:nvPr>
            <p:ph type="sldNum" sz="quarter" idx="10"/>
          </p:nvPr>
        </p:nvSpPr>
        <p:spPr/>
        <p:txBody>
          <a:bodyPr/>
          <a:lstStyle/>
          <a:p>
            <a:fld id="{A7666ED7-631A-46AF-B451-227D0A8685A0}" type="slidenum">
              <a:rPr lang="en-US"/>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349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3887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107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9718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88845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57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4/30/2021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19316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71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49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098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2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28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4/30/2021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540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4/30/2021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7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4/30/2021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41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11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4/30/2021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301632"/>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72330AA-E11E-458E-8798-12C7F77383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4"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86" name="Freeform: Shape 85">
            <a:extLst>
              <a:ext uri="{FF2B5EF4-FFF2-40B4-BE49-F238E27FC236}">
                <a16:creationId xmlns:a16="http://schemas.microsoft.com/office/drawing/2014/main" id="{68E0A26E-4EA8-4E6C-97A2-7B6C1C13F8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8" name="Rectangle 87">
            <a:extLst>
              <a:ext uri="{FF2B5EF4-FFF2-40B4-BE49-F238E27FC236}">
                <a16:creationId xmlns:a16="http://schemas.microsoft.com/office/drawing/2014/main" id="{C1841CC0-B7A9-4828-B82F-9C6B433BDC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0" name="Group 89">
            <a:extLst>
              <a:ext uri="{FF2B5EF4-FFF2-40B4-BE49-F238E27FC236}">
                <a16:creationId xmlns:a16="http://schemas.microsoft.com/office/drawing/2014/main" id="{08E05919-D800-40FD-A3BD-4B9CC4078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91" name="Picture 90">
              <a:extLst>
                <a:ext uri="{FF2B5EF4-FFF2-40B4-BE49-F238E27FC236}">
                  <a16:creationId xmlns:a16="http://schemas.microsoft.com/office/drawing/2014/main" id="{DE70C79C-8688-4786-8FCD-43A4B5D5B7DD}"/>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2" name="Picture 91">
              <a:extLst>
                <a:ext uri="{FF2B5EF4-FFF2-40B4-BE49-F238E27FC236}">
                  <a16:creationId xmlns:a16="http://schemas.microsoft.com/office/drawing/2014/main" id="{9A6338A0-2BDA-4E79-A762-AAD8608C0C27}"/>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3" name="Oval 92">
              <a:extLst>
                <a:ext uri="{FF2B5EF4-FFF2-40B4-BE49-F238E27FC236}">
                  <a16:creationId xmlns:a16="http://schemas.microsoft.com/office/drawing/2014/main" id="{B685624D-3645-4129-9FF6-0C59DBF23B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4" name="Picture 93">
              <a:extLst>
                <a:ext uri="{FF2B5EF4-FFF2-40B4-BE49-F238E27FC236}">
                  <a16:creationId xmlns:a16="http://schemas.microsoft.com/office/drawing/2014/main" id="{03F24C1B-E4C1-43E7-84B3-DD476F383667}"/>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5" name="Picture 94">
              <a:extLst>
                <a:ext uri="{FF2B5EF4-FFF2-40B4-BE49-F238E27FC236}">
                  <a16:creationId xmlns:a16="http://schemas.microsoft.com/office/drawing/2014/main" id="{8725CE5D-088A-4522-9817-4B485D6E7F83}"/>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1048588" name="Title 1"/>
          <p:cNvSpPr>
            <a:spLocks noGrp="1"/>
          </p:cNvSpPr>
          <p:nvPr>
            <p:ph type="ctrTitle"/>
          </p:nvPr>
        </p:nvSpPr>
        <p:spPr>
          <a:xfrm>
            <a:off x="1154955" y="1447800"/>
            <a:ext cx="4752399" cy="3329581"/>
          </a:xfrm>
        </p:spPr>
        <p:txBody>
          <a:bodyPr>
            <a:normAutofit/>
          </a:bodyPr>
          <a:lstStyle/>
          <a:p>
            <a:pPr>
              <a:lnSpc>
                <a:spcPct val="90000"/>
              </a:lnSpc>
            </a:pPr>
            <a:r>
              <a:rPr lang="en-US" sz="5600" b="1" i="1" u="sng">
                <a:solidFill>
                  <a:srgbClr val="EBEBEB"/>
                </a:solidFill>
                <a:latin typeface="Algerian" pitchFamily="82" charset="0"/>
              </a:rPr>
              <a:t>SPACE INVADER</a:t>
            </a:r>
            <a:r>
              <a:rPr lang="en-US" sz="5600">
                <a:solidFill>
                  <a:srgbClr val="EBEBEB"/>
                </a:solidFill>
                <a:latin typeface="Algerian" pitchFamily="82" charset="0"/>
              </a:rPr>
              <a:t/>
            </a:r>
            <a:br>
              <a:rPr lang="en-US" sz="5600">
                <a:solidFill>
                  <a:srgbClr val="EBEBEB"/>
                </a:solidFill>
                <a:latin typeface="Algerian" pitchFamily="82" charset="0"/>
              </a:rPr>
            </a:br>
            <a:r>
              <a:rPr lang="en-US" sz="5600">
                <a:solidFill>
                  <a:srgbClr val="EBEBEB"/>
                </a:solidFill>
              </a:rPr>
              <a:t>(</a:t>
            </a:r>
            <a:r>
              <a:rPr lang="en-IN" sz="5600">
                <a:solidFill>
                  <a:srgbClr val="EBEBEB"/>
                </a:solidFill>
              </a:rPr>
              <a:t>Python and py</a:t>
            </a:r>
            <a:r>
              <a:rPr lang="en-US" sz="5600">
                <a:solidFill>
                  <a:srgbClr val="EBEBEB"/>
                </a:solidFill>
              </a:rPr>
              <a:t>game)</a:t>
            </a:r>
          </a:p>
        </p:txBody>
      </p:sp>
      <p:sp>
        <p:nvSpPr>
          <p:cNvPr id="1048589" name="Subtitle 2"/>
          <p:cNvSpPr>
            <a:spLocks noGrp="1"/>
          </p:cNvSpPr>
          <p:nvPr>
            <p:ph type="subTitle" idx="1"/>
          </p:nvPr>
        </p:nvSpPr>
        <p:spPr>
          <a:xfrm>
            <a:off x="1154956" y="4777380"/>
            <a:ext cx="4752398" cy="861420"/>
          </a:xfrm>
        </p:spPr>
        <p:txBody>
          <a:bodyPr>
            <a:normAutofit/>
          </a:bodyPr>
          <a:lstStyle/>
          <a:p>
            <a:r>
              <a:rPr lang="en-US">
                <a:solidFill>
                  <a:schemeClr val="tx2">
                    <a:lumMod val="40000"/>
                    <a:lumOff val="60000"/>
                  </a:schemeClr>
                </a:solidFill>
              </a:rPr>
              <a:t> #GROUP- PE_PBL_I2_G3</a:t>
            </a:r>
          </a:p>
          <a:p>
            <a:r>
              <a:rPr lang="en-US">
                <a:solidFill>
                  <a:schemeClr val="tx2">
                    <a:lumMod val="40000"/>
                    <a:lumOff val="60000"/>
                  </a:schemeClr>
                </a:solidFill>
              </a:rPr>
              <a:t>MEMBERS-  Roll no. 9035-9040</a:t>
            </a:r>
          </a:p>
        </p:txBody>
      </p:sp>
      <p:pic>
        <p:nvPicPr>
          <p:cNvPr id="3" name="Picture 2" descr="Icon&#10;&#10;Description automatically generated">
            <a:extLst>
              <a:ext uri="{FF2B5EF4-FFF2-40B4-BE49-F238E27FC236}">
                <a16:creationId xmlns:a16="http://schemas.microsoft.com/office/drawing/2014/main" id="{FFE9A62F-32DD-4B97-B162-6670DFB215AD}"/>
              </a:ext>
            </a:extLst>
          </p:cNvPr>
          <p:cNvPicPr>
            <a:picLocks noChangeAspect="1"/>
          </p:cNvPicPr>
          <p:nvPr/>
        </p:nvPicPr>
        <p:blipFill>
          <a:blip r:embed="rId7"/>
          <a:stretch>
            <a:fillRect/>
          </a:stretch>
        </p:blipFill>
        <p:spPr>
          <a:xfrm>
            <a:off x="7203354" y="2074882"/>
            <a:ext cx="2936836" cy="2936836"/>
          </a:xfrm>
          <a:prstGeom prst="rect">
            <a:avLst/>
          </a:prstGeom>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048589">
                                            <p:txEl>
                                              <p:pRg st="0" end="0"/>
                                            </p:txEl>
                                          </p:spTgt>
                                        </p:tgtEl>
                                        <p:attrNameLst>
                                          <p:attrName>style.visibility</p:attrName>
                                        </p:attrNameLst>
                                      </p:cBhvr>
                                      <p:to>
                                        <p:strVal val="visible"/>
                                      </p:to>
                                    </p:set>
                                    <p:animEffect transition="in" filter="fade">
                                      <p:cBhvr>
                                        <p:cTn id="7" dur="700"/>
                                        <p:tgtEl>
                                          <p:spTgt spid="1048589">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48588"/>
                                        </p:tgtEl>
                                        <p:attrNameLst>
                                          <p:attrName>style.visibility</p:attrName>
                                        </p:attrNameLst>
                                      </p:cBhvr>
                                      <p:to>
                                        <p:strVal val="visible"/>
                                      </p:to>
                                    </p:set>
                                    <p:animEffect transition="in" filter="fade">
                                      <p:cBhvr>
                                        <p:cTn id="10" dur="700"/>
                                        <p:tgtEl>
                                          <p:spTgt spid="10485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048589">
                                            <p:txEl>
                                              <p:pRg st="1" end="1"/>
                                            </p:txEl>
                                          </p:spTgt>
                                        </p:tgtEl>
                                        <p:attrNameLst>
                                          <p:attrName>style.visibility</p:attrName>
                                        </p:attrNameLst>
                                      </p:cBhvr>
                                      <p:to>
                                        <p:strVal val="visible"/>
                                      </p:to>
                                    </p:set>
                                    <p:animEffect transition="in" filter="fade">
                                      <p:cBhvr>
                                        <p:cTn id="15" dur="700"/>
                                        <p:tgtEl>
                                          <p:spTgt spid="10485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p:bldP spid="104858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solidFill>
                  <a:schemeClr val="bg2">
                    <a:lumMod val="60000"/>
                    <a:lumOff val="40000"/>
                  </a:schemeClr>
                </a:solidFill>
              </a:rPr>
              <a:t>Player and Movements</a:t>
            </a:r>
            <a:br>
              <a:rPr lang="en-US" dirty="0">
                <a:solidFill>
                  <a:schemeClr val="bg2">
                    <a:lumMod val="60000"/>
                    <a:lumOff val="40000"/>
                  </a:schemeClr>
                </a:solidFill>
              </a:rPr>
            </a:br>
            <a:r>
              <a:rPr lang="en-US" sz="2000" dirty="0">
                <a:solidFill>
                  <a:schemeClr val="bg2">
                    <a:lumMod val="60000"/>
                    <a:lumOff val="40000"/>
                  </a:schemeClr>
                </a:solidFill>
              </a:rPr>
              <a:t>(keyboard inputs)</a:t>
            </a:r>
            <a:endParaRPr lang="en-US" dirty="0"/>
          </a:p>
        </p:txBody>
      </p:sp>
      <p:sp>
        <p:nvSpPr>
          <p:cNvPr id="1048690" name="Content Placeholder 9"/>
          <p:cNvSpPr>
            <a:spLocks noGrp="1"/>
          </p:cNvSpPr>
          <p:nvPr>
            <p:ph sz="half" idx="2"/>
          </p:nvPr>
        </p:nvSpPr>
        <p:spPr>
          <a:xfrm>
            <a:off x="646111" y="1853248"/>
            <a:ext cx="9826627" cy="4547552"/>
          </a:xfrm>
        </p:spPr>
        <p:txBody>
          <a:bodyPr>
            <a:normAutofit/>
          </a:bodyPr>
          <a:lstStyle/>
          <a:p>
            <a:r>
              <a:rPr lang="en-US" sz="2000" dirty="0"/>
              <a:t>This task meant creating function which upon calling it, will show player icon on the game screen and giving certain initial coordinates to this player icon </a:t>
            </a:r>
          </a:p>
          <a:p>
            <a:r>
              <a:rPr lang="en-US" sz="2000" dirty="0"/>
              <a:t>Also we had to define certain events that will occur in the course of game and then defining their consequences </a:t>
            </a:r>
          </a:p>
          <a:p>
            <a:r>
              <a:rPr lang="en-US" sz="2000" dirty="0"/>
              <a:t>This included defining keys on keyboard for player movement in horizontal and vertical team and also defining what will happen when these keys will be released .  </a:t>
            </a:r>
          </a:p>
          <a:p>
            <a:r>
              <a:rPr lang="en-US" sz="2000" dirty="0"/>
              <a:t>Another crucial part was defining boundaries for player movement so that the player icon doesn't move out of the screen.</a:t>
            </a:r>
          </a:p>
          <a:p>
            <a:r>
              <a:rPr lang="en-US" sz="2000" dirty="0"/>
              <a:t>This was done by using various functions in </a:t>
            </a:r>
            <a:r>
              <a:rPr lang="en-US" sz="2000" dirty="0" err="1"/>
              <a:t>pygame</a:t>
            </a:r>
            <a:r>
              <a:rPr lang="en-US" sz="2000" dirty="0"/>
              <a:t> such </a:t>
            </a:r>
            <a:r>
              <a:rPr lang="en-US" sz="2000" dirty="0" err="1"/>
              <a:t>event.type</a:t>
            </a:r>
            <a:r>
              <a:rPr lang="en-US" sz="2000" dirty="0"/>
              <a:t> , </a:t>
            </a:r>
            <a:r>
              <a:rPr lang="en-US" sz="2000" dirty="0" err="1"/>
              <a:t>event.key</a:t>
            </a:r>
            <a:r>
              <a:rPr lang="en-US" sz="2000" dirty="0"/>
              <a:t> , .</a:t>
            </a:r>
            <a:r>
              <a:rPr lang="en-US" sz="2000" dirty="0" err="1"/>
              <a:t>blit</a:t>
            </a:r>
            <a:r>
              <a:rPr lang="en-US" sz="2000" dirty="0"/>
              <a:t> and use of if else conditions , while loop , declaration of function and its parameters </a:t>
            </a:r>
            <a:r>
              <a:rPr lang="en-US" sz="2000" dirty="0" err="1"/>
              <a:t>etc</a:t>
            </a:r>
            <a:r>
              <a:rPr lang="en-US" sz="2000"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706" name="Title 1"/>
          <p:cNvSpPr>
            <a:spLocks noGrp="1"/>
          </p:cNvSpPr>
          <p:nvPr>
            <p:ph type="ctrTitle"/>
          </p:nvPr>
        </p:nvSpPr>
        <p:spPr>
          <a:xfrm>
            <a:off x="965505" y="623571"/>
            <a:ext cx="10260990" cy="3523885"/>
          </a:xfrm>
        </p:spPr>
        <p:txBody>
          <a:bodyPr>
            <a:normAutofit/>
          </a:bodyPr>
          <a:lstStyle/>
          <a:p>
            <a:pPr algn="ctr"/>
            <a:r>
              <a:rPr lang="en-US" sz="8000"/>
              <a:t>3)</a:t>
            </a:r>
            <a:r>
              <a:rPr lang="en-IN" sz="8000"/>
              <a:t>ENEMIES</a:t>
            </a:r>
            <a:r>
              <a:rPr lang="en-US" sz="8000"/>
              <a:t> </a:t>
            </a:r>
            <a:r>
              <a:rPr lang="en-IN" sz="8000"/>
              <a:t>AND THEIR MOVEMENT</a:t>
            </a:r>
            <a:endParaRPr lang="en-US" sz="8000"/>
          </a:p>
        </p:txBody>
      </p:sp>
      <p:sp>
        <p:nvSpPr>
          <p:cNvPr id="1048707" name="Subtitle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a:t>
            </a:r>
          </a:p>
          <a:p>
            <a:pPr algn="ctr"/>
            <a:r>
              <a:rPr lang="en-US" sz="2400">
                <a:solidFill>
                  <a:schemeClr val="bg2"/>
                </a:solidFill>
              </a:rPr>
              <a:t>9035_Vipin Thombare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048707">
                                            <p:txEl>
                                              <p:pRg st="0" end="0"/>
                                            </p:txEl>
                                          </p:spTgt>
                                        </p:tgtEl>
                                        <p:attrNameLst>
                                          <p:attrName>style.visibility</p:attrName>
                                        </p:attrNameLst>
                                      </p:cBhvr>
                                      <p:to>
                                        <p:strVal val="visible"/>
                                      </p:to>
                                    </p:set>
                                    <p:animEffect transition="in" filter="fade">
                                      <p:cBhvr>
                                        <p:cTn id="7" dur="1000"/>
                                        <p:tgtEl>
                                          <p:spTgt spid="1048707">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1048706"/>
                                        </p:tgtEl>
                                        <p:attrNameLst>
                                          <p:attrName>style.visibility</p:attrName>
                                        </p:attrNameLst>
                                      </p:cBhvr>
                                      <p:to>
                                        <p:strVal val="visible"/>
                                      </p:to>
                                    </p:set>
                                    <p:animEffect transition="in" filter="fade">
                                      <p:cBhvr>
                                        <p:cTn id="10" dur="1000"/>
                                        <p:tgtEl>
                                          <p:spTgt spid="10487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1048707">
                                            <p:txEl>
                                              <p:pRg st="1" end="1"/>
                                            </p:txEl>
                                          </p:spTgt>
                                        </p:tgtEl>
                                        <p:attrNameLst>
                                          <p:attrName>style.visibility</p:attrName>
                                        </p:attrNameLst>
                                      </p:cBhvr>
                                      <p:to>
                                        <p:strVal val="visible"/>
                                      </p:to>
                                    </p:set>
                                    <p:animEffect transition="in" filter="fade">
                                      <p:cBhvr>
                                        <p:cTn id="15" dur="1000"/>
                                        <p:tgtEl>
                                          <p:spTgt spid="1048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6" grpId="0"/>
      <p:bldP spid="10487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dirty="0">
                <a:solidFill>
                  <a:schemeClr val="bg2">
                    <a:lumMod val="60000"/>
                    <a:lumOff val="40000"/>
                  </a:schemeClr>
                </a:solidFill>
              </a:rPr>
              <a:t> ENEMIES AND THEIR MOVEMENT</a:t>
            </a:r>
            <a:endParaRPr lang="en-US" dirty="0"/>
          </a:p>
        </p:txBody>
      </p:sp>
      <p:sp>
        <p:nvSpPr>
          <p:cNvPr id="1048722" name="Content Placeholder 5"/>
          <p:cNvSpPr>
            <a:spLocks noGrp="1"/>
          </p:cNvSpPr>
          <p:nvPr>
            <p:ph sz="half" idx="2"/>
          </p:nvPr>
        </p:nvSpPr>
        <p:spPr>
          <a:xfrm>
            <a:off x="306667" y="1684226"/>
            <a:ext cx="11318759" cy="4461698"/>
          </a:xfrm>
        </p:spPr>
        <p:txBody>
          <a:bodyPr>
            <a:normAutofit/>
          </a:bodyPr>
          <a:lstStyle/>
          <a:p>
            <a:r>
              <a:rPr lang="en-US" sz="2100" b="0" i="0" dirty="0">
                <a:effectLst/>
                <a:latin typeface="+mn-lt"/>
              </a:rPr>
              <a:t>In my view making enemies was an important part of game.</a:t>
            </a:r>
          </a:p>
          <a:p>
            <a:r>
              <a:rPr lang="en-US" sz="2100" b="0" i="0" dirty="0">
                <a:effectLst/>
                <a:latin typeface="+mn-lt"/>
              </a:rPr>
              <a:t>For making enemies empty lists were made to store various attributes of enemies.</a:t>
            </a:r>
          </a:p>
          <a:p>
            <a:r>
              <a:rPr lang="en-US" sz="2100" b="0" i="0" dirty="0">
                <a:effectLst/>
                <a:latin typeface="+mn-lt"/>
              </a:rPr>
              <a:t>And then using nested for loops enemies were created.</a:t>
            </a:r>
          </a:p>
          <a:p>
            <a:r>
              <a:rPr lang="en-US" sz="2100" b="0" i="0" dirty="0">
                <a:effectLst/>
                <a:latin typeface="+mn-lt"/>
              </a:rPr>
              <a:t>Here I used different images for making different types of enemies.</a:t>
            </a:r>
          </a:p>
          <a:p>
            <a:r>
              <a:rPr lang="en-US" sz="2100" b="0" i="0" dirty="0">
                <a:effectLst/>
                <a:latin typeface="+mn-lt"/>
              </a:rPr>
              <a:t>And then using append function these were added to list.</a:t>
            </a:r>
          </a:p>
          <a:p>
            <a:r>
              <a:rPr lang="en-US" sz="2100" b="0" i="0" dirty="0">
                <a:effectLst/>
                <a:latin typeface="+mn-lt"/>
              </a:rPr>
              <a:t>Various attributes such as speed and  </a:t>
            </a:r>
            <a:r>
              <a:rPr lang="en-IN" sz="2100" dirty="0">
                <a:latin typeface="+mn-lt"/>
              </a:rPr>
              <a:t>scores </a:t>
            </a:r>
            <a:r>
              <a:rPr lang="en-IN" sz="2100" b="0" i="0" dirty="0">
                <a:effectLst/>
                <a:latin typeface="+mn-lt"/>
              </a:rPr>
              <a:t>of Enemies.</a:t>
            </a:r>
          </a:p>
          <a:p>
            <a:r>
              <a:rPr lang="en-IN" sz="2100" dirty="0">
                <a:latin typeface="+mn-lt"/>
              </a:rPr>
              <a:t>When enemy hits the wall, the enemy reverses its direction.</a:t>
            </a:r>
            <a:endParaRPr lang="en-IN" sz="2100" b="0" i="0" dirty="0">
              <a:effectLst/>
              <a:latin typeface="+mn-lt"/>
            </a:endParaRPr>
          </a:p>
          <a:p>
            <a:r>
              <a:rPr lang="en-US" sz="2100" dirty="0">
                <a:latin typeface="+mn-lt"/>
              </a:rPr>
              <a:t>Different speed was given to every Enemy accordingly.</a:t>
            </a:r>
          </a:p>
          <a:p>
            <a:endParaRPr lang="en-IN" sz="2400" b="0" i="0" dirty="0">
              <a:effectLst/>
              <a:latin typeface="Roboto"/>
            </a:endParaRPr>
          </a:p>
          <a:p>
            <a:endParaRPr lang="en-US" sz="2000" b="0" i="0" dirty="0">
              <a:solidFill>
                <a:srgbClr val="202124"/>
              </a:solidFill>
              <a:effectLst/>
              <a:latin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96" name="Freeform: Shape 95">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726" name="Title 1"/>
          <p:cNvSpPr>
            <a:spLocks noGrp="1"/>
          </p:cNvSpPr>
          <p:nvPr>
            <p:ph type="ctrTitle"/>
          </p:nvPr>
        </p:nvSpPr>
        <p:spPr>
          <a:xfrm>
            <a:off x="965505" y="623571"/>
            <a:ext cx="10260990" cy="3523885"/>
          </a:xfrm>
        </p:spPr>
        <p:txBody>
          <a:bodyPr>
            <a:normAutofit/>
          </a:bodyPr>
          <a:lstStyle/>
          <a:p>
            <a:pPr algn="ctr"/>
            <a:r>
              <a:rPr lang="en-US" sz="8000" dirty="0"/>
              <a:t>4) Audio</a:t>
            </a:r>
            <a:r>
              <a:rPr lang="en-IN" sz="8000" dirty="0"/>
              <a:t>, Scoreboard</a:t>
            </a:r>
            <a:endParaRPr lang="en-US" sz="8000"/>
          </a:p>
        </p:txBody>
      </p:sp>
      <p:sp>
        <p:nvSpPr>
          <p:cNvPr id="1048727" name="Text Placeholder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  </a:t>
            </a:r>
          </a:p>
          <a:p>
            <a:pPr algn="ctr"/>
            <a:r>
              <a:rPr lang="en-US" sz="2400">
                <a:solidFill>
                  <a:schemeClr val="bg2"/>
                </a:solidFill>
              </a:rPr>
              <a:t>9039_Yatik Khairnar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048727">
                                            <p:txEl>
                                              <p:pRg st="0" end="0"/>
                                            </p:txEl>
                                          </p:spTgt>
                                        </p:tgtEl>
                                        <p:attrNameLst>
                                          <p:attrName>style.visibility</p:attrName>
                                        </p:attrNameLst>
                                      </p:cBhvr>
                                      <p:to>
                                        <p:strVal val="visible"/>
                                      </p:to>
                                    </p:set>
                                    <p:animEffect transition="in" filter="fade">
                                      <p:cBhvr>
                                        <p:cTn id="7" dur="400"/>
                                        <p:tgtEl>
                                          <p:spTgt spid="1048727">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1048726"/>
                                        </p:tgtEl>
                                        <p:attrNameLst>
                                          <p:attrName>style.visibility</p:attrName>
                                        </p:attrNameLst>
                                      </p:cBhvr>
                                      <p:to>
                                        <p:strVal val="visible"/>
                                      </p:to>
                                    </p:set>
                                    <p:animEffect transition="in" filter="fade">
                                      <p:cBhvr>
                                        <p:cTn id="10" dur="400"/>
                                        <p:tgtEl>
                                          <p:spTgt spid="10487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1048727">
                                            <p:txEl>
                                              <p:pRg st="1" end="1"/>
                                            </p:txEl>
                                          </p:spTgt>
                                        </p:tgtEl>
                                        <p:attrNameLst>
                                          <p:attrName>style.visibility</p:attrName>
                                        </p:attrNameLst>
                                      </p:cBhvr>
                                      <p:to>
                                        <p:strVal val="visible"/>
                                      </p:to>
                                    </p:set>
                                    <p:animEffect transition="in" filter="fade">
                                      <p:cBhvr>
                                        <p:cTn id="15" dur="400"/>
                                        <p:tgtEl>
                                          <p:spTgt spid="10487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6" grpId="0"/>
      <p:bldP spid="10487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a:xfrm>
            <a:off x="646111" y="452718"/>
            <a:ext cx="9404723" cy="1008220"/>
          </a:xfrm>
        </p:spPr>
        <p:txBody>
          <a:bodyPr>
            <a:normAutofit/>
          </a:bodyPr>
          <a:lstStyle/>
          <a:p>
            <a:r>
              <a:rPr lang="en-US" dirty="0">
                <a:solidFill>
                  <a:schemeClr val="tx1">
                    <a:lumMod val="65000"/>
                  </a:schemeClr>
                </a:solidFill>
              </a:rPr>
              <a:t>   Audio and Scoreboard</a:t>
            </a:r>
            <a:endParaRPr lang="en-IN" dirty="0"/>
          </a:p>
        </p:txBody>
      </p:sp>
      <p:sp>
        <p:nvSpPr>
          <p:cNvPr id="1048739" name="Content Placeholder 2"/>
          <p:cNvSpPr>
            <a:spLocks noGrp="1"/>
          </p:cNvSpPr>
          <p:nvPr>
            <p:ph idx="1"/>
          </p:nvPr>
        </p:nvSpPr>
        <p:spPr>
          <a:xfrm>
            <a:off x="659301" y="1748293"/>
            <a:ext cx="10236208" cy="4120198"/>
          </a:xfrm>
        </p:spPr>
        <p:txBody>
          <a:bodyPr>
            <a:noAutofit/>
          </a:bodyPr>
          <a:lstStyle/>
          <a:p>
            <a:pPr marL="0" indent="0">
              <a:buNone/>
            </a:pPr>
            <a:r>
              <a:rPr lang="en-IN" sz="2400" dirty="0"/>
              <a:t>Audio</a:t>
            </a:r>
            <a:endParaRPr lang="en-IN" sz="2100" dirty="0"/>
          </a:p>
          <a:p>
            <a:r>
              <a:rPr lang="en-IN" sz="2100" dirty="0"/>
              <a:t>With the help of MIXER module from </a:t>
            </a:r>
            <a:r>
              <a:rPr lang="en-IN" sz="2100" dirty="0" err="1"/>
              <a:t>pygame</a:t>
            </a:r>
            <a:r>
              <a:rPr lang="en-IN" sz="2100" dirty="0"/>
              <a:t> sound is added to game.</a:t>
            </a:r>
          </a:p>
          <a:p>
            <a:r>
              <a:rPr lang="en-IN" sz="2100" dirty="0"/>
              <a:t>We first import the module and then initialise it.</a:t>
            </a:r>
          </a:p>
          <a:p>
            <a:r>
              <a:rPr lang="en-IN" sz="2100" dirty="0"/>
              <a:t>Then we load the Music file to it.</a:t>
            </a:r>
          </a:p>
          <a:p>
            <a:r>
              <a:rPr lang="en-IN" sz="2100" dirty="0"/>
              <a:t>We also added sound when collision take place.</a:t>
            </a:r>
          </a:p>
          <a:p>
            <a:pPr marL="0" indent="0">
              <a:buNone/>
            </a:pPr>
            <a:r>
              <a:rPr lang="en-IN" sz="2400" dirty="0"/>
              <a:t>Score</a:t>
            </a:r>
          </a:p>
          <a:p>
            <a:pPr marL="400050" lvl="1" indent="0">
              <a:buNone/>
            </a:pPr>
            <a:r>
              <a:rPr lang="en-IN" sz="1900" dirty="0"/>
              <a:t>The score were displayed on screen using render function.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0" name="Freeform: Shape 109">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740" name="Title 1"/>
          <p:cNvSpPr>
            <a:spLocks noGrp="1"/>
          </p:cNvSpPr>
          <p:nvPr>
            <p:ph type="ctrTitle"/>
          </p:nvPr>
        </p:nvSpPr>
        <p:spPr>
          <a:xfrm>
            <a:off x="965505" y="623571"/>
            <a:ext cx="10260990" cy="3523885"/>
          </a:xfrm>
        </p:spPr>
        <p:txBody>
          <a:bodyPr>
            <a:normAutofit/>
          </a:bodyPr>
          <a:lstStyle/>
          <a:p>
            <a:pPr algn="ctr"/>
            <a:r>
              <a:rPr lang="en-US" sz="8000" dirty="0"/>
              <a:t>5)Bullets and Their Movements  </a:t>
            </a:r>
          </a:p>
        </p:txBody>
      </p:sp>
      <p:sp>
        <p:nvSpPr>
          <p:cNvPr id="1048741" name="Subtitle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a:t>
            </a:r>
          </a:p>
          <a:p>
            <a:pPr algn="ctr"/>
            <a:r>
              <a:rPr lang="en-US" sz="2400">
                <a:solidFill>
                  <a:schemeClr val="bg2"/>
                </a:solidFill>
              </a:rPr>
              <a:t>9038_Tejas Fuke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048741">
                                            <p:txEl>
                                              <p:pRg st="0" end="0"/>
                                            </p:txEl>
                                          </p:spTgt>
                                        </p:tgtEl>
                                        <p:attrNameLst>
                                          <p:attrName>style.visibility</p:attrName>
                                        </p:attrNameLst>
                                      </p:cBhvr>
                                      <p:to>
                                        <p:strVal val="visible"/>
                                      </p:to>
                                    </p:set>
                                    <p:animEffect transition="in" filter="fade">
                                      <p:cBhvr>
                                        <p:cTn id="7" dur="400"/>
                                        <p:tgtEl>
                                          <p:spTgt spid="1048741">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1048740"/>
                                        </p:tgtEl>
                                        <p:attrNameLst>
                                          <p:attrName>style.visibility</p:attrName>
                                        </p:attrNameLst>
                                      </p:cBhvr>
                                      <p:to>
                                        <p:strVal val="visible"/>
                                      </p:to>
                                    </p:set>
                                    <p:animEffect transition="in" filter="fade">
                                      <p:cBhvr>
                                        <p:cTn id="10" dur="400"/>
                                        <p:tgtEl>
                                          <p:spTgt spid="10487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1048741">
                                            <p:txEl>
                                              <p:pRg st="1" end="1"/>
                                            </p:txEl>
                                          </p:spTgt>
                                        </p:tgtEl>
                                        <p:attrNameLst>
                                          <p:attrName>style.visibility</p:attrName>
                                        </p:attrNameLst>
                                      </p:cBhvr>
                                      <p:to>
                                        <p:strVal val="visible"/>
                                      </p:to>
                                    </p:set>
                                    <p:animEffect transition="in" filter="fade">
                                      <p:cBhvr>
                                        <p:cTn id="15" dur="400"/>
                                        <p:tgtEl>
                                          <p:spTgt spid="10487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p:bldP spid="104874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dirty="0">
                <a:solidFill>
                  <a:schemeClr val="bg2">
                    <a:lumMod val="60000"/>
                    <a:lumOff val="40000"/>
                  </a:schemeClr>
                </a:solidFill>
              </a:rPr>
              <a:t>  Bullets And Their Movement:</a:t>
            </a:r>
            <a:endParaRPr lang="en-IN" dirty="0"/>
          </a:p>
        </p:txBody>
      </p:sp>
      <p:sp>
        <p:nvSpPr>
          <p:cNvPr id="1048753" name="Content Placeholder 2"/>
          <p:cNvSpPr>
            <a:spLocks noGrp="1"/>
          </p:cNvSpPr>
          <p:nvPr>
            <p:ph idx="1"/>
          </p:nvPr>
        </p:nvSpPr>
        <p:spPr>
          <a:xfrm>
            <a:off x="617259" y="1702693"/>
            <a:ext cx="9613861" cy="4435348"/>
          </a:xfrm>
        </p:spPr>
        <p:txBody>
          <a:bodyPr>
            <a:normAutofit/>
          </a:bodyPr>
          <a:lstStyle/>
          <a:p>
            <a:pPr marL="0" indent="0">
              <a:buNone/>
            </a:pPr>
            <a:r>
              <a:rPr lang="en-US" dirty="0"/>
              <a:t>BULLETS:</a:t>
            </a:r>
          </a:p>
          <a:p>
            <a:r>
              <a:rPr lang="en-US" dirty="0"/>
              <a:t>This task includes creating of bullets for protecting player from enemies as it is one of  the crucial part of game. As enemies approaches  player, the player have to hit shot of bullet to enemy by taking judgement of position of  spaceship and enemies. A space bar key is defined for shooting bullets </a:t>
            </a:r>
          </a:p>
          <a:p>
            <a:pPr marL="0" indent="0">
              <a:buNone/>
            </a:pPr>
            <a:r>
              <a:rPr lang="en-US" dirty="0"/>
              <a:t>MOVEMENT:</a:t>
            </a:r>
          </a:p>
          <a:p>
            <a:r>
              <a:rPr lang="en-US" dirty="0"/>
              <a:t>This includes movement of bullets in y direction. there will not be any movement in x direction the x coordinate of bullet is same that of spaceship as it will shoot from spaceship. Change for y direction, y coordinate change is given that is speed of bullet is given.</a:t>
            </a:r>
            <a:endParaRPr lang="en-IN" dirty="0"/>
          </a:p>
          <a:p>
            <a:pPr marL="0" indent="0">
              <a:buNone/>
            </a:pPr>
            <a:endParaRPr lang="en-I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754" name="Title 1"/>
          <p:cNvSpPr>
            <a:spLocks noGrp="1"/>
          </p:cNvSpPr>
          <p:nvPr>
            <p:ph type="ctrTitle"/>
          </p:nvPr>
        </p:nvSpPr>
        <p:spPr>
          <a:xfrm>
            <a:off x="965505" y="623571"/>
            <a:ext cx="10260990" cy="3523885"/>
          </a:xfrm>
        </p:spPr>
        <p:txBody>
          <a:bodyPr>
            <a:normAutofit/>
          </a:bodyPr>
          <a:lstStyle/>
          <a:p>
            <a:pPr algn="ctr"/>
            <a:r>
              <a:rPr lang="en-US" sz="8000" dirty="0"/>
              <a:t>6)</a:t>
            </a:r>
            <a:r>
              <a:rPr lang="en-IN" sz="8000" dirty="0"/>
              <a:t> Difficulty levels</a:t>
            </a:r>
            <a:br>
              <a:rPr lang="en-IN" sz="8000" dirty="0"/>
            </a:br>
            <a:r>
              <a:rPr lang="en-IN" sz="8000" dirty="0"/>
              <a:t>and collision</a:t>
            </a:r>
            <a:endParaRPr lang="en-US" sz="8000" dirty="0"/>
          </a:p>
        </p:txBody>
      </p:sp>
      <p:sp>
        <p:nvSpPr>
          <p:cNvPr id="1048755" name="Text Placeholder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a:t>
            </a:r>
          </a:p>
          <a:p>
            <a:pPr algn="ctr"/>
            <a:r>
              <a:rPr lang="en-US" sz="2400">
                <a:solidFill>
                  <a:schemeClr val="bg2"/>
                </a:solidFill>
              </a:rPr>
              <a:t>9040_Sangam Mandwade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048755">
                                            <p:txEl>
                                              <p:pRg st="0" end="0"/>
                                            </p:txEl>
                                          </p:spTgt>
                                        </p:tgtEl>
                                        <p:attrNameLst>
                                          <p:attrName>style.visibility</p:attrName>
                                        </p:attrNameLst>
                                      </p:cBhvr>
                                      <p:to>
                                        <p:strVal val="visible"/>
                                      </p:to>
                                    </p:set>
                                    <p:animEffect transition="in" filter="fade">
                                      <p:cBhvr>
                                        <p:cTn id="7" dur="1000"/>
                                        <p:tgtEl>
                                          <p:spTgt spid="1048755">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1048754"/>
                                        </p:tgtEl>
                                        <p:attrNameLst>
                                          <p:attrName>style.visibility</p:attrName>
                                        </p:attrNameLst>
                                      </p:cBhvr>
                                      <p:to>
                                        <p:strVal val="visible"/>
                                      </p:to>
                                    </p:set>
                                    <p:animEffect transition="in" filter="fade">
                                      <p:cBhvr>
                                        <p:cTn id="10" dur="1000"/>
                                        <p:tgtEl>
                                          <p:spTgt spid="10487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1048755">
                                            <p:txEl>
                                              <p:pRg st="1" end="1"/>
                                            </p:txEl>
                                          </p:spTgt>
                                        </p:tgtEl>
                                        <p:attrNameLst>
                                          <p:attrName>style.visibility</p:attrName>
                                        </p:attrNameLst>
                                      </p:cBhvr>
                                      <p:to>
                                        <p:strVal val="visible"/>
                                      </p:to>
                                    </p:set>
                                    <p:animEffect transition="in" filter="fade">
                                      <p:cBhvr>
                                        <p:cTn id="15" dur="1000"/>
                                        <p:tgtEl>
                                          <p:spTgt spid="1048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p:bldP spid="10487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Title 1"/>
          <p:cNvSpPr>
            <a:spLocks noGrp="1"/>
          </p:cNvSpPr>
          <p:nvPr>
            <p:ph type="title"/>
          </p:nvPr>
        </p:nvSpPr>
        <p:spPr>
          <a:xfrm>
            <a:off x="646111" y="452718"/>
            <a:ext cx="9404723" cy="934648"/>
          </a:xfrm>
        </p:spPr>
        <p:txBody>
          <a:bodyPr/>
          <a:lstStyle/>
          <a:p>
            <a:r>
              <a:rPr lang="en-IN" dirty="0">
                <a:solidFill>
                  <a:schemeClr val="bg2">
                    <a:lumMod val="60000"/>
                    <a:lumOff val="40000"/>
                  </a:schemeClr>
                </a:solidFill>
              </a:rPr>
              <a:t>Collision and difficulty levels</a:t>
            </a:r>
          </a:p>
        </p:txBody>
      </p:sp>
      <p:sp>
        <p:nvSpPr>
          <p:cNvPr id="1048767" name="Content Placeholder 2"/>
          <p:cNvSpPr>
            <a:spLocks noGrp="1"/>
          </p:cNvSpPr>
          <p:nvPr>
            <p:ph idx="1"/>
          </p:nvPr>
        </p:nvSpPr>
        <p:spPr>
          <a:xfrm>
            <a:off x="766981" y="1674545"/>
            <a:ext cx="8946541" cy="4715745"/>
          </a:xfrm>
        </p:spPr>
        <p:txBody>
          <a:bodyPr>
            <a:normAutofit fontScale="92500" lnSpcReduction="10000"/>
          </a:bodyPr>
          <a:lstStyle/>
          <a:p>
            <a:pPr marL="457200" indent="-457200">
              <a:buFont typeface="+mj-lt"/>
              <a:buAutoNum type="arabicPeriod"/>
            </a:pPr>
            <a:r>
              <a:rPr lang="en-US" dirty="0"/>
              <a:t>Collision included the part of the code which detects when the bullet hits the enemy space craft and adds point to the players score. </a:t>
            </a:r>
          </a:p>
          <a:p>
            <a:pPr marL="457200" indent="-457200">
              <a:buFont typeface="+mj-lt"/>
              <a:buAutoNum type="arabicPeriod"/>
            </a:pPr>
            <a:r>
              <a:rPr lang="en-US" dirty="0"/>
              <a:t>Levels is the part of the code which increases the speed as well quantity of enemy space crafts as the score increases . </a:t>
            </a:r>
          </a:p>
          <a:p>
            <a:pPr marL="457200" indent="-457200">
              <a:buFont typeface="+mj-lt"/>
              <a:buAutoNum type="arabicPeriod"/>
            </a:pPr>
            <a:r>
              <a:rPr lang="en-US" dirty="0"/>
              <a:t>As the players score increases different types of enemy icon appear on the screen. </a:t>
            </a:r>
          </a:p>
          <a:p>
            <a:pPr marL="457200" indent="-457200">
              <a:buFont typeface="+mj-lt"/>
              <a:buAutoNum type="arabicPeriod"/>
            </a:pPr>
            <a:r>
              <a:rPr lang="en-US" dirty="0"/>
              <a:t>We had to create a function for collision purposes containing four parameters  functions from math module were used to calculate distance  between bullet and enemy space craft.</a:t>
            </a:r>
          </a:p>
          <a:p>
            <a:pPr marL="457200" indent="-457200">
              <a:buFont typeface="+mj-lt"/>
              <a:buAutoNum type="arabicPeriod"/>
            </a:pPr>
            <a:r>
              <a:rPr lang="en-US" dirty="0"/>
              <a:t>After collision takes place bullet state was changed to ready , for it to be ready to be fired again.</a:t>
            </a:r>
          </a:p>
          <a:p>
            <a:pPr marL="457200" indent="-457200">
              <a:buFont typeface="+mj-lt"/>
              <a:buAutoNum type="arabicPeriod"/>
            </a:pPr>
            <a:r>
              <a:rPr lang="en-US" dirty="0"/>
              <a:t> Levels were added such that when the players score increases more enemies appear on screen , this included using if else loop and creating a logic based on predefined variables.</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732" y="444835"/>
            <a:ext cx="9606730" cy="5461979"/>
          </a:xfrm>
        </p:spPr>
        <p:txBody>
          <a:bodyPr/>
          <a:lstStyle/>
          <a:p>
            <a:pPr marL="0" indent="0">
              <a:buNone/>
            </a:pPr>
            <a:r>
              <a:rPr lang="en-US" sz="3200" dirty="0"/>
              <a:t>CONCLUSION: </a:t>
            </a:r>
          </a:p>
          <a:p>
            <a:pPr marL="0" indent="0">
              <a:buNone/>
            </a:pPr>
            <a:endParaRPr lang="en-US" sz="3200" dirty="0"/>
          </a:p>
          <a:p>
            <a:r>
              <a:rPr lang="en-US" dirty="0"/>
              <a:t>All in all, building a game for our first year project was much more fun and even challenging than building other projects with databases.</a:t>
            </a:r>
          </a:p>
          <a:p>
            <a:r>
              <a:rPr lang="en-US" dirty="0"/>
              <a:t>We began the project with absolutely no idea on how graphics work, how a collision detection system works or even how to display an image on the screen and, by the end of the project, we got to a point where we could create our own or modify existing game specific algorithms to suit my needs. We learn many different module of python and also learned how to make a project in team.</a:t>
            </a:r>
          </a:p>
          <a:p>
            <a:r>
              <a:rPr lang="en-US" dirty="0"/>
              <a:t>In the end, we can conclude that ,even though Python is not highly recommended programming language for game development, but from this project we can conclude that it can be comparatively useful in its own way due to availability of various build-in modules such as </a:t>
            </a:r>
            <a:r>
              <a:rPr lang="en-US" dirty="0" err="1"/>
              <a:t>pygame</a:t>
            </a:r>
            <a:r>
              <a:rPr lang="en-US" dirty="0"/>
              <a:t> and </a:t>
            </a:r>
            <a:r>
              <a:rPr lang="en-US" dirty="0" err="1"/>
              <a:t>tkinter</a:t>
            </a:r>
            <a:r>
              <a:rPr lang="en-US" dirty="0"/>
              <a:t> (for graphics).</a:t>
            </a:r>
          </a:p>
        </p:txBody>
      </p:sp>
    </p:spTree>
    <p:extLst>
      <p:ext uri="{BB962C8B-B14F-4D97-AF65-F5344CB8AC3E}">
        <p14:creationId xmlns:p14="http://schemas.microsoft.com/office/powerpoint/2010/main" val="275995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idx="1"/>
          </p:nvPr>
        </p:nvSpPr>
        <p:spPr/>
        <p:txBody>
          <a:bodyPr>
            <a:normAutofit/>
          </a:bodyPr>
          <a:lstStyle/>
          <a:p>
            <a:r>
              <a:rPr lang="en-US" sz="2800" dirty="0">
                <a:effectLst/>
              </a:rPr>
              <a:t>MEMBERS:                     Roll NO.</a:t>
            </a:r>
          </a:p>
          <a:p>
            <a:r>
              <a:rPr lang="en-US" dirty="0">
                <a:effectLst/>
              </a:rPr>
              <a:t>1)VIPIN THOMBARE-		               9035</a:t>
            </a:r>
          </a:p>
          <a:p>
            <a:r>
              <a:rPr lang="en-US" dirty="0">
                <a:effectLst/>
              </a:rPr>
              <a:t>2)PRASANNA EKLAHARE-             9036</a:t>
            </a:r>
          </a:p>
          <a:p>
            <a:r>
              <a:rPr lang="en-US" dirty="0">
                <a:effectLst/>
              </a:rPr>
              <a:t>3)TANMAY DESHPANDE-	        9037</a:t>
            </a:r>
          </a:p>
          <a:p>
            <a:r>
              <a:rPr lang="en-US" dirty="0">
                <a:effectLst/>
              </a:rPr>
              <a:t>4)TEJAS FUKE-			               9038</a:t>
            </a:r>
          </a:p>
          <a:p>
            <a:r>
              <a:rPr lang="en-US" dirty="0">
                <a:effectLst/>
              </a:rPr>
              <a:t>5)YATIK KHAINAIR-		               9039</a:t>
            </a:r>
          </a:p>
          <a:p>
            <a:r>
              <a:rPr lang="en-US" dirty="0">
                <a:effectLst/>
              </a:rPr>
              <a:t>6)SANGAM MANDWADE-	        9040</a:t>
            </a:r>
          </a:p>
          <a:p>
            <a:pPr>
              <a:buNone/>
            </a:pPr>
            <a:endParaRPr lang="en-IN" dirty="0">
              <a:solidFill>
                <a:schemeClr val="bg1"/>
              </a:solidFill>
              <a:effectLst/>
            </a:endParaRPr>
          </a:p>
          <a:p>
            <a:endParaRPr lang="en-IN" dirty="0">
              <a:solidFill>
                <a:schemeClr val="bg1"/>
              </a:solidFill>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362849A-570D-49DB-954C-63F144E88A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CA42011-E478-428B-9D15-A98E338BF8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048772" name="Title 1"/>
          <p:cNvSpPr>
            <a:spLocks noGrp="1"/>
          </p:cNvSpPr>
          <p:nvPr>
            <p:ph type="title"/>
          </p:nvPr>
        </p:nvSpPr>
        <p:spPr>
          <a:xfrm>
            <a:off x="648930" y="629267"/>
            <a:ext cx="9252154" cy="1016654"/>
          </a:xfrm>
        </p:spPr>
        <p:txBody>
          <a:bodyPr vert="horz" lIns="91440" tIns="45720" rIns="91440" bIns="45720" rtlCol="0">
            <a:normAutofit/>
          </a:bodyPr>
          <a:lstStyle/>
          <a:p>
            <a:r>
              <a:rPr lang="en-US" b="0" i="0" kern="1200">
                <a:solidFill>
                  <a:srgbClr val="EBEBEB"/>
                </a:solidFill>
                <a:latin typeface="+mj-lt"/>
                <a:ea typeface="+mj-ea"/>
                <a:cs typeface="+mj-cs"/>
              </a:rPr>
              <a:t>Final outcome :</a:t>
            </a:r>
          </a:p>
        </p:txBody>
      </p:sp>
      <p:sp useBgFill="1">
        <p:nvSpPr>
          <p:cNvPr id="92" name="Freeform: Shape 91">
            <a:extLst>
              <a:ext uri="{FF2B5EF4-FFF2-40B4-BE49-F238E27FC236}">
                <a16:creationId xmlns:a16="http://schemas.microsoft.com/office/drawing/2014/main" id="{E02F9158-C4C2-46A8-BE73-A4F77E139F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2" name="Picture 1"/>
          <p:cNvPicPr>
            <a:picLocks noChangeAspect="1"/>
          </p:cNvPicPr>
          <p:nvPr/>
        </p:nvPicPr>
        <p:blipFill>
          <a:blip r:embed="rId3"/>
          <a:stretch>
            <a:fillRect/>
          </a:stretch>
        </p:blipFill>
        <p:spPr>
          <a:xfrm>
            <a:off x="2881964" y="1378056"/>
            <a:ext cx="6558463" cy="5159903"/>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64CD-1A94-44A1-A4AE-47BE05221322}"/>
              </a:ext>
            </a:extLst>
          </p:cNvPr>
          <p:cNvSpPr>
            <a:spLocks noGrp="1"/>
          </p:cNvSpPr>
          <p:nvPr>
            <p:ph type="title"/>
          </p:nvPr>
        </p:nvSpPr>
        <p:spPr/>
        <p:txBody>
          <a:bodyPr/>
          <a:lstStyle/>
          <a:p>
            <a:r>
              <a:rPr lang="en-US" sz="4400" dirty="0">
                <a:solidFill>
                  <a:schemeClr val="bg2">
                    <a:lumMod val="60000"/>
                    <a:lumOff val="40000"/>
                  </a:schemeClr>
                </a:solidFill>
              </a:rPr>
              <a:t>Final outcome :</a:t>
            </a:r>
            <a:endParaRPr lang="en-IN" dirty="0"/>
          </a:p>
        </p:txBody>
      </p:sp>
      <p:sp>
        <p:nvSpPr>
          <p:cNvPr id="3" name="Content Placeholder 2">
            <a:extLst>
              <a:ext uri="{FF2B5EF4-FFF2-40B4-BE49-F238E27FC236}">
                <a16:creationId xmlns:a16="http://schemas.microsoft.com/office/drawing/2014/main" id="{A473FC5D-089F-4BCA-BF48-7B3D9BD0C23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E6D4649-EB09-4424-90E9-61C3C3521B16}"/>
              </a:ext>
            </a:extLst>
          </p:cNvPr>
          <p:cNvPicPr>
            <a:picLocks noChangeAspect="1"/>
          </p:cNvPicPr>
          <p:nvPr/>
        </p:nvPicPr>
        <p:blipFill rotWithShape="1">
          <a:blip r:embed="rId2"/>
          <a:srcRect l="2965" t="4522" r="70731" b="30180"/>
          <a:stretch/>
        </p:blipFill>
        <p:spPr>
          <a:xfrm>
            <a:off x="1740315" y="1164770"/>
            <a:ext cx="3913078" cy="5240511"/>
          </a:xfrm>
          <a:prstGeom prst="rect">
            <a:avLst/>
          </a:prstGeom>
        </p:spPr>
      </p:pic>
      <p:pic>
        <p:nvPicPr>
          <p:cNvPr id="6" name="Picture 5">
            <a:extLst>
              <a:ext uri="{FF2B5EF4-FFF2-40B4-BE49-F238E27FC236}">
                <a16:creationId xmlns:a16="http://schemas.microsoft.com/office/drawing/2014/main" id="{E484A8DB-1D31-4292-ADE0-690F1732CA19}"/>
              </a:ext>
            </a:extLst>
          </p:cNvPr>
          <p:cNvPicPr>
            <a:picLocks noChangeAspect="1"/>
          </p:cNvPicPr>
          <p:nvPr/>
        </p:nvPicPr>
        <p:blipFill rotWithShape="1">
          <a:blip r:embed="rId3"/>
          <a:srcRect l="38214" t="15556" r="35714" b="18095"/>
          <a:stretch/>
        </p:blipFill>
        <p:spPr>
          <a:xfrm>
            <a:off x="6583334" y="980181"/>
            <a:ext cx="3844618" cy="5503599"/>
          </a:xfrm>
          <a:prstGeom prst="rect">
            <a:avLst/>
          </a:prstGeom>
        </p:spPr>
      </p:pic>
    </p:spTree>
    <p:extLst>
      <p:ext uri="{BB962C8B-B14F-4D97-AF65-F5344CB8AC3E}">
        <p14:creationId xmlns:p14="http://schemas.microsoft.com/office/powerpoint/2010/main" val="22218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91B28F63-CF00-448F-B141-FE33C33B189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4" name="Picture 93">
            <a:extLst>
              <a:ext uri="{FF2B5EF4-FFF2-40B4-BE49-F238E27FC236}">
                <a16:creationId xmlns:a16="http://schemas.microsoft.com/office/drawing/2014/main" id="{2AE609E2-8522-44E4-9077-980E5BCF3E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6" name="Oval 95">
            <a:extLst>
              <a:ext uri="{FF2B5EF4-FFF2-40B4-BE49-F238E27FC236}">
                <a16:creationId xmlns:a16="http://schemas.microsoft.com/office/drawing/2014/main" id="{4FA533C5-33E3-4611-AF9F-72811D8B26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8" name="Picture 97">
            <a:extLst>
              <a:ext uri="{FF2B5EF4-FFF2-40B4-BE49-F238E27FC236}">
                <a16:creationId xmlns:a16="http://schemas.microsoft.com/office/drawing/2014/main" id="{8949AD42-25FD-4C3D-9EEE-B7FEC580998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0" name="Picture 99">
            <a:extLst>
              <a:ext uri="{FF2B5EF4-FFF2-40B4-BE49-F238E27FC236}">
                <a16:creationId xmlns:a16="http://schemas.microsoft.com/office/drawing/2014/main" id="{6AC7D913-60B7-4603-881B-831DA5D3A9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2" name="Rectangle 101">
            <a:extLst>
              <a:ext uri="{FF2B5EF4-FFF2-40B4-BE49-F238E27FC236}">
                <a16:creationId xmlns:a16="http://schemas.microsoft.com/office/drawing/2014/main" id="{87F0FDC4-AD8C-47D9-9131-623C98ADB0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07" name="Freeform: Shape 106">
            <a:extLst>
              <a:ext uri="{FF2B5EF4-FFF2-40B4-BE49-F238E27FC236}">
                <a16:creationId xmlns:a16="http://schemas.microsoft.com/office/drawing/2014/main"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8780" name="Title 1"/>
          <p:cNvSpPr txBox="1"/>
          <p:nvPr/>
        </p:nvSpPr>
        <p:spPr>
          <a:xfrm>
            <a:off x="168167" y="94593"/>
            <a:ext cx="8877862" cy="4923721"/>
          </a:xfrm>
          <a:prstGeom prst="rect">
            <a:avLst/>
          </a:prstGeom>
        </p:spPr>
        <p:txBody>
          <a:bodyPr vert="horz" lIns="91440" tIns="45720" rIns="91440" bIns="45720" rtlCol="0" anchor="b">
            <a:normAutofit/>
          </a:bodyPr>
          <a:lstStyle/>
          <a:p>
            <a:pPr marL="0" marR="0" lvl="0" indent="0" fontAlgn="auto">
              <a:spcBef>
                <a:spcPct val="0"/>
              </a:spcBef>
              <a:spcAft>
                <a:spcPts val="600"/>
              </a:spcAft>
              <a:buClrTx/>
              <a:buSzTx/>
            </a:pPr>
            <a:r>
              <a:rPr lang="en-US" sz="11500" b="0" i="0" u="sng" kern="1200" dirty="0">
                <a:solidFill>
                  <a:schemeClr val="tx2"/>
                </a:solidFill>
                <a:effectLst>
                  <a:outerShdw blurRad="38100" dist="38100" dir="2700000" algn="tl">
                    <a:srgbClr val="000000">
                      <a:alpha val="43137"/>
                    </a:srgbClr>
                  </a:outerShdw>
                </a:effectLst>
                <a:latin typeface="+mj-lt"/>
                <a:ea typeface="+mj-ea"/>
                <a:cs typeface="+mj-cs"/>
              </a:rPr>
              <a:t>THANK YOU</a:t>
            </a:r>
            <a:endParaRPr kumimoji="0" lang="en-US" sz="11500" b="0" i="0" u="sng"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109" name="Rectangle 108">
            <a:extLst>
              <a:ext uri="{FF2B5EF4-FFF2-40B4-BE49-F238E27FC236}">
                <a16:creationId xmlns:a16="http://schemas.microsoft.com/office/drawing/2014/main"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IN" dirty="0">
                <a:solidFill>
                  <a:schemeClr val="bg2">
                    <a:lumMod val="60000"/>
                    <a:lumOff val="40000"/>
                  </a:schemeClr>
                </a:solidFill>
              </a:rPr>
              <a:t>What The Project Is About?</a:t>
            </a:r>
          </a:p>
        </p:txBody>
      </p:sp>
      <p:sp>
        <p:nvSpPr>
          <p:cNvPr id="1048609" name="Content Placeholder 2"/>
          <p:cNvSpPr>
            <a:spLocks noGrp="1"/>
          </p:cNvSpPr>
          <p:nvPr>
            <p:ph idx="1"/>
          </p:nvPr>
        </p:nvSpPr>
        <p:spPr>
          <a:xfrm>
            <a:off x="680321" y="1853248"/>
            <a:ext cx="9613861" cy="4676139"/>
          </a:xfrm>
        </p:spPr>
        <p:txBody>
          <a:bodyPr>
            <a:normAutofit/>
          </a:bodyPr>
          <a:lstStyle/>
          <a:p>
            <a:pPr>
              <a:lnSpc>
                <a:spcPct val="120000"/>
              </a:lnSpc>
            </a:pPr>
            <a:r>
              <a:rPr lang="en-IN" dirty="0">
                <a:effectLst/>
                <a:latin typeface="Arial" pitchFamily="34" charset="0"/>
                <a:cs typeface="Arial" pitchFamily="34" charset="0"/>
              </a:rPr>
              <a:t>The game, called Space Invader, is a 2D arcade­like space shooter built with Python and elements of </a:t>
            </a:r>
            <a:r>
              <a:rPr lang="en-IN" dirty="0" err="1">
                <a:effectLst/>
                <a:latin typeface="Arial" pitchFamily="34" charset="0"/>
                <a:cs typeface="Arial" pitchFamily="34" charset="0"/>
              </a:rPr>
              <a:t>PyGame</a:t>
            </a:r>
            <a:r>
              <a:rPr lang="en-IN" dirty="0">
                <a:effectLst/>
                <a:latin typeface="Arial" pitchFamily="34" charset="0"/>
                <a:cs typeface="Arial" pitchFamily="34" charset="0"/>
              </a:rPr>
              <a:t>.</a:t>
            </a:r>
          </a:p>
          <a:p>
            <a:pPr>
              <a:lnSpc>
                <a:spcPct val="120000"/>
              </a:lnSpc>
            </a:pPr>
            <a:r>
              <a:rPr lang="en-IN" dirty="0">
                <a:effectLst/>
                <a:latin typeface="Arial" pitchFamily="34" charset="0"/>
                <a:cs typeface="Arial" pitchFamily="34" charset="0"/>
              </a:rPr>
              <a:t>The main idea of the game is for the player to destroy all the enemy spaceships before advancing to next level.</a:t>
            </a:r>
          </a:p>
          <a:p>
            <a:pPr>
              <a:lnSpc>
                <a:spcPct val="120000"/>
              </a:lnSpc>
            </a:pPr>
            <a:r>
              <a:rPr lang="en-IN" dirty="0">
                <a:effectLst/>
                <a:latin typeface="Arial" pitchFamily="34" charset="0"/>
                <a:cs typeface="Arial" pitchFamily="34" charset="0"/>
              </a:rPr>
              <a:t>The player spaceship is controlled keyboard and the enemy spaceships have a predefined movement.</a:t>
            </a:r>
          </a:p>
          <a:p>
            <a:pPr>
              <a:lnSpc>
                <a:spcPct val="120000"/>
              </a:lnSpc>
            </a:pPr>
            <a:r>
              <a:rPr lang="en-IN" dirty="0">
                <a:latin typeface="Arial" pitchFamily="34" charset="0"/>
                <a:cs typeface="Arial" pitchFamily="34" charset="0"/>
              </a:rPr>
              <a:t>The player spaceship can fire the bullets to destroy the enemy spaceships .</a:t>
            </a:r>
          </a:p>
          <a:p>
            <a:pPr>
              <a:lnSpc>
                <a:spcPct val="120000"/>
              </a:lnSpc>
            </a:pPr>
            <a:r>
              <a:rPr lang="en-IN" dirty="0">
                <a:effectLst/>
                <a:latin typeface="Arial" pitchFamily="34" charset="0"/>
                <a:cs typeface="Arial" pitchFamily="34" charset="0"/>
              </a:rPr>
              <a:t>With every </a:t>
            </a:r>
            <a:r>
              <a:rPr lang="en-IN" dirty="0">
                <a:latin typeface="Arial" pitchFamily="34" charset="0"/>
                <a:cs typeface="Arial" pitchFamily="34" charset="0"/>
              </a:rPr>
              <a:t>destruction of the enemy spaceship the score would be increase .</a:t>
            </a:r>
          </a:p>
          <a:p>
            <a:pPr>
              <a:lnSpc>
                <a:spcPct val="120000"/>
              </a:lnSpc>
            </a:pPr>
            <a:endParaRPr lang="en-IN" dirty="0">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646111" y="452718"/>
            <a:ext cx="10000868" cy="1400530"/>
          </a:xfrm>
        </p:spPr>
        <p:txBody>
          <a:bodyPr>
            <a:normAutofit/>
          </a:bodyPr>
          <a:lstStyle/>
          <a:p>
            <a:r>
              <a:rPr lang="en-US" dirty="0"/>
              <a:t>Things We learned :</a:t>
            </a:r>
          </a:p>
        </p:txBody>
      </p:sp>
      <p:sp>
        <p:nvSpPr>
          <p:cNvPr id="1048621" name="Content Placeholder 3"/>
          <p:cNvSpPr>
            <a:spLocks noGrp="1"/>
          </p:cNvSpPr>
          <p:nvPr>
            <p:ph sz="half" idx="2"/>
          </p:nvPr>
        </p:nvSpPr>
        <p:spPr>
          <a:xfrm>
            <a:off x="515686" y="1324303"/>
            <a:ext cx="10373031" cy="5199160"/>
          </a:xfrm>
        </p:spPr>
        <p:txBody>
          <a:bodyPr>
            <a:normAutofit fontScale="40000" lnSpcReduction="20000"/>
          </a:bodyPr>
          <a:lstStyle/>
          <a:p>
            <a:pPr marL="0" indent="0">
              <a:buNone/>
            </a:pPr>
            <a:r>
              <a:rPr lang="en-IN" sz="5600" dirty="0">
                <a:effectLst/>
              </a:rPr>
              <a:t>Various functions related to </a:t>
            </a:r>
            <a:r>
              <a:rPr lang="en-IN" sz="5600" dirty="0" err="1">
                <a:effectLst/>
              </a:rPr>
              <a:t>pygame</a:t>
            </a:r>
            <a:r>
              <a:rPr lang="en-IN" sz="5600" dirty="0">
                <a:effectLst/>
              </a:rPr>
              <a:t> module used to draw on the screen , to load the images , to define event types and their outcomes . </a:t>
            </a:r>
          </a:p>
          <a:p>
            <a:pPr marL="0" indent="0">
              <a:buNone/>
            </a:pPr>
            <a:r>
              <a:rPr lang="en-IN" sz="5600" dirty="0">
                <a:effectLst/>
              </a:rPr>
              <a:t>1.	</a:t>
            </a:r>
            <a:r>
              <a:rPr lang="en-IN" sz="5600" dirty="0" err="1">
                <a:effectLst/>
              </a:rPr>
              <a:t>Pygame.display</a:t>
            </a:r>
            <a:endParaRPr lang="en-IN" sz="5600" dirty="0">
              <a:effectLst/>
            </a:endParaRPr>
          </a:p>
          <a:p>
            <a:pPr marL="0" indent="0">
              <a:buNone/>
            </a:pPr>
            <a:r>
              <a:rPr lang="en-IN" sz="5600" dirty="0">
                <a:effectLst/>
              </a:rPr>
              <a:t>2.	</a:t>
            </a:r>
            <a:r>
              <a:rPr lang="en-IN" sz="5600" dirty="0" err="1">
                <a:effectLst/>
              </a:rPr>
              <a:t>Pygame.image</a:t>
            </a:r>
            <a:endParaRPr lang="en-IN" sz="5600" dirty="0">
              <a:effectLst/>
            </a:endParaRPr>
          </a:p>
          <a:p>
            <a:pPr marL="0" indent="0">
              <a:buNone/>
            </a:pPr>
            <a:r>
              <a:rPr lang="en-IN" sz="5600" dirty="0">
                <a:effectLst/>
              </a:rPr>
              <a:t>a.	</a:t>
            </a:r>
            <a:r>
              <a:rPr lang="en-IN" sz="5600" dirty="0" err="1">
                <a:effectLst/>
              </a:rPr>
              <a:t>Pygame.image.load</a:t>
            </a:r>
            <a:endParaRPr lang="en-IN" sz="5600" dirty="0">
              <a:effectLst/>
            </a:endParaRPr>
          </a:p>
          <a:p>
            <a:pPr marL="0" indent="0">
              <a:buNone/>
            </a:pPr>
            <a:r>
              <a:rPr lang="en-IN" sz="5600" dirty="0">
                <a:effectLst/>
              </a:rPr>
              <a:t>3.	</a:t>
            </a:r>
            <a:r>
              <a:rPr lang="en-IN" sz="5600" dirty="0" err="1">
                <a:effectLst/>
              </a:rPr>
              <a:t>Pygame.screen.blit</a:t>
            </a:r>
            <a:endParaRPr lang="en-IN" sz="5600" dirty="0">
              <a:effectLst/>
            </a:endParaRPr>
          </a:p>
          <a:p>
            <a:pPr marL="0" indent="0">
              <a:buNone/>
            </a:pPr>
            <a:r>
              <a:rPr lang="en-IN" sz="5600" dirty="0">
                <a:effectLst/>
              </a:rPr>
              <a:t>4.	</a:t>
            </a:r>
            <a:r>
              <a:rPr lang="en-IN" sz="5600" dirty="0" err="1">
                <a:effectLst/>
              </a:rPr>
              <a:t>Pygame.event.type</a:t>
            </a:r>
            <a:endParaRPr lang="en-IN" sz="5600" dirty="0">
              <a:effectLst/>
            </a:endParaRPr>
          </a:p>
          <a:p>
            <a:pPr marL="0" indent="0">
              <a:buNone/>
            </a:pPr>
            <a:r>
              <a:rPr lang="en-IN" sz="5600" dirty="0">
                <a:effectLst/>
              </a:rPr>
              <a:t>Use of math module for measuring the distance between two points . </a:t>
            </a:r>
          </a:p>
          <a:p>
            <a:pPr marL="0" indent="0">
              <a:buNone/>
            </a:pPr>
            <a:r>
              <a:rPr lang="en-IN" sz="5600" dirty="0">
                <a:effectLst/>
              </a:rPr>
              <a:t>Use of random module for giving random coordinates to the enemy spaceships</a:t>
            </a:r>
          </a:p>
          <a:p>
            <a:pPr marL="0" indent="0">
              <a:buNone/>
            </a:pPr>
            <a:r>
              <a:rPr lang="en-IN" sz="5600" dirty="0">
                <a:effectLst/>
              </a:rPr>
              <a:t>1.Tkinter module</a:t>
            </a:r>
          </a:p>
          <a:p>
            <a:pPr marL="914400" indent="-914400">
              <a:buAutoNum type="alphaLcPeriod"/>
            </a:pPr>
            <a:r>
              <a:rPr lang="en-IN" sz="5600" dirty="0">
                <a:effectLst/>
              </a:rPr>
              <a:t>Root function</a:t>
            </a:r>
          </a:p>
          <a:p>
            <a:pPr marL="914400" indent="-914400">
              <a:buAutoNum type="alphaLcPeriod"/>
            </a:pPr>
            <a:r>
              <a:rPr lang="en-IN" sz="5600" dirty="0"/>
              <a:t>Creation of </a:t>
            </a:r>
            <a:r>
              <a:rPr lang="en-IN" sz="5600" dirty="0" err="1"/>
              <a:t>widgates</a:t>
            </a:r>
            <a:endParaRPr lang="en-IN" sz="5600" dirty="0">
              <a:effectLst/>
            </a:endParaRPr>
          </a:p>
          <a:p>
            <a:pPr marL="0" indent="0">
              <a:buNone/>
            </a:pPr>
            <a:endParaRPr lang="en-IN" dirty="0">
              <a:solidFill>
                <a:schemeClr val="bg1"/>
              </a:solidFill>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747477" y="2735490"/>
            <a:ext cx="1439917" cy="101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GAME</a:t>
            </a:r>
          </a:p>
        </p:txBody>
      </p:sp>
      <p:sp>
        <p:nvSpPr>
          <p:cNvPr id="5" name="Oval 4"/>
          <p:cNvSpPr/>
          <p:nvPr/>
        </p:nvSpPr>
        <p:spPr>
          <a:xfrm>
            <a:off x="7663066" y="4821230"/>
            <a:ext cx="1649612" cy="977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GAME CONTROLLER</a:t>
            </a:r>
          </a:p>
        </p:txBody>
      </p:sp>
      <p:sp>
        <p:nvSpPr>
          <p:cNvPr id="6" name="Rectangle 5"/>
          <p:cNvSpPr/>
          <p:nvPr/>
        </p:nvSpPr>
        <p:spPr>
          <a:xfrm>
            <a:off x="5093928" y="2735490"/>
            <a:ext cx="1397876" cy="1019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GAMER</a:t>
            </a:r>
          </a:p>
        </p:txBody>
      </p:sp>
      <p:sp>
        <p:nvSpPr>
          <p:cNvPr id="8" name="Rectangle 7"/>
          <p:cNvSpPr/>
          <p:nvPr/>
        </p:nvSpPr>
        <p:spPr>
          <a:xfrm>
            <a:off x="10116791" y="2647534"/>
            <a:ext cx="1408386" cy="1040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GAME</a:t>
            </a:r>
          </a:p>
        </p:txBody>
      </p:sp>
      <p:sp>
        <p:nvSpPr>
          <p:cNvPr id="11" name="Right Arrow 10"/>
          <p:cNvSpPr/>
          <p:nvPr/>
        </p:nvSpPr>
        <p:spPr>
          <a:xfrm>
            <a:off x="9187394" y="3160536"/>
            <a:ext cx="929397" cy="125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6760267" y="3042442"/>
            <a:ext cx="866718" cy="125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8226268" y="3805902"/>
            <a:ext cx="72483" cy="96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6200000">
            <a:off x="8172857" y="4260044"/>
            <a:ext cx="967656" cy="66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32933" y="2788526"/>
            <a:ext cx="976052" cy="253916"/>
          </a:xfrm>
          <a:prstGeom prst="rect">
            <a:avLst/>
          </a:prstGeom>
          <a:noFill/>
        </p:spPr>
        <p:txBody>
          <a:bodyPr wrap="square" rtlCol="0">
            <a:spAutoFit/>
          </a:bodyPr>
          <a:lstStyle/>
          <a:p>
            <a:r>
              <a:rPr lang="en-US" sz="1050" dirty="0">
                <a:solidFill>
                  <a:schemeClr val="bg1"/>
                </a:solidFill>
              </a:rPr>
              <a:t>Game Input</a:t>
            </a:r>
          </a:p>
        </p:txBody>
      </p:sp>
      <p:sp>
        <p:nvSpPr>
          <p:cNvPr id="17" name="Right Arrow 16"/>
          <p:cNvSpPr/>
          <p:nvPr/>
        </p:nvSpPr>
        <p:spPr>
          <a:xfrm>
            <a:off x="6741681" y="3293023"/>
            <a:ext cx="921385" cy="124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6203" y="3378783"/>
            <a:ext cx="806863" cy="430887"/>
          </a:xfrm>
          <a:prstGeom prst="rect">
            <a:avLst/>
          </a:prstGeom>
          <a:noFill/>
        </p:spPr>
        <p:txBody>
          <a:bodyPr wrap="square" rtlCol="0">
            <a:spAutoFit/>
          </a:bodyPr>
          <a:lstStyle/>
          <a:p>
            <a:r>
              <a:rPr lang="en-US" sz="1050" dirty="0">
                <a:solidFill>
                  <a:schemeClr val="bg1"/>
                </a:solidFill>
              </a:rPr>
              <a:t>Output receiver</a:t>
            </a:r>
          </a:p>
        </p:txBody>
      </p:sp>
      <p:sp>
        <p:nvSpPr>
          <p:cNvPr id="19" name="TextBox 18"/>
          <p:cNvSpPr txBox="1"/>
          <p:nvPr/>
        </p:nvSpPr>
        <p:spPr>
          <a:xfrm>
            <a:off x="9187394" y="2903412"/>
            <a:ext cx="1111870" cy="261610"/>
          </a:xfrm>
          <a:prstGeom prst="rect">
            <a:avLst/>
          </a:prstGeom>
          <a:noFill/>
        </p:spPr>
        <p:txBody>
          <a:bodyPr wrap="square" rtlCol="0">
            <a:spAutoFit/>
          </a:bodyPr>
          <a:lstStyle/>
          <a:p>
            <a:r>
              <a:rPr lang="en-US" sz="1050" dirty="0">
                <a:solidFill>
                  <a:schemeClr val="bg1"/>
                </a:solidFill>
              </a:rPr>
              <a:t>View Score</a:t>
            </a:r>
            <a:endParaRPr lang="en-US" sz="1100" dirty="0">
              <a:solidFill>
                <a:schemeClr val="bg1"/>
              </a:solidFill>
            </a:endParaRPr>
          </a:p>
        </p:txBody>
      </p:sp>
      <p:sp>
        <p:nvSpPr>
          <p:cNvPr id="20" name="TextBox 19"/>
          <p:cNvSpPr txBox="1"/>
          <p:nvPr/>
        </p:nvSpPr>
        <p:spPr>
          <a:xfrm>
            <a:off x="8690139" y="3991304"/>
            <a:ext cx="776397" cy="415498"/>
          </a:xfrm>
          <a:prstGeom prst="rect">
            <a:avLst/>
          </a:prstGeom>
          <a:noFill/>
        </p:spPr>
        <p:txBody>
          <a:bodyPr wrap="square" rtlCol="0">
            <a:spAutoFit/>
          </a:bodyPr>
          <a:lstStyle/>
          <a:p>
            <a:r>
              <a:rPr lang="en-US" sz="1050" dirty="0">
                <a:solidFill>
                  <a:schemeClr val="bg1"/>
                </a:solidFill>
              </a:rPr>
              <a:t>Game Outputs</a:t>
            </a:r>
          </a:p>
        </p:txBody>
      </p:sp>
      <p:sp>
        <p:nvSpPr>
          <p:cNvPr id="21" name="TextBox 20"/>
          <p:cNvSpPr txBox="1"/>
          <p:nvPr/>
        </p:nvSpPr>
        <p:spPr>
          <a:xfrm>
            <a:off x="7626985" y="3979151"/>
            <a:ext cx="704850" cy="415498"/>
          </a:xfrm>
          <a:prstGeom prst="rect">
            <a:avLst/>
          </a:prstGeom>
          <a:noFill/>
        </p:spPr>
        <p:txBody>
          <a:bodyPr wrap="square" rtlCol="0">
            <a:spAutoFit/>
          </a:bodyPr>
          <a:lstStyle/>
          <a:p>
            <a:r>
              <a:rPr lang="en-US" sz="1050" dirty="0">
                <a:solidFill>
                  <a:schemeClr val="bg1"/>
                </a:solidFill>
              </a:rPr>
              <a:t>Game Inputs</a:t>
            </a:r>
          </a:p>
        </p:txBody>
      </p:sp>
      <p:sp>
        <p:nvSpPr>
          <p:cNvPr id="22" name="Content Placeholder 21"/>
          <p:cNvSpPr>
            <a:spLocks noGrp="1"/>
          </p:cNvSpPr>
          <p:nvPr>
            <p:ph idx="1"/>
          </p:nvPr>
        </p:nvSpPr>
        <p:spPr>
          <a:xfrm>
            <a:off x="128542" y="579192"/>
            <a:ext cx="5652148" cy="5210881"/>
          </a:xfrm>
        </p:spPr>
        <p:txBody>
          <a:bodyPr>
            <a:normAutofit lnSpcReduction="10000"/>
          </a:bodyPr>
          <a:lstStyle/>
          <a:p>
            <a:pPr marL="0" indent="0">
              <a:buNone/>
            </a:pPr>
            <a:r>
              <a:rPr lang="en-US" sz="2800" b="1" dirty="0">
                <a:effectLst>
                  <a:outerShdw blurRad="38100" dist="38100" dir="2700000" algn="tl">
                    <a:srgbClr val="000000">
                      <a:alpha val="43137"/>
                    </a:srgbClr>
                  </a:outerShdw>
                </a:effectLst>
                <a:latin typeface="Roboto"/>
              </a:rPr>
              <a:t>Game Flow</a:t>
            </a:r>
            <a:endParaRPr lang="en-US" b="1" dirty="0">
              <a:effectLst>
                <a:outerShdw blurRad="38100" dist="38100" dir="2700000" algn="tl">
                  <a:srgbClr val="000000">
                    <a:alpha val="43137"/>
                  </a:srgbClr>
                </a:outerShdw>
              </a:effectLst>
              <a:latin typeface="Roboto"/>
            </a:endParaRPr>
          </a:p>
          <a:p>
            <a:pPr marL="457200" indent="-457200">
              <a:buFont typeface="+mj-lt"/>
              <a:buAutoNum type="arabicPeriod"/>
            </a:pPr>
            <a:r>
              <a:rPr lang="en-US" dirty="0">
                <a:latin typeface="Roboto"/>
              </a:rPr>
              <a:t>Start </a:t>
            </a:r>
          </a:p>
          <a:p>
            <a:pPr marL="457200" indent="-457200">
              <a:buFont typeface="+mj-lt"/>
              <a:buAutoNum type="arabicPeriod"/>
            </a:pPr>
            <a:r>
              <a:rPr lang="en-US" dirty="0">
                <a:latin typeface="Roboto"/>
              </a:rPr>
              <a:t>Player interface </a:t>
            </a:r>
          </a:p>
          <a:p>
            <a:pPr marL="457200" indent="-457200">
              <a:buFont typeface="+mj-lt"/>
              <a:buAutoNum type="arabicPeriod"/>
            </a:pPr>
            <a:r>
              <a:rPr lang="en-US" dirty="0">
                <a:latin typeface="Roboto"/>
              </a:rPr>
              <a:t>Game window appears </a:t>
            </a:r>
          </a:p>
          <a:p>
            <a:pPr marL="457200" indent="-457200">
              <a:buFont typeface="+mj-lt"/>
              <a:buAutoNum type="arabicPeriod"/>
            </a:pPr>
            <a:r>
              <a:rPr lang="en-US" dirty="0">
                <a:latin typeface="Roboto"/>
              </a:rPr>
              <a:t>Player icon moves according to commands               and enemies move with predefined movement</a:t>
            </a:r>
          </a:p>
          <a:p>
            <a:pPr marL="457200" indent="-457200">
              <a:buFont typeface="+mj-lt"/>
              <a:buAutoNum type="arabicPeriod"/>
            </a:pPr>
            <a:r>
              <a:rPr lang="en-US" dirty="0">
                <a:latin typeface="Roboto"/>
              </a:rPr>
              <a:t>Bullets are fired</a:t>
            </a:r>
          </a:p>
          <a:p>
            <a:pPr marL="457200" indent="-457200">
              <a:buFont typeface="+mj-lt"/>
              <a:buAutoNum type="arabicPeriod"/>
            </a:pPr>
            <a:r>
              <a:rPr lang="en-US" dirty="0">
                <a:latin typeface="Roboto"/>
              </a:rPr>
              <a:t>Score increases</a:t>
            </a:r>
          </a:p>
          <a:p>
            <a:pPr marL="457200" indent="-457200">
              <a:buFont typeface="+mj-lt"/>
              <a:buAutoNum type="arabicPeriod"/>
            </a:pPr>
            <a:r>
              <a:rPr lang="en-US" dirty="0">
                <a:latin typeface="Roboto"/>
              </a:rPr>
              <a:t>Multiple enemies appear with increasing score </a:t>
            </a:r>
          </a:p>
          <a:p>
            <a:pPr marL="457200" indent="-457200">
              <a:buFont typeface="+mj-lt"/>
              <a:buAutoNum type="arabicPeriod"/>
            </a:pPr>
            <a:r>
              <a:rPr lang="en-US" dirty="0">
                <a:latin typeface="Roboto"/>
              </a:rPr>
              <a:t>Enemy ships collide with player / reach the bottom of the screen </a:t>
            </a:r>
          </a:p>
          <a:p>
            <a:pPr marL="457200" indent="-457200">
              <a:buFont typeface="+mj-lt"/>
              <a:buAutoNum type="arabicPeriod"/>
            </a:pPr>
            <a:r>
              <a:rPr lang="en-US" dirty="0">
                <a:latin typeface="Roboto"/>
              </a:rPr>
              <a:t>Game over</a:t>
            </a:r>
            <a:endParaRPr lang="en-US" dirty="0"/>
          </a:p>
        </p:txBody>
      </p:sp>
    </p:spTree>
    <p:extLst>
      <p:ext uri="{BB962C8B-B14F-4D97-AF65-F5344CB8AC3E}">
        <p14:creationId xmlns:p14="http://schemas.microsoft.com/office/powerpoint/2010/main" val="133000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dirty="0"/>
              <a:t>Work Division</a:t>
            </a:r>
          </a:p>
        </p:txBody>
      </p:sp>
      <p:sp>
        <p:nvSpPr>
          <p:cNvPr id="1048626" name="Content Placeholder 2"/>
          <p:cNvSpPr>
            <a:spLocks noGrp="1"/>
          </p:cNvSpPr>
          <p:nvPr>
            <p:ph idx="1"/>
          </p:nvPr>
        </p:nvSpPr>
        <p:spPr>
          <a:xfrm>
            <a:off x="1103312" y="2052919"/>
            <a:ext cx="8946541" cy="2960516"/>
          </a:xfrm>
        </p:spPr>
        <p:txBody>
          <a:bodyPr>
            <a:normAutofit/>
          </a:bodyPr>
          <a:lstStyle/>
          <a:p>
            <a:pPr marL="0" indent="0">
              <a:buNone/>
            </a:pPr>
            <a:r>
              <a:rPr lang="en-US" dirty="0">
                <a:effectLst/>
              </a:rPr>
              <a:t>1)</a:t>
            </a:r>
            <a:r>
              <a:rPr lang="en-IN" dirty="0">
                <a:effectLst/>
              </a:rPr>
              <a:t> Graphics </a:t>
            </a:r>
            <a:r>
              <a:rPr lang="en-US" dirty="0">
                <a:effectLst/>
              </a:rPr>
              <a:t>(icons, background )            -            Tanmay Deshpande</a:t>
            </a:r>
          </a:p>
          <a:p>
            <a:pPr marL="0" indent="0">
              <a:buNone/>
            </a:pPr>
            <a:r>
              <a:rPr lang="en-US" dirty="0">
                <a:effectLst/>
              </a:rPr>
              <a:t>2) </a:t>
            </a:r>
            <a:r>
              <a:rPr lang="en-IN" dirty="0">
                <a:effectLst/>
              </a:rPr>
              <a:t>Player spaceship</a:t>
            </a:r>
            <a:r>
              <a:rPr lang="en-US" dirty="0">
                <a:effectLst/>
              </a:rPr>
              <a:t> and Movements</a:t>
            </a:r>
            <a:r>
              <a:rPr lang="en-IN" dirty="0"/>
              <a:t>       </a:t>
            </a:r>
            <a:r>
              <a:rPr lang="en-US" dirty="0">
                <a:effectLst/>
              </a:rPr>
              <a:t>-</a:t>
            </a:r>
            <a:r>
              <a:rPr lang="en-IN" dirty="0">
                <a:effectLst/>
              </a:rPr>
              <a:t>       </a:t>
            </a:r>
            <a:r>
              <a:rPr lang="en-US" dirty="0"/>
              <a:t> </a:t>
            </a:r>
            <a:r>
              <a:rPr lang="en-US" dirty="0">
                <a:effectLst/>
              </a:rPr>
              <a:t>    Prasanna Eklahare</a:t>
            </a:r>
          </a:p>
          <a:p>
            <a:pPr marL="0" indent="0">
              <a:buNone/>
            </a:pPr>
            <a:r>
              <a:rPr lang="en-US" dirty="0">
                <a:effectLst/>
              </a:rPr>
              <a:t>3) Enemy and </a:t>
            </a:r>
            <a:r>
              <a:rPr lang="en-IN" dirty="0">
                <a:effectLst/>
              </a:rPr>
              <a:t>their</a:t>
            </a:r>
            <a:r>
              <a:rPr lang="en-US" dirty="0">
                <a:effectLst/>
              </a:rPr>
              <a:t> movement</a:t>
            </a:r>
            <a:r>
              <a:rPr lang="en-IN" dirty="0">
                <a:effectLst/>
              </a:rPr>
              <a:t>s</a:t>
            </a:r>
            <a:r>
              <a:rPr lang="en-US" dirty="0">
                <a:effectLst/>
              </a:rPr>
              <a:t> </a:t>
            </a:r>
            <a:r>
              <a:rPr lang="en-IN" dirty="0">
                <a:effectLst/>
              </a:rPr>
              <a:t>             -</a:t>
            </a:r>
            <a:r>
              <a:rPr lang="en-US" dirty="0">
                <a:effectLst/>
              </a:rPr>
              <a:t>             Vipin Thombare</a:t>
            </a:r>
          </a:p>
          <a:p>
            <a:pPr marL="0" indent="0">
              <a:buNone/>
            </a:pPr>
            <a:r>
              <a:rPr lang="en-US" dirty="0">
                <a:effectLst/>
              </a:rPr>
              <a:t>4) Scoreboard ,Music                               -              Yatik Khairnair</a:t>
            </a:r>
          </a:p>
          <a:p>
            <a:pPr marL="0" indent="0">
              <a:buNone/>
            </a:pPr>
            <a:r>
              <a:rPr lang="en-US" dirty="0">
                <a:effectLst/>
              </a:rPr>
              <a:t>5) </a:t>
            </a:r>
            <a:r>
              <a:rPr lang="en-IN" dirty="0">
                <a:effectLst/>
              </a:rPr>
              <a:t>Collision and difficulty levels              </a:t>
            </a:r>
            <a:r>
              <a:rPr lang="en-US" dirty="0">
                <a:effectLst/>
              </a:rPr>
              <a:t>-             Sangam Mandwade</a:t>
            </a:r>
          </a:p>
          <a:p>
            <a:pPr marL="0" indent="0">
              <a:buNone/>
            </a:pPr>
            <a:r>
              <a:rPr lang="en-US" dirty="0">
                <a:effectLst/>
              </a:rPr>
              <a:t>6) Bullets and their movements</a:t>
            </a:r>
            <a:r>
              <a:rPr lang="en-US" dirty="0"/>
              <a:t>               -   </a:t>
            </a:r>
            <a:r>
              <a:rPr lang="en-US" dirty="0">
                <a:effectLst/>
              </a:rPr>
              <a:t>     </a:t>
            </a:r>
            <a:r>
              <a:rPr lang="en-IN" dirty="0">
                <a:effectLst/>
              </a:rPr>
              <a:t> </a:t>
            </a:r>
            <a:r>
              <a:rPr lang="en-US" dirty="0">
                <a:effectLst/>
              </a:rPr>
              <a:t>   Tejas  Fuke</a:t>
            </a:r>
            <a:endParaRPr lang="en-IN" dirty="0">
              <a:effectLst/>
            </a:endParaRPr>
          </a:p>
          <a:p>
            <a:pPr marL="0" indent="0">
              <a:buNone/>
            </a:pPr>
            <a:endParaRPr lang="en-US" dirty="0">
              <a:solidFill>
                <a:schemeClr val="bg1"/>
              </a:solidFill>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42" name="Title 1"/>
          <p:cNvSpPr>
            <a:spLocks noGrp="1"/>
          </p:cNvSpPr>
          <p:nvPr>
            <p:ph type="ctrTitle"/>
          </p:nvPr>
        </p:nvSpPr>
        <p:spPr>
          <a:xfrm>
            <a:off x="965505" y="623571"/>
            <a:ext cx="10260990" cy="3523885"/>
          </a:xfrm>
        </p:spPr>
        <p:txBody>
          <a:bodyPr>
            <a:normAutofit/>
          </a:bodyPr>
          <a:lstStyle/>
          <a:p>
            <a:pPr algn="ctr">
              <a:lnSpc>
                <a:spcPct val="90000"/>
              </a:lnSpc>
            </a:pPr>
            <a:r>
              <a:rPr lang="en-US" sz="6200"/>
              <a:t>1)</a:t>
            </a:r>
            <a:r>
              <a:rPr lang="en-US" sz="6200" u="sng"/>
              <a:t>Graphics</a:t>
            </a:r>
            <a:r>
              <a:rPr lang="en-US" sz="6200"/>
              <a:t/>
            </a:r>
            <a:br>
              <a:rPr lang="en-US" sz="6200"/>
            </a:br>
            <a:r>
              <a:rPr lang="en-US" sz="6200"/>
              <a:t>(Images,icons,background)</a:t>
            </a:r>
          </a:p>
        </p:txBody>
      </p:sp>
      <p:sp>
        <p:nvSpPr>
          <p:cNvPr id="1048643" name="Text Placeholder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  </a:t>
            </a:r>
          </a:p>
          <a:p>
            <a:pPr algn="ctr"/>
            <a:r>
              <a:rPr lang="en-US" sz="2400">
                <a:solidFill>
                  <a:schemeClr val="bg2"/>
                </a:solidFill>
              </a:rPr>
              <a:t>9037_Tanmay Deshpande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48643">
                                            <p:txEl>
                                              <p:pRg st="0" end="0"/>
                                            </p:txEl>
                                          </p:spTgt>
                                        </p:tgtEl>
                                        <p:attrNameLst>
                                          <p:attrName>style.visibility</p:attrName>
                                        </p:attrNameLst>
                                      </p:cBhvr>
                                      <p:to>
                                        <p:strVal val="visible"/>
                                      </p:to>
                                    </p:set>
                                    <p:animEffect transition="in" filter="fade">
                                      <p:cBhvr>
                                        <p:cTn id="7" dur="700"/>
                                        <p:tgtEl>
                                          <p:spTgt spid="104864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1048642"/>
                                        </p:tgtEl>
                                        <p:attrNameLst>
                                          <p:attrName>style.visibility</p:attrName>
                                        </p:attrNameLst>
                                      </p:cBhvr>
                                      <p:to>
                                        <p:strVal val="visible"/>
                                      </p:to>
                                    </p:set>
                                    <p:animEffect transition="in" filter="fade">
                                      <p:cBhvr>
                                        <p:cTn id="10" dur="700"/>
                                        <p:tgtEl>
                                          <p:spTgt spid="10486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1048643">
                                            <p:txEl>
                                              <p:pRg st="1" end="1"/>
                                            </p:txEl>
                                          </p:spTgt>
                                        </p:tgtEl>
                                        <p:attrNameLst>
                                          <p:attrName>style.visibility</p:attrName>
                                        </p:attrNameLst>
                                      </p:cBhvr>
                                      <p:to>
                                        <p:strVal val="visible"/>
                                      </p:to>
                                    </p:set>
                                    <p:animEffect transition="in" filter="fade">
                                      <p:cBhvr>
                                        <p:cTn id="15" dur="700"/>
                                        <p:tgtEl>
                                          <p:spTgt spid="1048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P spid="10486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48657" name="Title 1"/>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0" i="0" kern="1200" dirty="0">
                <a:solidFill>
                  <a:schemeClr val="tx2"/>
                </a:solidFill>
                <a:latin typeface="+mj-lt"/>
                <a:ea typeface="+mj-ea"/>
                <a:cs typeface="+mj-cs"/>
              </a:rPr>
              <a:t>Graphics</a:t>
            </a:r>
            <a:br>
              <a:rPr lang="en-US" sz="3900" b="0" i="0" kern="1200" dirty="0">
                <a:solidFill>
                  <a:schemeClr val="tx2"/>
                </a:solidFill>
                <a:latin typeface="+mj-lt"/>
                <a:ea typeface="+mj-ea"/>
                <a:cs typeface="+mj-cs"/>
              </a:rPr>
            </a:br>
            <a:r>
              <a:rPr lang="en-US" sz="3900" b="0" i="0" kern="1200" dirty="0">
                <a:solidFill>
                  <a:schemeClr val="tx2"/>
                </a:solidFill>
                <a:latin typeface="+mj-lt"/>
                <a:ea typeface="+mj-ea"/>
                <a:cs typeface="+mj-cs"/>
              </a:rPr>
              <a:t>(Images,icons,background)</a:t>
            </a:r>
          </a:p>
        </p:txBody>
      </p:sp>
      <p:sp>
        <p:nvSpPr>
          <p:cNvPr id="1048658" name="Content Placeholder 5"/>
          <p:cNvSpPr>
            <a:spLocks noGrp="1"/>
          </p:cNvSpPr>
          <p:nvPr>
            <p:ph sz="half" idx="2"/>
          </p:nvPr>
        </p:nvSpPr>
        <p:spPr>
          <a:xfrm>
            <a:off x="294290" y="1881352"/>
            <a:ext cx="6774415" cy="4367047"/>
          </a:xfrm>
        </p:spPr>
        <p:txBody>
          <a:bodyPr vert="horz" lIns="91440" tIns="45720" rIns="91440" bIns="45720" rtlCol="0">
            <a:normAutofit/>
          </a:bodyPr>
          <a:lstStyle/>
          <a:p>
            <a:r>
              <a:rPr lang="en-US" sz="2100" dirty="0"/>
              <a:t>Package used is  tkinter()</a:t>
            </a:r>
          </a:p>
          <a:p>
            <a:r>
              <a:rPr lang="en-US" sz="2100" dirty="0">
                <a:effectLst/>
              </a:rPr>
              <a:t>Python offers multiple options for developing a GUI (Graphical User Interface). Out of all the GUI methods, Tkinter is the most commonly used method. It is a standard Python interface to the Tk GUI toolkit shipped with Python. Python with Tkinter outputs the fastest and easiest way to create GUI applications. Creating a GUI using tkinter is an easy task.</a:t>
            </a:r>
            <a:endParaRPr lang="en-US" sz="2100" dirty="0"/>
          </a:p>
          <a:p>
            <a:pPr fontAlgn="base"/>
            <a:r>
              <a:rPr lang="en-US" sz="2100" dirty="0">
                <a:effectLst/>
              </a:rPr>
              <a:t>Importing the module – Tkinter</a:t>
            </a:r>
          </a:p>
          <a:p>
            <a:pPr fontAlgn="base"/>
            <a:r>
              <a:rPr lang="en-US" sz="2100" dirty="0">
                <a:effectLst/>
              </a:rPr>
              <a:t>Create the main window (container)</a:t>
            </a:r>
          </a:p>
          <a:p>
            <a:pPr fontAlgn="base"/>
            <a:r>
              <a:rPr lang="en-US" sz="2100" dirty="0">
                <a:effectLst/>
              </a:rPr>
              <a:t>Add any number of widgets to the main window.</a:t>
            </a:r>
          </a:p>
          <a:p>
            <a:endParaRPr lang="en-US" dirty="0"/>
          </a:p>
        </p:txBody>
      </p:sp>
      <p:pic>
        <p:nvPicPr>
          <p:cNvPr id="4" name="Picture 3">
            <a:extLst>
              <a:ext uri="{FF2B5EF4-FFF2-40B4-BE49-F238E27FC236}">
                <a16:creationId xmlns:a16="http://schemas.microsoft.com/office/drawing/2014/main" id="{F454FE46-DDA7-4626-BED2-F0FF91DA8561}"/>
              </a:ext>
            </a:extLst>
          </p:cNvPr>
          <p:cNvPicPr>
            <a:picLocks noChangeAspect="1"/>
          </p:cNvPicPr>
          <p:nvPr/>
        </p:nvPicPr>
        <p:blipFill>
          <a:blip r:embed="rId4"/>
          <a:stretch>
            <a:fillRect/>
          </a:stretch>
        </p:blipFill>
        <p:spPr>
          <a:xfrm>
            <a:off x="7670210" y="2052213"/>
            <a:ext cx="3737778" cy="4196185"/>
          </a:xfrm>
          <a:prstGeom prst="rect">
            <a:avLst/>
          </a:prstGeom>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C28D0172-F2E0-4763-9C35-F022664959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08" name="Freeform: Shape 107">
            <a:extLst>
              <a:ext uri="{FF2B5EF4-FFF2-40B4-BE49-F238E27FC236}">
                <a16:creationId xmlns:a16="http://schemas.microsoft.com/office/drawing/2014/main" id="{DF6FB2B2-CE21-407F-B22E-302DADC2C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74" name="Title 1"/>
          <p:cNvSpPr>
            <a:spLocks noGrp="1"/>
          </p:cNvSpPr>
          <p:nvPr>
            <p:ph type="ctrTitle"/>
          </p:nvPr>
        </p:nvSpPr>
        <p:spPr>
          <a:xfrm>
            <a:off x="965505" y="623571"/>
            <a:ext cx="10260990" cy="3523885"/>
          </a:xfrm>
        </p:spPr>
        <p:txBody>
          <a:bodyPr>
            <a:normAutofit/>
          </a:bodyPr>
          <a:lstStyle/>
          <a:p>
            <a:pPr algn="ctr">
              <a:lnSpc>
                <a:spcPct val="90000"/>
              </a:lnSpc>
            </a:pPr>
            <a:r>
              <a:rPr lang="en-US" sz="8000" dirty="0"/>
              <a:t>2)Player and Movements</a:t>
            </a:r>
            <a:br>
              <a:rPr lang="en-US" sz="8000" dirty="0"/>
            </a:br>
            <a:r>
              <a:rPr lang="en-US" sz="8000" dirty="0"/>
              <a:t>(keyboard inputs)</a:t>
            </a:r>
          </a:p>
        </p:txBody>
      </p:sp>
      <p:sp>
        <p:nvSpPr>
          <p:cNvPr id="1048675" name="Text Placeholder 2"/>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Group member name-</a:t>
            </a:r>
          </a:p>
          <a:p>
            <a:pPr algn="ctr"/>
            <a:r>
              <a:rPr lang="en-US" sz="2400">
                <a:solidFill>
                  <a:schemeClr val="bg2"/>
                </a:solidFill>
              </a:rPr>
              <a:t>9036_Prasanna Eklahare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048675">
                                            <p:txEl>
                                              <p:pRg st="0" end="0"/>
                                            </p:txEl>
                                          </p:spTgt>
                                        </p:tgtEl>
                                        <p:attrNameLst>
                                          <p:attrName>style.visibility</p:attrName>
                                        </p:attrNameLst>
                                      </p:cBhvr>
                                      <p:to>
                                        <p:strVal val="visible"/>
                                      </p:to>
                                    </p:set>
                                    <p:animEffect transition="in" filter="fade">
                                      <p:cBhvr>
                                        <p:cTn id="7" dur="400"/>
                                        <p:tgtEl>
                                          <p:spTgt spid="104867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1048674"/>
                                        </p:tgtEl>
                                        <p:attrNameLst>
                                          <p:attrName>style.visibility</p:attrName>
                                        </p:attrNameLst>
                                      </p:cBhvr>
                                      <p:to>
                                        <p:strVal val="visible"/>
                                      </p:to>
                                    </p:set>
                                    <p:animEffect transition="in" filter="fade">
                                      <p:cBhvr>
                                        <p:cTn id="10" dur="400"/>
                                        <p:tgtEl>
                                          <p:spTgt spid="10486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1048675">
                                            <p:txEl>
                                              <p:pRg st="1" end="1"/>
                                            </p:txEl>
                                          </p:spTgt>
                                        </p:tgtEl>
                                        <p:attrNameLst>
                                          <p:attrName>style.visibility</p:attrName>
                                        </p:attrNameLst>
                                      </p:cBhvr>
                                      <p:to>
                                        <p:strVal val="visible"/>
                                      </p:to>
                                    </p:set>
                                    <p:animEffect transition="in" filter="fade">
                                      <p:cBhvr>
                                        <p:cTn id="15" dur="400"/>
                                        <p:tgtEl>
                                          <p:spTgt spid="104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p:bldP spid="104867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1014</Words>
  <Application>Microsoft Office PowerPoint</Application>
  <PresentationFormat>Widescreen</PresentationFormat>
  <Paragraphs>138</Paragraphs>
  <Slides>22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Constantia</vt:lpstr>
      <vt:lpstr>Roboto</vt:lpstr>
      <vt:lpstr>Wingdings 3</vt:lpstr>
      <vt:lpstr>Ion</vt:lpstr>
      <vt:lpstr>SPACE INVADER (Python and pygame)</vt:lpstr>
      <vt:lpstr>PowerPoint Presentation</vt:lpstr>
      <vt:lpstr>What The Project Is About?</vt:lpstr>
      <vt:lpstr>Things We learned :</vt:lpstr>
      <vt:lpstr>PowerPoint Presentation</vt:lpstr>
      <vt:lpstr>Work Division</vt:lpstr>
      <vt:lpstr>1)Graphics (Images,icons,background)</vt:lpstr>
      <vt:lpstr>Graphics (Images,icons,background)</vt:lpstr>
      <vt:lpstr>2)Player and Movements (keyboard inputs)</vt:lpstr>
      <vt:lpstr>Player and Movements (keyboard inputs)</vt:lpstr>
      <vt:lpstr>3)ENEMIES AND THEIR MOVEMENT</vt:lpstr>
      <vt:lpstr> ENEMIES AND THEIR MOVEMENT</vt:lpstr>
      <vt:lpstr>4) Audio, Scoreboard</vt:lpstr>
      <vt:lpstr>   Audio and Scoreboard</vt:lpstr>
      <vt:lpstr>5)Bullets and Their Movements  </vt:lpstr>
      <vt:lpstr>  Bullets And Their Movement:</vt:lpstr>
      <vt:lpstr>6) Difficulty levels and collision</vt:lpstr>
      <vt:lpstr>Collision and difficulty levels</vt:lpstr>
      <vt:lpstr>PowerPoint Presentation</vt:lpstr>
      <vt:lpstr>Final outcome :</vt:lpstr>
      <vt:lpstr>Final outcome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HP</dc:creator>
  <cp:lastModifiedBy>Windows User</cp:lastModifiedBy>
  <cp:revision>23</cp:revision>
  <dcterms:created xsi:type="dcterms:W3CDTF">2014-04-17T12:07:25Z</dcterms:created>
  <dcterms:modified xsi:type="dcterms:W3CDTF">2021-04-29T18:50:43Z</dcterms:modified>
</cp:coreProperties>
</file>