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77" r:id="rId5"/>
    <p:sldId id="265" r:id="rId6"/>
    <p:sldId id="274" r:id="rId7"/>
    <p:sldId id="280" r:id="rId8"/>
    <p:sldId id="258" r:id="rId9"/>
    <p:sldId id="267" r:id="rId10"/>
    <p:sldId id="278" r:id="rId11"/>
    <p:sldId id="266" r:id="rId12"/>
    <p:sldId id="273" r:id="rId13"/>
    <p:sldId id="259" r:id="rId14"/>
    <p:sldId id="272" r:id="rId15"/>
    <p:sldId id="270" r:id="rId16"/>
    <p:sldId id="268" r:id="rId17"/>
    <p:sldId id="261" r:id="rId18"/>
    <p:sldId id="269" r:id="rId19"/>
    <p:sldId id="276" r:id="rId20"/>
    <p:sldId id="275" r:id="rId21"/>
    <p:sldId id="271" r:id="rId22"/>
    <p:sldId id="279" r:id="rId23"/>
    <p:sldId id="281" r:id="rId24"/>
    <p:sldId id="282" r:id="rId25"/>
    <p:sldId id="262" r:id="rId26"/>
    <p:sldId id="260" r:id="rId27"/>
    <p:sldId id="283" r:id="rId28"/>
    <p:sldId id="26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FFCC66"/>
    <a:srgbClr val="6F8113"/>
    <a:srgbClr val="67A812"/>
    <a:srgbClr val="CF00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606" autoAdjust="0"/>
  </p:normalViewPr>
  <p:slideViewPr>
    <p:cSldViewPr snapToGrid="0" snapToObjects="1">
      <p:cViewPr varScale="1">
        <p:scale>
          <a:sx n="112" d="100"/>
          <a:sy n="112" d="100"/>
        </p:scale>
        <p:origin x="-80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9978F7-F21F-9B46-BE4F-5F6C069BB50D}" type="datetimeFigureOut">
              <a:rPr lang="en-US" smtClean="0"/>
              <a:t>4/28/15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77740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978F7-F21F-9B46-BE4F-5F6C069BB50D}" type="datetimeFigureOut">
              <a:rPr lang="en-US" smtClean="0"/>
              <a:t>4/28/15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118115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978F7-F21F-9B46-BE4F-5F6C069BB50D}" type="datetimeFigureOut">
              <a:rPr lang="en-US" smtClean="0"/>
              <a:t>4/28/15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230509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978F7-F21F-9B46-BE4F-5F6C069BB50D}" type="datetimeFigureOut">
              <a:rPr lang="en-US" smtClean="0"/>
              <a:t>4/28/15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150047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978F7-F21F-9B46-BE4F-5F6C069BB50D}" type="datetimeFigureOut">
              <a:rPr lang="en-US" smtClean="0"/>
              <a:t>4/28/15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185635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9978F7-F21F-9B46-BE4F-5F6C069BB50D}" type="datetimeFigureOut">
              <a:rPr lang="en-US" smtClean="0"/>
              <a:t>4/28/15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1931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9978F7-F21F-9B46-BE4F-5F6C069BB50D}" type="datetimeFigureOut">
              <a:rPr lang="en-US" smtClean="0"/>
              <a:t>4/28/15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42901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9978F7-F21F-9B46-BE4F-5F6C069BB50D}" type="datetimeFigureOut">
              <a:rPr lang="en-US" smtClean="0"/>
              <a:t>4/28/15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337261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978F7-F21F-9B46-BE4F-5F6C069BB50D}" type="datetimeFigureOut">
              <a:rPr lang="en-US" smtClean="0"/>
              <a:t>4/28/15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25958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978F7-F21F-9B46-BE4F-5F6C069BB50D}" type="datetimeFigureOut">
              <a:rPr lang="en-US" smtClean="0"/>
              <a:t>4/28/15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203799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978F7-F21F-9B46-BE4F-5F6C069BB50D}" type="datetimeFigureOut">
              <a:rPr lang="en-US" smtClean="0"/>
              <a:t>4/28/15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6157B2-6497-3A44-B212-34B1F4942739}" type="slidenum">
              <a:rPr lang="en-US" smtClean="0"/>
              <a:t>‹#›</a:t>
            </a:fld>
            <a:endParaRPr lang="en-US" dirty="0"/>
          </a:p>
        </p:txBody>
      </p:sp>
    </p:spTree>
    <p:extLst>
      <p:ext uri="{BB962C8B-B14F-4D97-AF65-F5344CB8AC3E}">
        <p14:creationId xmlns:p14="http://schemas.microsoft.com/office/powerpoint/2010/main" val="3111657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978F7-F21F-9B46-BE4F-5F6C069BB50D}" type="datetimeFigureOut">
              <a:rPr lang="en-US" smtClean="0"/>
              <a:t>4/28/15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157B2-6497-3A44-B212-34B1F4942739}" type="slidenum">
              <a:rPr lang="en-US" smtClean="0"/>
              <a:t>‹#›</a:t>
            </a:fld>
            <a:endParaRPr lang="en-US" dirty="0"/>
          </a:p>
        </p:txBody>
      </p:sp>
    </p:spTree>
    <p:extLst>
      <p:ext uri="{BB962C8B-B14F-4D97-AF65-F5344CB8AC3E}">
        <p14:creationId xmlns:p14="http://schemas.microsoft.com/office/powerpoint/2010/main" val="190331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8/docs/api/java/lang/Iterable.html" TargetMode="External"/><Relationship Id="rId4" Type="http://schemas.openxmlformats.org/officeDocument/2006/relationships/hyperlink" Target="http://docs.oracle.com/javase/8/docs/api/java/lang/NullPointerException.html" TargetMode="External"/><Relationship Id="rId1" Type="http://schemas.openxmlformats.org/officeDocument/2006/relationships/slideLayout" Target="../slideLayouts/slideLayout2.xml"/><Relationship Id="rId2" Type="http://schemas.openxmlformats.org/officeDocument/2006/relationships/hyperlink" Target="http://docs.oracle.com/javase/8/docs/api/java/util/function/Consumer.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8/docs/api/java/util/stream/package-summary.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8/docs/api/java/time/package-summary.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racle.com/technetwork/java/javase/8-whats-new-2157071.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New in Java 8</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26709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Method References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 </a:t>
            </a:r>
            <a:r>
              <a:rPr lang="en-US" sz="2400" dirty="0">
                <a:solidFill>
                  <a:srgbClr val="984807"/>
                </a:solidFill>
              </a:rPr>
              <a:t>try</a:t>
            </a:r>
            <a:r>
              <a:rPr lang="en-US" sz="2400" dirty="0"/>
              <a:t> {</a:t>
            </a:r>
          </a:p>
          <a:p>
            <a:pPr marL="0" indent="0">
              <a:buNone/>
            </a:pPr>
            <a:r>
              <a:rPr lang="en-US" sz="2400" dirty="0"/>
              <a:t>        </a:t>
            </a:r>
            <a:r>
              <a:rPr lang="en-US" sz="2400" dirty="0" smtClean="0"/>
              <a:t>explicitWait(</a:t>
            </a:r>
            <a:r>
              <a:rPr lang="en-US" sz="2400" dirty="0"/>
              <a:t>duration, timeUnit</a:t>
            </a:r>
            <a:r>
              <a:rPr lang="en-US" sz="2400" dirty="0" smtClean="0"/>
              <a:t>).</a:t>
            </a:r>
            <a:r>
              <a:rPr lang="en-US" sz="2400" dirty="0"/>
              <a:t>until( </a:t>
            </a:r>
            <a:endParaRPr lang="en-US" sz="2400" dirty="0" smtClean="0"/>
          </a:p>
          <a:p>
            <a:pPr marL="0" indent="0">
              <a:buNone/>
            </a:pPr>
            <a:r>
              <a:rPr lang="en-US" sz="2400" dirty="0"/>
              <a:t> </a:t>
            </a:r>
            <a:r>
              <a:rPr lang="en-US" sz="2400" dirty="0" smtClean="0"/>
              <a:t>           </a:t>
            </a:r>
            <a:r>
              <a:rPr lang="en-US" sz="2400" strike="sngStrike" dirty="0" smtClean="0"/>
              <a:t>     (</a:t>
            </a:r>
            <a:r>
              <a:rPr lang="en-US" sz="2400" strike="sngStrike" dirty="0">
                <a:solidFill>
                  <a:srgbClr val="215968"/>
                </a:solidFill>
              </a:rPr>
              <a:t>Where</a:t>
            </a:r>
            <a:r>
              <a:rPr lang="en-US" sz="2400" strike="sngStrike" dirty="0"/>
              <a:t> page) -&gt; </a:t>
            </a:r>
            <a:r>
              <a:rPr lang="en-US" sz="2400" strike="sngStrike" dirty="0" smtClean="0"/>
              <a:t>predicate.test</a:t>
            </a:r>
            <a:r>
              <a:rPr lang="en-US" sz="2400" strike="sngStrike" dirty="0"/>
              <a:t>(page))</a:t>
            </a:r>
            <a:r>
              <a:rPr lang="en-US" sz="2400" strike="sngStrike" dirty="0" smtClean="0"/>
              <a:t>;</a:t>
            </a:r>
          </a:p>
          <a:p>
            <a:pPr marL="0" indent="0">
              <a:buNone/>
            </a:pPr>
            <a:r>
              <a:rPr lang="en-US" sz="2400" dirty="0" smtClean="0"/>
              <a:t>            </a:t>
            </a:r>
            <a:r>
              <a:rPr lang="en-US" sz="2400" dirty="0"/>
              <a:t>predicate::test</a:t>
            </a:r>
            <a:endParaRPr lang="en-US" sz="2400" strike="sngStrike" dirty="0"/>
          </a:p>
          <a:p>
            <a:pPr marL="0" indent="0">
              <a:buNone/>
            </a:pPr>
            <a:r>
              <a:rPr lang="en-US" sz="2400" dirty="0"/>
              <a:t> </a:t>
            </a:r>
            <a:r>
              <a:rPr lang="en-US" sz="2400" dirty="0" smtClean="0"/>
              <a:t>} </a:t>
            </a:r>
            <a:r>
              <a:rPr lang="en-US" sz="2400" dirty="0">
                <a:solidFill>
                  <a:schemeClr val="accent6">
                    <a:lumMod val="50000"/>
                  </a:schemeClr>
                </a:solidFill>
              </a:rPr>
              <a:t>catch</a:t>
            </a:r>
            <a:r>
              <a:rPr lang="en-US" sz="2400" dirty="0"/>
              <a:t> (TimeoutException e) {</a:t>
            </a:r>
          </a:p>
          <a:p>
            <a:pPr marL="0" indent="0">
              <a:buNone/>
            </a:pPr>
            <a:r>
              <a:rPr lang="en-US" sz="2400" dirty="0"/>
              <a:t>        </a:t>
            </a:r>
            <a:r>
              <a:rPr lang="en-US" sz="2400" dirty="0" smtClean="0"/>
              <a:t>save</a:t>
            </a:r>
            <a:r>
              <a:rPr lang="en-US" sz="2400" dirty="0"/>
              <a:t>();</a:t>
            </a:r>
          </a:p>
          <a:p>
            <a:pPr marL="0" indent="0">
              <a:buNone/>
            </a:pPr>
            <a:r>
              <a:rPr lang="en-US" sz="2400" dirty="0"/>
              <a:t>        </a:t>
            </a:r>
            <a:r>
              <a:rPr lang="en-US" sz="2400" dirty="0" smtClean="0">
                <a:solidFill>
                  <a:srgbClr val="984807"/>
                </a:solidFill>
              </a:rPr>
              <a:t>throw</a:t>
            </a:r>
            <a:r>
              <a:rPr lang="en-US" sz="2400" dirty="0" smtClean="0"/>
              <a:t> </a:t>
            </a:r>
            <a:r>
              <a:rPr lang="en-US" sz="2400" dirty="0"/>
              <a:t>e;</a:t>
            </a:r>
          </a:p>
          <a:p>
            <a:pPr marL="0" indent="0">
              <a:buNone/>
            </a:pPr>
            <a:r>
              <a:rPr lang="en-US" sz="2400" dirty="0"/>
              <a:t> </a:t>
            </a:r>
            <a:r>
              <a:rPr lang="en-US" sz="2400" dirty="0" smtClean="0"/>
              <a:t>}</a:t>
            </a:r>
            <a:endParaRPr lang="en-US" sz="2400" dirty="0"/>
          </a:p>
        </p:txBody>
      </p:sp>
    </p:spTree>
    <p:extLst>
      <p:ext uri="{BB962C8B-B14F-4D97-AF65-F5344CB8AC3E}">
        <p14:creationId xmlns:p14="http://schemas.microsoft.com/office/powerpoint/2010/main" val="29909652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Method 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dirty="0" smtClean="0">
                <a:solidFill>
                  <a:srgbClr val="984807"/>
                </a:solidFill>
              </a:rPr>
              <a:t>try</a:t>
            </a:r>
            <a:r>
              <a:rPr lang="en-US" sz="2400" dirty="0" smtClean="0"/>
              <a:t> </a:t>
            </a:r>
            <a:r>
              <a:rPr lang="en-US" sz="2400" dirty="0"/>
              <a:t>{</a:t>
            </a:r>
          </a:p>
          <a:p>
            <a:pPr marL="0" indent="0">
              <a:buNone/>
            </a:pPr>
            <a:r>
              <a:rPr lang="en-US" sz="2400" dirty="0"/>
              <a:t>        </a:t>
            </a:r>
            <a:r>
              <a:rPr lang="en-US" sz="2400" dirty="0" smtClean="0"/>
              <a:t>explicitWait(</a:t>
            </a:r>
            <a:r>
              <a:rPr lang="en-US" sz="2400" dirty="0"/>
              <a:t>duration, timeUnit</a:t>
            </a:r>
            <a:r>
              <a:rPr lang="en-US" sz="2400" dirty="0" smtClean="0"/>
              <a:t>).until(predicate::test);</a:t>
            </a:r>
          </a:p>
          <a:p>
            <a:pPr marL="0" indent="0">
              <a:buNone/>
            </a:pPr>
            <a:r>
              <a:rPr lang="en-US" sz="2400" dirty="0" smtClean="0"/>
              <a:t>} </a:t>
            </a:r>
            <a:r>
              <a:rPr lang="en-US" sz="2400" dirty="0">
                <a:solidFill>
                  <a:srgbClr val="984807"/>
                </a:solidFill>
              </a:rPr>
              <a:t>catch</a:t>
            </a:r>
            <a:r>
              <a:rPr lang="en-US" sz="2400" dirty="0"/>
              <a:t> (TimeoutException e) {</a:t>
            </a:r>
          </a:p>
          <a:p>
            <a:pPr marL="0" indent="0">
              <a:buNone/>
            </a:pPr>
            <a:r>
              <a:rPr lang="en-US" sz="2400" dirty="0" smtClean="0"/>
              <a:t>      save</a:t>
            </a:r>
            <a:r>
              <a:rPr lang="en-US" sz="2400" dirty="0"/>
              <a:t>();</a:t>
            </a:r>
          </a:p>
          <a:p>
            <a:pPr marL="0" indent="0">
              <a:buNone/>
            </a:pPr>
            <a:r>
              <a:rPr lang="en-US" sz="2400" dirty="0" smtClean="0"/>
              <a:t>      </a:t>
            </a:r>
            <a:r>
              <a:rPr lang="en-US" sz="2400" dirty="0" smtClean="0">
                <a:solidFill>
                  <a:srgbClr val="984807"/>
                </a:solidFill>
              </a:rPr>
              <a:t>throw</a:t>
            </a:r>
            <a:r>
              <a:rPr lang="en-US" sz="2400" dirty="0" smtClean="0"/>
              <a:t> </a:t>
            </a:r>
            <a:r>
              <a:rPr lang="en-US" sz="2400" dirty="0"/>
              <a:t>e;</a:t>
            </a:r>
          </a:p>
          <a:p>
            <a:pPr marL="0" indent="0">
              <a:buNone/>
            </a:pPr>
            <a:r>
              <a:rPr lang="en-US" sz="2400" dirty="0" smtClean="0"/>
              <a:t>}</a:t>
            </a:r>
            <a:endParaRPr lang="en-US" sz="2400" dirty="0"/>
          </a:p>
        </p:txBody>
      </p:sp>
    </p:spTree>
    <p:extLst>
      <p:ext uri="{BB962C8B-B14F-4D97-AF65-F5344CB8AC3E}">
        <p14:creationId xmlns:p14="http://schemas.microsoft.com/office/powerpoint/2010/main" val="23777389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Method References Equivalent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8000"/>
                </a:solidFill>
              </a:rPr>
              <a:t> /**</a:t>
            </a:r>
          </a:p>
          <a:p>
            <a:pPr marL="0" indent="0">
              <a:buNone/>
            </a:pPr>
            <a:r>
              <a:rPr lang="en-US" dirty="0">
                <a:solidFill>
                  <a:srgbClr val="008000"/>
                </a:solidFill>
              </a:rPr>
              <a:t>     * Find the first element until timeout then throw NoSuchElementException</a:t>
            </a:r>
          </a:p>
          <a:p>
            <a:pPr marL="0" indent="0">
              <a:buNone/>
            </a:pPr>
            <a:r>
              <a:rPr lang="en-US" dirty="0">
                <a:solidFill>
                  <a:srgbClr val="008000"/>
                </a:solidFill>
              </a:rPr>
              <a:t>     *</a:t>
            </a:r>
          </a:p>
          <a:p>
            <a:pPr marL="0" indent="0">
              <a:buNone/>
            </a:pPr>
            <a:r>
              <a:rPr lang="en-US" dirty="0">
                <a:solidFill>
                  <a:srgbClr val="008000"/>
                </a:solidFill>
              </a:rPr>
              <a:t>     * @param by selector</a:t>
            </a:r>
          </a:p>
          <a:p>
            <a:pPr marL="0" indent="0">
              <a:buNone/>
            </a:pPr>
            <a:r>
              <a:rPr lang="en-US" dirty="0">
                <a:solidFill>
                  <a:srgbClr val="008000"/>
                </a:solidFill>
              </a:rPr>
              <a:t>     * @return the first element or throw NoSuchElementException</a:t>
            </a:r>
          </a:p>
          <a:p>
            <a:pPr marL="0" indent="0">
              <a:buNone/>
            </a:pPr>
            <a:r>
              <a:rPr lang="en-US" dirty="0">
                <a:solidFill>
                  <a:srgbClr val="008000"/>
                </a:solidFill>
              </a:rPr>
              <a:t>     */</a:t>
            </a:r>
          </a:p>
          <a:p>
            <a:pPr marL="0" indent="0">
              <a:buNone/>
            </a:pPr>
            <a:r>
              <a:rPr lang="en-US" dirty="0"/>
              <a:t>    </a:t>
            </a:r>
            <a:r>
              <a:rPr lang="en-US" dirty="0">
                <a:solidFill>
                  <a:schemeClr val="accent6">
                    <a:lumMod val="50000"/>
                  </a:schemeClr>
                </a:solidFill>
              </a:rPr>
              <a:t>default public </a:t>
            </a:r>
            <a:r>
              <a:rPr lang="en-US" dirty="0"/>
              <a:t>Element </a:t>
            </a:r>
            <a:r>
              <a:rPr lang="en-US" dirty="0">
                <a:solidFill>
                  <a:srgbClr val="FF8000"/>
                </a:solidFill>
              </a:rPr>
              <a:t>untilFound</a:t>
            </a:r>
            <a:r>
              <a:rPr lang="en-US" dirty="0"/>
              <a:t>(Supplier&lt;By&gt; by) {</a:t>
            </a:r>
          </a:p>
          <a:p>
            <a:pPr marL="0" indent="0">
              <a:buNone/>
            </a:pPr>
            <a:r>
              <a:rPr lang="en-US" dirty="0"/>
              <a:t>        </a:t>
            </a:r>
            <a:r>
              <a:rPr lang="en-US" dirty="0">
                <a:solidFill>
                  <a:srgbClr val="984807"/>
                </a:solidFill>
              </a:rPr>
              <a:t>return</a:t>
            </a:r>
            <a:r>
              <a:rPr lang="en-US" dirty="0"/>
              <a:t> until((Where page) -&gt; findElement(by.get()));</a:t>
            </a:r>
          </a:p>
          <a:p>
            <a:pPr marL="0" indent="0">
              <a:buNone/>
            </a:pPr>
            <a:r>
              <a:rPr lang="en-US" dirty="0"/>
              <a:t>    }</a:t>
            </a:r>
          </a:p>
        </p:txBody>
      </p:sp>
    </p:spTree>
    <p:extLst>
      <p:ext uri="{BB962C8B-B14F-4D97-AF65-F5344CB8AC3E}">
        <p14:creationId xmlns:p14="http://schemas.microsoft.com/office/powerpoint/2010/main" val="41585162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methods </a:t>
            </a:r>
            <a:endParaRPr lang="en-US" dirty="0"/>
          </a:p>
        </p:txBody>
      </p:sp>
      <p:sp>
        <p:nvSpPr>
          <p:cNvPr id="3" name="Content Placeholder 2"/>
          <p:cNvSpPr>
            <a:spLocks noGrp="1"/>
          </p:cNvSpPr>
          <p:nvPr>
            <p:ph idx="1"/>
          </p:nvPr>
        </p:nvSpPr>
        <p:spPr/>
        <p:txBody>
          <a:bodyPr/>
          <a:lstStyle/>
          <a:p>
            <a:r>
              <a:rPr lang="en-US" dirty="0" smtClean="0"/>
              <a:t>Default methods enable new functionality to be added to the interfaces of libraries and ensure binary compatibility with code written for older versions of those interfaces.</a:t>
            </a:r>
            <a:endParaRPr lang="en-US" dirty="0"/>
          </a:p>
        </p:txBody>
      </p:sp>
    </p:spTree>
    <p:extLst>
      <p:ext uri="{BB962C8B-B14F-4D97-AF65-F5344CB8AC3E}">
        <p14:creationId xmlns:p14="http://schemas.microsoft.com/office/powerpoint/2010/main" val="6488058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default void forEach(</a:t>
            </a:r>
            <a:r>
              <a:rPr lang="en-US" dirty="0">
                <a:hlinkClick r:id="rId2" tooltip="interface in java.util.function"/>
              </a:rPr>
              <a:t>Consumer</a:t>
            </a:r>
            <a:r>
              <a:rPr lang="en-US" dirty="0"/>
              <a:t>&lt;? super </a:t>
            </a:r>
            <a:r>
              <a:rPr lang="en-US" dirty="0">
                <a:hlinkClick r:id="rId3" tooltip="type parameter in Iterable"/>
              </a:rPr>
              <a:t>T</a:t>
            </a:r>
            <a:r>
              <a:rPr lang="en-US" dirty="0"/>
              <a:t>&gt; action) </a:t>
            </a:r>
            <a:endParaRPr lang="en-US" dirty="0" smtClean="0"/>
          </a:p>
          <a:p>
            <a:pPr marL="0" indent="0">
              <a:buNone/>
            </a:pPr>
            <a:endParaRPr lang="en-US" dirty="0"/>
          </a:p>
          <a:p>
            <a:pPr marL="0" indent="0">
              <a:buNone/>
            </a:pPr>
            <a:r>
              <a:rPr lang="en-US" dirty="0" smtClean="0"/>
              <a:t>Performs </a:t>
            </a:r>
            <a:r>
              <a:rPr lang="en-US" dirty="0"/>
              <a:t>the given action for each element of the Iterable until all elements have been processed or the action throws an exception. Unless otherwise specified by the implementing class, actions are performed in the order of iteration (if an iteration order is specified). Exceptions thrown by the action are relayed to the caller.</a:t>
            </a:r>
          </a:p>
          <a:p>
            <a:r>
              <a:rPr lang="en-US" dirty="0"/>
              <a:t>Implementation Requirements: The default implementation behaves as if: </a:t>
            </a:r>
          </a:p>
          <a:p>
            <a:pPr marL="0" indent="0">
              <a:buNone/>
            </a:pPr>
            <a:r>
              <a:rPr lang="en-US" dirty="0" smtClean="0"/>
              <a:t>        for </a:t>
            </a:r>
            <a:r>
              <a:rPr lang="en-US" dirty="0"/>
              <a:t>(T t : this) </a:t>
            </a:r>
            <a:r>
              <a:rPr lang="en-US" dirty="0" smtClean="0"/>
              <a:t>{</a:t>
            </a:r>
          </a:p>
          <a:p>
            <a:pPr marL="0" indent="0">
              <a:buNone/>
            </a:pPr>
            <a:r>
              <a:rPr lang="en-US" dirty="0"/>
              <a:t> </a:t>
            </a:r>
            <a:r>
              <a:rPr lang="en-US" dirty="0" smtClean="0"/>
              <a:t>          action.accept</a:t>
            </a:r>
            <a:r>
              <a:rPr lang="en-US" dirty="0"/>
              <a:t>(t); </a:t>
            </a:r>
            <a:endParaRPr lang="en-US" dirty="0" smtClean="0"/>
          </a:p>
          <a:p>
            <a:pPr marL="0" indent="0">
              <a:buNone/>
            </a:pPr>
            <a:r>
              <a:rPr lang="en-US" dirty="0" smtClean="0"/>
              <a:t>       }</a:t>
            </a:r>
          </a:p>
          <a:p>
            <a:r>
              <a:rPr lang="en-US" dirty="0" smtClean="0"/>
              <a:t>Parameters</a:t>
            </a:r>
            <a:r>
              <a:rPr lang="en-US" dirty="0"/>
              <a:t>: action - The action to be performed for each element </a:t>
            </a:r>
            <a:endParaRPr lang="en-US" dirty="0" smtClean="0"/>
          </a:p>
          <a:p>
            <a:r>
              <a:rPr lang="en-US" dirty="0" smtClean="0"/>
              <a:t>Throws</a:t>
            </a:r>
            <a:r>
              <a:rPr lang="en-US" dirty="0"/>
              <a:t>: </a:t>
            </a:r>
            <a:r>
              <a:rPr lang="en-US" dirty="0">
                <a:hlinkClick r:id="rId4" tooltip="class in java.lang"/>
              </a:rPr>
              <a:t>NullPointerException</a:t>
            </a:r>
            <a:r>
              <a:rPr lang="en-US" dirty="0"/>
              <a:t> - if the specified action is null </a:t>
            </a:r>
            <a:endParaRPr lang="en-US" dirty="0" smtClean="0"/>
          </a:p>
          <a:p>
            <a:r>
              <a:rPr lang="en-US" dirty="0" smtClean="0"/>
              <a:t>Since</a:t>
            </a:r>
            <a:r>
              <a:rPr lang="en-US" dirty="0"/>
              <a:t>: 1.8 </a:t>
            </a:r>
          </a:p>
        </p:txBody>
      </p:sp>
    </p:spTree>
    <p:extLst>
      <p:ext uri="{BB962C8B-B14F-4D97-AF65-F5344CB8AC3E}">
        <p14:creationId xmlns:p14="http://schemas.microsoft.com/office/powerpoint/2010/main" val="12761963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chemeClr val="accent6">
                    <a:lumMod val="50000"/>
                  </a:schemeClr>
                </a:solidFill>
              </a:rPr>
              <a:t>public interface </a:t>
            </a:r>
            <a:r>
              <a:rPr lang="en-US" dirty="0"/>
              <a:t>Function&lt;</a:t>
            </a:r>
            <a:r>
              <a:rPr lang="en-US" dirty="0">
                <a:solidFill>
                  <a:schemeClr val="accent5">
                    <a:lumMod val="50000"/>
                  </a:schemeClr>
                </a:solidFill>
              </a:rPr>
              <a:t>T, R</a:t>
            </a:r>
            <a:r>
              <a:rPr lang="en-US" dirty="0"/>
              <a:t>&gt; {</a:t>
            </a:r>
          </a:p>
          <a:p>
            <a:pPr marL="0" indent="0">
              <a:buNone/>
            </a:pPr>
            <a:endParaRPr lang="en-US" dirty="0"/>
          </a:p>
          <a:p>
            <a:pPr marL="0" indent="0">
              <a:buNone/>
            </a:pPr>
            <a:r>
              <a:rPr lang="en-US" dirty="0" smtClean="0"/>
              <a:t>   R </a:t>
            </a:r>
            <a:r>
              <a:rPr lang="en-US" dirty="0"/>
              <a:t>apply(T t)</a:t>
            </a:r>
            <a:r>
              <a:rPr lang="en-US" dirty="0" smtClean="0"/>
              <a:t>;</a:t>
            </a:r>
          </a:p>
          <a:p>
            <a:pPr marL="0" indent="0">
              <a:buNone/>
            </a:pPr>
            <a:endParaRPr lang="en-US" dirty="0"/>
          </a:p>
          <a:p>
            <a:pPr marL="0" indent="0">
              <a:buNone/>
            </a:pPr>
            <a:r>
              <a:rPr lang="en-US" dirty="0" smtClean="0">
                <a:solidFill>
                  <a:srgbClr val="984807"/>
                </a:solidFill>
              </a:rPr>
              <a:t>   default</a:t>
            </a:r>
            <a:r>
              <a:rPr lang="en-US" dirty="0" smtClean="0"/>
              <a:t> </a:t>
            </a:r>
            <a:r>
              <a:rPr lang="en-US" dirty="0"/>
              <a:t>&lt;</a:t>
            </a:r>
            <a:r>
              <a:rPr lang="en-US" dirty="0">
                <a:solidFill>
                  <a:srgbClr val="215968"/>
                </a:solidFill>
              </a:rPr>
              <a:t>V</a:t>
            </a:r>
            <a:r>
              <a:rPr lang="en-US" dirty="0"/>
              <a:t>&gt; Function&lt;</a:t>
            </a:r>
            <a:r>
              <a:rPr lang="en-US" dirty="0">
                <a:solidFill>
                  <a:srgbClr val="215968"/>
                </a:solidFill>
              </a:rPr>
              <a:t>V</a:t>
            </a:r>
            <a:r>
              <a:rPr lang="en-US" dirty="0"/>
              <a:t>,</a:t>
            </a:r>
            <a:r>
              <a:rPr lang="en-US" dirty="0">
                <a:solidFill>
                  <a:srgbClr val="215968"/>
                </a:solidFill>
              </a:rPr>
              <a:t> R</a:t>
            </a:r>
            <a:r>
              <a:rPr lang="en-US" dirty="0"/>
              <a:t>&gt; </a:t>
            </a:r>
            <a:r>
              <a:rPr lang="en-US" dirty="0">
                <a:solidFill>
                  <a:srgbClr val="FF8000"/>
                </a:solidFill>
              </a:rPr>
              <a:t>compose</a:t>
            </a:r>
            <a:r>
              <a:rPr lang="en-US" dirty="0" smtClean="0"/>
              <a:t>(</a:t>
            </a:r>
          </a:p>
          <a:p>
            <a:pPr marL="0" indent="0">
              <a:buNone/>
            </a:pPr>
            <a:r>
              <a:rPr lang="en-US" dirty="0"/>
              <a:t> </a:t>
            </a:r>
            <a:r>
              <a:rPr lang="en-US" dirty="0" smtClean="0"/>
              <a:t>                               Function</a:t>
            </a:r>
            <a:r>
              <a:rPr lang="en-US" dirty="0"/>
              <a:t>&lt;</a:t>
            </a:r>
            <a:r>
              <a:rPr lang="en-US" dirty="0">
                <a:solidFill>
                  <a:srgbClr val="215968"/>
                </a:solidFill>
              </a:rPr>
              <a:t>?</a:t>
            </a:r>
            <a:r>
              <a:rPr lang="en-US" dirty="0"/>
              <a:t> </a:t>
            </a:r>
            <a:r>
              <a:rPr lang="en-US" dirty="0">
                <a:solidFill>
                  <a:srgbClr val="984807"/>
                </a:solidFill>
              </a:rPr>
              <a:t>super</a:t>
            </a:r>
            <a:r>
              <a:rPr lang="en-US" dirty="0"/>
              <a:t> </a:t>
            </a:r>
            <a:r>
              <a:rPr lang="en-US" dirty="0">
                <a:solidFill>
                  <a:srgbClr val="215968"/>
                </a:solidFill>
              </a:rPr>
              <a:t>V</a:t>
            </a:r>
            <a:r>
              <a:rPr lang="en-US" dirty="0"/>
              <a:t>, </a:t>
            </a:r>
            <a:r>
              <a:rPr lang="en-US" dirty="0">
                <a:solidFill>
                  <a:srgbClr val="215968"/>
                </a:solidFill>
              </a:rPr>
              <a:t>?</a:t>
            </a:r>
            <a:r>
              <a:rPr lang="en-US" dirty="0"/>
              <a:t> </a:t>
            </a:r>
            <a:r>
              <a:rPr lang="en-US" dirty="0">
                <a:solidFill>
                  <a:srgbClr val="984807"/>
                </a:solidFill>
              </a:rPr>
              <a:t>extends</a:t>
            </a:r>
            <a:r>
              <a:rPr lang="en-US" dirty="0"/>
              <a:t> </a:t>
            </a:r>
            <a:r>
              <a:rPr lang="en-US" dirty="0">
                <a:solidFill>
                  <a:srgbClr val="215968"/>
                </a:solidFill>
              </a:rPr>
              <a:t>T</a:t>
            </a:r>
            <a:r>
              <a:rPr lang="en-US" dirty="0"/>
              <a:t>&gt; before) {</a:t>
            </a:r>
          </a:p>
          <a:p>
            <a:pPr marL="0" indent="0">
              <a:buNone/>
            </a:pPr>
            <a:r>
              <a:rPr lang="en-US" dirty="0"/>
              <a:t>        Objects.requireNonNull(before);</a:t>
            </a:r>
          </a:p>
          <a:p>
            <a:pPr marL="0" indent="0">
              <a:buNone/>
            </a:pPr>
            <a:r>
              <a:rPr lang="en-US" dirty="0"/>
              <a:t>        </a:t>
            </a:r>
            <a:r>
              <a:rPr lang="en-US" dirty="0">
                <a:solidFill>
                  <a:srgbClr val="984807"/>
                </a:solidFill>
              </a:rPr>
              <a:t>return</a:t>
            </a:r>
            <a:r>
              <a:rPr lang="en-US" dirty="0"/>
              <a:t> (V v) -&gt; apply(before.apply(v));</a:t>
            </a:r>
          </a:p>
          <a:p>
            <a:pPr marL="0" indent="0">
              <a:buNone/>
            </a:pPr>
            <a:r>
              <a:rPr lang="en-US" dirty="0"/>
              <a:t> </a:t>
            </a:r>
            <a:r>
              <a:rPr lang="en-US" dirty="0" smtClean="0"/>
              <a:t>   }</a:t>
            </a:r>
            <a:endParaRPr lang="en-US" dirty="0"/>
          </a:p>
          <a:p>
            <a:pPr marL="0" indent="0">
              <a:buNone/>
            </a:pPr>
            <a:endParaRPr lang="en-US" dirty="0"/>
          </a:p>
          <a:p>
            <a:pPr marL="0" indent="0">
              <a:buNone/>
            </a:pPr>
            <a:r>
              <a:rPr lang="en-US" dirty="0" smtClean="0">
                <a:solidFill>
                  <a:srgbClr val="984807"/>
                </a:solidFill>
              </a:rPr>
              <a:t>   default</a:t>
            </a:r>
            <a:r>
              <a:rPr lang="en-US" dirty="0" smtClean="0"/>
              <a:t> </a:t>
            </a:r>
            <a:r>
              <a:rPr lang="en-US" dirty="0"/>
              <a:t>&lt;</a:t>
            </a:r>
            <a:r>
              <a:rPr lang="en-US" dirty="0">
                <a:solidFill>
                  <a:srgbClr val="215968"/>
                </a:solidFill>
              </a:rPr>
              <a:t>V</a:t>
            </a:r>
            <a:r>
              <a:rPr lang="en-US" dirty="0"/>
              <a:t>&gt; Function&lt;</a:t>
            </a:r>
            <a:r>
              <a:rPr lang="en-US" dirty="0">
                <a:solidFill>
                  <a:schemeClr val="accent5">
                    <a:lumMod val="50000"/>
                  </a:schemeClr>
                </a:solidFill>
              </a:rPr>
              <a:t>T</a:t>
            </a:r>
            <a:r>
              <a:rPr lang="en-US" dirty="0"/>
              <a:t>, </a:t>
            </a:r>
            <a:r>
              <a:rPr lang="en-US" dirty="0">
                <a:solidFill>
                  <a:srgbClr val="215968"/>
                </a:solidFill>
              </a:rPr>
              <a:t>V</a:t>
            </a:r>
            <a:r>
              <a:rPr lang="en-US" dirty="0"/>
              <a:t>&gt; </a:t>
            </a:r>
            <a:r>
              <a:rPr lang="en-US" dirty="0">
                <a:solidFill>
                  <a:srgbClr val="FF8000"/>
                </a:solidFill>
              </a:rPr>
              <a:t>andThen</a:t>
            </a:r>
            <a:r>
              <a:rPr lang="en-US" dirty="0" smtClean="0"/>
              <a:t>(</a:t>
            </a:r>
          </a:p>
          <a:p>
            <a:pPr marL="0" indent="0">
              <a:buNone/>
            </a:pPr>
            <a:r>
              <a:rPr lang="en-US" dirty="0"/>
              <a:t> </a:t>
            </a:r>
            <a:r>
              <a:rPr lang="en-US" dirty="0" smtClean="0"/>
              <a:t>                               Function</a:t>
            </a:r>
            <a:r>
              <a:rPr lang="en-US" dirty="0"/>
              <a:t>&lt;</a:t>
            </a:r>
            <a:r>
              <a:rPr lang="en-US" dirty="0">
                <a:solidFill>
                  <a:srgbClr val="215968"/>
                </a:solidFill>
              </a:rPr>
              <a:t>?</a:t>
            </a:r>
            <a:r>
              <a:rPr lang="en-US" dirty="0"/>
              <a:t> </a:t>
            </a:r>
            <a:r>
              <a:rPr lang="en-US" dirty="0">
                <a:solidFill>
                  <a:srgbClr val="984807"/>
                </a:solidFill>
              </a:rPr>
              <a:t>super</a:t>
            </a:r>
            <a:r>
              <a:rPr lang="en-US" dirty="0"/>
              <a:t> </a:t>
            </a:r>
            <a:r>
              <a:rPr lang="en-US" dirty="0">
                <a:solidFill>
                  <a:srgbClr val="215968"/>
                </a:solidFill>
              </a:rPr>
              <a:t>R</a:t>
            </a:r>
            <a:r>
              <a:rPr lang="en-US" dirty="0"/>
              <a:t>, </a:t>
            </a:r>
            <a:r>
              <a:rPr lang="en-US" dirty="0">
                <a:solidFill>
                  <a:srgbClr val="215968"/>
                </a:solidFill>
              </a:rPr>
              <a:t>?</a:t>
            </a:r>
            <a:r>
              <a:rPr lang="en-US" dirty="0"/>
              <a:t> </a:t>
            </a:r>
            <a:r>
              <a:rPr lang="en-US" dirty="0">
                <a:solidFill>
                  <a:srgbClr val="984807"/>
                </a:solidFill>
              </a:rPr>
              <a:t>extends</a:t>
            </a:r>
            <a:r>
              <a:rPr lang="en-US" dirty="0"/>
              <a:t> </a:t>
            </a:r>
            <a:r>
              <a:rPr lang="en-US" dirty="0">
                <a:solidFill>
                  <a:srgbClr val="215968"/>
                </a:solidFill>
              </a:rPr>
              <a:t>V</a:t>
            </a:r>
            <a:r>
              <a:rPr lang="en-US" dirty="0"/>
              <a:t>&gt; after) {</a:t>
            </a:r>
          </a:p>
          <a:p>
            <a:pPr marL="0" indent="0">
              <a:buNone/>
            </a:pPr>
            <a:r>
              <a:rPr lang="en-US" dirty="0"/>
              <a:t>        Objects.requireNonNull(after);</a:t>
            </a:r>
          </a:p>
          <a:p>
            <a:pPr marL="0" indent="0">
              <a:buNone/>
            </a:pPr>
            <a:r>
              <a:rPr lang="en-US" dirty="0"/>
              <a:t>        </a:t>
            </a:r>
            <a:r>
              <a:rPr lang="en-US" dirty="0">
                <a:solidFill>
                  <a:srgbClr val="984807"/>
                </a:solidFill>
              </a:rPr>
              <a:t>return</a:t>
            </a:r>
            <a:r>
              <a:rPr lang="en-US" dirty="0"/>
              <a:t> (T t) -&gt; after.apply(apply(t));</a:t>
            </a:r>
          </a:p>
          <a:p>
            <a:pPr marL="0" indent="0">
              <a:buNone/>
            </a:pPr>
            <a:r>
              <a:rPr lang="en-US" dirty="0" smtClean="0"/>
              <a:t>   }</a:t>
            </a:r>
          </a:p>
          <a:p>
            <a:pPr marL="0" indent="0">
              <a:buNone/>
            </a:pPr>
            <a:r>
              <a:rPr lang="en-US" dirty="0"/>
              <a:t>}</a:t>
            </a:r>
          </a:p>
        </p:txBody>
      </p:sp>
    </p:spTree>
    <p:extLst>
      <p:ext uri="{BB962C8B-B14F-4D97-AF65-F5344CB8AC3E}">
        <p14:creationId xmlns:p14="http://schemas.microsoft.com/office/powerpoint/2010/main" val="4460080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50000"/>
                  </a:schemeClr>
                </a:solidFill>
              </a:rPr>
              <a:t>public interface </a:t>
            </a:r>
            <a:r>
              <a:rPr lang="en-US" dirty="0"/>
              <a:t>ExplicitWait&lt;</a:t>
            </a:r>
            <a:r>
              <a:rPr lang="en-US" dirty="0">
                <a:solidFill>
                  <a:schemeClr val="accent5">
                    <a:lumMod val="50000"/>
                  </a:schemeClr>
                </a:solidFill>
              </a:rPr>
              <a:t>Where</a:t>
            </a:r>
            <a:r>
              <a:rPr lang="en-US" dirty="0"/>
              <a:t>&gt; {</a:t>
            </a:r>
          </a:p>
          <a:p>
            <a:pPr marL="0" indent="0">
              <a:buNone/>
            </a:pPr>
            <a:endParaRPr lang="en-US" dirty="0"/>
          </a:p>
          <a:p>
            <a:pPr marL="0" indent="0">
              <a:buNone/>
            </a:pPr>
            <a:r>
              <a:rPr lang="en-US" dirty="0">
                <a:solidFill>
                  <a:srgbClr val="008000"/>
                </a:solidFill>
              </a:rPr>
              <a:t>    /**</a:t>
            </a:r>
          </a:p>
          <a:p>
            <a:pPr marL="0" indent="0">
              <a:buNone/>
            </a:pPr>
            <a:r>
              <a:rPr lang="en-US" dirty="0">
                <a:solidFill>
                  <a:srgbClr val="008000"/>
                </a:solidFill>
              </a:rPr>
              <a:t>     * Save the screenshot if possible.</a:t>
            </a:r>
          </a:p>
          <a:p>
            <a:pPr marL="0" indent="0">
              <a:buNone/>
            </a:pPr>
            <a:r>
              <a:rPr lang="en-US" dirty="0">
                <a:solidFill>
                  <a:srgbClr val="008000"/>
                </a:solidFill>
              </a:rPr>
              <a:t>     */</a:t>
            </a:r>
          </a:p>
          <a:p>
            <a:pPr marL="0" indent="0">
              <a:buNone/>
            </a:pPr>
            <a:r>
              <a:rPr lang="en-US" dirty="0"/>
              <a:t>    void </a:t>
            </a:r>
            <a:r>
              <a:rPr lang="en-US" dirty="0" smtClean="0">
                <a:solidFill>
                  <a:srgbClr val="FF8000"/>
                </a:solidFill>
              </a:rPr>
              <a:t>onTimeout</a:t>
            </a:r>
            <a:r>
              <a:rPr lang="en-US" dirty="0" smtClean="0"/>
              <a:t>(</a:t>
            </a:r>
            <a:r>
              <a:rPr lang="en-US" dirty="0"/>
              <a:t>);</a:t>
            </a:r>
          </a:p>
          <a:p>
            <a:pPr marL="0" indent="0">
              <a:buNone/>
            </a:pPr>
            <a:endParaRPr lang="en-US" dirty="0"/>
          </a:p>
          <a:p>
            <a:pPr marL="0" indent="0">
              <a:buNone/>
            </a:pPr>
            <a:r>
              <a:rPr lang="en-US" dirty="0">
                <a:solidFill>
                  <a:srgbClr val="008000"/>
                </a:solidFill>
              </a:rPr>
              <a:t>    /**</a:t>
            </a:r>
          </a:p>
          <a:p>
            <a:pPr marL="0" indent="0">
              <a:buNone/>
            </a:pPr>
            <a:r>
              <a:rPr lang="en-US" dirty="0">
                <a:solidFill>
                  <a:srgbClr val="008000"/>
                </a:solidFill>
              </a:rPr>
              <a:t>     * @param locator locator</a:t>
            </a:r>
          </a:p>
          <a:p>
            <a:pPr marL="0" indent="0">
              <a:buNone/>
            </a:pPr>
            <a:r>
              <a:rPr lang="en-US" dirty="0">
                <a:solidFill>
                  <a:srgbClr val="008000"/>
                </a:solidFill>
              </a:rPr>
              <a:t>     * @param &lt;What&gt;  generic parameter</a:t>
            </a:r>
          </a:p>
          <a:p>
            <a:pPr marL="0" indent="0">
              <a:buNone/>
            </a:pPr>
            <a:r>
              <a:rPr lang="en-US" dirty="0">
                <a:solidFill>
                  <a:srgbClr val="008000"/>
                </a:solidFill>
              </a:rPr>
              <a:t>     * @return the element found by using the locator</a:t>
            </a:r>
          </a:p>
          <a:p>
            <a:pPr marL="0" indent="0">
              <a:buNone/>
            </a:pPr>
            <a:r>
              <a:rPr lang="en-US" dirty="0">
                <a:solidFill>
                  <a:srgbClr val="008000"/>
                </a:solidFill>
              </a:rPr>
              <a:t>     * @throws NoSuchElementException not found</a:t>
            </a:r>
          </a:p>
          <a:p>
            <a:pPr marL="0" indent="0">
              <a:buNone/>
            </a:pPr>
            <a:r>
              <a:rPr lang="en-US" dirty="0">
                <a:solidFill>
                  <a:srgbClr val="008000"/>
                </a:solidFill>
              </a:rPr>
              <a:t>     */</a:t>
            </a:r>
          </a:p>
          <a:p>
            <a:pPr marL="0" indent="0">
              <a:buNone/>
            </a:pPr>
            <a:r>
              <a:rPr lang="en-US" dirty="0"/>
              <a:t>    </a:t>
            </a:r>
            <a:r>
              <a:rPr lang="en-US" dirty="0">
                <a:solidFill>
                  <a:srgbClr val="984807"/>
                </a:solidFill>
              </a:rPr>
              <a:t>default public </a:t>
            </a:r>
            <a:r>
              <a:rPr lang="en-US" dirty="0"/>
              <a:t>&lt;</a:t>
            </a:r>
            <a:r>
              <a:rPr lang="en-US" dirty="0">
                <a:solidFill>
                  <a:schemeClr val="accent5">
                    <a:lumMod val="50000"/>
                  </a:schemeClr>
                </a:solidFill>
              </a:rPr>
              <a:t>What</a:t>
            </a:r>
            <a:r>
              <a:rPr lang="en-US" dirty="0"/>
              <a:t>&gt; What </a:t>
            </a:r>
            <a:r>
              <a:rPr lang="en-US" dirty="0">
                <a:solidFill>
                  <a:srgbClr val="FF8000"/>
                </a:solidFill>
              </a:rPr>
              <a:t>until</a:t>
            </a:r>
            <a:r>
              <a:rPr lang="en-US" dirty="0"/>
              <a:t>(Locator&lt;</a:t>
            </a:r>
            <a:r>
              <a:rPr lang="en-US" dirty="0">
                <a:solidFill>
                  <a:srgbClr val="215968"/>
                </a:solidFill>
              </a:rPr>
              <a:t>Where</a:t>
            </a:r>
            <a:r>
              <a:rPr lang="en-US" dirty="0"/>
              <a:t>, </a:t>
            </a:r>
            <a:r>
              <a:rPr lang="en-US" dirty="0">
                <a:solidFill>
                  <a:srgbClr val="215968"/>
                </a:solidFill>
              </a:rPr>
              <a:t>What</a:t>
            </a:r>
            <a:r>
              <a:rPr lang="en-US" dirty="0"/>
              <a:t>&gt; locator) </a:t>
            </a:r>
            <a:r>
              <a:rPr lang="en-US" dirty="0">
                <a:solidFill>
                  <a:schemeClr val="accent6">
                    <a:lumMod val="50000"/>
                  </a:schemeClr>
                </a:solidFill>
              </a:rPr>
              <a:t>throws</a:t>
            </a:r>
            <a:r>
              <a:rPr lang="en-US" dirty="0"/>
              <a:t> NoSuchElementException {</a:t>
            </a:r>
          </a:p>
          <a:p>
            <a:pPr marL="0" indent="0">
              <a:buNone/>
            </a:pPr>
            <a:r>
              <a:rPr lang="en-US" dirty="0"/>
              <a:t>        </a:t>
            </a:r>
            <a:r>
              <a:rPr lang="en-US" dirty="0">
                <a:solidFill>
                  <a:srgbClr val="984807"/>
                </a:solidFill>
              </a:rPr>
              <a:t>return</a:t>
            </a:r>
            <a:r>
              <a:rPr lang="en-US" dirty="0"/>
              <a:t> until(30, </a:t>
            </a:r>
            <a:r>
              <a:rPr lang="en-US" dirty="0">
                <a:solidFill>
                  <a:schemeClr val="accent6">
                    <a:lumMod val="75000"/>
                  </a:schemeClr>
                </a:solidFill>
              </a:rPr>
              <a:t>SECONDS</a:t>
            </a:r>
            <a:r>
              <a:rPr lang="en-US" dirty="0"/>
              <a:t>, locator);</a:t>
            </a:r>
          </a:p>
          <a:p>
            <a:pPr marL="0" indent="0">
              <a:buNone/>
            </a:pPr>
            <a:r>
              <a:rPr lang="en-US" dirty="0"/>
              <a:t>    </a:t>
            </a:r>
            <a:r>
              <a:rPr lang="en-US" dirty="0" smtClean="0"/>
              <a:t>}</a:t>
            </a:r>
          </a:p>
          <a:p>
            <a:pPr marL="0" indent="0">
              <a:buNone/>
            </a:pP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34095308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tream package</a:t>
            </a:r>
            <a:endParaRPr lang="en-US" dirty="0"/>
          </a:p>
        </p:txBody>
      </p:sp>
      <p:sp>
        <p:nvSpPr>
          <p:cNvPr id="3" name="Content Placeholder 2"/>
          <p:cNvSpPr>
            <a:spLocks noGrp="1"/>
          </p:cNvSpPr>
          <p:nvPr>
            <p:ph idx="1"/>
          </p:nvPr>
        </p:nvSpPr>
        <p:spPr/>
        <p:txBody>
          <a:bodyPr/>
          <a:lstStyle/>
          <a:p>
            <a:r>
              <a:rPr lang="en-US" dirty="0" smtClean="0"/>
              <a:t>Classes in the new </a:t>
            </a:r>
            <a:r>
              <a:rPr lang="en-US" dirty="0" smtClean="0">
                <a:hlinkClick r:id="rId2"/>
              </a:rPr>
              <a:t>java.util.stream</a:t>
            </a:r>
            <a:r>
              <a:rPr lang="en-US" dirty="0" smtClean="0"/>
              <a:t> package provide a Stream API to support functional-style operations on streams of elements. The Stream API is integrated into the Collections API, which enables bulk operations on collections, such as sequential or parallel map-reduce transformations.</a:t>
            </a:r>
            <a:endParaRPr lang="en-US" dirty="0"/>
          </a:p>
        </p:txBody>
      </p:sp>
    </p:spTree>
    <p:extLst>
      <p:ext uri="{BB962C8B-B14F-4D97-AF65-F5344CB8AC3E}">
        <p14:creationId xmlns:p14="http://schemas.microsoft.com/office/powerpoint/2010/main" val="14995157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rgbClr val="008000"/>
                </a:solidFill>
              </a:rPr>
              <a:t> /**</a:t>
            </a:r>
          </a:p>
          <a:p>
            <a:pPr marL="0" indent="0">
              <a:buNone/>
            </a:pPr>
            <a:r>
              <a:rPr lang="en-US" dirty="0">
                <a:solidFill>
                  <a:srgbClr val="008000"/>
                </a:solidFill>
              </a:rPr>
              <a:t>     * Find all elements within the area using the given search method.</a:t>
            </a:r>
          </a:p>
          <a:p>
            <a:pPr marL="0" indent="0">
              <a:buNone/>
            </a:pPr>
            <a:r>
              <a:rPr lang="en-US" dirty="0">
                <a:solidFill>
                  <a:srgbClr val="008000"/>
                </a:solidFill>
              </a:rPr>
              <a:t>     *</a:t>
            </a:r>
          </a:p>
          <a:p>
            <a:pPr marL="0" indent="0">
              <a:buNone/>
            </a:pPr>
            <a:r>
              <a:rPr lang="en-US" dirty="0">
                <a:solidFill>
                  <a:srgbClr val="008000"/>
                </a:solidFill>
              </a:rPr>
              <a:t>     * @param by selector</a:t>
            </a:r>
          </a:p>
          <a:p>
            <a:pPr marL="0" indent="0">
              <a:buNone/>
            </a:pPr>
            <a:r>
              <a:rPr lang="en-US" dirty="0">
                <a:solidFill>
                  <a:srgbClr val="008000"/>
                </a:solidFill>
              </a:rPr>
              <a:t>     * @return A stream of all {@link Element}s, or an empty stream if nothing matches.</a:t>
            </a:r>
          </a:p>
          <a:p>
            <a:pPr marL="0" indent="0">
              <a:buNone/>
            </a:pPr>
            <a:r>
              <a:rPr lang="en-US" dirty="0">
                <a:solidFill>
                  <a:srgbClr val="008000"/>
                </a:solidFill>
              </a:rPr>
              <a:t>     * @see org.openqa.selenium.By</a:t>
            </a:r>
          </a:p>
          <a:p>
            <a:pPr marL="0" indent="0">
              <a:buNone/>
            </a:pPr>
            <a:r>
              <a:rPr lang="en-US" dirty="0">
                <a:solidFill>
                  <a:srgbClr val="008000"/>
                </a:solidFill>
              </a:rPr>
              <a:t>     */</a:t>
            </a:r>
          </a:p>
          <a:p>
            <a:pPr marL="0" indent="0">
              <a:buNone/>
            </a:pPr>
            <a:r>
              <a:rPr lang="en-US" dirty="0"/>
              <a:t>    </a:t>
            </a:r>
            <a:r>
              <a:rPr lang="en-US" dirty="0">
                <a:solidFill>
                  <a:schemeClr val="accent6">
                    <a:lumMod val="50000"/>
                  </a:schemeClr>
                </a:solidFill>
              </a:rPr>
              <a:t>default public </a:t>
            </a:r>
            <a:r>
              <a:rPr lang="en-US" dirty="0"/>
              <a:t>Stream&lt;Element&gt; </a:t>
            </a:r>
            <a:r>
              <a:rPr lang="en-US" dirty="0">
                <a:solidFill>
                  <a:srgbClr val="FF8000"/>
                </a:solidFill>
              </a:rPr>
              <a:t>findElements</a:t>
            </a:r>
            <a:r>
              <a:rPr lang="en-US" dirty="0"/>
              <a:t>(Supplier&lt;By&gt; by) {</a:t>
            </a:r>
          </a:p>
          <a:p>
            <a:pPr marL="0" indent="0">
              <a:buNone/>
            </a:pPr>
            <a:r>
              <a:rPr lang="en-US" dirty="0"/>
              <a:t>        </a:t>
            </a:r>
            <a:r>
              <a:rPr lang="en-US" dirty="0">
                <a:solidFill>
                  <a:schemeClr val="accent6">
                    <a:lumMod val="50000"/>
                  </a:schemeClr>
                </a:solidFill>
              </a:rPr>
              <a:t>return</a:t>
            </a:r>
            <a:r>
              <a:rPr lang="en-US" dirty="0"/>
              <a:t> findElements(by.get()).stream().map(Element::new);</a:t>
            </a:r>
          </a:p>
          <a:p>
            <a:pPr marL="0" indent="0">
              <a:buNone/>
            </a:pPr>
            <a:r>
              <a:rPr lang="en-US" dirty="0"/>
              <a:t>    }</a:t>
            </a:r>
          </a:p>
        </p:txBody>
      </p:sp>
    </p:spTree>
    <p:extLst>
      <p:ext uri="{BB962C8B-B14F-4D97-AF65-F5344CB8AC3E}">
        <p14:creationId xmlns:p14="http://schemas.microsoft.com/office/powerpoint/2010/main" val="32990315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Class Function</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treats functions as first-class </a:t>
            </a:r>
            <a:r>
              <a:rPr lang="en-US" dirty="0" smtClean="0"/>
              <a:t>citizens,</a:t>
            </a:r>
          </a:p>
          <a:p>
            <a:r>
              <a:rPr lang="en-US" dirty="0"/>
              <a:t>a</a:t>
            </a:r>
            <a:r>
              <a:rPr lang="en-US" dirty="0" smtClean="0"/>
              <a:t>nd supports </a:t>
            </a:r>
          </a:p>
          <a:p>
            <a:pPr marL="0" indent="0">
              <a:buNone/>
            </a:pPr>
            <a:r>
              <a:rPr lang="en-US" dirty="0"/>
              <a:t> </a:t>
            </a:r>
            <a:r>
              <a:rPr lang="en-US" dirty="0" smtClean="0"/>
              <a:t>   - passing </a:t>
            </a:r>
            <a:r>
              <a:rPr lang="en-US" dirty="0"/>
              <a:t>functions as arguments to other functions, </a:t>
            </a:r>
            <a:endParaRPr lang="en-US" dirty="0" smtClean="0"/>
          </a:p>
          <a:p>
            <a:pPr marL="0" indent="0">
              <a:buNone/>
            </a:pPr>
            <a:r>
              <a:rPr lang="en-US" dirty="0"/>
              <a:t> </a:t>
            </a:r>
            <a:r>
              <a:rPr lang="en-US" dirty="0" smtClean="0"/>
              <a:t>   - returning </a:t>
            </a:r>
            <a:r>
              <a:rPr lang="en-US" dirty="0"/>
              <a:t>them as the values from other functions, </a:t>
            </a:r>
            <a:endParaRPr lang="en-US" dirty="0" smtClean="0"/>
          </a:p>
          <a:p>
            <a:pPr marL="0" indent="0">
              <a:buNone/>
            </a:pPr>
            <a:r>
              <a:rPr lang="en-US" dirty="0"/>
              <a:t> </a:t>
            </a:r>
            <a:r>
              <a:rPr lang="en-US" dirty="0" smtClean="0"/>
              <a:t>   - and </a:t>
            </a:r>
            <a:r>
              <a:rPr lang="en-US" dirty="0"/>
              <a:t>assigning them to variables or storing them in data structures.</a:t>
            </a:r>
          </a:p>
        </p:txBody>
      </p:sp>
    </p:spTree>
    <p:extLst>
      <p:ext uri="{BB962C8B-B14F-4D97-AF65-F5344CB8AC3E}">
        <p14:creationId xmlns:p14="http://schemas.microsoft.com/office/powerpoint/2010/main" val="1442202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a:t>
            </a:r>
            <a:endParaRPr lang="en-US" dirty="0"/>
          </a:p>
        </p:txBody>
      </p:sp>
      <p:sp>
        <p:nvSpPr>
          <p:cNvPr id="3" name="Content Placeholder 2"/>
          <p:cNvSpPr>
            <a:spLocks noGrp="1"/>
          </p:cNvSpPr>
          <p:nvPr>
            <p:ph idx="1"/>
          </p:nvPr>
        </p:nvSpPr>
        <p:spPr/>
        <p:txBody>
          <a:bodyPr/>
          <a:lstStyle/>
          <a:p>
            <a:r>
              <a:rPr lang="en-US" dirty="0" smtClean="0"/>
              <a:t>Lambda Expressions, a “new” language feature, has been introduced in this release. They enable you to treat functionality as a method argument, or code as data. </a:t>
            </a:r>
          </a:p>
          <a:p>
            <a:r>
              <a:rPr lang="en-US" dirty="0" smtClean="0"/>
              <a:t>Lambda expressions let you express instances of single-method interfaces (referred to as functional interfaces) more compactly.</a:t>
            </a:r>
            <a:endParaRPr lang="en-US" dirty="0"/>
          </a:p>
        </p:txBody>
      </p:sp>
    </p:spTree>
    <p:extLst>
      <p:ext uri="{BB962C8B-B14F-4D97-AF65-F5344CB8AC3E}">
        <p14:creationId xmlns:p14="http://schemas.microsoft.com/office/powerpoint/2010/main" val="26250776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dirty="0"/>
              <a:t>higher-order function </a:t>
            </a:r>
            <a:r>
              <a:rPr lang="en-US" dirty="0" smtClean="0"/>
              <a:t>is </a:t>
            </a:r>
            <a:r>
              <a:rPr lang="en-US" dirty="0"/>
              <a:t>a function that does at least one of the following:</a:t>
            </a:r>
          </a:p>
          <a:p>
            <a:pPr marL="0" indent="0">
              <a:buNone/>
            </a:pPr>
            <a:r>
              <a:rPr lang="en-US" dirty="0" smtClean="0"/>
              <a:t>	- takes </a:t>
            </a:r>
            <a:r>
              <a:rPr lang="en-US" dirty="0"/>
              <a:t>one or more functions as an input</a:t>
            </a:r>
          </a:p>
          <a:p>
            <a:pPr marL="0" indent="0">
              <a:buNone/>
            </a:pPr>
            <a:r>
              <a:rPr lang="en-US" dirty="0" smtClean="0"/>
              <a:t>	- outputs </a:t>
            </a:r>
            <a:r>
              <a:rPr lang="en-US" dirty="0"/>
              <a:t>a </a:t>
            </a:r>
            <a:r>
              <a:rPr lang="en-US" dirty="0" smtClean="0"/>
              <a:t>function</a:t>
            </a:r>
          </a:p>
          <a:p>
            <a:r>
              <a:rPr lang="en-US" dirty="0" smtClean="0"/>
              <a:t>Also </a:t>
            </a:r>
            <a:r>
              <a:rPr lang="en-US" dirty="0"/>
              <a:t>known as operators or functionals. The derivative in calculus is a common example, since it maps a function to another function</a:t>
            </a:r>
            <a:r>
              <a:rPr lang="en-US" dirty="0" smtClean="0"/>
              <a:t>.</a:t>
            </a:r>
          </a:p>
          <a:p>
            <a:r>
              <a:rPr lang="en-US" dirty="0"/>
              <a:t>All other functions are first-order functions. </a:t>
            </a:r>
          </a:p>
          <a:p>
            <a:pPr marL="0" indent="0">
              <a:buNone/>
            </a:pPr>
            <a:endParaRPr lang="en-US" dirty="0"/>
          </a:p>
        </p:txBody>
      </p:sp>
    </p:spTree>
    <p:extLst>
      <p:ext uri="{BB962C8B-B14F-4D97-AF65-F5344CB8AC3E}">
        <p14:creationId xmlns:p14="http://schemas.microsoft.com/office/powerpoint/2010/main" val="33634790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008000"/>
                </a:solidFill>
              </a:rPr>
              <a:t> /**</a:t>
            </a:r>
          </a:p>
          <a:p>
            <a:pPr marL="0" indent="0">
              <a:buNone/>
            </a:pPr>
            <a:r>
              <a:rPr lang="en-US" dirty="0">
                <a:solidFill>
                  <a:srgbClr val="008000"/>
                </a:solidFill>
              </a:rPr>
              <a:t>     * Locate the integer value representing current year </a:t>
            </a:r>
            <a:endParaRPr lang="en-US" dirty="0" smtClean="0">
              <a:solidFill>
                <a:srgbClr val="008000"/>
              </a:solidFill>
            </a:endParaRPr>
          </a:p>
          <a:p>
            <a:pPr marL="0" indent="0">
              <a:buNone/>
            </a:pPr>
            <a:r>
              <a:rPr lang="en-US" dirty="0">
                <a:solidFill>
                  <a:srgbClr val="008000"/>
                </a:solidFill>
              </a:rPr>
              <a:t> </a:t>
            </a:r>
            <a:r>
              <a:rPr lang="en-US" dirty="0" smtClean="0">
                <a:solidFill>
                  <a:srgbClr val="008000"/>
                </a:solidFill>
              </a:rPr>
              <a:t>    * on </a:t>
            </a:r>
            <a:r>
              <a:rPr lang="en-US" dirty="0">
                <a:solidFill>
                  <a:srgbClr val="008000"/>
                </a:solidFill>
              </a:rPr>
              <a:t>a calendar</a:t>
            </a:r>
          </a:p>
          <a:p>
            <a:pPr marL="0" indent="0">
              <a:buNone/>
            </a:pPr>
            <a:r>
              <a:rPr lang="en-US" dirty="0">
                <a:solidFill>
                  <a:srgbClr val="008000"/>
                </a:solidFill>
              </a:rPr>
              <a:t>     */</a:t>
            </a:r>
          </a:p>
          <a:p>
            <a:pPr marL="0" indent="0">
              <a:buNone/>
            </a:pPr>
            <a:r>
              <a:rPr lang="en-US" dirty="0"/>
              <a:t>    </a:t>
            </a:r>
            <a:r>
              <a:rPr lang="en-US" dirty="0">
                <a:solidFill>
                  <a:srgbClr val="CF00BD"/>
                </a:solidFill>
              </a:rPr>
              <a:t>CURRENT_MONTH</a:t>
            </a:r>
            <a:r>
              <a:rPr lang="en-US" dirty="0"/>
              <a:t>(</a:t>
            </a:r>
          </a:p>
          <a:p>
            <a:pPr marL="0" indent="0">
              <a:buNone/>
            </a:pPr>
            <a:r>
              <a:rPr lang="en-US" dirty="0"/>
              <a:t>            Locators.&lt;</a:t>
            </a:r>
            <a:r>
              <a:rPr lang="en-US" dirty="0">
                <a:solidFill>
                  <a:schemeClr val="accent5">
                    <a:lumMod val="50000"/>
                  </a:schemeClr>
                </a:solidFill>
              </a:rPr>
              <a:t>AbstractPage</a:t>
            </a:r>
            <a:r>
              <a:rPr lang="en-US" dirty="0"/>
              <a:t>&gt;element(</a:t>
            </a:r>
            <a:r>
              <a:rPr lang="en-US" dirty="0">
                <a:solidFill>
                  <a:srgbClr val="CF00BD"/>
                </a:solidFill>
              </a:rPr>
              <a:t>UI_DATEPICKER_DIV</a:t>
            </a:r>
            <a:r>
              <a:rPr lang="en-US" dirty="0"/>
              <a:t>)</a:t>
            </a:r>
          </a:p>
          <a:p>
            <a:pPr marL="0" indent="0">
              <a:buNone/>
            </a:pPr>
            <a:r>
              <a:rPr lang="en-US" dirty="0"/>
              <a:t>                    .</a:t>
            </a:r>
            <a:r>
              <a:rPr lang="en-US" dirty="0" err="1" smtClean="0"/>
              <a:t>andThen</a:t>
            </a:r>
            <a:r>
              <a:rPr lang="en-US" dirty="0" smtClean="0"/>
              <a:t>(</a:t>
            </a:r>
            <a:r>
              <a:rPr lang="en-US" dirty="0"/>
              <a:t>element(</a:t>
            </a:r>
            <a:r>
              <a:rPr lang="en-US" dirty="0">
                <a:solidFill>
                  <a:srgbClr val="CF00BD"/>
                </a:solidFill>
              </a:rPr>
              <a:t>UI_DATEPICKER_MONTH</a:t>
            </a:r>
            <a:r>
              <a:rPr lang="en-US" dirty="0"/>
              <a:t>))</a:t>
            </a:r>
          </a:p>
          <a:p>
            <a:pPr marL="0" indent="0">
              <a:buNone/>
            </a:pPr>
            <a:r>
              <a:rPr lang="en-US" dirty="0"/>
              <a:t>                    .</a:t>
            </a:r>
            <a:r>
              <a:rPr lang="en-US" dirty="0" err="1" smtClean="0"/>
              <a:t>andThen</a:t>
            </a:r>
            <a:r>
              <a:rPr lang="en-US" dirty="0" smtClean="0"/>
              <a:t>(</a:t>
            </a:r>
            <a:r>
              <a:rPr lang="en-US" dirty="0">
                <a:solidFill>
                  <a:srgbClr val="CF00BD"/>
                </a:solidFill>
              </a:rPr>
              <a:t>TEXT</a:t>
            </a:r>
            <a:r>
              <a:rPr lang="en-US" dirty="0"/>
              <a:t>)</a:t>
            </a:r>
          </a:p>
          <a:p>
            <a:pPr marL="0" indent="0">
              <a:buNone/>
            </a:pPr>
            <a:r>
              <a:rPr lang="en-US" dirty="0"/>
              <a:t>                    .</a:t>
            </a:r>
            <a:r>
              <a:rPr lang="en-US" dirty="0" err="1" smtClean="0"/>
              <a:t>andThen</a:t>
            </a:r>
            <a:r>
              <a:rPr lang="en-US" dirty="0" smtClean="0"/>
              <a:t>(</a:t>
            </a:r>
            <a:r>
              <a:rPr lang="en-US" dirty="0">
                <a:solidFill>
                  <a:srgbClr val="CF00BD"/>
                </a:solidFill>
              </a:rPr>
              <a:t>TO_MONTH</a:t>
            </a:r>
            <a:r>
              <a:rPr lang="en-US" dirty="0"/>
              <a:t>)</a:t>
            </a:r>
          </a:p>
          <a:p>
            <a:pPr marL="0" indent="0">
              <a:buNone/>
            </a:pPr>
            <a:r>
              <a:rPr lang="en-US" dirty="0"/>
              <a:t>                    .</a:t>
            </a:r>
            <a:r>
              <a:rPr lang="en-US" dirty="0" err="1" smtClean="0"/>
              <a:t>andThen</a:t>
            </a:r>
            <a:r>
              <a:rPr lang="en-US" dirty="0" smtClean="0"/>
              <a:t>(</a:t>
            </a:r>
            <a:r>
              <a:rPr lang="en-US" dirty="0">
                <a:solidFill>
                  <a:srgbClr val="CF00BD"/>
                </a:solidFill>
              </a:rPr>
              <a:t>ORDINAL</a:t>
            </a:r>
            <a:r>
              <a:rPr lang="en-US" dirty="0"/>
              <a:t>)</a:t>
            </a:r>
          </a:p>
          <a:p>
            <a:pPr marL="0" indent="0">
              <a:buNone/>
            </a:pPr>
            <a:r>
              <a:rPr lang="en-US" dirty="0"/>
              <a:t>    );</a:t>
            </a:r>
          </a:p>
        </p:txBody>
      </p:sp>
    </p:spTree>
    <p:extLst>
      <p:ext uri="{BB962C8B-B14F-4D97-AF65-F5344CB8AC3E}">
        <p14:creationId xmlns:p14="http://schemas.microsoft.com/office/powerpoint/2010/main" val="35264035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50000"/>
                  </a:schemeClr>
                </a:solidFill>
              </a:rPr>
              <a:t>public class </a:t>
            </a:r>
            <a:r>
              <a:rPr lang="en-US" dirty="0"/>
              <a:t>Table&lt;</a:t>
            </a:r>
            <a:r>
              <a:rPr lang="en-US" dirty="0">
                <a:solidFill>
                  <a:schemeClr val="accent5">
                    <a:lumMod val="50000"/>
                  </a:schemeClr>
                </a:solidFill>
              </a:rPr>
              <a:t>T</a:t>
            </a:r>
            <a:r>
              <a:rPr lang="en-US" dirty="0"/>
              <a:t>, </a:t>
            </a:r>
            <a:r>
              <a:rPr lang="en-US" dirty="0">
                <a:solidFill>
                  <a:srgbClr val="215968"/>
                </a:solidFill>
              </a:rPr>
              <a:t>Where</a:t>
            </a:r>
            <a:r>
              <a:rPr lang="en-US" dirty="0"/>
              <a:t> </a:t>
            </a:r>
            <a:r>
              <a:rPr lang="en-US" dirty="0">
                <a:solidFill>
                  <a:srgbClr val="984807"/>
                </a:solidFill>
              </a:rPr>
              <a:t>extends</a:t>
            </a:r>
            <a:r>
              <a:rPr lang="en-US" dirty="0"/>
              <a:t> Searchable&lt;</a:t>
            </a:r>
            <a:r>
              <a:rPr lang="en-US" dirty="0">
                <a:solidFill>
                  <a:srgbClr val="215968"/>
                </a:solidFill>
              </a:rPr>
              <a:t>Where</a:t>
            </a:r>
            <a:r>
              <a:rPr lang="en-US" dirty="0"/>
              <a:t>&gt;&gt; </a:t>
            </a:r>
            <a:r>
              <a:rPr lang="en-US" dirty="0">
                <a:solidFill>
                  <a:srgbClr val="984807"/>
                </a:solidFill>
              </a:rPr>
              <a:t>extends</a:t>
            </a:r>
            <a:r>
              <a:rPr lang="en-US" dirty="0"/>
              <a:t> Locating&lt;</a:t>
            </a:r>
            <a:r>
              <a:rPr lang="en-US" dirty="0">
                <a:solidFill>
                  <a:srgbClr val="215968"/>
                </a:solidFill>
              </a:rPr>
              <a:t>Where</a:t>
            </a:r>
            <a:r>
              <a:rPr lang="en-US" dirty="0"/>
              <a:t>, Element&gt; {</a:t>
            </a:r>
          </a:p>
          <a:p>
            <a:pPr marL="0" indent="0">
              <a:buNone/>
            </a:pPr>
            <a:endParaRPr lang="en-US" dirty="0"/>
          </a:p>
          <a:p>
            <a:pPr marL="0" indent="0">
              <a:buNone/>
            </a:pPr>
            <a:r>
              <a:rPr lang="en-US" dirty="0"/>
              <a:t>    </a:t>
            </a:r>
            <a:r>
              <a:rPr lang="en-US" dirty="0">
                <a:solidFill>
                  <a:srgbClr val="984807"/>
                </a:solidFill>
              </a:rPr>
              <a:t>private final </a:t>
            </a:r>
            <a:r>
              <a:rPr lang="en-US" dirty="0"/>
              <a:t>Locator&lt;Stream&lt;Element&gt;, </a:t>
            </a:r>
            <a:r>
              <a:rPr lang="en-US" dirty="0">
                <a:solidFill>
                  <a:srgbClr val="215968"/>
                </a:solidFill>
              </a:rPr>
              <a:t>T</a:t>
            </a:r>
            <a:r>
              <a:rPr lang="en-US" dirty="0"/>
              <a:t>&gt; </a:t>
            </a:r>
            <a:r>
              <a:rPr lang="en-US" dirty="0">
                <a:solidFill>
                  <a:srgbClr val="CF00BD"/>
                </a:solidFill>
              </a:rPr>
              <a:t>mapper</a:t>
            </a:r>
            <a:r>
              <a:rPr lang="en-US" dirty="0"/>
              <a:t>;</a:t>
            </a:r>
          </a:p>
          <a:p>
            <a:pPr marL="0" indent="0">
              <a:buNone/>
            </a:pPr>
            <a:endParaRPr lang="en-US" dirty="0"/>
          </a:p>
          <a:p>
            <a:pPr marL="0" indent="0">
              <a:buNone/>
            </a:pPr>
            <a:r>
              <a:rPr lang="en-US" dirty="0"/>
              <a:t>    </a:t>
            </a:r>
            <a:r>
              <a:rPr lang="en-US" dirty="0">
                <a:solidFill>
                  <a:srgbClr val="984807"/>
                </a:solidFill>
              </a:rPr>
              <a:t>public</a:t>
            </a:r>
            <a:r>
              <a:rPr lang="en-US" dirty="0"/>
              <a:t> Table(</a:t>
            </a:r>
            <a:r>
              <a:rPr lang="en-US" dirty="0">
                <a:solidFill>
                  <a:srgbClr val="215968"/>
                </a:solidFill>
              </a:rPr>
              <a:t>Where</a:t>
            </a:r>
            <a:r>
              <a:rPr lang="en-US" dirty="0"/>
              <a:t> where,</a:t>
            </a:r>
          </a:p>
          <a:p>
            <a:pPr marL="0" indent="0">
              <a:buNone/>
            </a:pPr>
            <a:r>
              <a:rPr lang="en-US" dirty="0"/>
              <a:t>                 Locator&lt;</a:t>
            </a:r>
            <a:r>
              <a:rPr lang="en-US" dirty="0">
                <a:solidFill>
                  <a:srgbClr val="215968"/>
                </a:solidFill>
              </a:rPr>
              <a:t>Where</a:t>
            </a:r>
            <a:r>
              <a:rPr lang="en-US" dirty="0"/>
              <a:t>, Element&gt; locator,</a:t>
            </a:r>
          </a:p>
          <a:p>
            <a:pPr marL="0" indent="0">
              <a:buNone/>
            </a:pPr>
            <a:r>
              <a:rPr lang="en-US" dirty="0"/>
              <a:t>                 Locator&lt;Stream&lt;Element&gt;, </a:t>
            </a:r>
            <a:r>
              <a:rPr lang="en-US" dirty="0">
                <a:solidFill>
                  <a:srgbClr val="215968"/>
                </a:solidFill>
              </a:rPr>
              <a:t>T</a:t>
            </a:r>
            <a:r>
              <a:rPr lang="en-US" dirty="0"/>
              <a:t>&gt; mapper) {</a:t>
            </a:r>
          </a:p>
          <a:p>
            <a:pPr marL="0" indent="0">
              <a:buNone/>
            </a:pPr>
            <a:r>
              <a:rPr lang="en-US" dirty="0"/>
              <a:t>        </a:t>
            </a:r>
            <a:r>
              <a:rPr lang="en-US" dirty="0">
                <a:solidFill>
                  <a:srgbClr val="984807"/>
                </a:solidFill>
              </a:rPr>
              <a:t>super</a:t>
            </a:r>
            <a:r>
              <a:rPr lang="en-US" dirty="0"/>
              <a:t>(where, locator);</a:t>
            </a:r>
          </a:p>
          <a:p>
            <a:pPr marL="0" indent="0">
              <a:buNone/>
            </a:pPr>
            <a:r>
              <a:rPr lang="en-US" dirty="0"/>
              <a:t>        </a:t>
            </a:r>
            <a:r>
              <a:rPr lang="en-US" dirty="0">
                <a:solidFill>
                  <a:schemeClr val="accent6">
                    <a:lumMod val="50000"/>
                  </a:schemeClr>
                </a:solidFill>
              </a:rPr>
              <a:t>this</a:t>
            </a:r>
            <a:r>
              <a:rPr lang="en-US" dirty="0"/>
              <a:t>.</a:t>
            </a:r>
            <a:r>
              <a:rPr lang="en-US" dirty="0">
                <a:solidFill>
                  <a:srgbClr val="CF00BD"/>
                </a:solidFill>
              </a:rPr>
              <a:t>mapper</a:t>
            </a:r>
            <a:r>
              <a:rPr lang="en-US" dirty="0"/>
              <a:t> = mapper;</a:t>
            </a:r>
          </a:p>
          <a:p>
            <a:pPr marL="0" indent="0">
              <a:buNone/>
            </a:pPr>
            <a:r>
              <a:rPr lang="en-US" dirty="0"/>
              <a:t>    }</a:t>
            </a:r>
          </a:p>
          <a:p>
            <a:pPr marL="0" indent="0">
              <a:buNone/>
            </a:pPr>
            <a:endParaRPr lang="en-US" dirty="0"/>
          </a:p>
          <a:p>
            <a:pPr marL="0" indent="0">
              <a:buNone/>
            </a:pPr>
            <a:r>
              <a:rPr lang="en-US" dirty="0"/>
              <a:t>    </a:t>
            </a:r>
            <a:r>
              <a:rPr lang="en-US" dirty="0">
                <a:solidFill>
                  <a:srgbClr val="984807"/>
                </a:solidFill>
              </a:rPr>
              <a:t>public</a:t>
            </a:r>
            <a:r>
              <a:rPr lang="en-US" dirty="0"/>
              <a:t> Stream&lt;</a:t>
            </a:r>
            <a:r>
              <a:rPr lang="en-US" dirty="0">
                <a:solidFill>
                  <a:srgbClr val="215968"/>
                </a:solidFill>
              </a:rPr>
              <a:t>T</a:t>
            </a:r>
            <a:r>
              <a:rPr lang="en-US" dirty="0"/>
              <a:t>&gt; </a:t>
            </a:r>
            <a:r>
              <a:rPr lang="en-US" dirty="0">
                <a:solidFill>
                  <a:srgbClr val="FF8000"/>
                </a:solidFill>
              </a:rPr>
              <a:t>getRows</a:t>
            </a:r>
            <a:r>
              <a:rPr lang="en-US" dirty="0"/>
              <a:t>() {</a:t>
            </a:r>
          </a:p>
          <a:p>
            <a:pPr marL="0" indent="0">
              <a:buNone/>
            </a:pPr>
            <a:r>
              <a:rPr lang="en-US" dirty="0"/>
              <a:t>        </a:t>
            </a:r>
            <a:r>
              <a:rPr lang="en-US" dirty="0">
                <a:solidFill>
                  <a:srgbClr val="984807"/>
                </a:solidFill>
              </a:rPr>
              <a:t>return</a:t>
            </a:r>
            <a:r>
              <a:rPr lang="en-US" dirty="0"/>
              <a:t> locate(elements(</a:t>
            </a:r>
            <a:r>
              <a:rPr lang="en-US" dirty="0">
                <a:solidFill>
                  <a:srgbClr val="CF00BD"/>
                </a:solidFill>
              </a:rPr>
              <a:t>TR</a:t>
            </a:r>
            <a:r>
              <a:rPr lang="en-US" dirty="0"/>
              <a:t>))</a:t>
            </a:r>
          </a:p>
          <a:p>
            <a:pPr marL="0" indent="0">
              <a:buNone/>
            </a:pPr>
            <a:r>
              <a:rPr lang="en-US" dirty="0"/>
              <a:t> </a:t>
            </a:r>
            <a:r>
              <a:rPr lang="en-US" dirty="0" smtClean="0"/>
              <a:t>               .</a:t>
            </a:r>
            <a:r>
              <a:rPr lang="en-US" dirty="0"/>
              <a:t>filter(Locators.&lt;Element&gt;tryElement(</a:t>
            </a:r>
            <a:r>
              <a:rPr lang="en-US" dirty="0">
                <a:solidFill>
                  <a:srgbClr val="CF00BD"/>
                </a:solidFill>
              </a:rPr>
              <a:t>TD</a:t>
            </a:r>
            <a:r>
              <a:rPr lang="en-US" dirty="0"/>
              <a:t>).and(</a:t>
            </a:r>
            <a:r>
              <a:rPr lang="en-US" dirty="0">
                <a:solidFill>
                  <a:srgbClr val="CF00BD"/>
                </a:solidFill>
              </a:rPr>
              <a:t>NOT_NULL</a:t>
            </a:r>
            <a:r>
              <a:rPr lang="en-US" dirty="0"/>
              <a:t>)</a:t>
            </a:r>
            <a:r>
              <a:rPr lang="en-US" dirty="0" smtClean="0"/>
              <a:t>)</a:t>
            </a:r>
          </a:p>
          <a:p>
            <a:pPr marL="0" indent="0">
              <a:buNone/>
            </a:pPr>
            <a:r>
              <a:rPr lang="en-US" dirty="0" smtClean="0"/>
              <a:t>                </a:t>
            </a:r>
            <a:r>
              <a:rPr lang="en-US" dirty="0"/>
              <a:t>.map(elements(</a:t>
            </a:r>
            <a:r>
              <a:rPr lang="en-US" dirty="0">
                <a:solidFill>
                  <a:srgbClr val="CF00BD"/>
                </a:solidFill>
              </a:rPr>
              <a:t>TD</a:t>
            </a:r>
            <a:r>
              <a:rPr lang="en-US" dirty="0"/>
              <a:t>))</a:t>
            </a:r>
          </a:p>
          <a:p>
            <a:pPr marL="0" indent="0">
              <a:buNone/>
            </a:pPr>
            <a:r>
              <a:rPr lang="en-US" dirty="0"/>
              <a:t>                .map(</a:t>
            </a:r>
            <a:r>
              <a:rPr lang="en-US" dirty="0">
                <a:solidFill>
                  <a:srgbClr val="CF00BD"/>
                </a:solidFill>
              </a:rPr>
              <a:t>mapper</a:t>
            </a:r>
            <a:r>
              <a:rPr lang="en-US" dirty="0"/>
              <a:t>);</a:t>
            </a:r>
          </a:p>
          <a:p>
            <a:pPr marL="0" indent="0">
              <a:buNone/>
            </a:pPr>
            <a:r>
              <a:rPr lang="en-US" dirty="0"/>
              <a:t>    </a:t>
            </a: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13760138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Locator</a:t>
            </a:r>
            <a:r>
              <a:rPr lang="en-US" dirty="0"/>
              <a:t>&lt;AbstractPage, Element&gt; locator = </a:t>
            </a:r>
            <a:r>
              <a:rPr lang="en-US" dirty="0" smtClean="0"/>
              <a:t>        </a:t>
            </a:r>
          </a:p>
          <a:p>
            <a:pPr marL="0" indent="0">
              <a:buNone/>
            </a:pPr>
            <a:r>
              <a:rPr lang="en-US" dirty="0"/>
              <a:t> </a:t>
            </a:r>
            <a:r>
              <a:rPr lang="en-US" dirty="0" smtClean="0"/>
              <a:t>          Locators</a:t>
            </a:r>
            <a:r>
              <a:rPr lang="en-US" dirty="0"/>
              <a:t>.&lt;AbstractPage&gt;element(</a:t>
            </a:r>
            <a:r>
              <a:rPr lang="en-US" dirty="0">
                <a:solidFill>
                  <a:srgbClr val="CF00BD"/>
                </a:solidFill>
              </a:rPr>
              <a:t>MAIN</a:t>
            </a:r>
            <a:r>
              <a:rPr lang="en-US" dirty="0" smtClean="0"/>
              <a:t>)</a:t>
            </a:r>
          </a:p>
          <a:p>
            <a:pPr marL="0" indent="0">
              <a:buNone/>
            </a:pPr>
            <a:r>
              <a:rPr lang="en-US" dirty="0" smtClean="0"/>
              <a:t>                 .</a:t>
            </a:r>
            <a:r>
              <a:rPr lang="en-US" dirty="0"/>
              <a:t>and(element(</a:t>
            </a:r>
            <a:r>
              <a:rPr lang="en-US" dirty="0">
                <a:solidFill>
                  <a:srgbClr val="CF00BD"/>
                </a:solidFill>
              </a:rPr>
              <a:t>TABLE</a:t>
            </a:r>
            <a:r>
              <a:rPr lang="en-US" dirty="0"/>
              <a:t>))</a:t>
            </a:r>
            <a:r>
              <a:rPr lang="en-US" dirty="0" smtClean="0"/>
              <a:t>;</a:t>
            </a:r>
          </a:p>
          <a:p>
            <a:pPr marL="0" indent="0">
              <a:buNone/>
            </a:pPr>
            <a:r>
              <a:rPr lang="en-US" dirty="0" smtClean="0"/>
              <a:t>Locator</a:t>
            </a:r>
            <a:r>
              <a:rPr lang="en-US" dirty="0"/>
              <a:t>&lt;Stream&lt;Element&gt;, Person&gt; mapper = (stream) -&gt; {</a:t>
            </a:r>
          </a:p>
          <a:p>
            <a:pPr marL="0" indent="0">
              <a:buNone/>
            </a:pPr>
            <a:r>
              <a:rPr lang="en-US" dirty="0"/>
              <a:t>            Iterator&lt;String&gt; iterator = stream.map(</a:t>
            </a:r>
            <a:r>
              <a:rPr lang="en-US" dirty="0">
                <a:solidFill>
                  <a:srgbClr val="CF00BD"/>
                </a:solidFill>
              </a:rPr>
              <a:t>TEXT</a:t>
            </a:r>
            <a:r>
              <a:rPr lang="en-US" dirty="0"/>
              <a:t>).iterator();</a:t>
            </a:r>
          </a:p>
          <a:p>
            <a:pPr marL="0" indent="0">
              <a:buNone/>
            </a:pPr>
            <a:r>
              <a:rPr lang="en-US" dirty="0"/>
              <a:t>            </a:t>
            </a:r>
            <a:r>
              <a:rPr lang="en-US" dirty="0">
                <a:solidFill>
                  <a:schemeClr val="accent6">
                    <a:lumMod val="50000"/>
                  </a:schemeClr>
                </a:solidFill>
              </a:rPr>
              <a:t>return</a:t>
            </a:r>
            <a:r>
              <a:rPr lang="en-US" dirty="0"/>
              <a:t> </a:t>
            </a:r>
            <a:r>
              <a:rPr lang="en-US" dirty="0">
                <a:solidFill>
                  <a:srgbClr val="984807"/>
                </a:solidFill>
              </a:rPr>
              <a:t>new</a:t>
            </a:r>
            <a:r>
              <a:rPr lang="en-US" dirty="0"/>
              <a:t> Person(iterator.next(), </a:t>
            </a:r>
            <a:endParaRPr lang="en-US" dirty="0" smtClean="0"/>
          </a:p>
          <a:p>
            <a:pPr marL="0" indent="0">
              <a:buNone/>
            </a:pPr>
            <a:r>
              <a:rPr lang="en-US" dirty="0"/>
              <a:t> </a:t>
            </a:r>
            <a:r>
              <a:rPr lang="en-US" dirty="0" smtClean="0"/>
              <a:t>                                              iterator.next</a:t>
            </a:r>
            <a:r>
              <a:rPr lang="en-US" dirty="0"/>
              <a:t>(), </a:t>
            </a:r>
            <a:endParaRPr lang="en-US" dirty="0" smtClean="0"/>
          </a:p>
          <a:p>
            <a:pPr marL="0" indent="0">
              <a:buNone/>
            </a:pPr>
            <a:r>
              <a:rPr lang="en-US" dirty="0"/>
              <a:t> </a:t>
            </a:r>
            <a:r>
              <a:rPr lang="en-US" dirty="0" smtClean="0"/>
              <a:t>                                              </a:t>
            </a:r>
            <a:r>
              <a:rPr lang="en-US" dirty="0" smtClean="0">
                <a:solidFill>
                  <a:srgbClr val="CF00BD"/>
                </a:solidFill>
              </a:rPr>
              <a:t>PARSE_INT.</a:t>
            </a:r>
            <a:r>
              <a:rPr lang="en-US" dirty="0" smtClean="0"/>
              <a:t>locate</a:t>
            </a:r>
            <a:r>
              <a:rPr lang="en-US" dirty="0"/>
              <a:t>(iterator.next()</a:t>
            </a:r>
            <a:r>
              <a:rPr lang="en-US" dirty="0" smtClean="0"/>
              <a:t>)</a:t>
            </a:r>
          </a:p>
          <a:p>
            <a:pPr marL="0" indent="0">
              <a:buNone/>
            </a:pPr>
            <a:r>
              <a:rPr lang="en-US" dirty="0"/>
              <a:t> </a:t>
            </a:r>
            <a:r>
              <a:rPr lang="en-US" dirty="0" smtClean="0"/>
              <a:t>                                             )</a:t>
            </a:r>
            <a:r>
              <a:rPr lang="en-US" dirty="0"/>
              <a:t>;</a:t>
            </a:r>
          </a:p>
          <a:p>
            <a:pPr marL="0" indent="0">
              <a:buNone/>
            </a:pPr>
            <a:r>
              <a:rPr lang="en-US" dirty="0" smtClean="0"/>
              <a:t>}</a:t>
            </a:r>
            <a:r>
              <a:rPr lang="en-US" dirty="0"/>
              <a:t>;</a:t>
            </a:r>
          </a:p>
          <a:p>
            <a:pPr marL="0" indent="0">
              <a:buNone/>
            </a:pPr>
            <a:r>
              <a:rPr lang="en-US" dirty="0" smtClean="0"/>
              <a:t>Table</a:t>
            </a:r>
            <a:r>
              <a:rPr lang="en-US" dirty="0"/>
              <a:t>&lt;Person, AbstractPage&gt; table = </a:t>
            </a:r>
            <a:endParaRPr lang="en-US" dirty="0" smtClean="0"/>
          </a:p>
          <a:p>
            <a:pPr marL="0" indent="0">
              <a:buNone/>
            </a:pPr>
            <a:r>
              <a:rPr lang="en-US" dirty="0"/>
              <a:t> </a:t>
            </a:r>
            <a:r>
              <a:rPr lang="en-US" dirty="0" smtClean="0"/>
              <a:t>           </a:t>
            </a:r>
            <a:r>
              <a:rPr lang="en-US" dirty="0" smtClean="0">
                <a:solidFill>
                  <a:srgbClr val="984807"/>
                </a:solidFill>
              </a:rPr>
              <a:t>new</a:t>
            </a:r>
            <a:r>
              <a:rPr lang="en-US" dirty="0" smtClean="0"/>
              <a:t> </a:t>
            </a:r>
            <a:r>
              <a:rPr lang="en-US" dirty="0"/>
              <a:t>Table&lt;&gt;(page, locator, mapper);</a:t>
            </a:r>
          </a:p>
        </p:txBody>
      </p:sp>
    </p:spTree>
    <p:extLst>
      <p:ext uri="{BB962C8B-B14F-4D97-AF65-F5344CB8AC3E}">
        <p14:creationId xmlns:p14="http://schemas.microsoft.com/office/powerpoint/2010/main" val="3968334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r>
              <a:rPr lang="en-US" dirty="0">
                <a:solidFill>
                  <a:schemeClr val="accent6">
                    <a:lumMod val="50000"/>
                  </a:schemeClr>
                </a:solidFill>
              </a:rPr>
              <a:t>class</a:t>
            </a:r>
            <a:r>
              <a:rPr lang="en-US" dirty="0"/>
              <a:t> Person {</a:t>
            </a:r>
          </a:p>
          <a:p>
            <a:pPr marL="0" indent="0">
              <a:buNone/>
            </a:pPr>
            <a:r>
              <a:rPr lang="en-US" dirty="0"/>
              <a:t>        </a:t>
            </a:r>
            <a:r>
              <a:rPr lang="en-US" dirty="0">
                <a:solidFill>
                  <a:srgbClr val="984807"/>
                </a:solidFill>
              </a:rPr>
              <a:t>private final </a:t>
            </a:r>
            <a:r>
              <a:rPr lang="en-US" dirty="0"/>
              <a:t>String </a:t>
            </a:r>
            <a:r>
              <a:rPr lang="en-US" dirty="0">
                <a:solidFill>
                  <a:srgbClr val="CF00BD"/>
                </a:solidFill>
              </a:rPr>
              <a:t>firstName</a:t>
            </a:r>
            <a:r>
              <a:rPr lang="en-US" dirty="0"/>
              <a:t>;</a:t>
            </a:r>
          </a:p>
          <a:p>
            <a:pPr marL="0" indent="0">
              <a:buNone/>
            </a:pPr>
            <a:r>
              <a:rPr lang="en-US" dirty="0"/>
              <a:t>        </a:t>
            </a:r>
            <a:r>
              <a:rPr lang="en-US" dirty="0">
                <a:solidFill>
                  <a:srgbClr val="984807"/>
                </a:solidFill>
              </a:rPr>
              <a:t>private final </a:t>
            </a:r>
            <a:r>
              <a:rPr lang="en-US" dirty="0"/>
              <a:t>String </a:t>
            </a:r>
            <a:r>
              <a:rPr lang="en-US" dirty="0">
                <a:solidFill>
                  <a:srgbClr val="CF00BD"/>
                </a:solidFill>
              </a:rPr>
              <a:t>lastName</a:t>
            </a:r>
            <a:r>
              <a:rPr lang="en-US" dirty="0"/>
              <a:t>;</a:t>
            </a:r>
          </a:p>
          <a:p>
            <a:pPr marL="0" indent="0">
              <a:buNone/>
            </a:pPr>
            <a:r>
              <a:rPr lang="en-US" dirty="0"/>
              <a:t>        </a:t>
            </a:r>
            <a:r>
              <a:rPr lang="en-US" dirty="0">
                <a:solidFill>
                  <a:srgbClr val="984807"/>
                </a:solidFill>
              </a:rPr>
              <a:t>private final int</a:t>
            </a:r>
            <a:r>
              <a:rPr lang="en-US" dirty="0"/>
              <a:t> </a:t>
            </a:r>
            <a:r>
              <a:rPr lang="en-US" dirty="0">
                <a:solidFill>
                  <a:srgbClr val="CF00BD"/>
                </a:solidFill>
              </a:rPr>
              <a:t>points</a:t>
            </a:r>
            <a:r>
              <a:rPr lang="en-US" dirty="0"/>
              <a:t>;</a:t>
            </a:r>
          </a:p>
          <a:p>
            <a:pPr marL="0" indent="0">
              <a:buNone/>
            </a:pPr>
            <a:endParaRPr lang="en-US" dirty="0"/>
          </a:p>
          <a:p>
            <a:pPr marL="0" indent="0">
              <a:buNone/>
            </a:pPr>
            <a:r>
              <a:rPr lang="en-US" dirty="0"/>
              <a:t>        Person(String firstName, String lastName, int points) {</a:t>
            </a:r>
          </a:p>
          <a:p>
            <a:pPr marL="0" indent="0">
              <a:buNone/>
            </a:pPr>
            <a:r>
              <a:rPr lang="en-US" dirty="0"/>
              <a:t>            </a:t>
            </a:r>
            <a:r>
              <a:rPr lang="en-US" dirty="0">
                <a:solidFill>
                  <a:schemeClr val="accent6">
                    <a:lumMod val="50000"/>
                  </a:schemeClr>
                </a:solidFill>
              </a:rPr>
              <a:t>this</a:t>
            </a:r>
            <a:r>
              <a:rPr lang="en-US" dirty="0"/>
              <a:t>.</a:t>
            </a:r>
            <a:r>
              <a:rPr lang="en-US" dirty="0">
                <a:solidFill>
                  <a:srgbClr val="CF00BD"/>
                </a:solidFill>
              </a:rPr>
              <a:t>firstName</a:t>
            </a:r>
            <a:r>
              <a:rPr lang="en-US" dirty="0"/>
              <a:t> = firstName;</a:t>
            </a:r>
          </a:p>
          <a:p>
            <a:pPr marL="0" indent="0">
              <a:buNone/>
            </a:pPr>
            <a:r>
              <a:rPr lang="en-US" dirty="0"/>
              <a:t>            </a:t>
            </a:r>
            <a:r>
              <a:rPr lang="en-US" dirty="0">
                <a:solidFill>
                  <a:srgbClr val="984807"/>
                </a:solidFill>
              </a:rPr>
              <a:t>this</a:t>
            </a:r>
            <a:r>
              <a:rPr lang="en-US" dirty="0"/>
              <a:t>.</a:t>
            </a:r>
            <a:r>
              <a:rPr lang="en-US" dirty="0">
                <a:solidFill>
                  <a:srgbClr val="CF00BD"/>
                </a:solidFill>
              </a:rPr>
              <a:t>lastName</a:t>
            </a:r>
            <a:r>
              <a:rPr lang="en-US" dirty="0"/>
              <a:t> = lastName;</a:t>
            </a:r>
          </a:p>
          <a:p>
            <a:pPr marL="0" indent="0">
              <a:buNone/>
            </a:pPr>
            <a:r>
              <a:rPr lang="en-US" dirty="0"/>
              <a:t>            </a:t>
            </a:r>
            <a:r>
              <a:rPr lang="en-US" dirty="0">
                <a:solidFill>
                  <a:srgbClr val="984807"/>
                </a:solidFill>
              </a:rPr>
              <a:t>this</a:t>
            </a:r>
            <a:r>
              <a:rPr lang="en-US" dirty="0"/>
              <a:t>.</a:t>
            </a:r>
            <a:r>
              <a:rPr lang="en-US" dirty="0">
                <a:solidFill>
                  <a:srgbClr val="CF00BD"/>
                </a:solidFill>
              </a:rPr>
              <a:t>points</a:t>
            </a:r>
            <a:r>
              <a:rPr lang="en-US" dirty="0"/>
              <a:t> = points;</a:t>
            </a:r>
          </a:p>
          <a:p>
            <a:pPr marL="0" indent="0">
              <a:buNone/>
            </a:pPr>
            <a:r>
              <a:rPr lang="en-US" dirty="0"/>
              <a:t>        }</a:t>
            </a:r>
          </a:p>
          <a:p>
            <a:pPr marL="0" indent="0">
              <a:buNone/>
            </a:pPr>
            <a:endParaRPr lang="en-US" dirty="0"/>
          </a:p>
          <a:p>
            <a:pPr marL="0" indent="0">
              <a:buNone/>
            </a:pPr>
            <a:r>
              <a:rPr lang="en-US" dirty="0"/>
              <a:t>      </a:t>
            </a:r>
            <a:r>
              <a:rPr lang="en-US" dirty="0">
                <a:solidFill>
                  <a:srgbClr val="67A812"/>
                </a:solidFill>
              </a:rPr>
              <a:t>  @Override</a:t>
            </a:r>
          </a:p>
          <a:p>
            <a:pPr marL="0" indent="0">
              <a:buNone/>
            </a:pPr>
            <a:r>
              <a:rPr lang="en-US" dirty="0">
                <a:solidFill>
                  <a:srgbClr val="984807"/>
                </a:solidFill>
              </a:rPr>
              <a:t>        public </a:t>
            </a:r>
            <a:r>
              <a:rPr lang="en-US" dirty="0"/>
              <a:t>String </a:t>
            </a:r>
            <a:r>
              <a:rPr lang="en-US" dirty="0">
                <a:solidFill>
                  <a:srgbClr val="FF8000"/>
                </a:solidFill>
              </a:rPr>
              <a:t>toString</a:t>
            </a:r>
            <a:r>
              <a:rPr lang="en-US" dirty="0"/>
              <a:t>() {</a:t>
            </a:r>
          </a:p>
          <a:p>
            <a:pPr marL="0" indent="0">
              <a:buNone/>
            </a:pPr>
            <a:r>
              <a:rPr lang="en-US" dirty="0"/>
              <a:t>            </a:t>
            </a:r>
            <a:r>
              <a:rPr lang="en-US" dirty="0">
                <a:solidFill>
                  <a:srgbClr val="984807"/>
                </a:solidFill>
              </a:rPr>
              <a:t>return</a:t>
            </a:r>
            <a:r>
              <a:rPr lang="en-US" dirty="0"/>
              <a:t> "new Person(</a:t>
            </a:r>
            <a:r>
              <a:rPr lang="en-US" dirty="0">
                <a:solidFill>
                  <a:srgbClr val="984807"/>
                </a:solidFill>
              </a:rPr>
              <a:t>\"</a:t>
            </a:r>
            <a:r>
              <a:rPr lang="en-US" dirty="0"/>
              <a:t>" + firstName + "</a:t>
            </a:r>
            <a:r>
              <a:rPr lang="en-US" dirty="0">
                <a:solidFill>
                  <a:srgbClr val="984807"/>
                </a:solidFill>
              </a:rPr>
              <a:t>\"</a:t>
            </a:r>
            <a:r>
              <a:rPr lang="en-US" dirty="0"/>
              <a:t>,</a:t>
            </a:r>
            <a:r>
              <a:rPr lang="en-US" dirty="0">
                <a:solidFill>
                  <a:srgbClr val="984807"/>
                </a:solidFill>
              </a:rPr>
              <a:t>\"</a:t>
            </a:r>
            <a:r>
              <a:rPr lang="en-US" dirty="0"/>
              <a:t>" + lastName + "</a:t>
            </a:r>
            <a:r>
              <a:rPr lang="en-US" dirty="0">
                <a:solidFill>
                  <a:srgbClr val="984807"/>
                </a:solidFill>
              </a:rPr>
              <a:t>\"</a:t>
            </a:r>
            <a:r>
              <a:rPr lang="en-US" dirty="0"/>
              <a:t>," + points + ")</a:t>
            </a:r>
            <a:r>
              <a:rPr lang="en-US" dirty="0">
                <a:solidFill>
                  <a:srgbClr val="984807"/>
                </a:solidFill>
              </a:rPr>
              <a:t>\n</a:t>
            </a:r>
            <a:r>
              <a:rPr lang="en-US" dirty="0"/>
              <a:t>";</a:t>
            </a:r>
          </a:p>
          <a:p>
            <a:pPr marL="0" indent="0">
              <a:buNone/>
            </a:pPr>
            <a:r>
              <a:rPr lang="en-US" dirty="0"/>
              <a:t>        </a:t>
            </a: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24304491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Date-Time Packages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smtClean="0">
                <a:hlinkClick r:id="rId2"/>
              </a:rPr>
              <a:t>Date-Time APIs </a:t>
            </a:r>
            <a:r>
              <a:rPr lang="en-US" dirty="0" smtClean="0"/>
              <a:t>are a set of packages that model the most important aspects of date and time. </a:t>
            </a:r>
          </a:p>
          <a:p>
            <a:r>
              <a:rPr lang="en-US" dirty="0" smtClean="0"/>
              <a:t>The core classes in the java.time package use the calendar system defined in ISO-8601 (based on the Gregorian calendar system) as the default calendar. </a:t>
            </a:r>
          </a:p>
          <a:p>
            <a:r>
              <a:rPr lang="en-US" dirty="0" smtClean="0"/>
              <a:t>Other non-ISO calendar systems can be represented using the java.time.chrono package and several predefined chronologies, such as Hijrah and Thai Buddhist are provided.</a:t>
            </a:r>
            <a:endParaRPr lang="en-US" dirty="0"/>
          </a:p>
        </p:txBody>
      </p:sp>
    </p:spTree>
    <p:extLst>
      <p:ext uri="{BB962C8B-B14F-4D97-AF65-F5344CB8AC3E}">
        <p14:creationId xmlns:p14="http://schemas.microsoft.com/office/powerpoint/2010/main" val="35013535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Repeating Annotations </a:t>
            </a:r>
            <a:endParaRPr lang="en-US" dirty="0"/>
          </a:p>
        </p:txBody>
      </p:sp>
      <p:sp>
        <p:nvSpPr>
          <p:cNvPr id="3" name="Content Placeholder 2"/>
          <p:cNvSpPr>
            <a:spLocks noGrp="1"/>
          </p:cNvSpPr>
          <p:nvPr>
            <p:ph idx="1"/>
          </p:nvPr>
        </p:nvSpPr>
        <p:spPr/>
        <p:txBody>
          <a:bodyPr>
            <a:normAutofit lnSpcReduction="10000"/>
          </a:bodyPr>
          <a:lstStyle/>
          <a:p>
            <a:r>
              <a:rPr lang="en-US" dirty="0" smtClean="0"/>
              <a:t>Repeating Annotations provide the ability to apply the same annotation type more than once to the same declaration or type use</a:t>
            </a:r>
            <a:r>
              <a:rPr lang="en-US" dirty="0" smtClean="0"/>
              <a:t>.</a:t>
            </a:r>
          </a:p>
          <a:p>
            <a:pPr marL="0" indent="0">
              <a:buNone/>
            </a:pPr>
            <a:r>
              <a:rPr lang="en-US" sz="1800" dirty="0" smtClean="0">
                <a:latin typeface="Courier New"/>
                <a:cs typeface="Courier New"/>
              </a:rPr>
              <a:t>    @</a:t>
            </a:r>
            <a:r>
              <a:rPr lang="en-US" sz="1800" dirty="0">
                <a:latin typeface="Courier New"/>
                <a:cs typeface="Courier New"/>
              </a:rPr>
              <a:t>Schedule(</a:t>
            </a:r>
            <a:r>
              <a:rPr lang="en-US" sz="1800" dirty="0" err="1">
                <a:latin typeface="Courier New"/>
                <a:cs typeface="Courier New"/>
              </a:rPr>
              <a:t>dayOfMonth</a:t>
            </a:r>
            <a:r>
              <a:rPr lang="en-US" sz="1800" dirty="0">
                <a:latin typeface="Courier New"/>
                <a:cs typeface="Courier New"/>
              </a:rPr>
              <a:t>="last")</a:t>
            </a:r>
          </a:p>
          <a:p>
            <a:pPr marL="0" indent="0">
              <a:buNone/>
            </a:pPr>
            <a:r>
              <a:rPr lang="en-US" sz="1800" dirty="0" smtClean="0">
                <a:latin typeface="Courier New"/>
                <a:cs typeface="Courier New"/>
              </a:rPr>
              <a:t>    @</a:t>
            </a:r>
            <a:r>
              <a:rPr lang="en-US" sz="1800" dirty="0">
                <a:latin typeface="Courier New"/>
                <a:cs typeface="Courier New"/>
              </a:rPr>
              <a:t>Schedule(</a:t>
            </a:r>
            <a:r>
              <a:rPr lang="en-US" sz="1800" dirty="0" err="1">
                <a:latin typeface="Courier New"/>
                <a:cs typeface="Courier New"/>
              </a:rPr>
              <a:t>dayOfWeek</a:t>
            </a:r>
            <a:r>
              <a:rPr lang="en-US" sz="1800" dirty="0">
                <a:latin typeface="Courier New"/>
                <a:cs typeface="Courier New"/>
              </a:rPr>
              <a:t>="Fri", hour="23")</a:t>
            </a:r>
          </a:p>
          <a:p>
            <a:pPr marL="0" indent="0">
              <a:buNone/>
            </a:pPr>
            <a:r>
              <a:rPr lang="en-US" sz="1800" dirty="0" smtClean="0">
                <a:latin typeface="Courier New"/>
                <a:cs typeface="Courier New"/>
              </a:rPr>
              <a:t>    public </a:t>
            </a:r>
            <a:r>
              <a:rPr lang="en-US" sz="1800" dirty="0">
                <a:latin typeface="Courier New"/>
                <a:cs typeface="Courier New"/>
              </a:rPr>
              <a:t>void </a:t>
            </a:r>
            <a:r>
              <a:rPr lang="en-US" sz="1800" dirty="0" err="1">
                <a:latin typeface="Courier New"/>
                <a:cs typeface="Courier New"/>
              </a:rPr>
              <a:t>doPeriodicCleanup</a:t>
            </a:r>
            <a:r>
              <a:rPr lang="en-US" sz="1800" dirty="0">
                <a:latin typeface="Courier New"/>
                <a:cs typeface="Courier New"/>
              </a:rPr>
              <a:t>() { ... </a:t>
            </a:r>
            <a:r>
              <a:rPr lang="en-US" sz="1800" dirty="0" smtClean="0">
                <a:latin typeface="Courier New"/>
                <a:cs typeface="Courier New"/>
              </a:rPr>
              <a:t>}</a:t>
            </a:r>
          </a:p>
          <a:p>
            <a:pPr marL="0" indent="0">
              <a:buNone/>
            </a:pPr>
            <a:endParaRPr lang="en-US" sz="1800" dirty="0">
              <a:latin typeface="Courier New"/>
              <a:cs typeface="Courier New"/>
            </a:endParaRPr>
          </a:p>
          <a:p>
            <a:pPr marL="0" indent="0">
              <a:buNone/>
            </a:pPr>
            <a:r>
              <a:rPr lang="en-US" sz="1800" b="1" dirty="0" smtClean="0">
                <a:latin typeface="Courier New"/>
                <a:cs typeface="Courier New"/>
              </a:rPr>
              <a:t>    @</a:t>
            </a:r>
            <a:r>
              <a:rPr lang="en-US" sz="1800" b="1" dirty="0">
                <a:latin typeface="Courier New"/>
                <a:cs typeface="Courier New"/>
              </a:rPr>
              <a:t>Repeatable(</a:t>
            </a:r>
            <a:r>
              <a:rPr lang="en-US" sz="1800" b="1" dirty="0" err="1">
                <a:latin typeface="Courier New"/>
                <a:cs typeface="Courier New"/>
              </a:rPr>
              <a:t>Schedules.class</a:t>
            </a:r>
            <a:r>
              <a:rPr lang="en-US" sz="1800" b="1" dirty="0">
                <a:latin typeface="Courier New"/>
                <a:cs typeface="Courier New"/>
              </a:rPr>
              <a:t>)</a:t>
            </a:r>
            <a:endParaRPr lang="en-US" sz="1800" dirty="0">
              <a:latin typeface="Courier New"/>
              <a:cs typeface="Courier New"/>
            </a:endParaRPr>
          </a:p>
          <a:p>
            <a:pPr marL="0" indent="0">
              <a:buNone/>
            </a:pPr>
            <a:r>
              <a:rPr lang="en-US" sz="1800" dirty="0" smtClean="0">
                <a:latin typeface="Courier New"/>
                <a:cs typeface="Courier New"/>
              </a:rPr>
              <a:t>    public </a:t>
            </a:r>
            <a:r>
              <a:rPr lang="en-US" sz="1800" dirty="0">
                <a:latin typeface="Courier New"/>
                <a:cs typeface="Courier New"/>
              </a:rPr>
              <a:t>@interface Schedule {</a:t>
            </a:r>
          </a:p>
          <a:p>
            <a:pPr marL="0" indent="0">
              <a:buNone/>
            </a:pPr>
            <a:r>
              <a:rPr lang="en-US" sz="1800" dirty="0">
                <a:latin typeface="Courier New"/>
                <a:cs typeface="Courier New"/>
              </a:rPr>
              <a:t>  </a:t>
            </a:r>
            <a:r>
              <a:rPr lang="en-US" sz="1800" dirty="0" smtClean="0">
                <a:latin typeface="Courier New"/>
                <a:cs typeface="Courier New"/>
              </a:rPr>
              <a:t>    String </a:t>
            </a:r>
            <a:r>
              <a:rPr lang="en-US" sz="1800" dirty="0" err="1">
                <a:latin typeface="Courier New"/>
                <a:cs typeface="Courier New"/>
              </a:rPr>
              <a:t>dayOfMonth</a:t>
            </a:r>
            <a:r>
              <a:rPr lang="en-US" sz="1800" dirty="0">
                <a:latin typeface="Courier New"/>
                <a:cs typeface="Courier New"/>
              </a:rPr>
              <a:t>() default "first";</a:t>
            </a:r>
          </a:p>
          <a:p>
            <a:pPr marL="0" indent="0">
              <a:buNone/>
            </a:pPr>
            <a:r>
              <a:rPr lang="en-US" sz="1800" dirty="0">
                <a:latin typeface="Courier New"/>
                <a:cs typeface="Courier New"/>
              </a:rPr>
              <a:t>  </a:t>
            </a:r>
            <a:r>
              <a:rPr lang="en-US" sz="1800" dirty="0" smtClean="0">
                <a:latin typeface="Courier New"/>
                <a:cs typeface="Courier New"/>
              </a:rPr>
              <a:t>    String </a:t>
            </a:r>
            <a:r>
              <a:rPr lang="en-US" sz="1800" dirty="0" err="1">
                <a:latin typeface="Courier New"/>
                <a:cs typeface="Courier New"/>
              </a:rPr>
              <a:t>dayOfWeek</a:t>
            </a:r>
            <a:r>
              <a:rPr lang="en-US" sz="1800" dirty="0">
                <a:latin typeface="Courier New"/>
                <a:cs typeface="Courier New"/>
              </a:rPr>
              <a:t>() default "Mon";</a:t>
            </a:r>
          </a:p>
          <a:p>
            <a:pPr marL="0" indent="0">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int</a:t>
            </a:r>
            <a:r>
              <a:rPr lang="en-US" sz="1800" dirty="0" smtClean="0">
                <a:latin typeface="Courier New"/>
                <a:cs typeface="Courier New"/>
              </a:rPr>
              <a:t> </a:t>
            </a:r>
            <a:r>
              <a:rPr lang="en-US" sz="1800" dirty="0">
                <a:latin typeface="Courier New"/>
                <a:cs typeface="Courier New"/>
              </a:rPr>
              <a:t>hour() default 12;</a:t>
            </a:r>
          </a:p>
          <a:p>
            <a:pPr marL="0" indent="0">
              <a:buNone/>
            </a:pPr>
            <a:r>
              <a:rPr lang="en-US" sz="1800" dirty="0" smtClean="0">
                <a:latin typeface="Courier New"/>
                <a:cs typeface="Courier New"/>
              </a:rPr>
              <a:t>    }</a:t>
            </a:r>
            <a:endParaRPr lang="en-US" sz="1800" dirty="0">
              <a:latin typeface="Courier New"/>
              <a:cs typeface="Courier New"/>
            </a:endParaRPr>
          </a:p>
          <a:p>
            <a:pPr marL="0" indent="0">
              <a:buNone/>
            </a:pPr>
            <a:endParaRPr lang="en-US" sz="1800" dirty="0">
              <a:latin typeface="Courier New"/>
              <a:cs typeface="Courier New"/>
            </a:endParaRPr>
          </a:p>
          <a:p>
            <a:endParaRPr lang="en-US" dirty="0"/>
          </a:p>
          <a:p>
            <a:endParaRPr lang="en-US" dirty="0"/>
          </a:p>
        </p:txBody>
      </p:sp>
    </p:spTree>
    <p:extLst>
      <p:ext uri="{BB962C8B-B14F-4D97-AF65-F5344CB8AC3E}">
        <p14:creationId xmlns:p14="http://schemas.microsoft.com/office/powerpoint/2010/main" val="11283477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 </a:t>
            </a:r>
            <a:r>
              <a:rPr lang="en-US" b="1" dirty="0" smtClean="0"/>
              <a:t>Annotations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Example,</a:t>
            </a:r>
          </a:p>
          <a:p>
            <a:pPr marL="0" indent="0">
              <a:buNone/>
            </a:pPr>
            <a:endParaRPr lang="en-US" b="1" dirty="0" smtClean="0"/>
          </a:p>
          <a:p>
            <a:pPr marL="0" indent="0">
              <a:buNone/>
            </a:pPr>
            <a:r>
              <a:rPr lang="en-US" b="1" dirty="0" smtClean="0">
                <a:latin typeface="Courier New"/>
                <a:cs typeface="Courier New"/>
              </a:rPr>
              <a:t>  @</a:t>
            </a:r>
            <a:r>
              <a:rPr lang="en-US" b="1" dirty="0" err="1">
                <a:latin typeface="Courier New"/>
                <a:cs typeface="Courier New"/>
              </a:rPr>
              <a:t>NonNull</a:t>
            </a:r>
            <a:r>
              <a:rPr lang="en-US" b="1" dirty="0">
                <a:latin typeface="Courier New"/>
                <a:cs typeface="Courier New"/>
              </a:rPr>
              <a:t> String </a:t>
            </a:r>
            <a:r>
              <a:rPr lang="en-US" b="1" dirty="0" err="1" smtClean="0">
                <a:latin typeface="Courier New"/>
                <a:cs typeface="Courier New"/>
              </a:rPr>
              <a:t>str</a:t>
            </a:r>
            <a:r>
              <a:rPr lang="en-US" b="1" dirty="0" smtClean="0">
                <a:latin typeface="Courier New"/>
                <a:cs typeface="Courier New"/>
              </a:rPr>
              <a:t> = null;</a:t>
            </a:r>
          </a:p>
          <a:p>
            <a:pPr marL="0" indent="0">
              <a:buNone/>
            </a:pPr>
            <a:endParaRPr lang="en-US" b="1" dirty="0">
              <a:latin typeface="Courier New"/>
              <a:cs typeface="Courier New"/>
            </a:endParaRPr>
          </a:p>
          <a:p>
            <a:pPr marL="0" indent="0">
              <a:buNone/>
            </a:pPr>
            <a:r>
              <a:rPr lang="en-US" dirty="0">
                <a:latin typeface="Courier New"/>
                <a:cs typeface="Courier New"/>
              </a:rPr>
              <a:t>GetStarted.java:5: incompatible types.</a:t>
            </a:r>
          </a:p>
          <a:p>
            <a:pPr marL="0" indent="0">
              <a:buNone/>
            </a:pPr>
            <a:r>
              <a:rPr lang="en-US" dirty="0">
                <a:latin typeface="Courier New"/>
                <a:cs typeface="Courier New"/>
              </a:rPr>
              <a:t>found   : @</a:t>
            </a:r>
            <a:r>
              <a:rPr lang="en-US" dirty="0" err="1">
                <a:latin typeface="Courier New"/>
                <a:cs typeface="Courier New"/>
              </a:rPr>
              <a:t>Nullable</a:t>
            </a:r>
            <a:r>
              <a:rPr lang="en-US" dirty="0">
                <a:latin typeface="Courier New"/>
                <a:cs typeface="Courier New"/>
              </a:rPr>
              <a:t> &lt;</a:t>
            </a:r>
            <a:r>
              <a:rPr lang="en-US" dirty="0" err="1">
                <a:latin typeface="Courier New"/>
                <a:cs typeface="Courier New"/>
              </a:rPr>
              <a:t>nulltype</a:t>
            </a:r>
            <a:r>
              <a:rPr lang="en-US" dirty="0">
                <a:latin typeface="Courier New"/>
                <a:cs typeface="Courier New"/>
              </a:rPr>
              <a:t>&gt;</a:t>
            </a:r>
          </a:p>
          <a:p>
            <a:pPr marL="0" indent="0">
              <a:buNone/>
            </a:pPr>
            <a:r>
              <a:rPr lang="en-US" dirty="0">
                <a:latin typeface="Courier New"/>
                <a:cs typeface="Courier New"/>
              </a:rPr>
              <a:t>required: @</a:t>
            </a:r>
            <a:r>
              <a:rPr lang="en-US" dirty="0" err="1">
                <a:latin typeface="Courier New"/>
                <a:cs typeface="Courier New"/>
              </a:rPr>
              <a:t>NonNull</a:t>
            </a:r>
            <a:r>
              <a:rPr lang="en-US" dirty="0">
                <a:latin typeface="Courier New"/>
                <a:cs typeface="Courier New"/>
              </a:rPr>
              <a:t> Object</a:t>
            </a:r>
          </a:p>
          <a:p>
            <a:pPr marL="0" indent="0">
              <a:buNone/>
            </a:pPr>
            <a:r>
              <a:rPr lang="en-US" dirty="0">
                <a:latin typeface="Courier New"/>
                <a:cs typeface="Courier New"/>
              </a:rPr>
              <a:t>        @</a:t>
            </a:r>
            <a:r>
              <a:rPr lang="en-US" dirty="0" err="1">
                <a:latin typeface="Courier New"/>
                <a:cs typeface="Courier New"/>
              </a:rPr>
              <a:t>NonNull</a:t>
            </a:r>
            <a:r>
              <a:rPr lang="en-US" dirty="0">
                <a:latin typeface="Courier New"/>
                <a:cs typeface="Courier New"/>
              </a:rPr>
              <a:t> </a:t>
            </a:r>
            <a:r>
              <a:rPr lang="en-US" dirty="0" smtClean="0">
                <a:latin typeface="Courier New"/>
                <a:cs typeface="Courier New"/>
              </a:rPr>
              <a:t>String </a:t>
            </a:r>
            <a:r>
              <a:rPr lang="en-US" dirty="0" err="1" smtClean="0">
                <a:latin typeface="Courier New"/>
                <a:cs typeface="Courier New"/>
              </a:rPr>
              <a:t>str</a:t>
            </a:r>
            <a:r>
              <a:rPr lang="en-US" dirty="0" smtClean="0">
                <a:latin typeface="Courier New"/>
                <a:cs typeface="Courier New"/>
              </a:rPr>
              <a:t>= </a:t>
            </a:r>
            <a:r>
              <a:rPr lang="en-US" dirty="0">
                <a:latin typeface="Courier New"/>
                <a:cs typeface="Courier New"/>
              </a:rPr>
              <a:t>null;</a:t>
            </a:r>
          </a:p>
          <a:p>
            <a:pPr marL="0" indent="0">
              <a:buNone/>
            </a:pPr>
            <a:r>
              <a:rPr lang="en-US" dirty="0" smtClean="0">
                <a:latin typeface="Courier New"/>
                <a:cs typeface="Courier New"/>
              </a:rPr>
              <a:t>                             ^</a:t>
            </a:r>
          </a:p>
          <a:p>
            <a:pPr marL="0" indent="0">
              <a:buNone/>
            </a:pPr>
            <a:r>
              <a:rPr lang="en-US" dirty="0" smtClean="0">
                <a:latin typeface="Courier New"/>
                <a:cs typeface="Courier New"/>
              </a:rPr>
              <a:t>1 </a:t>
            </a:r>
            <a:r>
              <a:rPr lang="en-US" dirty="0">
                <a:latin typeface="Courier New"/>
                <a:cs typeface="Courier New"/>
              </a:rPr>
              <a:t>error</a:t>
            </a:r>
            <a:endParaRPr lang="en-US" dirty="0">
              <a:latin typeface="Courier New"/>
              <a:cs typeface="Courier New"/>
            </a:endParaRPr>
          </a:p>
        </p:txBody>
      </p:sp>
    </p:spTree>
    <p:extLst>
      <p:ext uri="{BB962C8B-B14F-4D97-AF65-F5344CB8AC3E}">
        <p14:creationId xmlns:p14="http://schemas.microsoft.com/office/powerpoint/2010/main" val="3719074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a:t>
            </a:r>
            <a:endParaRPr lang="en-US" dirty="0"/>
          </a:p>
        </p:txBody>
      </p:sp>
      <p:sp>
        <p:nvSpPr>
          <p:cNvPr id="3" name="Content Placeholder 2"/>
          <p:cNvSpPr>
            <a:spLocks noGrp="1"/>
          </p:cNvSpPr>
          <p:nvPr>
            <p:ph idx="1"/>
          </p:nvPr>
        </p:nvSpPr>
        <p:spPr/>
        <p:txBody>
          <a:bodyPr/>
          <a:lstStyle/>
          <a:p>
            <a:r>
              <a:rPr lang="en-US" dirty="0" smtClean="0">
                <a:hlinkClick r:id="rId2"/>
              </a:rPr>
              <a:t>http://www.oracle.com/technetwork/java/javase/8-whats-new-2157071.html</a:t>
            </a:r>
            <a:endParaRPr lang="en-US" dirty="0" smtClean="0"/>
          </a:p>
          <a:p>
            <a:endParaRPr lang="en-US" dirty="0"/>
          </a:p>
        </p:txBody>
      </p:sp>
    </p:spTree>
    <p:extLst>
      <p:ext uri="{BB962C8B-B14F-4D97-AF65-F5344CB8AC3E}">
        <p14:creationId xmlns:p14="http://schemas.microsoft.com/office/powerpoint/2010/main" val="33253016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Lambda Expression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WebElement link = </a:t>
            </a:r>
            <a:r>
              <a:rPr lang="en-US" dirty="0"/>
              <a:t>wait.until</a:t>
            </a:r>
            <a:r>
              <a:rPr lang="en-US" dirty="0" smtClean="0"/>
              <a:t>(</a:t>
            </a:r>
          </a:p>
          <a:p>
            <a:pPr marL="0" indent="0">
              <a:buNone/>
            </a:pPr>
            <a:r>
              <a:rPr lang="en-US" dirty="0" smtClean="0"/>
              <a:t>      </a:t>
            </a:r>
            <a:r>
              <a:rPr lang="en-US" dirty="0" smtClean="0">
                <a:solidFill>
                  <a:schemeClr val="accent6">
                    <a:lumMod val="50000"/>
                  </a:schemeClr>
                </a:solidFill>
              </a:rPr>
              <a:t>new</a:t>
            </a:r>
            <a:r>
              <a:rPr lang="en-US" dirty="0" smtClean="0"/>
              <a:t> </a:t>
            </a:r>
            <a:r>
              <a:rPr lang="en-US" dirty="0"/>
              <a:t>Function&lt;</a:t>
            </a:r>
            <a:r>
              <a:rPr lang="en-US" dirty="0">
                <a:solidFill>
                  <a:schemeClr val="accent5">
                    <a:lumMod val="50000"/>
                  </a:schemeClr>
                </a:solidFill>
              </a:rPr>
              <a:t>WebDriver, WebElement</a:t>
            </a:r>
            <a:r>
              <a:rPr lang="en-US" dirty="0"/>
              <a:t>&gt;() </a:t>
            </a:r>
            <a:r>
              <a:rPr lang="en-US" dirty="0" smtClean="0"/>
              <a:t>{</a:t>
            </a:r>
          </a:p>
          <a:p>
            <a:pPr marL="0" indent="0">
              <a:buNone/>
            </a:pPr>
            <a:r>
              <a:rPr lang="en-US" dirty="0" smtClean="0"/>
              <a:t>          </a:t>
            </a:r>
          </a:p>
          <a:p>
            <a:pPr marL="0" indent="0">
              <a:buNone/>
            </a:pPr>
            <a:r>
              <a:rPr lang="en-US" dirty="0">
                <a:solidFill>
                  <a:schemeClr val="accent6">
                    <a:lumMod val="50000"/>
                  </a:schemeClr>
                </a:solidFill>
              </a:rPr>
              <a:t> </a:t>
            </a:r>
            <a:r>
              <a:rPr lang="en-US" dirty="0" smtClean="0">
                <a:solidFill>
                  <a:schemeClr val="accent6">
                    <a:lumMod val="50000"/>
                  </a:schemeClr>
                </a:solidFill>
              </a:rPr>
              <a:t>         @Override</a:t>
            </a:r>
          </a:p>
          <a:p>
            <a:pPr marL="0" indent="0">
              <a:buNone/>
            </a:pPr>
            <a:r>
              <a:rPr lang="en-US" dirty="0" smtClean="0"/>
              <a:t>          </a:t>
            </a:r>
            <a:r>
              <a:rPr lang="en-US" dirty="0">
                <a:solidFill>
                  <a:schemeClr val="accent6">
                    <a:lumMod val="50000"/>
                  </a:schemeClr>
                </a:solidFill>
              </a:rPr>
              <a:t>public</a:t>
            </a:r>
            <a:r>
              <a:rPr lang="en-US" dirty="0"/>
              <a:t> WebElement </a:t>
            </a:r>
            <a:r>
              <a:rPr lang="en-US" dirty="0">
                <a:solidFill>
                  <a:srgbClr val="FF8000"/>
                </a:solidFill>
              </a:rPr>
              <a:t>apply</a:t>
            </a:r>
            <a:r>
              <a:rPr lang="en-US" dirty="0"/>
              <a:t>(</a:t>
            </a:r>
            <a:r>
              <a:rPr lang="en-US" dirty="0" smtClean="0"/>
              <a:t>WebDriver o) {</a:t>
            </a:r>
          </a:p>
          <a:p>
            <a:pPr marL="0" indent="0">
              <a:buNone/>
            </a:pPr>
            <a:r>
              <a:rPr lang="en-US" dirty="0" smtClean="0"/>
              <a:t>               </a:t>
            </a:r>
            <a:r>
              <a:rPr lang="en-US" dirty="0" smtClean="0">
                <a:solidFill>
                  <a:srgbClr val="984807"/>
                </a:solidFill>
              </a:rPr>
              <a:t>return</a:t>
            </a:r>
            <a:r>
              <a:rPr lang="en-US" dirty="0" smtClean="0"/>
              <a:t> </a:t>
            </a:r>
            <a:r>
              <a:rPr lang="en-US" dirty="0"/>
              <a:t>o</a:t>
            </a:r>
            <a:r>
              <a:rPr lang="en-US" dirty="0" smtClean="0"/>
              <a:t>.findElement(</a:t>
            </a:r>
          </a:p>
          <a:p>
            <a:pPr marL="0" indent="0">
              <a:buNone/>
            </a:pPr>
            <a:r>
              <a:rPr lang="en-US" dirty="0"/>
              <a:t> </a:t>
            </a:r>
            <a:r>
              <a:rPr lang="en-US" dirty="0" smtClean="0"/>
              <a:t>                                linkText</a:t>
            </a:r>
            <a:r>
              <a:rPr lang="en-US" dirty="0"/>
              <a:t>(</a:t>
            </a:r>
            <a:r>
              <a:rPr lang="en-US" dirty="0">
                <a:solidFill>
                  <a:schemeClr val="accent3">
                    <a:lumMod val="50000"/>
                  </a:schemeClr>
                </a:solidFill>
              </a:rPr>
              <a:t>"CANADA"</a:t>
            </a:r>
            <a:r>
              <a:rPr lang="en-US" dirty="0"/>
              <a:t>));</a:t>
            </a:r>
          </a:p>
          <a:p>
            <a:pPr marL="0" indent="0">
              <a:buNone/>
            </a:pPr>
            <a:r>
              <a:rPr lang="en-US" dirty="0" smtClean="0"/>
              <a:t>         }</a:t>
            </a:r>
          </a:p>
          <a:p>
            <a:pPr marL="0" indent="0">
              <a:buNone/>
            </a:pPr>
            <a:endParaRPr lang="en-US" dirty="0"/>
          </a:p>
          <a:p>
            <a:pPr marL="0" indent="0">
              <a:buNone/>
            </a:pPr>
            <a:r>
              <a:rPr lang="en-US" dirty="0" smtClean="0"/>
              <a:t>}</a:t>
            </a:r>
            <a:r>
              <a:rPr lang="en-US" dirty="0"/>
              <a:t>);</a:t>
            </a:r>
          </a:p>
        </p:txBody>
      </p:sp>
    </p:spTree>
    <p:extLst>
      <p:ext uri="{BB962C8B-B14F-4D97-AF65-F5344CB8AC3E}">
        <p14:creationId xmlns:p14="http://schemas.microsoft.com/office/powerpoint/2010/main" val="41136104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Lambda Expression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WebElement link = </a:t>
            </a:r>
            <a:r>
              <a:rPr lang="en-US" dirty="0"/>
              <a:t>wait.until</a:t>
            </a:r>
            <a:r>
              <a:rPr lang="en-US" dirty="0" smtClean="0"/>
              <a:t>(</a:t>
            </a:r>
          </a:p>
          <a:p>
            <a:pPr marL="0" indent="0">
              <a:buNone/>
            </a:pPr>
            <a:r>
              <a:rPr lang="en-US" dirty="0" smtClean="0"/>
              <a:t>      </a:t>
            </a:r>
            <a:r>
              <a:rPr lang="en-US" strike="sngStrike" dirty="0" smtClean="0">
                <a:solidFill>
                  <a:schemeClr val="accent6">
                    <a:lumMod val="50000"/>
                  </a:schemeClr>
                </a:solidFill>
              </a:rPr>
              <a:t>new</a:t>
            </a:r>
            <a:r>
              <a:rPr lang="en-US" strike="sngStrike" dirty="0" smtClean="0"/>
              <a:t> </a:t>
            </a:r>
            <a:r>
              <a:rPr lang="en-US" strike="sngStrike" dirty="0"/>
              <a:t>Function&lt;</a:t>
            </a:r>
            <a:r>
              <a:rPr lang="en-US" strike="sngStrike" dirty="0">
                <a:solidFill>
                  <a:schemeClr val="accent5">
                    <a:lumMod val="50000"/>
                  </a:schemeClr>
                </a:solidFill>
              </a:rPr>
              <a:t>WebDriver, WebElement</a:t>
            </a:r>
            <a:r>
              <a:rPr lang="en-US" strike="sngStrike" dirty="0"/>
              <a:t>&gt;() </a:t>
            </a:r>
            <a:r>
              <a:rPr lang="en-US" strike="sngStrike" dirty="0" smtClean="0"/>
              <a:t>{</a:t>
            </a:r>
          </a:p>
          <a:p>
            <a:pPr marL="0" indent="0">
              <a:buNone/>
            </a:pPr>
            <a:endParaRPr lang="en-US" strike="sngStrike" dirty="0" smtClean="0"/>
          </a:p>
          <a:p>
            <a:pPr marL="0" indent="0">
              <a:buNone/>
            </a:pPr>
            <a:r>
              <a:rPr lang="en-US" strike="sngStrike" dirty="0" smtClean="0"/>
              <a:t>          </a:t>
            </a:r>
            <a:r>
              <a:rPr lang="en-US" strike="sngStrike" dirty="0">
                <a:solidFill>
                  <a:schemeClr val="accent6">
                    <a:lumMod val="50000"/>
                  </a:schemeClr>
                </a:solidFill>
              </a:rPr>
              <a:t>@</a:t>
            </a:r>
            <a:r>
              <a:rPr lang="en-US" strike="sngStrike" dirty="0" smtClean="0">
                <a:solidFill>
                  <a:schemeClr val="accent6">
                    <a:lumMod val="50000"/>
                  </a:schemeClr>
                </a:solidFill>
              </a:rPr>
              <a:t>Override</a:t>
            </a:r>
          </a:p>
          <a:p>
            <a:pPr marL="0" indent="0">
              <a:buNone/>
            </a:pPr>
            <a:r>
              <a:rPr lang="en-US" strike="sngStrike" dirty="0" smtClean="0"/>
              <a:t>          </a:t>
            </a:r>
            <a:r>
              <a:rPr lang="en-US" strike="sngStrike" dirty="0">
                <a:solidFill>
                  <a:schemeClr val="accent6">
                    <a:lumMod val="50000"/>
                  </a:schemeClr>
                </a:solidFill>
              </a:rPr>
              <a:t>public</a:t>
            </a:r>
            <a:r>
              <a:rPr lang="en-US" strike="sngStrike" dirty="0"/>
              <a:t> WebElement apply(</a:t>
            </a:r>
            <a:r>
              <a:rPr lang="en-US" strike="sngStrike" dirty="0" smtClean="0"/>
              <a:t>WebDriver o) {</a:t>
            </a:r>
          </a:p>
          <a:p>
            <a:pPr marL="0" indent="0">
              <a:buNone/>
            </a:pPr>
            <a:r>
              <a:rPr lang="en-US" dirty="0" smtClean="0"/>
              <a:t>               </a:t>
            </a:r>
            <a:r>
              <a:rPr lang="en-US" dirty="0" smtClean="0">
                <a:solidFill>
                  <a:srgbClr val="984807"/>
                </a:solidFill>
              </a:rPr>
              <a:t>return</a:t>
            </a:r>
            <a:r>
              <a:rPr lang="en-US" dirty="0" smtClean="0"/>
              <a:t> </a:t>
            </a:r>
            <a:r>
              <a:rPr lang="en-US" dirty="0"/>
              <a:t>o</a:t>
            </a:r>
            <a:r>
              <a:rPr lang="en-US" dirty="0" smtClean="0"/>
              <a:t>.findElement(</a:t>
            </a:r>
          </a:p>
          <a:p>
            <a:pPr marL="0" indent="0">
              <a:buNone/>
            </a:pPr>
            <a:r>
              <a:rPr lang="en-US" dirty="0"/>
              <a:t> </a:t>
            </a:r>
            <a:r>
              <a:rPr lang="en-US" dirty="0" smtClean="0"/>
              <a:t>                                linkText</a:t>
            </a:r>
            <a:r>
              <a:rPr lang="en-US" dirty="0"/>
              <a:t>(</a:t>
            </a:r>
            <a:r>
              <a:rPr lang="en-US" dirty="0">
                <a:solidFill>
                  <a:schemeClr val="accent3">
                    <a:lumMod val="50000"/>
                  </a:schemeClr>
                </a:solidFill>
              </a:rPr>
              <a:t>"CANADA"</a:t>
            </a:r>
            <a:r>
              <a:rPr lang="en-US" dirty="0"/>
              <a:t>));</a:t>
            </a:r>
          </a:p>
          <a:p>
            <a:pPr marL="0" indent="0">
              <a:buNone/>
            </a:pPr>
            <a:r>
              <a:rPr lang="en-US" dirty="0" smtClean="0"/>
              <a:t>    </a:t>
            </a:r>
            <a:r>
              <a:rPr lang="en-US" strike="sngStrike" dirty="0" smtClean="0"/>
              <a:t>     }</a:t>
            </a:r>
          </a:p>
          <a:p>
            <a:pPr marL="0" indent="0">
              <a:buNone/>
            </a:pPr>
            <a:endParaRPr lang="en-US" strike="sngStrike" dirty="0"/>
          </a:p>
          <a:p>
            <a:pPr marL="0" indent="0">
              <a:buNone/>
            </a:pPr>
            <a:r>
              <a:rPr lang="en-US" strike="sngStrike" dirty="0" smtClean="0"/>
              <a:t>}</a:t>
            </a:r>
            <a:r>
              <a:rPr lang="en-US" dirty="0"/>
              <a:t>);</a:t>
            </a:r>
          </a:p>
        </p:txBody>
      </p:sp>
    </p:spTree>
    <p:extLst>
      <p:ext uri="{BB962C8B-B14F-4D97-AF65-F5344CB8AC3E}">
        <p14:creationId xmlns:p14="http://schemas.microsoft.com/office/powerpoint/2010/main" val="23148174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Lambda Expression</a:t>
            </a:r>
            <a:endParaRPr lang="en-US" dirty="0"/>
          </a:p>
        </p:txBody>
      </p:sp>
      <p:sp>
        <p:nvSpPr>
          <p:cNvPr id="3" name="Content Placeholder 2"/>
          <p:cNvSpPr>
            <a:spLocks noGrp="1"/>
          </p:cNvSpPr>
          <p:nvPr>
            <p:ph idx="1"/>
          </p:nvPr>
        </p:nvSpPr>
        <p:spPr/>
        <p:txBody>
          <a:bodyPr/>
          <a:lstStyle/>
          <a:p>
            <a:pPr marL="0" indent="0">
              <a:buNone/>
            </a:pPr>
            <a:r>
              <a:rPr lang="en-US" dirty="0"/>
              <a:t> WebElement </a:t>
            </a:r>
            <a:r>
              <a:rPr lang="en-US" dirty="0" smtClean="0"/>
              <a:t>link = </a:t>
            </a:r>
            <a:r>
              <a:rPr lang="en-US" dirty="0"/>
              <a:t>wait.until</a:t>
            </a:r>
            <a:r>
              <a:rPr lang="en-US" dirty="0" smtClean="0"/>
              <a:t>(</a:t>
            </a:r>
          </a:p>
          <a:p>
            <a:pPr marL="0" indent="0">
              <a:buNone/>
            </a:pPr>
            <a:r>
              <a:rPr lang="en-US" dirty="0"/>
              <a:t> </a:t>
            </a:r>
            <a:r>
              <a:rPr lang="en-US" dirty="0" smtClean="0"/>
              <a:t>         (</a:t>
            </a:r>
            <a:r>
              <a:rPr lang="en-US" dirty="0"/>
              <a:t>WebDriver o) -</a:t>
            </a:r>
            <a:r>
              <a:rPr lang="en-US" dirty="0" smtClean="0"/>
              <a:t>&gt;</a:t>
            </a:r>
          </a:p>
          <a:p>
            <a:pPr marL="0" indent="0">
              <a:buNone/>
            </a:pPr>
            <a:r>
              <a:rPr lang="en-US" dirty="0" smtClean="0"/>
              <a:t>                o.findElement(linkText</a:t>
            </a:r>
            <a:r>
              <a:rPr lang="en-US" dirty="0"/>
              <a:t>(</a:t>
            </a:r>
            <a:r>
              <a:rPr lang="en-US" dirty="0">
                <a:solidFill>
                  <a:schemeClr val="accent3">
                    <a:lumMod val="50000"/>
                  </a:schemeClr>
                </a:solidFill>
              </a:rPr>
              <a:t>"CANADA"</a:t>
            </a:r>
            <a:r>
              <a:rPr lang="en-US" dirty="0"/>
              <a:t>)</a:t>
            </a:r>
            <a:r>
              <a:rPr lang="en-US" dirty="0" smtClean="0"/>
              <a:t>)</a:t>
            </a:r>
          </a:p>
          <a:p>
            <a:pPr marL="0" indent="0">
              <a:buNone/>
            </a:pPr>
            <a:r>
              <a:rPr lang="en-US" dirty="0" smtClean="0"/>
              <a:t>)</a:t>
            </a:r>
            <a:r>
              <a:rPr lang="en-US" dirty="0"/>
              <a:t>;</a:t>
            </a:r>
          </a:p>
        </p:txBody>
      </p:sp>
    </p:spTree>
    <p:extLst>
      <p:ext uri="{BB962C8B-B14F-4D97-AF65-F5344CB8AC3E}">
        <p14:creationId xmlns:p14="http://schemas.microsoft.com/office/powerpoint/2010/main" val="31846595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US" dirty="0"/>
          </a:p>
        </p:txBody>
      </p:sp>
      <p:sp>
        <p:nvSpPr>
          <p:cNvPr id="3" name="Content Placeholder 2"/>
          <p:cNvSpPr>
            <a:spLocks noGrp="1"/>
          </p:cNvSpPr>
          <p:nvPr>
            <p:ph idx="1"/>
          </p:nvPr>
        </p:nvSpPr>
        <p:spPr/>
        <p:txBody>
          <a:bodyPr>
            <a:normAutofit/>
          </a:bodyPr>
          <a:lstStyle/>
          <a:p>
            <a:pPr marL="0" indent="0">
              <a:buNone/>
            </a:pPr>
            <a:r>
              <a:rPr lang="en-US" dirty="0"/>
              <a:t>Type inference refers to the automatic deduction of the type of an expression in a programming language. </a:t>
            </a:r>
            <a:endParaRPr lang="en-US" dirty="0" smtClean="0"/>
          </a:p>
          <a:p>
            <a:pPr marL="0" indent="0">
              <a:buNone/>
            </a:pPr>
            <a:endParaRPr lang="en-US" dirty="0"/>
          </a:p>
        </p:txBody>
      </p:sp>
    </p:spTree>
    <p:extLst>
      <p:ext uri="{BB962C8B-B14F-4D97-AF65-F5344CB8AC3E}">
        <p14:creationId xmlns:p14="http://schemas.microsoft.com/office/powerpoint/2010/main" val="21461986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chemeClr val="accent6">
                    <a:lumMod val="50000"/>
                  </a:schemeClr>
                </a:solidFill>
              </a:rPr>
              <a:t>public class </a:t>
            </a:r>
            <a:r>
              <a:rPr lang="en-US" dirty="0"/>
              <a:t>ImageButton</a:t>
            </a:r>
            <a:r>
              <a:rPr lang="en-US" dirty="0" smtClean="0"/>
              <a:t>&lt;</a:t>
            </a:r>
          </a:p>
          <a:p>
            <a:pPr marL="0" indent="0">
              <a:buNone/>
            </a:pPr>
            <a:r>
              <a:rPr lang="en-US" dirty="0">
                <a:solidFill>
                  <a:schemeClr val="accent5">
                    <a:lumMod val="50000"/>
                  </a:schemeClr>
                </a:solidFill>
              </a:rPr>
              <a:t> </a:t>
            </a:r>
            <a:r>
              <a:rPr lang="en-US" dirty="0" smtClean="0">
                <a:solidFill>
                  <a:schemeClr val="accent5">
                    <a:lumMod val="50000"/>
                  </a:schemeClr>
                </a:solidFill>
              </a:rPr>
              <a:t>    Where </a:t>
            </a:r>
            <a:r>
              <a:rPr lang="en-US" dirty="0">
                <a:solidFill>
                  <a:srgbClr val="984807"/>
                </a:solidFill>
              </a:rPr>
              <a:t>extends</a:t>
            </a:r>
            <a:r>
              <a:rPr lang="en-US" dirty="0"/>
              <a:t> Searchable&lt;</a:t>
            </a:r>
            <a:r>
              <a:rPr lang="en-US" dirty="0">
                <a:solidFill>
                  <a:srgbClr val="215968"/>
                </a:solidFill>
              </a:rPr>
              <a:t>Where</a:t>
            </a:r>
            <a:r>
              <a:rPr lang="en-US" dirty="0" smtClean="0"/>
              <a:t>&gt;</a:t>
            </a:r>
          </a:p>
          <a:p>
            <a:pPr marL="0" indent="0">
              <a:buNone/>
            </a:pPr>
            <a:r>
              <a:rPr lang="en-US" dirty="0" smtClean="0"/>
              <a:t>&gt; </a:t>
            </a:r>
            <a:r>
              <a:rPr lang="en-US" dirty="0" smtClean="0">
                <a:solidFill>
                  <a:srgbClr val="984807"/>
                </a:solidFill>
              </a:rPr>
              <a:t>extends</a:t>
            </a:r>
            <a:r>
              <a:rPr lang="en-US" dirty="0" smtClean="0"/>
              <a:t> </a:t>
            </a:r>
            <a:r>
              <a:rPr lang="en-US" dirty="0"/>
              <a:t>Button&lt;Where&gt; {</a:t>
            </a:r>
          </a:p>
          <a:p>
            <a:pPr marL="0" indent="0">
              <a:buNone/>
            </a:pPr>
            <a:endParaRPr lang="en-US" dirty="0"/>
          </a:p>
          <a:p>
            <a:pPr marL="0" indent="0">
              <a:buNone/>
            </a:pPr>
            <a:r>
              <a:rPr lang="en-US" dirty="0"/>
              <a:t>    </a:t>
            </a:r>
            <a:r>
              <a:rPr lang="en-US" dirty="0">
                <a:solidFill>
                  <a:srgbClr val="984807"/>
                </a:solidFill>
              </a:rPr>
              <a:t>public</a:t>
            </a:r>
            <a:r>
              <a:rPr lang="en-US" dirty="0"/>
              <a:t> ImageButton(</a:t>
            </a:r>
            <a:r>
              <a:rPr lang="en-US" dirty="0">
                <a:solidFill>
                  <a:schemeClr val="accent5">
                    <a:lumMod val="50000"/>
                  </a:schemeClr>
                </a:solidFill>
              </a:rPr>
              <a:t>Where</a:t>
            </a:r>
            <a:r>
              <a:rPr lang="en-US" dirty="0"/>
              <a:t> where, String fileName, </a:t>
            </a:r>
            <a:r>
              <a:rPr lang="en-US" dirty="0">
                <a:solidFill>
                  <a:srgbClr val="984807"/>
                </a:solidFill>
              </a:rPr>
              <a:t>int</a:t>
            </a:r>
            <a:r>
              <a:rPr lang="en-US" dirty="0"/>
              <a:t> index) {</a:t>
            </a:r>
          </a:p>
          <a:p>
            <a:pPr marL="0" indent="0">
              <a:buNone/>
            </a:pPr>
            <a:r>
              <a:rPr lang="en-US" dirty="0"/>
              <a:t>        </a:t>
            </a:r>
            <a:r>
              <a:rPr lang="en-US" dirty="0">
                <a:solidFill>
                  <a:srgbClr val="984807"/>
                </a:solidFill>
              </a:rPr>
              <a:t>super</a:t>
            </a:r>
            <a:r>
              <a:rPr lang="en-US" dirty="0"/>
              <a:t>(where, </a:t>
            </a:r>
            <a:endParaRPr lang="en-US" dirty="0" smtClean="0"/>
          </a:p>
          <a:p>
            <a:pPr marL="0" indent="0">
              <a:buNone/>
            </a:pPr>
            <a:r>
              <a:rPr lang="en-US" dirty="0"/>
              <a:t> </a:t>
            </a:r>
            <a:r>
              <a:rPr lang="en-US" dirty="0" smtClean="0"/>
              <a:t>                   finder </a:t>
            </a:r>
            <a:r>
              <a:rPr lang="en-US" dirty="0"/>
              <a:t>-&gt; </a:t>
            </a:r>
            <a:endParaRPr lang="en-US" dirty="0" smtClean="0"/>
          </a:p>
          <a:p>
            <a:pPr marL="0" indent="0">
              <a:buNone/>
            </a:pPr>
            <a:r>
              <a:rPr lang="en-US" dirty="0"/>
              <a:t> </a:t>
            </a:r>
            <a:r>
              <a:rPr lang="en-US" dirty="0" smtClean="0"/>
              <a:t>                         finder.image</a:t>
            </a:r>
            <a:r>
              <a:rPr lang="en-US" dirty="0"/>
              <a:t>(fileName, index));</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1075494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references </a:t>
            </a:r>
            <a:endParaRPr lang="en-US" dirty="0"/>
          </a:p>
        </p:txBody>
      </p:sp>
      <p:sp>
        <p:nvSpPr>
          <p:cNvPr id="3" name="Content Placeholder 2"/>
          <p:cNvSpPr>
            <a:spLocks noGrp="1"/>
          </p:cNvSpPr>
          <p:nvPr>
            <p:ph idx="1"/>
          </p:nvPr>
        </p:nvSpPr>
        <p:spPr/>
        <p:txBody>
          <a:bodyPr/>
          <a:lstStyle/>
          <a:p>
            <a:pPr marL="0" indent="0">
              <a:buNone/>
            </a:pPr>
            <a:r>
              <a:rPr lang="en-US" dirty="0" smtClean="0"/>
              <a:t>Method references provide easy-to-read lambda expressions for methods that already have a name.</a:t>
            </a:r>
            <a:endParaRPr lang="en-US" dirty="0"/>
          </a:p>
        </p:txBody>
      </p:sp>
    </p:spTree>
    <p:extLst>
      <p:ext uri="{BB962C8B-B14F-4D97-AF65-F5344CB8AC3E}">
        <p14:creationId xmlns:p14="http://schemas.microsoft.com/office/powerpoint/2010/main" val="3001102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Method References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 </a:t>
            </a:r>
            <a:r>
              <a:rPr lang="en-US" sz="2400" dirty="0">
                <a:solidFill>
                  <a:srgbClr val="984807"/>
                </a:solidFill>
              </a:rPr>
              <a:t>try</a:t>
            </a:r>
            <a:r>
              <a:rPr lang="en-US" sz="2400" dirty="0"/>
              <a:t> {</a:t>
            </a:r>
          </a:p>
          <a:p>
            <a:pPr marL="0" indent="0">
              <a:buNone/>
            </a:pPr>
            <a:r>
              <a:rPr lang="en-US" sz="2400" dirty="0"/>
              <a:t>        </a:t>
            </a:r>
            <a:r>
              <a:rPr lang="en-US" sz="2400" dirty="0" smtClean="0"/>
              <a:t>explicitWait(</a:t>
            </a:r>
            <a:r>
              <a:rPr lang="en-US" sz="2400" dirty="0"/>
              <a:t>duration, timeUnit</a:t>
            </a:r>
            <a:r>
              <a:rPr lang="en-US" sz="2400" dirty="0" smtClean="0"/>
              <a:t>).</a:t>
            </a:r>
            <a:r>
              <a:rPr lang="en-US" sz="2400" dirty="0"/>
              <a:t>until( </a:t>
            </a:r>
            <a:endParaRPr lang="en-US" sz="2400" dirty="0" smtClean="0"/>
          </a:p>
          <a:p>
            <a:pPr marL="0" indent="0">
              <a:buNone/>
            </a:pPr>
            <a:r>
              <a:rPr lang="en-US" sz="2400" dirty="0"/>
              <a:t> </a:t>
            </a:r>
            <a:r>
              <a:rPr lang="en-US" sz="2400" dirty="0" smtClean="0"/>
              <a:t>                (</a:t>
            </a:r>
            <a:r>
              <a:rPr lang="en-US" sz="2400" dirty="0">
                <a:solidFill>
                  <a:srgbClr val="215968"/>
                </a:solidFill>
              </a:rPr>
              <a:t>Where</a:t>
            </a:r>
            <a:r>
              <a:rPr lang="en-US" sz="2400" dirty="0"/>
              <a:t> page) -&gt; </a:t>
            </a:r>
            <a:r>
              <a:rPr lang="en-US" sz="2400" dirty="0" smtClean="0"/>
              <a:t>predicate.test</a:t>
            </a:r>
            <a:r>
              <a:rPr lang="en-US" sz="2400" dirty="0"/>
              <a:t>(page));</a:t>
            </a:r>
          </a:p>
          <a:p>
            <a:pPr marL="0" indent="0">
              <a:buNone/>
            </a:pPr>
            <a:r>
              <a:rPr lang="en-US" sz="2400" dirty="0"/>
              <a:t> </a:t>
            </a:r>
            <a:r>
              <a:rPr lang="en-US" sz="2400" dirty="0" smtClean="0"/>
              <a:t>} </a:t>
            </a:r>
            <a:r>
              <a:rPr lang="en-US" sz="2400" dirty="0">
                <a:solidFill>
                  <a:schemeClr val="accent6">
                    <a:lumMod val="50000"/>
                  </a:schemeClr>
                </a:solidFill>
              </a:rPr>
              <a:t>catch</a:t>
            </a:r>
            <a:r>
              <a:rPr lang="en-US" sz="2400" dirty="0"/>
              <a:t> (TimeoutException e) {</a:t>
            </a:r>
          </a:p>
          <a:p>
            <a:pPr marL="0" indent="0">
              <a:buNone/>
            </a:pPr>
            <a:r>
              <a:rPr lang="en-US" sz="2400" dirty="0"/>
              <a:t>        </a:t>
            </a:r>
            <a:r>
              <a:rPr lang="en-US" sz="2400" dirty="0" smtClean="0"/>
              <a:t>save</a:t>
            </a:r>
            <a:r>
              <a:rPr lang="en-US" sz="2400" dirty="0"/>
              <a:t>();</a:t>
            </a:r>
          </a:p>
          <a:p>
            <a:pPr marL="0" indent="0">
              <a:buNone/>
            </a:pPr>
            <a:r>
              <a:rPr lang="en-US" sz="2400" dirty="0"/>
              <a:t>        </a:t>
            </a:r>
            <a:r>
              <a:rPr lang="en-US" sz="2400" dirty="0" smtClean="0">
                <a:solidFill>
                  <a:srgbClr val="984807"/>
                </a:solidFill>
              </a:rPr>
              <a:t>throw</a:t>
            </a:r>
            <a:r>
              <a:rPr lang="en-US" sz="2400" dirty="0" smtClean="0"/>
              <a:t> </a:t>
            </a:r>
            <a:r>
              <a:rPr lang="en-US" sz="2400" dirty="0"/>
              <a:t>e;</a:t>
            </a:r>
          </a:p>
          <a:p>
            <a:pPr marL="0" indent="0">
              <a:buNone/>
            </a:pPr>
            <a:r>
              <a:rPr lang="en-US" sz="2400" dirty="0"/>
              <a:t> </a:t>
            </a:r>
            <a:r>
              <a:rPr lang="en-US" sz="2400" dirty="0" smtClean="0"/>
              <a:t>}</a:t>
            </a:r>
            <a:endParaRPr lang="en-US" sz="2400" dirty="0"/>
          </a:p>
        </p:txBody>
      </p:sp>
    </p:spTree>
    <p:extLst>
      <p:ext uri="{BB962C8B-B14F-4D97-AF65-F5344CB8AC3E}">
        <p14:creationId xmlns:p14="http://schemas.microsoft.com/office/powerpoint/2010/main" val="3492163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548</TotalTime>
  <Words>1635</Words>
  <Application>Microsoft Macintosh PowerPoint</Application>
  <PresentationFormat>On-screen Show (4:3)</PresentationFormat>
  <Paragraphs>246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What’s New in Java 8</vt:lpstr>
      <vt:lpstr>Lambda Expression</vt:lpstr>
      <vt:lpstr>Without Lambda Expression</vt:lpstr>
      <vt:lpstr>Without Lambda Expression</vt:lpstr>
      <vt:lpstr>With Lambda Expression</vt:lpstr>
      <vt:lpstr>Type Inference</vt:lpstr>
      <vt:lpstr>Example</vt:lpstr>
      <vt:lpstr>Method references </vt:lpstr>
      <vt:lpstr>Without Method References</vt:lpstr>
      <vt:lpstr>Without Method References</vt:lpstr>
      <vt:lpstr>With Method References</vt:lpstr>
      <vt:lpstr>No Method References Equivalent</vt:lpstr>
      <vt:lpstr>Default methods </vt:lpstr>
      <vt:lpstr>Example 1</vt:lpstr>
      <vt:lpstr>Example 2</vt:lpstr>
      <vt:lpstr>Example 3</vt:lpstr>
      <vt:lpstr>stream package</vt:lpstr>
      <vt:lpstr>Stream</vt:lpstr>
      <vt:lpstr>First Class Function</vt:lpstr>
      <vt:lpstr>Higher-Order Function</vt:lpstr>
      <vt:lpstr>Example</vt:lpstr>
      <vt:lpstr>Example 2</vt:lpstr>
      <vt:lpstr>Continued</vt:lpstr>
      <vt:lpstr>Continued</vt:lpstr>
      <vt:lpstr>Java Date-Time Packages</vt:lpstr>
      <vt:lpstr>Repeating Annotations </vt:lpstr>
      <vt:lpstr>Type Annotations</vt:lpstr>
      <vt:lpstr>And more,</vt:lpstr>
    </vt:vector>
  </TitlesOfParts>
  <Company>algocrafts,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Java 8</dc:title>
  <dc:creator>Yujun Liang</dc:creator>
  <cp:lastModifiedBy>Yujun Liang</cp:lastModifiedBy>
  <cp:revision>29</cp:revision>
  <dcterms:created xsi:type="dcterms:W3CDTF">2014-06-23T15:36:40Z</dcterms:created>
  <dcterms:modified xsi:type="dcterms:W3CDTF">2015-04-28T15:46:51Z</dcterms:modified>
</cp:coreProperties>
</file>