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67" r:id="rId4"/>
    <p:sldId id="269" r:id="rId5"/>
    <p:sldId id="270" r:id="rId6"/>
    <p:sldId id="256" r:id="rId7"/>
    <p:sldId id="258" r:id="rId8"/>
    <p:sldId id="259" r:id="rId9"/>
    <p:sldId id="264" r:id="rId10"/>
    <p:sldId id="260" r:id="rId11"/>
    <p:sldId id="261" r:id="rId12"/>
    <p:sldId id="262" r:id="rId13"/>
    <p:sldId id="26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E3786B-CD51-46AC-B207-3B44A12016EA}">
          <p14:sldIdLst>
            <p14:sldId id="257"/>
            <p14:sldId id="266"/>
            <p14:sldId id="267"/>
            <p14:sldId id="269"/>
            <p14:sldId id="270"/>
            <p14:sldId id="256"/>
            <p14:sldId id="258"/>
            <p14:sldId id="259"/>
          </p14:sldIdLst>
        </p14:section>
        <p14:section name="Untitled Section" id="{E395CC69-B9AF-477C-B20D-8CEB0206A7CC}">
          <p14:sldIdLst>
            <p14:sldId id="264"/>
            <p14:sldId id="260"/>
            <p14:sldId id="261"/>
            <p14:sldId id="262"/>
            <p14:sldId id="26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ytm.com/blog/cheque-book/all-you-need-to-know-about-cheques/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A098C7-E7C2-2828-B0D8-EAADA471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328" y="589647"/>
            <a:ext cx="1586156" cy="4007222"/>
          </a:xfrm>
        </p:spPr>
        <p:txBody>
          <a:bodyPr>
            <a:normAutofit/>
          </a:bodyPr>
          <a:lstStyle/>
          <a:p>
            <a:r>
              <a:rPr lang="en-IN" b="1" i="1" dirty="0">
                <a:latin typeface="Algerian" panose="04020705040A02060702" pitchFamily="82" charset="0"/>
              </a:rPr>
              <a:t>We all work to earn save money</a:t>
            </a:r>
            <a:br>
              <a:rPr lang="en-IN" b="1" i="1" dirty="0">
                <a:latin typeface="Algerian" panose="04020705040A02060702" pitchFamily="82" charset="0"/>
              </a:rPr>
            </a:b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F101E87-02AB-2BFA-2D5C-48DC0480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6F23DB30-5CE2-FB96-0745-7C1F72F14B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0640" y="0"/>
            <a:ext cx="9882189" cy="7081520"/>
          </a:xfrm>
        </p:spPr>
      </p:pic>
    </p:spTree>
    <p:extLst>
      <p:ext uri="{BB962C8B-B14F-4D97-AF65-F5344CB8AC3E}">
        <p14:creationId xmlns:p14="http://schemas.microsoft.com/office/powerpoint/2010/main" val="38296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32C43-F270-5265-E1F0-39D04F1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Father of </a:t>
            </a:r>
            <a:r>
              <a:rPr lang="en-IN" b="1" dirty="0" err="1"/>
              <a:t>indian</a:t>
            </a:r>
            <a:r>
              <a:rPr lang="en-IN" b="1" dirty="0"/>
              <a:t> banking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19DB970-5AE1-3BDF-FE71-781F1CC9CC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9788" y="593154"/>
            <a:ext cx="5286375" cy="35356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C88D0-7719-00CC-6F80-1FCC2955F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sz="1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Maidavolu</a:t>
            </a:r>
            <a:r>
              <a:rPr lang="en-US" sz="1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Narasimham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who served as the </a:t>
            </a:r>
            <a:r>
              <a:rPr lang="en-US" sz="1800" dirty="0">
                <a:solidFill>
                  <a:srgbClr val="BDC1C6"/>
                </a:solidFill>
                <a:latin typeface="arial" panose="020B0604020202020204" pitchFamily="34" charset="0"/>
              </a:rPr>
              <a:t>13</a:t>
            </a:r>
            <a:r>
              <a:rPr lang="en-US" sz="1800" baseline="30000" dirty="0">
                <a:solidFill>
                  <a:srgbClr val="BDC1C6"/>
                </a:solidFill>
                <a:latin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BDC1C6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governor of the RBI</a:t>
            </a:r>
            <a:r>
              <a:rPr lang="en-US" sz="1800" dirty="0">
                <a:solidFill>
                  <a:srgbClr val="BDC1C6"/>
                </a:solidFill>
                <a:latin typeface="arial" panose="020B0604020202020204" pitchFamily="34" charset="0"/>
              </a:rPr>
              <a:t>,</a:t>
            </a:r>
            <a:r>
              <a:rPr lang="en-US" sz="1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he is often referred to as the father of banking in India.</a:t>
            </a:r>
            <a:endParaRPr lang="en-IN" sz="18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sz="14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35396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1B82E9-1FA6-43E7-23FD-5F02CCFF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-206375"/>
            <a:ext cx="10515600" cy="1501826"/>
          </a:xfrm>
        </p:spPr>
        <p:txBody>
          <a:bodyPr>
            <a:normAutofit/>
          </a:bodyPr>
          <a:lstStyle/>
          <a:p>
            <a:r>
              <a:rPr lang="en-IN" b="1" i="1" dirty="0">
                <a:latin typeface="Algerian" panose="04020705040A02060702" pitchFamily="82" charset="0"/>
              </a:rPr>
              <a:t>Importance of Banking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12ADD9-067E-14A6-5A87-035FCFE4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3279724"/>
            <a:ext cx="10514012" cy="1501826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Acceptance of deposits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Advancing of loans to needy persons 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Making new investments in different organizations and increasing the productive capacity of the country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Promote capital formation in the country by mobilizing and collection of savings for the purpose of investments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Development of industries in the country according to the requirements of the economy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Balanced development in the economy is achieved in different sectors &amp; regions through the resources of bank funds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Development in agricultural production is made possible by providing different kinds of loans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These banks help in reducing reliance on foreign assistance by their efforts in the mobilization of domestic savings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These banks help in the implementation of an effective monetary policy according to the objective to the central bank.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Commercial banks also help in the creation and distribution of money through the sales and purchase of securities.</a:t>
            </a:r>
          </a:p>
          <a:p>
            <a:endParaRPr lang="en-IN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49383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739D-A62C-7D12-45F6-99E543FD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08094" y="-349625"/>
            <a:ext cx="10515600" cy="5378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1C55-035D-5F31-962E-370CA878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682" y="224118"/>
            <a:ext cx="10514012" cy="6096000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As of 2021, there were nearly 100 thousand scheduled banks in India, including around 98 thousand comparatively small rural and urban cooperative banks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Banks are “special” because they manage the payment system through which most economic payments are made</a:t>
            </a:r>
            <a:endParaRPr lang="en-US" sz="2400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580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9264-DD62-A5E0-45C6-CB9EB50F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94" y="114300"/>
            <a:ext cx="10515600" cy="792480"/>
          </a:xfrm>
        </p:spPr>
        <p:txBody>
          <a:bodyPr>
            <a:normAutofit/>
          </a:bodyPr>
          <a:lstStyle/>
          <a:p>
            <a:r>
              <a:rPr lang="en-IN" dirty="0"/>
              <a:t>Advantages of net banking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B1C82-781A-AA86-A6C8-9E3706759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606" y="906780"/>
            <a:ext cx="10514012" cy="466534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Net banking is available 24/7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It allows for easy fund transfers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It offers convenience for conducting banking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Customers can easily track their transaction history with just a few clicks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Net banking is secure and requires a password for access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Non-financial activities such as ordering a </a:t>
            </a:r>
            <a:r>
              <a:rPr lang="en-US" sz="2400" b="0" i="0" u="sng" dirty="0">
                <a:solidFill>
                  <a:schemeClr val="tx1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cheque book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, checking account balance, and obtaining a passbook can be easily done through net banking.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079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C202-DCF6-6ED9-3EDE-5E9E6414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</a:t>
            </a:r>
            <a:r>
              <a:rPr lang="en-IN"/>
              <a:t>have Developed </a:t>
            </a:r>
            <a:r>
              <a:rPr lang="en-IN" dirty="0"/>
              <a:t>to manage the Database of the </a:t>
            </a:r>
            <a:br>
              <a:rPr lang="en-IN" dirty="0"/>
            </a:br>
            <a:r>
              <a:rPr lang="en-IN" b="1" dirty="0">
                <a:latin typeface="Arial Black" panose="020B0A04020102020204" pitchFamily="34" charset="0"/>
              </a:rPr>
              <a:t>“BANKING SYSTEM</a:t>
            </a:r>
            <a:r>
              <a:rPr lang="en-IN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460A-D509-A634-4F3C-106B8BD4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2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B6CF-6654-A19E-4F48-DA33F91D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9AE1-4F66-298F-B15A-F7D137350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282" y="646634"/>
            <a:ext cx="3241040" cy="6719365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But There is a Limit on how much we can keep at Home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03215B0-5105-E817-D9DF-04F3DE9B2E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178560" y="-34085"/>
            <a:ext cx="4582160" cy="5212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8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9339-9AE8-1823-8672-379FCF4B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A9918D-8BE7-35AD-A911-D8BC19B8A6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836612" y="107208"/>
            <a:ext cx="8382000" cy="4767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2528-9EC3-148B-5E7F-CABED4F86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376" y="6175528"/>
            <a:ext cx="10514012" cy="682472"/>
          </a:xfrm>
        </p:spPr>
        <p:txBody>
          <a:bodyPr/>
          <a:lstStyle/>
          <a:p>
            <a:r>
              <a:rPr lang="en-IN" dirty="0"/>
              <a:t>People waiting in line to collect money</a:t>
            </a:r>
          </a:p>
        </p:txBody>
      </p:sp>
    </p:spTree>
    <p:extLst>
      <p:ext uri="{BB962C8B-B14F-4D97-AF65-F5344CB8AC3E}">
        <p14:creationId xmlns:p14="http://schemas.microsoft.com/office/powerpoint/2010/main" val="9376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0A4E-26B2-A66C-03F6-5F0DB95E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1" dirty="0">
                <a:latin typeface="Algerian" panose="04020705040A02060702" pitchFamily="82" charset="0"/>
              </a:rPr>
              <a:t>SOLUTION</a:t>
            </a:r>
            <a:r>
              <a:rPr lang="en-IN" sz="5400" b="1" i="1" dirty="0">
                <a:solidFill>
                  <a:schemeClr val="tx1"/>
                </a:solidFill>
                <a:latin typeface="Algerian" panose="04020705040A02060702" pitchFamily="82" charset="0"/>
              </a:rPr>
              <a:t> ?</a:t>
            </a:r>
            <a:endParaRPr lang="en-IN" sz="5400" b="1" i="1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9CCBB4-EF27-117A-E430-70960C205A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183188" y="-38654"/>
            <a:ext cx="7022592" cy="70225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00392-4074-9B20-B950-B168E6CF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90DB-7718-870D-58FE-D9E00A9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2" y="142240"/>
            <a:ext cx="10515600" cy="1381760"/>
          </a:xfrm>
        </p:spPr>
        <p:txBody>
          <a:bodyPr>
            <a:normAutofit/>
          </a:bodyPr>
          <a:lstStyle/>
          <a:p>
            <a:r>
              <a:rPr lang="en-IN" sz="4000" dirty="0"/>
              <a:t>The Simplest yet most effective Answer is </a:t>
            </a:r>
            <a:r>
              <a:rPr lang="en-IN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15088F3-271B-29C6-154C-3285F1DCF3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315720" y="1902440"/>
            <a:ext cx="6517640" cy="45262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5012B-B430-80C7-6C50-09CAB627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24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103C-3CFF-19B0-6763-7E6390E5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08" y="1592580"/>
            <a:ext cx="4768532" cy="2910840"/>
          </a:xfrm>
        </p:spPr>
        <p:txBody>
          <a:bodyPr>
            <a:normAutofit/>
          </a:bodyPr>
          <a:lstStyle/>
          <a:p>
            <a:r>
              <a:rPr lang="en-US" sz="6000" b="1" dirty="0"/>
              <a:t>The Bank Management System</a:t>
            </a:r>
            <a:endParaRPr lang="en-IN" sz="60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0050C-5FC5-F95C-5CEE-C0A4429B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920" y="0"/>
            <a:ext cx="3652025" cy="3811588"/>
          </a:xfrm>
        </p:spPr>
        <p:txBody>
          <a:bodyPr>
            <a:normAutofit/>
          </a:bodyPr>
          <a:lstStyle/>
          <a:p>
            <a:r>
              <a:rPr lang="en-IN" sz="4800" dirty="0"/>
              <a:t>We Introduce You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97E76C5-A2C4-3B4D-8D1C-2D257934CB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23" r="10423"/>
          <a:stretch>
            <a:fillRect/>
          </a:stretch>
        </p:blipFill>
        <p:spPr>
          <a:xfrm>
            <a:off x="5044440" y="164465"/>
            <a:ext cx="6172200" cy="5786755"/>
          </a:xfrm>
        </p:spPr>
      </p:pic>
    </p:spTree>
    <p:extLst>
      <p:ext uri="{BB962C8B-B14F-4D97-AF65-F5344CB8AC3E}">
        <p14:creationId xmlns:p14="http://schemas.microsoft.com/office/powerpoint/2010/main" val="1413919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8C1-34B8-D3C3-19D1-6ACD4F43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501826"/>
          </a:xfrm>
        </p:spPr>
        <p:txBody>
          <a:bodyPr/>
          <a:lstStyle/>
          <a:p>
            <a:r>
              <a:rPr lang="en-IN" dirty="0"/>
              <a:t>What is Bank?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9D1D063-4A3C-D235-FB00-A9F125091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866951"/>
            <a:ext cx="10517188" cy="412427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“A bank is </a:t>
            </a:r>
            <a:r>
              <a:rPr lang="en-US" sz="28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financial institution that is licensed to accept checking and savings deposits and make loans.”</a:t>
            </a:r>
          </a:p>
          <a:p>
            <a:endParaRPr lang="en-US" sz="2800" b="1" u="sng" dirty="0">
              <a:solidFill>
                <a:srgbClr val="BDC1C6"/>
              </a:solidFill>
              <a:latin typeface="arial" panose="020B06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IN" sz="2400" u="sng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 = Borrowing</a:t>
            </a:r>
          </a:p>
          <a:p>
            <a:r>
              <a:rPr lang="en-IN" sz="2400" u="sng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= Accepting</a:t>
            </a:r>
          </a:p>
          <a:p>
            <a:r>
              <a:rPr lang="en-IN" sz="2400" u="sng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 = Negotiating</a:t>
            </a:r>
          </a:p>
          <a:p>
            <a:r>
              <a:rPr lang="en-IN" sz="2400" u="sng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 = Keeping</a:t>
            </a:r>
          </a:p>
        </p:txBody>
      </p:sp>
    </p:spTree>
    <p:extLst>
      <p:ext uri="{BB962C8B-B14F-4D97-AF65-F5344CB8AC3E}">
        <p14:creationId xmlns:p14="http://schemas.microsoft.com/office/powerpoint/2010/main" val="42117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3286-D28A-DF5C-EAA7-EB8C6360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91" y="778095"/>
            <a:ext cx="10515600" cy="1501826"/>
          </a:xfrm>
        </p:spPr>
        <p:txBody>
          <a:bodyPr>
            <a:normAutofit/>
          </a:bodyPr>
          <a:lstStyle/>
          <a:p>
            <a:r>
              <a:rPr lang="en-IN" sz="4000" b="1" dirty="0" err="1"/>
              <a:t>Origine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9EF2-A18D-EAC4-CB83-D7764E17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191" y="3570402"/>
            <a:ext cx="11058023" cy="1758590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BDC1C6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“The word bank </a:t>
            </a:r>
            <a:r>
              <a:rPr lang="en-US" sz="2000" b="1" i="0" dirty="0">
                <a:solidFill>
                  <a:srgbClr val="BDC1C6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comes from an Italian word banco, meaning a bench</a:t>
            </a:r>
            <a:r>
              <a:rPr lang="en-US" sz="2000" b="0" i="0" dirty="0">
                <a:solidFill>
                  <a:srgbClr val="BDC1C6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since Italian merchants in the Renaissance made deals to borrow and lend money beside a bench. They placed the money on that bench”.</a:t>
            </a:r>
          </a:p>
          <a:p>
            <a:endParaRPr lang="en-US" sz="2000" dirty="0">
              <a:solidFill>
                <a:srgbClr val="BDC1C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MDPS</a:t>
            </a:r>
            <a:r>
              <a:rPr lang="en-US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is the oldest surviving bank in the world. It was founded in 1472 !.</a:t>
            </a:r>
            <a:endParaRPr lang="en-IN" sz="2000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first bank of India was the </a:t>
            </a:r>
            <a:r>
              <a:rPr lang="en-IN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IN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Bank of Hindustan</a:t>
            </a:r>
            <a:r>
              <a:rPr lang="en-IN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IN" sz="2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, established in 1770 and located in the then Indian capital, Calcutta.</a:t>
            </a:r>
          </a:p>
          <a:p>
            <a:pPr algn="l"/>
            <a:endParaRPr lang="en-IN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endParaRPr lang="en-US" sz="2000" b="0" i="0" dirty="0">
              <a:solidFill>
                <a:srgbClr val="BDC1C6"/>
              </a:solidFill>
              <a:effectLst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sz="2000" dirty="0">
              <a:solidFill>
                <a:srgbClr val="BDC1C6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668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C85D1-603F-ABD0-6F77-9C64FA97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901"/>
            <a:ext cx="10515600" cy="819355"/>
          </a:xfrm>
        </p:spPr>
        <p:txBody>
          <a:bodyPr/>
          <a:lstStyle/>
          <a:p>
            <a:r>
              <a:rPr lang="en-IN" dirty="0"/>
              <a:t>Worlds First Bank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7936283-453A-86FE-D719-AC7D034312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894" b="2589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CA4D3-7D94-24BD-A09A-4D881A781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88" y="5883111"/>
            <a:ext cx="10514012" cy="68247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1169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193</TotalTime>
  <Words>468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Arial</vt:lpstr>
      <vt:lpstr>Arial Black</vt:lpstr>
      <vt:lpstr>Cascadia Code SemiBold</vt:lpstr>
      <vt:lpstr>Corbel</vt:lpstr>
      <vt:lpstr>Inter</vt:lpstr>
      <vt:lpstr>Depth</vt:lpstr>
      <vt:lpstr>We all work to earn save money </vt:lpstr>
      <vt:lpstr> </vt:lpstr>
      <vt:lpstr>PowerPoint Presentation</vt:lpstr>
      <vt:lpstr>SOLUTION ?</vt:lpstr>
      <vt:lpstr>The Simplest yet most effective Answer is Banks </vt:lpstr>
      <vt:lpstr>The Bank Management System</vt:lpstr>
      <vt:lpstr>What is Bank?</vt:lpstr>
      <vt:lpstr>Origine</vt:lpstr>
      <vt:lpstr>Worlds First Bank</vt:lpstr>
      <vt:lpstr>Father of indian banking </vt:lpstr>
      <vt:lpstr>Importance of Banking </vt:lpstr>
      <vt:lpstr>PowerPoint Presentation</vt:lpstr>
      <vt:lpstr>Advantages of net banking</vt:lpstr>
      <vt:lpstr>We have Developed to manage the Database of the  “BANKING SYSTEM”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ritesh deshpande</dc:creator>
  <cp:lastModifiedBy>ritesh deshpande</cp:lastModifiedBy>
  <cp:revision>4</cp:revision>
  <dcterms:created xsi:type="dcterms:W3CDTF">2023-01-17T12:34:37Z</dcterms:created>
  <dcterms:modified xsi:type="dcterms:W3CDTF">2023-01-20T16:43:16Z</dcterms:modified>
</cp:coreProperties>
</file>