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7" r:id="rId7"/>
    <p:sldId id="278" r:id="rId8"/>
    <p:sldId id="262" r:id="rId9"/>
    <p:sldId id="263" r:id="rId10"/>
    <p:sldId id="272" r:id="rId11"/>
    <p:sldId id="273" r:id="rId12"/>
    <p:sldId id="269" r:id="rId13"/>
    <p:sldId id="279" r:id="rId14"/>
    <p:sldId id="271" r:id="rId15"/>
    <p:sldId id="274" r:id="rId16"/>
    <p:sldId id="275" r:id="rId17"/>
    <p:sldId id="280" r:id="rId18"/>
    <p:sldId id="281" r:id="rId19"/>
    <p:sldId id="282" r:id="rId20"/>
    <p:sldId id="264" r:id="rId21"/>
    <p:sldId id="265" r:id="rId22"/>
    <p:sldId id="266" r:id="rId23"/>
    <p:sldId id="283" r:id="rId24"/>
    <p:sldId id="284" r:id="rId25"/>
    <p:sldId id="28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3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34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53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02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59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79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63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41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009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11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44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9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C69A5A-F51E-4A7B-B094-0D616BAC6251}"/>
              </a:ext>
            </a:extLst>
          </p:cNvPr>
          <p:cNvSpPr txBox="1"/>
          <p:nvPr/>
        </p:nvSpPr>
        <p:spPr>
          <a:xfrm>
            <a:off x="3714749" y="2828835"/>
            <a:ext cx="4762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42492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25BC22-668D-45A1-9B8E-66D0A68F8727}"/>
              </a:ext>
            </a:extLst>
          </p:cNvPr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5A6792-F1C3-474F-A6B0-5A0D4F5DEFD3}"/>
              </a:ext>
            </a:extLst>
          </p:cNvPr>
          <p:cNvSpPr txBox="1"/>
          <p:nvPr/>
        </p:nvSpPr>
        <p:spPr>
          <a:xfrm>
            <a:off x="3045884" y="3429000"/>
            <a:ext cx="6100232" cy="5959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 Requirements</a:t>
            </a:r>
            <a:endParaRPr lang="en-US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A17D9-F0BA-48C2-ABD0-E364CF6B51E7}"/>
              </a:ext>
            </a:extLst>
          </p:cNvPr>
          <p:cNvSpPr txBox="1"/>
          <p:nvPr/>
        </p:nvSpPr>
        <p:spPr>
          <a:xfrm>
            <a:off x="9382125" y="360543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AuraAR</a:t>
            </a:r>
          </a:p>
        </p:txBody>
      </p:sp>
    </p:spTree>
    <p:extLst>
      <p:ext uri="{BB962C8B-B14F-4D97-AF65-F5344CB8AC3E}">
        <p14:creationId xmlns:p14="http://schemas.microsoft.com/office/powerpoint/2010/main" val="672934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25BC22-668D-45A1-9B8E-66D0A68F8727}"/>
              </a:ext>
            </a:extLst>
          </p:cNvPr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5A6792-F1C3-474F-A6B0-5A0D4F5DEFD3}"/>
              </a:ext>
            </a:extLst>
          </p:cNvPr>
          <p:cNvSpPr txBox="1"/>
          <p:nvPr/>
        </p:nvSpPr>
        <p:spPr>
          <a:xfrm>
            <a:off x="749300" y="611967"/>
            <a:ext cx="6100232" cy="532903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 Requirements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F0F2F-C1EF-4212-A878-547F15757225}"/>
              </a:ext>
            </a:extLst>
          </p:cNvPr>
          <p:cNvSpPr txBox="1"/>
          <p:nvPr/>
        </p:nvSpPr>
        <p:spPr>
          <a:xfrm>
            <a:off x="749300" y="2131328"/>
            <a:ext cx="6576291" cy="2250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Relay (5v)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Hear-rate sensor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LED Bulb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6EAE33-4005-4A7E-8811-29E6CE9603C4}"/>
              </a:ext>
            </a:extLst>
          </p:cNvPr>
          <p:cNvSpPr/>
          <p:nvPr/>
        </p:nvSpPr>
        <p:spPr>
          <a:xfrm>
            <a:off x="749300" y="1900752"/>
            <a:ext cx="2824235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ESP32/Node MCU 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FCDEA7-5108-4A4B-87DA-6067003F8D53}"/>
              </a:ext>
            </a:extLst>
          </p:cNvPr>
          <p:cNvSpPr txBox="1"/>
          <p:nvPr/>
        </p:nvSpPr>
        <p:spPr>
          <a:xfrm>
            <a:off x="9382125" y="360543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AuraAR</a:t>
            </a:r>
          </a:p>
        </p:txBody>
      </p:sp>
    </p:spTree>
    <p:extLst>
      <p:ext uri="{BB962C8B-B14F-4D97-AF65-F5344CB8AC3E}">
        <p14:creationId xmlns:p14="http://schemas.microsoft.com/office/powerpoint/2010/main" val="940452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25BC22-668D-45A1-9B8E-66D0A68F8727}"/>
              </a:ext>
            </a:extLst>
          </p:cNvPr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ED59B4-B028-4842-BD55-ABBC025903F6}"/>
              </a:ext>
            </a:extLst>
          </p:cNvPr>
          <p:cNvSpPr txBox="1"/>
          <p:nvPr/>
        </p:nvSpPr>
        <p:spPr>
          <a:xfrm>
            <a:off x="1136073" y="2358608"/>
            <a:ext cx="101288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Node MCU development board based on ESP32, features WiFi+Bluetooth connectivity, onboard CH340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keys.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Onboard ESP32-S, CH340, USB to UART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2x19 pin extension headers, breakout all the I/O pins of modules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6F88B6-4022-4C76-8541-41C6D8524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3" y="3682048"/>
            <a:ext cx="6354062" cy="25709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D7E647-4067-4C39-A14A-F4D36C2B5C9E}"/>
              </a:ext>
            </a:extLst>
          </p:cNvPr>
          <p:cNvSpPr txBox="1"/>
          <p:nvPr/>
        </p:nvSpPr>
        <p:spPr>
          <a:xfrm>
            <a:off x="911225" y="-969983"/>
            <a:ext cx="591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Relay (5v)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DAE17-7132-4D74-ACF1-D89D09A76BCF}"/>
              </a:ext>
            </a:extLst>
          </p:cNvPr>
          <p:cNvSpPr txBox="1"/>
          <p:nvPr/>
        </p:nvSpPr>
        <p:spPr>
          <a:xfrm>
            <a:off x="762000" y="7537174"/>
            <a:ext cx="591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LED Bulb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00971A-1115-40D6-B447-9C9D7F01B309}"/>
              </a:ext>
            </a:extLst>
          </p:cNvPr>
          <p:cNvSpPr txBox="1"/>
          <p:nvPr/>
        </p:nvSpPr>
        <p:spPr>
          <a:xfrm>
            <a:off x="762000" y="8183505"/>
            <a:ext cx="591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Unity 3D software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AD864F-FB8E-4416-B122-64AF64444A37}"/>
              </a:ext>
            </a:extLst>
          </p:cNvPr>
          <p:cNvSpPr/>
          <p:nvPr/>
        </p:nvSpPr>
        <p:spPr>
          <a:xfrm>
            <a:off x="749300" y="652930"/>
            <a:ext cx="3297313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ESP32/Node MCU board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A3A5BF-45C3-4419-A18E-F981942DD227}"/>
              </a:ext>
            </a:extLst>
          </p:cNvPr>
          <p:cNvSpPr txBox="1"/>
          <p:nvPr/>
        </p:nvSpPr>
        <p:spPr>
          <a:xfrm>
            <a:off x="9382125" y="360543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AuraAR</a:t>
            </a:r>
          </a:p>
        </p:txBody>
      </p:sp>
    </p:spTree>
    <p:extLst>
      <p:ext uri="{BB962C8B-B14F-4D97-AF65-F5344CB8AC3E}">
        <p14:creationId xmlns:p14="http://schemas.microsoft.com/office/powerpoint/2010/main" val="569681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25BC22-668D-45A1-9B8E-66D0A68F8727}"/>
              </a:ext>
            </a:extLst>
          </p:cNvPr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215C4E5-9385-4CC6-B51D-6B112A8791B9}"/>
              </a:ext>
            </a:extLst>
          </p:cNvPr>
          <p:cNvSpPr txBox="1"/>
          <p:nvPr/>
        </p:nvSpPr>
        <p:spPr>
          <a:xfrm>
            <a:off x="749300" y="696794"/>
            <a:ext cx="591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Relay (5v)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8D3353-D605-455D-8141-F7B6D4006B45}"/>
              </a:ext>
            </a:extLst>
          </p:cNvPr>
          <p:cNvSpPr/>
          <p:nvPr/>
        </p:nvSpPr>
        <p:spPr>
          <a:xfrm>
            <a:off x="749300" y="1797883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Normal Voltage is 5V DC Normal Current is 70mAAC load current Max is 10A at 250VAC or 125V ACDC load current Max is 10A at 30V DC or 28V DC.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includes 5-pins &amp; designed with plastic material.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DE07-B7A1-474A-8785-E59A6B600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2998213"/>
            <a:ext cx="4914163" cy="3040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652DDF-EF03-4BD2-BF7E-4E5CB62DE7FF}"/>
              </a:ext>
            </a:extLst>
          </p:cNvPr>
          <p:cNvSpPr txBox="1"/>
          <p:nvPr/>
        </p:nvSpPr>
        <p:spPr>
          <a:xfrm>
            <a:off x="749300" y="-992098"/>
            <a:ext cx="6100232" cy="47000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Hear-rate sensor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912E0A-1062-437F-95FE-E9ED374AD42C}"/>
              </a:ext>
            </a:extLst>
          </p:cNvPr>
          <p:cNvSpPr txBox="1"/>
          <p:nvPr/>
        </p:nvSpPr>
        <p:spPr>
          <a:xfrm>
            <a:off x="9382125" y="360543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AuraAR</a:t>
            </a:r>
          </a:p>
        </p:txBody>
      </p:sp>
    </p:spTree>
    <p:extLst>
      <p:ext uri="{BB962C8B-B14F-4D97-AF65-F5344CB8AC3E}">
        <p14:creationId xmlns:p14="http://schemas.microsoft.com/office/powerpoint/2010/main" val="1345766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25BC22-668D-45A1-9B8E-66D0A68F8727}"/>
              </a:ext>
            </a:extLst>
          </p:cNvPr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5A6792-F1C3-474F-A6B0-5A0D4F5DEFD3}"/>
              </a:ext>
            </a:extLst>
          </p:cNvPr>
          <p:cNvSpPr txBox="1"/>
          <p:nvPr/>
        </p:nvSpPr>
        <p:spPr>
          <a:xfrm>
            <a:off x="749300" y="607980"/>
            <a:ext cx="6100232" cy="47000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Hear-rate sensor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B5BC0-1581-4053-A9B3-6ABCF2BD322C}"/>
              </a:ext>
            </a:extLst>
          </p:cNvPr>
          <p:cNvSpPr txBox="1"/>
          <p:nvPr/>
        </p:nvSpPr>
        <p:spPr>
          <a:xfrm>
            <a:off x="862367" y="1676981"/>
            <a:ext cx="10055016" cy="668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Heart rate data can be really useful whether you're designing an exercise routine, studying your activity or anxiety levels or just want your shirt to blink with your heart beat.</a:t>
            </a:r>
            <a:endParaRPr lang="en-US" sz="1100" b="0" i="0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A7E442-5D0C-4BCC-802B-A3F50B24F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5" y="3106533"/>
            <a:ext cx="5187562" cy="24568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346C82-9952-4C7D-AAE5-612782170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3805052"/>
            <a:ext cx="1545386" cy="14157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F5802D-7FB9-4842-8728-30578F18C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073" y="3758642"/>
            <a:ext cx="1564791" cy="14904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26F138-C73B-48ED-BE5D-3792978D889E}"/>
              </a:ext>
            </a:extLst>
          </p:cNvPr>
          <p:cNvSpPr txBox="1"/>
          <p:nvPr/>
        </p:nvSpPr>
        <p:spPr>
          <a:xfrm>
            <a:off x="1203713" y="5563409"/>
            <a:ext cx="2697151" cy="306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Heart-rate sensor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57700-9F12-4DE9-B285-E02D23F06E71}"/>
              </a:ext>
            </a:extLst>
          </p:cNvPr>
          <p:cNvSpPr txBox="1"/>
          <p:nvPr/>
        </p:nvSpPr>
        <p:spPr>
          <a:xfrm>
            <a:off x="6755781" y="5563410"/>
            <a:ext cx="3598661" cy="306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Schematic of heart-rate sensor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A89E75-0B4E-4541-AF29-B1C86A7B0521}"/>
              </a:ext>
            </a:extLst>
          </p:cNvPr>
          <p:cNvSpPr txBox="1"/>
          <p:nvPr/>
        </p:nvSpPr>
        <p:spPr>
          <a:xfrm>
            <a:off x="9382125" y="360543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AuraAR</a:t>
            </a:r>
          </a:p>
        </p:txBody>
      </p:sp>
    </p:spTree>
    <p:extLst>
      <p:ext uri="{BB962C8B-B14F-4D97-AF65-F5344CB8AC3E}">
        <p14:creationId xmlns:p14="http://schemas.microsoft.com/office/powerpoint/2010/main" val="1987404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25BC22-668D-45A1-9B8E-66D0A68F8727}"/>
              </a:ext>
            </a:extLst>
          </p:cNvPr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5A6792-F1C3-474F-A6B0-5A0D4F5DEFD3}"/>
              </a:ext>
            </a:extLst>
          </p:cNvPr>
          <p:cNvSpPr txBox="1"/>
          <p:nvPr/>
        </p:nvSpPr>
        <p:spPr>
          <a:xfrm>
            <a:off x="3045884" y="3429000"/>
            <a:ext cx="6100232" cy="5959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Requirements</a:t>
            </a:r>
            <a:endParaRPr lang="en-US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13B7A-D595-471E-93AF-5131745C255A}"/>
              </a:ext>
            </a:extLst>
          </p:cNvPr>
          <p:cNvSpPr txBox="1"/>
          <p:nvPr/>
        </p:nvSpPr>
        <p:spPr>
          <a:xfrm>
            <a:off x="9382125" y="360543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AuraAR</a:t>
            </a:r>
          </a:p>
        </p:txBody>
      </p:sp>
    </p:spTree>
    <p:extLst>
      <p:ext uri="{BB962C8B-B14F-4D97-AF65-F5344CB8AC3E}">
        <p14:creationId xmlns:p14="http://schemas.microsoft.com/office/powerpoint/2010/main" val="3450169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25BC22-668D-45A1-9B8E-66D0A68F8727}"/>
              </a:ext>
            </a:extLst>
          </p:cNvPr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5A6792-F1C3-474F-A6B0-5A0D4F5DEFD3}"/>
              </a:ext>
            </a:extLst>
          </p:cNvPr>
          <p:cNvSpPr txBox="1"/>
          <p:nvPr/>
        </p:nvSpPr>
        <p:spPr>
          <a:xfrm>
            <a:off x="748914" y="679725"/>
            <a:ext cx="6100232" cy="532903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Requirements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DBD69-9F62-4846-99E7-E40A0E22512B}"/>
              </a:ext>
            </a:extLst>
          </p:cNvPr>
          <p:cNvSpPr txBox="1"/>
          <p:nvPr/>
        </p:nvSpPr>
        <p:spPr>
          <a:xfrm>
            <a:off x="748914" y="2122305"/>
            <a:ext cx="6100618" cy="2649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Blynk IOT App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Vuforia 9.3.1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Embedded C Program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C-Sharp programming language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23CA91-05F7-4226-B16B-8616CD145AFD}"/>
              </a:ext>
            </a:extLst>
          </p:cNvPr>
          <p:cNvSpPr/>
          <p:nvPr/>
        </p:nvSpPr>
        <p:spPr>
          <a:xfrm>
            <a:off x="765175" y="1530573"/>
            <a:ext cx="1346844" cy="672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50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Unity 3D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7E26D8-A9BE-40CE-8E7A-9F4A86B5D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876" y="6092425"/>
            <a:ext cx="1429124" cy="5202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06DC69-9D1A-40AA-BA53-F7A637F6D6B2}"/>
              </a:ext>
            </a:extLst>
          </p:cNvPr>
          <p:cNvSpPr txBox="1"/>
          <p:nvPr/>
        </p:nvSpPr>
        <p:spPr>
          <a:xfrm>
            <a:off x="9382125" y="360543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AuraAR</a:t>
            </a:r>
          </a:p>
        </p:txBody>
      </p:sp>
    </p:spTree>
    <p:extLst>
      <p:ext uri="{BB962C8B-B14F-4D97-AF65-F5344CB8AC3E}">
        <p14:creationId xmlns:p14="http://schemas.microsoft.com/office/powerpoint/2010/main" val="3077356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25BC22-668D-45A1-9B8E-66D0A68F8727}"/>
              </a:ext>
            </a:extLst>
          </p:cNvPr>
          <p:cNvCxnSpPr>
            <a:cxnSpLocks/>
          </p:cNvCxnSpPr>
          <p:nvPr/>
        </p:nvCxnSpPr>
        <p:spPr>
          <a:xfrm>
            <a:off x="0" y="13716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0FBCAF3-7FDE-476A-A232-9722168B1FE2}"/>
              </a:ext>
            </a:extLst>
          </p:cNvPr>
          <p:cNvSpPr/>
          <p:nvPr/>
        </p:nvSpPr>
        <p:spPr>
          <a:xfrm>
            <a:off x="749300" y="1797883"/>
            <a:ext cx="838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Unity3D is a powerful cross-platform 3D engine and a user friendly development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can create 3D games and applications for mobile, desktop, the web, and consoles using Unity 3D software.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F53098-91B1-4410-B8CB-10B81BD11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776" y="6016225"/>
            <a:ext cx="1429124" cy="5202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861E67D-49C3-470E-99D2-01F9B3830089}"/>
              </a:ext>
            </a:extLst>
          </p:cNvPr>
          <p:cNvSpPr/>
          <p:nvPr/>
        </p:nvSpPr>
        <p:spPr>
          <a:xfrm>
            <a:off x="749300" y="219894"/>
            <a:ext cx="1765300" cy="866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Unity 3D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72C14-EC15-49F7-B98B-BA52E934E97E}"/>
              </a:ext>
            </a:extLst>
          </p:cNvPr>
          <p:cNvSpPr txBox="1"/>
          <p:nvPr/>
        </p:nvSpPr>
        <p:spPr>
          <a:xfrm>
            <a:off x="9382125" y="360543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AuraAR</a:t>
            </a:r>
          </a:p>
        </p:txBody>
      </p:sp>
    </p:spTree>
    <p:extLst>
      <p:ext uri="{BB962C8B-B14F-4D97-AF65-F5344CB8AC3E}">
        <p14:creationId xmlns:p14="http://schemas.microsoft.com/office/powerpoint/2010/main" val="3506947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25BC22-668D-45A1-9B8E-66D0A68F8727}"/>
              </a:ext>
            </a:extLst>
          </p:cNvPr>
          <p:cNvCxnSpPr>
            <a:cxnSpLocks/>
          </p:cNvCxnSpPr>
          <p:nvPr/>
        </p:nvCxnSpPr>
        <p:spPr>
          <a:xfrm>
            <a:off x="0" y="13716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3F53098-91B1-4410-B8CB-10B81BD11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427" y="6101950"/>
            <a:ext cx="1222749" cy="445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1B2419-5115-43A5-B4B7-8798F98CD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93" y="1579314"/>
            <a:ext cx="8162213" cy="43149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075BF5-9999-4B95-9BCC-325B83A06DD7}"/>
              </a:ext>
            </a:extLst>
          </p:cNvPr>
          <p:cNvSpPr txBox="1"/>
          <p:nvPr/>
        </p:nvSpPr>
        <p:spPr>
          <a:xfrm>
            <a:off x="2981325" y="5917281"/>
            <a:ext cx="644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of Unity 3D software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8F6EDF-FF06-4A71-BB93-487A467C7149}"/>
              </a:ext>
            </a:extLst>
          </p:cNvPr>
          <p:cNvSpPr/>
          <p:nvPr/>
        </p:nvSpPr>
        <p:spPr>
          <a:xfrm>
            <a:off x="-2159112" y="1371600"/>
            <a:ext cx="1981312" cy="866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Blynk IOT App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07D39D-93EC-4873-8EBF-1F7C41D26A20}"/>
              </a:ext>
            </a:extLst>
          </p:cNvPr>
          <p:cNvSpPr txBox="1"/>
          <p:nvPr/>
        </p:nvSpPr>
        <p:spPr>
          <a:xfrm>
            <a:off x="9382125" y="360543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AuraAR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10C55-1B8D-4147-93A4-A76FF11EF0A5}"/>
              </a:ext>
            </a:extLst>
          </p:cNvPr>
          <p:cNvSpPr/>
          <p:nvPr/>
        </p:nvSpPr>
        <p:spPr>
          <a:xfrm>
            <a:off x="749300" y="219894"/>
            <a:ext cx="1765300" cy="866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Unity 3D</a:t>
            </a:r>
          </a:p>
        </p:txBody>
      </p:sp>
    </p:spTree>
    <p:extLst>
      <p:ext uri="{BB962C8B-B14F-4D97-AF65-F5344CB8AC3E}">
        <p14:creationId xmlns:p14="http://schemas.microsoft.com/office/powerpoint/2010/main" val="2409081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25BC22-668D-45A1-9B8E-66D0A68F8727}"/>
              </a:ext>
            </a:extLst>
          </p:cNvPr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9C062A5-E5D6-4E19-9AA1-BE6D598D231F}"/>
              </a:ext>
            </a:extLst>
          </p:cNvPr>
          <p:cNvSpPr/>
          <p:nvPr/>
        </p:nvSpPr>
        <p:spPr>
          <a:xfrm>
            <a:off x="749300" y="1797883"/>
            <a:ext cx="92106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Blynk is an IoT platform for iOS or Android smartphones that is used to control Arduino, Raspberry Pi and Node-MCU via the Internet.</a:t>
            </a: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application is used to create a graphical interface or human machine interface (HMI) by compiling and providing the appropriate address on the available widgets.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773755-FFB2-4F16-920E-DF946CC12AFA}"/>
              </a:ext>
            </a:extLst>
          </p:cNvPr>
          <p:cNvSpPr/>
          <p:nvPr/>
        </p:nvSpPr>
        <p:spPr>
          <a:xfrm>
            <a:off x="749300" y="219894"/>
            <a:ext cx="1981312" cy="866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Blynk IOT App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B83EA-5A34-4571-84D8-F17046BE3D99}"/>
              </a:ext>
            </a:extLst>
          </p:cNvPr>
          <p:cNvSpPr txBox="1"/>
          <p:nvPr/>
        </p:nvSpPr>
        <p:spPr>
          <a:xfrm>
            <a:off x="9382125" y="360543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AuraAR</a:t>
            </a:r>
          </a:p>
        </p:txBody>
      </p:sp>
    </p:spTree>
    <p:extLst>
      <p:ext uri="{BB962C8B-B14F-4D97-AF65-F5344CB8AC3E}">
        <p14:creationId xmlns:p14="http://schemas.microsoft.com/office/powerpoint/2010/main" val="3246880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2ED2-C5EA-4938-B5A1-D70A6ECA7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4932"/>
            <a:ext cx="10515600" cy="2852737"/>
          </a:xfrm>
        </p:spPr>
        <p:txBody>
          <a:bodyPr anchor="ctr" anchorCtr="0"/>
          <a:lstStyle/>
          <a:p>
            <a:pPr algn="ctr"/>
            <a:r>
              <a:rPr lang="en-US" b="1" u="sng" dirty="0"/>
              <a:t>AuraAR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59391-074E-4D5C-BEAD-CF29C3E0B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06694"/>
            <a:ext cx="10515600" cy="1500187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Members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Venkatesh Raichur – NEC0819066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Sangamesh Vakkar – NEC0819055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Mihir Kulkarni – NEC0819028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Salandar M – NEC0819071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Sanjay Maniruth – NEC0819057</a:t>
            </a:r>
          </a:p>
        </p:txBody>
      </p:sp>
    </p:spTree>
    <p:extLst>
      <p:ext uri="{BB962C8B-B14F-4D97-AF65-F5344CB8AC3E}">
        <p14:creationId xmlns:p14="http://schemas.microsoft.com/office/powerpoint/2010/main" val="3770718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25BC22-668D-45A1-9B8E-66D0A68F8727}"/>
              </a:ext>
            </a:extLst>
          </p:cNvPr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5A6792-F1C3-474F-A6B0-5A0D4F5DEFD3}"/>
              </a:ext>
            </a:extLst>
          </p:cNvPr>
          <p:cNvSpPr txBox="1"/>
          <p:nvPr/>
        </p:nvSpPr>
        <p:spPr>
          <a:xfrm>
            <a:off x="3045884" y="3429000"/>
            <a:ext cx="6100232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Modules</a:t>
            </a:r>
            <a:endParaRPr lang="en-US" sz="3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B8026-B7C3-458F-9DC1-A5883C5F52F4}"/>
              </a:ext>
            </a:extLst>
          </p:cNvPr>
          <p:cNvSpPr txBox="1"/>
          <p:nvPr/>
        </p:nvSpPr>
        <p:spPr>
          <a:xfrm>
            <a:off x="9382125" y="360543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AuraAR</a:t>
            </a:r>
          </a:p>
        </p:txBody>
      </p:sp>
    </p:spTree>
    <p:extLst>
      <p:ext uri="{BB962C8B-B14F-4D97-AF65-F5344CB8AC3E}">
        <p14:creationId xmlns:p14="http://schemas.microsoft.com/office/powerpoint/2010/main" val="107317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25BC22-668D-45A1-9B8E-66D0A68F8727}"/>
              </a:ext>
            </a:extLst>
          </p:cNvPr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5A6792-F1C3-474F-A6B0-5A0D4F5DEFD3}"/>
              </a:ext>
            </a:extLst>
          </p:cNvPr>
          <p:cNvSpPr txBox="1"/>
          <p:nvPr/>
        </p:nvSpPr>
        <p:spPr>
          <a:xfrm>
            <a:off x="745068" y="479819"/>
            <a:ext cx="6100232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Modules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AD97F-69BB-44F1-8E90-CC544EE6ABFB}"/>
              </a:ext>
            </a:extLst>
          </p:cNvPr>
          <p:cNvSpPr txBox="1"/>
          <p:nvPr/>
        </p:nvSpPr>
        <p:spPr>
          <a:xfrm>
            <a:off x="745068" y="2359280"/>
            <a:ext cx="6100232" cy="1760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 Light Intensity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 Heart-rate Monitoring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 Light Color Switch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29F15A-2D43-4BE6-974F-D29580F1A9A4}"/>
              </a:ext>
            </a:extLst>
          </p:cNvPr>
          <p:cNvSpPr/>
          <p:nvPr/>
        </p:nvSpPr>
        <p:spPr>
          <a:xfrm>
            <a:off x="745068" y="18434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 Button Controlled (LED)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7DDAAA-84F8-47B8-9715-2767FF4B9FCA}"/>
              </a:ext>
            </a:extLst>
          </p:cNvPr>
          <p:cNvSpPr txBox="1"/>
          <p:nvPr/>
        </p:nvSpPr>
        <p:spPr>
          <a:xfrm>
            <a:off x="9382125" y="360543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AuraAR</a:t>
            </a:r>
          </a:p>
        </p:txBody>
      </p:sp>
    </p:spTree>
    <p:extLst>
      <p:ext uri="{BB962C8B-B14F-4D97-AF65-F5344CB8AC3E}">
        <p14:creationId xmlns:p14="http://schemas.microsoft.com/office/powerpoint/2010/main" val="109580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25BC22-668D-45A1-9B8E-66D0A68F8727}"/>
              </a:ext>
            </a:extLst>
          </p:cNvPr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9C062A5-E5D6-4E19-9AA1-BE6D598D231F}"/>
              </a:ext>
            </a:extLst>
          </p:cNvPr>
          <p:cNvSpPr/>
          <p:nvPr/>
        </p:nvSpPr>
        <p:spPr>
          <a:xfrm>
            <a:off x="3048000" y="342900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 Button Controlled (LED)</a:t>
            </a:r>
          </a:p>
          <a:p>
            <a:pPr marL="342900" marR="0" lvl="0" indent="-342900" algn="ctr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09D460-39E2-48B6-81A0-940BDC685F77}"/>
              </a:ext>
            </a:extLst>
          </p:cNvPr>
          <p:cNvSpPr txBox="1"/>
          <p:nvPr/>
        </p:nvSpPr>
        <p:spPr>
          <a:xfrm>
            <a:off x="9382125" y="360543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AuraAR</a:t>
            </a:r>
          </a:p>
        </p:txBody>
      </p:sp>
    </p:spTree>
    <p:extLst>
      <p:ext uri="{BB962C8B-B14F-4D97-AF65-F5344CB8AC3E}">
        <p14:creationId xmlns:p14="http://schemas.microsoft.com/office/powerpoint/2010/main" val="3594836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25BC22-668D-45A1-9B8E-66D0A68F8727}"/>
              </a:ext>
            </a:extLst>
          </p:cNvPr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5A6792-F1C3-474F-A6B0-5A0D4F5DEFD3}"/>
              </a:ext>
            </a:extLst>
          </p:cNvPr>
          <p:cNvSpPr txBox="1"/>
          <p:nvPr/>
        </p:nvSpPr>
        <p:spPr>
          <a:xfrm>
            <a:off x="663575" y="769672"/>
            <a:ext cx="6100232" cy="47000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 Button Controlled (LED)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731805-1993-419E-BED7-4FA472FED3EC}"/>
              </a:ext>
            </a:extLst>
          </p:cNvPr>
          <p:cNvSpPr txBox="1"/>
          <p:nvPr/>
        </p:nvSpPr>
        <p:spPr>
          <a:xfrm>
            <a:off x="663575" y="1687782"/>
            <a:ext cx="678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Node MCU / ESP8266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Relay (5v)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LED Bulb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Unity 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Target Images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63EF4-C446-423F-95BA-DB762E9239A8}"/>
              </a:ext>
            </a:extLst>
          </p:cNvPr>
          <p:cNvSpPr txBox="1"/>
          <p:nvPr/>
        </p:nvSpPr>
        <p:spPr>
          <a:xfrm>
            <a:off x="9382125" y="360543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AuraAR</a:t>
            </a:r>
          </a:p>
        </p:txBody>
      </p:sp>
    </p:spTree>
    <p:extLst>
      <p:ext uri="{BB962C8B-B14F-4D97-AF65-F5344CB8AC3E}">
        <p14:creationId xmlns:p14="http://schemas.microsoft.com/office/powerpoint/2010/main" val="57928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25BC22-668D-45A1-9B8E-66D0A68F8727}"/>
              </a:ext>
            </a:extLst>
          </p:cNvPr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5A6792-F1C3-474F-A6B0-5A0D4F5DEFD3}"/>
              </a:ext>
            </a:extLst>
          </p:cNvPr>
          <p:cNvSpPr txBox="1"/>
          <p:nvPr/>
        </p:nvSpPr>
        <p:spPr>
          <a:xfrm>
            <a:off x="663575" y="769672"/>
            <a:ext cx="6100232" cy="47000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 Button Controlled (LED)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187971-BB5E-41BA-87DE-1B162E8D7398}"/>
              </a:ext>
            </a:extLst>
          </p:cNvPr>
          <p:cNvSpPr txBox="1"/>
          <p:nvPr/>
        </p:nvSpPr>
        <p:spPr>
          <a:xfrm>
            <a:off x="9382125" y="360543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AuraAR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E38B1-2722-4198-9027-CA8F253B9752}"/>
              </a:ext>
            </a:extLst>
          </p:cNvPr>
          <p:cNvSpPr txBox="1"/>
          <p:nvPr/>
        </p:nvSpPr>
        <p:spPr>
          <a:xfrm>
            <a:off x="663575" y="1824056"/>
            <a:ext cx="701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Connection Diagram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E4983EF-8B96-41C1-B036-C6D9F6F10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76" y="2921830"/>
            <a:ext cx="5502247" cy="319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DC1C9A-7AB4-421D-B0EA-C813881E5E1C}"/>
              </a:ext>
            </a:extLst>
          </p:cNvPr>
          <p:cNvCxnSpPr>
            <a:cxnSpLocks/>
          </p:cNvCxnSpPr>
          <p:nvPr/>
        </p:nvCxnSpPr>
        <p:spPr>
          <a:xfrm flipV="1">
            <a:off x="6096000" y="2469375"/>
            <a:ext cx="0" cy="173091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CF8943-591B-4B55-B67E-87786056CBD5}"/>
              </a:ext>
            </a:extLst>
          </p:cNvPr>
          <p:cNvCxnSpPr/>
          <p:nvPr/>
        </p:nvCxnSpPr>
        <p:spPr>
          <a:xfrm>
            <a:off x="6095999" y="2469375"/>
            <a:ext cx="8953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DAF4A78-D1E9-40CA-AA6C-0F598DFA77AD}"/>
              </a:ext>
            </a:extLst>
          </p:cNvPr>
          <p:cNvSpPr txBox="1"/>
          <p:nvPr/>
        </p:nvSpPr>
        <p:spPr>
          <a:xfrm>
            <a:off x="6991350" y="2284709"/>
            <a:ext cx="1571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latin typeface="Calibri" panose="020F0502020204030204" pitchFamily="34" charset="0"/>
                <a:cs typeface="Calibri" panose="020F0502020204030204" pitchFamily="34" charset="0"/>
              </a:rPr>
              <a:t>Relay 5v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A3AEAC-F2A3-4231-A0A0-3BCABE3CC6F8}"/>
              </a:ext>
            </a:extLst>
          </p:cNvPr>
          <p:cNvSpPr/>
          <p:nvPr/>
        </p:nvSpPr>
        <p:spPr>
          <a:xfrm>
            <a:off x="2247900" y="2284709"/>
            <a:ext cx="7696200" cy="36588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0E3F83-1D87-4961-9413-5C40172F6511}"/>
              </a:ext>
            </a:extLst>
          </p:cNvPr>
          <p:cNvCxnSpPr/>
          <p:nvPr/>
        </p:nvCxnSpPr>
        <p:spPr>
          <a:xfrm flipH="1">
            <a:off x="2724150" y="4343400"/>
            <a:ext cx="149542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8470C7-FBEB-445F-AF8C-D1CE30AE0F37}"/>
              </a:ext>
            </a:extLst>
          </p:cNvPr>
          <p:cNvSpPr txBox="1"/>
          <p:nvPr/>
        </p:nvSpPr>
        <p:spPr>
          <a:xfrm>
            <a:off x="1938339" y="4589437"/>
            <a:ext cx="1571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latin typeface="Calibri" panose="020F0502020204030204" pitchFamily="34" charset="0"/>
                <a:cs typeface="Calibri" panose="020F0502020204030204" pitchFamily="34" charset="0"/>
              </a:rPr>
              <a:t>LED Bulb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B95D43A-60DD-4502-A6EA-99B9817D24F9}"/>
              </a:ext>
            </a:extLst>
          </p:cNvPr>
          <p:cNvCxnSpPr/>
          <p:nvPr/>
        </p:nvCxnSpPr>
        <p:spPr>
          <a:xfrm>
            <a:off x="2724150" y="4343400"/>
            <a:ext cx="0" cy="266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814A7B-F989-4C1A-9869-77FDAE36AD9B}"/>
              </a:ext>
            </a:extLst>
          </p:cNvPr>
          <p:cNvCxnSpPr>
            <a:cxnSpLocks/>
          </p:cNvCxnSpPr>
          <p:nvPr/>
        </p:nvCxnSpPr>
        <p:spPr>
          <a:xfrm>
            <a:off x="8172450" y="5057775"/>
            <a:ext cx="120967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F564AE-EE03-44DC-958B-37311EA89206}"/>
              </a:ext>
            </a:extLst>
          </p:cNvPr>
          <p:cNvCxnSpPr>
            <a:cxnSpLocks/>
          </p:cNvCxnSpPr>
          <p:nvPr/>
        </p:nvCxnSpPr>
        <p:spPr>
          <a:xfrm flipV="1">
            <a:off x="9382125" y="4610100"/>
            <a:ext cx="0" cy="447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398B6AF-4F0B-474A-86CC-2AC0F4856DA1}"/>
              </a:ext>
            </a:extLst>
          </p:cNvPr>
          <p:cNvSpPr txBox="1"/>
          <p:nvPr/>
        </p:nvSpPr>
        <p:spPr>
          <a:xfrm>
            <a:off x="8670132" y="4108273"/>
            <a:ext cx="1423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latin typeface="Calibri" panose="020F0502020204030204" pitchFamily="34" charset="0"/>
                <a:cs typeface="Calibri" panose="020F0502020204030204" pitchFamily="34" charset="0"/>
              </a:rPr>
              <a:t>Node MCU /</a:t>
            </a:r>
          </a:p>
          <a:p>
            <a:pPr algn="ctr"/>
            <a:r>
              <a:rPr lang="en-US" sz="1400" i="1" u="sng" dirty="0">
                <a:latin typeface="Calibri" panose="020F0502020204030204" pitchFamily="34" charset="0"/>
                <a:cs typeface="Calibri" panose="020F0502020204030204" pitchFamily="34" charset="0"/>
              </a:rPr>
              <a:t>ESP8266</a:t>
            </a:r>
          </a:p>
        </p:txBody>
      </p:sp>
    </p:spTree>
    <p:extLst>
      <p:ext uri="{BB962C8B-B14F-4D97-AF65-F5344CB8AC3E}">
        <p14:creationId xmlns:p14="http://schemas.microsoft.com/office/powerpoint/2010/main" val="712003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25BC22-668D-45A1-9B8E-66D0A68F8727}"/>
              </a:ext>
            </a:extLst>
          </p:cNvPr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5A6792-F1C3-474F-A6B0-5A0D4F5DEFD3}"/>
              </a:ext>
            </a:extLst>
          </p:cNvPr>
          <p:cNvSpPr txBox="1"/>
          <p:nvPr/>
        </p:nvSpPr>
        <p:spPr>
          <a:xfrm>
            <a:off x="663575" y="769672"/>
            <a:ext cx="6100232" cy="47000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 Button Controlled (LED)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187971-BB5E-41BA-87DE-1B162E8D7398}"/>
              </a:ext>
            </a:extLst>
          </p:cNvPr>
          <p:cNvSpPr txBox="1"/>
          <p:nvPr/>
        </p:nvSpPr>
        <p:spPr>
          <a:xfrm>
            <a:off x="9382125" y="360543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AuraAR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8B72B-B841-4B5C-BF9D-3BD2B5B4A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42" y="1503528"/>
            <a:ext cx="6706292" cy="45525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67A7C0-71FA-454A-B816-DEADEF4693AB}"/>
              </a:ext>
            </a:extLst>
          </p:cNvPr>
          <p:cNvSpPr txBox="1"/>
          <p:nvPr/>
        </p:nvSpPr>
        <p:spPr>
          <a:xfrm>
            <a:off x="2463799" y="5887533"/>
            <a:ext cx="620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System Flow Diagram of AR Button Controller</a:t>
            </a:r>
          </a:p>
        </p:txBody>
      </p:sp>
    </p:spTree>
    <p:extLst>
      <p:ext uri="{BB962C8B-B14F-4D97-AF65-F5344CB8AC3E}">
        <p14:creationId xmlns:p14="http://schemas.microsoft.com/office/powerpoint/2010/main" val="443446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39DDE5-4575-4C1C-9C67-8766F4CD466E}"/>
              </a:ext>
            </a:extLst>
          </p:cNvPr>
          <p:cNvSpPr txBox="1"/>
          <p:nvPr/>
        </p:nvSpPr>
        <p:spPr>
          <a:xfrm>
            <a:off x="3048000" y="304427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Georgia" panose="02040502050405020303" pitchFamily="18" charset="0"/>
              </a:rPr>
              <a:t>Thank You…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15044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25BC22-668D-45A1-9B8E-66D0A68F8727}"/>
              </a:ext>
            </a:extLst>
          </p:cNvPr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48FF9D-EF4C-4A65-86B2-2CC6FB0AF47F}"/>
              </a:ext>
            </a:extLst>
          </p:cNvPr>
          <p:cNvSpPr txBox="1"/>
          <p:nvPr/>
        </p:nvSpPr>
        <p:spPr>
          <a:xfrm>
            <a:off x="749300" y="1625600"/>
            <a:ext cx="10160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Augmented reality (AR)—a technology with enormous promise—is emerging as the key that will unlock the full potential of the Internet of Things (IoT).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 applications are using the myriad kinds of data generated by IoT devices and components to help employees be more effective and productive.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657EC-56FA-4C73-93B3-A38163AD7C3A}"/>
              </a:ext>
            </a:extLst>
          </p:cNvPr>
          <p:cNvSpPr txBox="1"/>
          <p:nvPr/>
        </p:nvSpPr>
        <p:spPr>
          <a:xfrm>
            <a:off x="9382125" y="360543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AuraAR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55D93-B78C-4B9F-8A7F-71322E6FDCA7}"/>
              </a:ext>
            </a:extLst>
          </p:cNvPr>
          <p:cNvSpPr/>
          <p:nvPr/>
        </p:nvSpPr>
        <p:spPr>
          <a:xfrm>
            <a:off x="749300" y="659825"/>
            <a:ext cx="2309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2809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25BC22-668D-45A1-9B8E-66D0A68F8727}"/>
              </a:ext>
            </a:extLst>
          </p:cNvPr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5A6792-F1C3-474F-A6B0-5A0D4F5DEFD3}"/>
              </a:ext>
            </a:extLst>
          </p:cNvPr>
          <p:cNvSpPr txBox="1"/>
          <p:nvPr/>
        </p:nvSpPr>
        <p:spPr>
          <a:xfrm>
            <a:off x="3050117" y="3244334"/>
            <a:ext cx="61002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en-US" sz="32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769A3-0632-4CD5-A187-39D82BD6AA1A}"/>
              </a:ext>
            </a:extLst>
          </p:cNvPr>
          <p:cNvSpPr txBox="1"/>
          <p:nvPr/>
        </p:nvSpPr>
        <p:spPr>
          <a:xfrm>
            <a:off x="9382125" y="360543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AuraAR</a:t>
            </a:r>
          </a:p>
        </p:txBody>
      </p:sp>
    </p:spTree>
    <p:extLst>
      <p:ext uri="{BB962C8B-B14F-4D97-AF65-F5344CB8AC3E}">
        <p14:creationId xmlns:p14="http://schemas.microsoft.com/office/powerpoint/2010/main" val="575719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25BC22-668D-45A1-9B8E-66D0A68F8727}"/>
              </a:ext>
            </a:extLst>
          </p:cNvPr>
          <p:cNvCxnSpPr/>
          <p:nvPr/>
        </p:nvCxnSpPr>
        <p:spPr>
          <a:xfrm>
            <a:off x="42333" y="1405467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5A6792-F1C3-474F-A6B0-5A0D4F5DEFD3}"/>
              </a:ext>
            </a:extLst>
          </p:cNvPr>
          <p:cNvSpPr txBox="1"/>
          <p:nvPr/>
        </p:nvSpPr>
        <p:spPr>
          <a:xfrm>
            <a:off x="791633" y="521565"/>
            <a:ext cx="61002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4FA49D-C71B-4CE2-AFA0-EB8DF4F398A1}"/>
              </a:ext>
            </a:extLst>
          </p:cNvPr>
          <p:cNvSpPr txBox="1"/>
          <p:nvPr/>
        </p:nvSpPr>
        <p:spPr>
          <a:xfrm>
            <a:off x="791633" y="1865617"/>
            <a:ext cx="9893300" cy="2746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 cities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Industrial and agricultural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Environmental monitoring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 buildings and smart homes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Hospitals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82407-1054-4E60-A63D-559B5BA07A28}"/>
              </a:ext>
            </a:extLst>
          </p:cNvPr>
          <p:cNvSpPr txBox="1"/>
          <p:nvPr/>
        </p:nvSpPr>
        <p:spPr>
          <a:xfrm>
            <a:off x="9382125" y="360543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AuraAR</a:t>
            </a:r>
          </a:p>
        </p:txBody>
      </p:sp>
    </p:spTree>
    <p:extLst>
      <p:ext uri="{BB962C8B-B14F-4D97-AF65-F5344CB8AC3E}">
        <p14:creationId xmlns:p14="http://schemas.microsoft.com/office/powerpoint/2010/main" val="2282981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25BC22-668D-45A1-9B8E-66D0A68F8727}"/>
              </a:ext>
            </a:extLst>
          </p:cNvPr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5A6792-F1C3-474F-A6B0-5A0D4F5DEFD3}"/>
              </a:ext>
            </a:extLst>
          </p:cNvPr>
          <p:cNvSpPr txBox="1"/>
          <p:nvPr/>
        </p:nvSpPr>
        <p:spPr>
          <a:xfrm>
            <a:off x="3045884" y="3105834"/>
            <a:ext cx="61002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Motive</a:t>
            </a:r>
            <a:endParaRPr lang="en-US" sz="36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8A1AA-914C-4502-A1F3-0C421BC2B09A}"/>
              </a:ext>
            </a:extLst>
          </p:cNvPr>
          <p:cNvSpPr txBox="1"/>
          <p:nvPr/>
        </p:nvSpPr>
        <p:spPr>
          <a:xfrm>
            <a:off x="9382125" y="360543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AuraAR</a:t>
            </a:r>
          </a:p>
        </p:txBody>
      </p:sp>
    </p:spTree>
    <p:extLst>
      <p:ext uri="{BB962C8B-B14F-4D97-AF65-F5344CB8AC3E}">
        <p14:creationId xmlns:p14="http://schemas.microsoft.com/office/powerpoint/2010/main" val="1142983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25BC22-668D-45A1-9B8E-66D0A68F8727}"/>
              </a:ext>
            </a:extLst>
          </p:cNvPr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5A6792-F1C3-474F-A6B0-5A0D4F5DEFD3}"/>
              </a:ext>
            </a:extLst>
          </p:cNvPr>
          <p:cNvSpPr txBox="1"/>
          <p:nvPr/>
        </p:nvSpPr>
        <p:spPr>
          <a:xfrm>
            <a:off x="749299" y="425505"/>
            <a:ext cx="61002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Motive</a:t>
            </a:r>
            <a:endParaRPr lang="en-US" sz="28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915AF-4D58-4277-B590-6F1EFF83E5D8}"/>
              </a:ext>
            </a:extLst>
          </p:cNvPr>
          <p:cNvSpPr txBox="1"/>
          <p:nvPr/>
        </p:nvSpPr>
        <p:spPr>
          <a:xfrm>
            <a:off x="749299" y="1903027"/>
            <a:ext cx="10621433" cy="1868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attempt of making digital world more interactive by integrating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Augmented Reality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(AR)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Making it for real-time use with real-world objects.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creates opportunities for teachers to help  students grasp abstract concepts in interactive ways.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D69ED2-0029-44F9-B359-711CDADF173E}"/>
              </a:ext>
            </a:extLst>
          </p:cNvPr>
          <p:cNvSpPr txBox="1"/>
          <p:nvPr/>
        </p:nvSpPr>
        <p:spPr>
          <a:xfrm>
            <a:off x="9382125" y="360543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AuraAR</a:t>
            </a:r>
          </a:p>
        </p:txBody>
      </p:sp>
    </p:spTree>
    <p:extLst>
      <p:ext uri="{BB962C8B-B14F-4D97-AF65-F5344CB8AC3E}">
        <p14:creationId xmlns:p14="http://schemas.microsoft.com/office/powerpoint/2010/main" val="3496659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25BC22-668D-45A1-9B8E-66D0A68F8727}"/>
              </a:ext>
            </a:extLst>
          </p:cNvPr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5A6792-F1C3-474F-A6B0-5A0D4F5DEFD3}"/>
              </a:ext>
            </a:extLst>
          </p:cNvPr>
          <p:cNvSpPr txBox="1"/>
          <p:nvPr/>
        </p:nvSpPr>
        <p:spPr>
          <a:xfrm>
            <a:off x="3050117" y="3244334"/>
            <a:ext cx="61002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</a:t>
            </a:r>
            <a:r>
              <a:rPr lang="en-US" sz="3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3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AuraAR</a:t>
            </a:r>
            <a:endParaRPr lang="en-US" sz="32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32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E4460C-6158-4633-93A9-0F983F66F578}"/>
              </a:ext>
            </a:extLst>
          </p:cNvPr>
          <p:cNvSpPr txBox="1"/>
          <p:nvPr/>
        </p:nvSpPr>
        <p:spPr>
          <a:xfrm>
            <a:off x="9382125" y="360543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AuraAR</a:t>
            </a:r>
          </a:p>
        </p:txBody>
      </p:sp>
    </p:spTree>
    <p:extLst>
      <p:ext uri="{BB962C8B-B14F-4D97-AF65-F5344CB8AC3E}">
        <p14:creationId xmlns:p14="http://schemas.microsoft.com/office/powerpoint/2010/main" val="1607725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25BC22-668D-45A1-9B8E-66D0A68F8727}"/>
              </a:ext>
            </a:extLst>
          </p:cNvPr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5A6792-F1C3-474F-A6B0-5A0D4F5DEFD3}"/>
              </a:ext>
            </a:extLst>
          </p:cNvPr>
          <p:cNvSpPr txBox="1"/>
          <p:nvPr/>
        </p:nvSpPr>
        <p:spPr>
          <a:xfrm>
            <a:off x="749299" y="406709"/>
            <a:ext cx="61002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AuraAR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32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C91D3-6583-4EFE-9947-698E6BB1035C}"/>
              </a:ext>
            </a:extLst>
          </p:cNvPr>
          <p:cNvSpPr txBox="1"/>
          <p:nvPr/>
        </p:nvSpPr>
        <p:spPr>
          <a:xfrm>
            <a:off x="749299" y="1910209"/>
            <a:ext cx="87587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 increases engagement and interaction and provides a richer user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IoT acts as a bridge between physical assets and digital infrastructure, while AR brings digital to life by interacting with the physical environment in real time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0D727-B0E1-4C0A-8376-94A21B42F4B3}"/>
              </a:ext>
            </a:extLst>
          </p:cNvPr>
          <p:cNvSpPr txBox="1"/>
          <p:nvPr/>
        </p:nvSpPr>
        <p:spPr>
          <a:xfrm>
            <a:off x="9382125" y="360543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AuraAR</a:t>
            </a:r>
          </a:p>
        </p:txBody>
      </p:sp>
    </p:spTree>
    <p:extLst>
      <p:ext uri="{BB962C8B-B14F-4D97-AF65-F5344CB8AC3E}">
        <p14:creationId xmlns:p14="http://schemas.microsoft.com/office/powerpoint/2010/main" val="2223451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Shapes</Template>
  <TotalTime>307</TotalTime>
  <Words>516</Words>
  <Application>Microsoft Office PowerPoint</Application>
  <PresentationFormat>Widescreen</PresentationFormat>
  <Paragraphs>139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Avenir Next LT Pro</vt:lpstr>
      <vt:lpstr>Calibri</vt:lpstr>
      <vt:lpstr>Georgia</vt:lpstr>
      <vt:lpstr>Symbol</vt:lpstr>
      <vt:lpstr>Tw Cen MT</vt:lpstr>
      <vt:lpstr>ShapesVTI</vt:lpstr>
      <vt:lpstr>PowerPoint Presentation</vt:lpstr>
      <vt:lpstr>AuraAR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Sangamesh Vakkar</dc:creator>
  <cp:lastModifiedBy>Sangamesh Vakkar</cp:lastModifiedBy>
  <cp:revision>37</cp:revision>
  <dcterms:created xsi:type="dcterms:W3CDTF">2022-04-07T16:55:01Z</dcterms:created>
  <dcterms:modified xsi:type="dcterms:W3CDTF">2022-05-02T11:15:36Z</dcterms:modified>
</cp:coreProperties>
</file>