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5"/>
  </p:notesMasterIdLst>
  <p:handoutMasterIdLst>
    <p:handoutMasterId r:id="rId26"/>
  </p:handoutMasterIdLst>
  <p:sldIdLst>
    <p:sldId id="256" r:id="rId2"/>
    <p:sldId id="278" r:id="rId3"/>
    <p:sldId id="277" r:id="rId4"/>
    <p:sldId id="259" r:id="rId5"/>
    <p:sldId id="274" r:id="rId6"/>
    <p:sldId id="265" r:id="rId7"/>
    <p:sldId id="281" r:id="rId8"/>
    <p:sldId id="282" r:id="rId9"/>
    <p:sldId id="283" r:id="rId10"/>
    <p:sldId id="284" r:id="rId11"/>
    <p:sldId id="285" r:id="rId12"/>
    <p:sldId id="286" r:id="rId13"/>
    <p:sldId id="290" r:id="rId14"/>
    <p:sldId id="291" r:id="rId15"/>
    <p:sldId id="288" r:id="rId16"/>
    <p:sldId id="289" r:id="rId17"/>
    <p:sldId id="296" r:id="rId18"/>
    <p:sldId id="297" r:id="rId19"/>
    <p:sldId id="268" r:id="rId20"/>
    <p:sldId id="275" r:id="rId21"/>
    <p:sldId id="295" r:id="rId22"/>
    <p:sldId id="293" r:id="rId23"/>
    <p:sldId id="266" r:id="rId24"/>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5F05EA9A-47F3-4B03-AC72-3CAD0B31F5C0}" type="datetimeFigureOut">
              <a:rPr lang="en-US" smtClean="0"/>
              <a:pPr/>
              <a:t>08-Jun-19</a:t>
            </a:fld>
            <a:endParaRPr lang="en-US"/>
          </a:p>
        </p:txBody>
      </p:sp>
      <p:sp>
        <p:nvSpPr>
          <p:cNvPr id="4" name="Footer Placeholder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2455A8D4-C2CF-4234-A923-33BBE30A6437}" type="slidenum">
              <a:rPr lang="en-US" smtClean="0"/>
              <a:pPr/>
              <a:t>‹#›</a:t>
            </a:fld>
            <a:endParaRPr lang="en-US"/>
          </a:p>
        </p:txBody>
      </p:sp>
    </p:spTree>
    <p:extLst>
      <p:ext uri="{BB962C8B-B14F-4D97-AF65-F5344CB8AC3E}">
        <p14:creationId xmlns:p14="http://schemas.microsoft.com/office/powerpoint/2010/main" val="1854649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6ABD4F71-3F9B-4720-A251-231EDF392893}" type="datetimeFigureOut">
              <a:rPr lang="en-US" smtClean="0"/>
              <a:pPr/>
              <a:t>08-Jun-19</a:t>
            </a:fld>
            <a:endParaRPr lang="en-US"/>
          </a:p>
        </p:txBody>
      </p:sp>
      <p:sp>
        <p:nvSpPr>
          <p:cNvPr id="4" name="Slide Image Placeholder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81FAAB1F-789E-4E52-A5B9-FBD803145993}" type="slidenum">
              <a:rPr lang="en-US" smtClean="0"/>
              <a:pPr/>
              <a:t>‹#›</a:t>
            </a:fld>
            <a:endParaRPr lang="en-US"/>
          </a:p>
        </p:txBody>
      </p:sp>
    </p:spTree>
    <p:extLst>
      <p:ext uri="{BB962C8B-B14F-4D97-AF65-F5344CB8AC3E}">
        <p14:creationId xmlns:p14="http://schemas.microsoft.com/office/powerpoint/2010/main" val="259618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1FAAB1F-789E-4E52-A5B9-FBD803145993}" type="slidenum">
              <a:rPr lang="en-US" smtClean="0"/>
              <a:pPr/>
              <a:t>11</a:t>
            </a:fld>
            <a:endParaRPr lang="en-US"/>
          </a:p>
        </p:txBody>
      </p:sp>
    </p:spTree>
    <p:extLst>
      <p:ext uri="{BB962C8B-B14F-4D97-AF65-F5344CB8AC3E}">
        <p14:creationId xmlns:p14="http://schemas.microsoft.com/office/powerpoint/2010/main" val="3522670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8A13F1-AA8F-4DB2-8C6C-CEDB808F7FB9}" type="datetime1">
              <a:rPr lang="en-US" smtClean="0"/>
              <a:pPr/>
              <a:t>08-Jun-19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C0B019-B599-4AF4-B1BE-C6DC3DD436AB}" type="datetime1">
              <a:rPr lang="en-US" smtClean="0"/>
              <a:pPr/>
              <a:t>08-Jun-19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E763C3-1A3E-4003-9635-FEFB02D2177A}" type="datetime1">
              <a:rPr lang="en-US" smtClean="0"/>
              <a:pPr/>
              <a:t>08-Jun-19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B391C6-A424-44D3-8D1B-91791841DE94}" type="datetime1">
              <a:rPr lang="en-US" smtClean="0"/>
              <a:pPr/>
              <a:t>08-Jun-19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443DB-CB8B-40D2-911D-1265AE3EE67B}" type="datetime1">
              <a:rPr lang="en-US" smtClean="0"/>
              <a:pPr/>
              <a:t>08-Jun-19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002624-B342-4794-B903-53897F5DB2FE}" type="datetime1">
              <a:rPr lang="en-US" smtClean="0"/>
              <a:pPr/>
              <a:t>08-Jun-19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B1D280-FDD3-4EA1-8A66-359626799903}" type="datetime1">
              <a:rPr lang="en-US" smtClean="0"/>
              <a:pPr/>
              <a:t>08-Jun-19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48911E-6964-4A68-9A4B-A0982F9A1909}" type="datetime1">
              <a:rPr lang="en-US" smtClean="0"/>
              <a:pPr/>
              <a:t>08-Jun-19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9F7F0-C1F7-40EF-8363-0C4A653BE2A5}" type="datetime1">
              <a:rPr lang="en-US" smtClean="0"/>
              <a:pPr/>
              <a:t>08-Jun-19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407D50-5D17-437C-B56E-DE8D5B383333}" type="datetime1">
              <a:rPr lang="en-US" smtClean="0"/>
              <a:pPr/>
              <a:t>08-Jun-19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C1BE19-0E44-4BE1-9464-B1F55BFED34D}" type="datetime1">
              <a:rPr lang="en-US" smtClean="0"/>
              <a:pPr/>
              <a:t>08-Jun-19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60B780-A408-4ABB-9EB2-2B4D31A195AE}" type="datetime1">
              <a:rPr lang="en-US" smtClean="0"/>
              <a:pPr/>
              <a:t>08-Jun-19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google.com/url?sa=i&amp;rct=j&amp;q=&amp;esrc=s&amp;source=images&amp;cd=&amp;cad=rja&amp;uact=8&amp;ved=2ahUKEwi94p-39ajfAhVZknAKHZrrARAQjRx6BAgBEAU&amp;url=https://potentiallabs.com/cart/l293d-ic&amp;psig=AOvVaw3KcBS75KRUwEZg78M8qr8Q&amp;ust=1545206633153834"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google.com/url?sa=i&amp;rct=j&amp;q=&amp;esrc=s&amp;source=images&amp;cd=&amp;cad=rja&amp;uact=8&amp;ved=2ahUKEwiuvNHr7qjfAhWJwI8KHWFKBKcQjRx6BAgBEAU&amp;url=https://www.indiamart.com/proddetail/rs-775-7000rpm-12v-dc-motor-16865102788.html&amp;psig=AOvVaw2CaKJoYshQ94bECrFja0Yy&amp;ust=1545204823881264"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google.com/url?sa=i&amp;rct=j&amp;q=&amp;esrc=s&amp;source=images&amp;cd=&amp;cad=rja&amp;uact=8&amp;ved=2ahUKEwiL77jw6KjfAhUWbo8KHQw9B0EQjRx6BAgBEAU&amp;url=https://thestempedia.com/tutorials/arduino-ide/&amp;psig=AOvVaw1Jqcn5jsKVxf5eEOshlwVv&amp;ust=1545203260237037"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results?search_query=semi+automatic+packaging+machine" TargetMode="External"/><Relationship Id="rId2" Type="http://schemas.openxmlformats.org/officeDocument/2006/relationships/hyperlink" Target="http://www.warade.in/" TargetMode="External"/><Relationship Id="rId1" Type="http://schemas.openxmlformats.org/officeDocument/2006/relationships/slideLayout" Target="../slideLayouts/slideLayout2.xml"/><Relationship Id="rId4" Type="http://schemas.openxmlformats.org/officeDocument/2006/relationships/hyperlink" Target="https://www.proto-electronics.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oogle.com/url?sa=i&amp;rct=j&amp;q=&amp;esrc=s&amp;source=images&amp;cd=&amp;cad=rja&amp;uact=8&amp;ved=2ahUKEwjBkbuF4KjfAhVMs48KHeWFC_sQjRx6BAgBEAU&amp;url=https://www.rs-online.com/designspark/basics-of-atmega328&amp;psig=AOvVaw3nbWWD6iggv1Mj_o6O5rE8&amp;ust=1545200892754943"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19200" y="308044"/>
            <a:ext cx="7696200" cy="3000821"/>
          </a:xfrm>
          <a:prstGeom prst="rect">
            <a:avLst/>
          </a:prstGeom>
          <a:noFill/>
        </p:spPr>
        <p:txBody>
          <a:bodyPr wrap="square" rtlCol="0">
            <a:spAutoFit/>
          </a:bodyPr>
          <a:lstStyle/>
          <a:p>
            <a:pPr algn="ctr"/>
            <a:r>
              <a:rPr lang="en-US" sz="2000" b="1" i="1" dirty="0">
                <a:latin typeface="Times New Roman" pitchFamily="18" charset="0"/>
                <a:cs typeface="Times New Roman" pitchFamily="18" charset="0"/>
              </a:rPr>
              <a:t>Jayawant Shikshan Prasarak Mandal’s</a:t>
            </a:r>
            <a:endParaRPr lang="en-US" sz="2000"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JSPM Narhe Technical Campus</a:t>
            </a:r>
            <a:endParaRPr lang="en-US" sz="2000"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Rajarshi Shahu School of Engineering and Research</a:t>
            </a:r>
            <a:endParaRPr lang="en-US" sz="2000" dirty="0">
              <a:latin typeface="Times New Roman" pitchFamily="18" charset="0"/>
              <a:cs typeface="Times New Roman" pitchFamily="18" charset="0"/>
            </a:endParaRPr>
          </a:p>
          <a:p>
            <a:pPr algn="ctr">
              <a:lnSpc>
                <a:spcPct val="150000"/>
              </a:lnSpc>
            </a:pPr>
            <a:endParaRPr lang="en-IN" sz="2200" b="1" u="sng" dirty="0">
              <a:latin typeface="Times New Roman" pitchFamily="18" charset="0"/>
              <a:cs typeface="Times New Roman" pitchFamily="18" charset="0"/>
            </a:endParaRPr>
          </a:p>
          <a:p>
            <a:pPr algn="ctr">
              <a:lnSpc>
                <a:spcPct val="150000"/>
              </a:lnSpc>
            </a:pPr>
            <a:endParaRPr lang="en-IN" sz="2200" b="1" u="sng" dirty="0">
              <a:latin typeface="Times New Roman" pitchFamily="18" charset="0"/>
              <a:cs typeface="Times New Roman" pitchFamily="18" charset="0"/>
            </a:endParaRPr>
          </a:p>
          <a:p>
            <a:pPr algn="ctr">
              <a:lnSpc>
                <a:spcPct val="150000"/>
              </a:lnSpc>
            </a:pPr>
            <a:r>
              <a:rPr lang="en-IN" sz="3000" b="1" u="sng" dirty="0">
                <a:latin typeface="Times New Roman" pitchFamily="18" charset="0"/>
                <a:cs typeface="Times New Roman" pitchFamily="18" charset="0"/>
              </a:rPr>
              <a:t>Department of E&amp;TC Engineering</a:t>
            </a:r>
            <a:endParaRPr lang="en-US" sz="3000"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9" name="Title 8"/>
          <p:cNvSpPr>
            <a:spLocks noGrp="1"/>
          </p:cNvSpPr>
          <p:nvPr>
            <p:ph type="ctrTitle"/>
          </p:nvPr>
        </p:nvSpPr>
        <p:spPr>
          <a:xfrm>
            <a:off x="1295400" y="3810000"/>
            <a:ext cx="7406640" cy="1905000"/>
          </a:xfrm>
        </p:spPr>
        <p:txBody>
          <a:bodyPr>
            <a:noAutofit/>
          </a:bodyPr>
          <a:lstStyle/>
          <a:p>
            <a:pPr algn="ctr"/>
            <a:r>
              <a:rPr lang="en-US" sz="4000" b="1" dirty="0" smtClean="0">
                <a:latin typeface="Times New Roman" pitchFamily="18" charset="0"/>
                <a:cs typeface="Times New Roman" pitchFamily="18" charset="0"/>
              </a:rPr>
              <a:t>Seminar </a:t>
            </a:r>
            <a:r>
              <a:rPr lang="en-US" sz="4000" b="1" dirty="0" smtClean="0">
                <a:solidFill>
                  <a:schemeClr val="tx1"/>
                </a:solidFill>
                <a:effectLst/>
                <a:latin typeface="Times New Roman" pitchFamily="18" charset="0"/>
                <a:cs typeface="Times New Roman" pitchFamily="18" charset="0"/>
              </a:rPr>
              <a:t>presentation</a:t>
            </a:r>
            <a:r>
              <a:rPr lang="en-US" sz="4000" b="1" dirty="0">
                <a:solidFill>
                  <a:schemeClr val="tx1"/>
                </a:solidFill>
                <a:effectLst/>
                <a:latin typeface="Times New Roman" pitchFamily="18" charset="0"/>
                <a:cs typeface="Times New Roman" pitchFamily="18" charset="0"/>
              </a:rPr>
              <a:t/>
            </a:r>
            <a:br>
              <a:rPr lang="en-US" sz="4000" b="1" dirty="0">
                <a:solidFill>
                  <a:schemeClr val="tx1"/>
                </a:solidFill>
                <a:effectLst/>
                <a:latin typeface="Times New Roman" pitchFamily="18" charset="0"/>
                <a:cs typeface="Times New Roman" pitchFamily="18" charset="0"/>
              </a:rPr>
            </a:br>
            <a:r>
              <a:rPr lang="en-US" sz="4000" b="1" dirty="0">
                <a:solidFill>
                  <a:schemeClr val="tx1"/>
                </a:solidFill>
                <a:effectLst/>
                <a:latin typeface="Times New Roman" pitchFamily="18" charset="0"/>
                <a:cs typeface="Times New Roman" pitchFamily="18" charset="0"/>
              </a:rPr>
              <a:t>on</a:t>
            </a:r>
            <a:r>
              <a:rPr lang="en-US" sz="4000" b="1" dirty="0">
                <a:solidFill>
                  <a:srgbClr val="FF0000"/>
                </a:solidFill>
                <a:effectLst/>
                <a:latin typeface="Times New Roman" pitchFamily="18" charset="0"/>
                <a:cs typeface="Times New Roman" pitchFamily="18" charset="0"/>
              </a:rPr>
              <a:t/>
            </a:r>
            <a:br>
              <a:rPr lang="en-US" sz="4000" b="1" dirty="0">
                <a:solidFill>
                  <a:srgbClr val="FF0000"/>
                </a:solidFill>
                <a:effectLst/>
                <a:latin typeface="Times New Roman" pitchFamily="18" charset="0"/>
                <a:cs typeface="Times New Roman" pitchFamily="18" charset="0"/>
              </a:rPr>
            </a:br>
            <a:r>
              <a:rPr lang="en-US" sz="4000" b="1" dirty="0">
                <a:solidFill>
                  <a:schemeClr val="tx1"/>
                </a:solidFill>
                <a:effectLst/>
                <a:latin typeface="Times New Roman" pitchFamily="18" charset="0"/>
                <a:cs typeface="Times New Roman" pitchFamily="18" charset="0"/>
              </a:rPr>
              <a:t>L Sealer Automatic Machine    (L-SAM)</a:t>
            </a:r>
          </a:p>
        </p:txBody>
      </p:sp>
      <p:pic>
        <p:nvPicPr>
          <p:cNvPr id="8" name="Picture 7" descr="JSPM_LOGO"/>
          <p:cNvPicPr/>
          <p:nvPr/>
        </p:nvPicPr>
        <p:blipFill>
          <a:blip r:embed="rId2" cstate="print"/>
          <a:srcRect/>
          <a:stretch>
            <a:fillRect/>
          </a:stretch>
        </p:blipFill>
        <p:spPr bwMode="auto">
          <a:xfrm>
            <a:off x="1219200" y="551688"/>
            <a:ext cx="695325" cy="667512"/>
          </a:xfrm>
          <a:prstGeom prst="rect">
            <a:avLst/>
          </a:prstGeom>
          <a:noFill/>
          <a:ln w="9525">
            <a:noFill/>
            <a:miter lim="800000"/>
            <a:headEnd/>
            <a:tailEnd/>
          </a:ln>
        </p:spPr>
      </p:pic>
      <p:pic>
        <p:nvPicPr>
          <p:cNvPr id="10" name="Picture 9" descr="logo3[1]"/>
          <p:cNvPicPr/>
          <p:nvPr/>
        </p:nvPicPr>
        <p:blipFill>
          <a:blip r:embed="rId3" cstate="print"/>
          <a:srcRect/>
          <a:stretch>
            <a:fillRect/>
          </a:stretch>
        </p:blipFill>
        <p:spPr bwMode="auto">
          <a:xfrm>
            <a:off x="8229600" y="480786"/>
            <a:ext cx="695325" cy="6622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F5E2AD5-6AD6-456A-8265-7D2FDC9D4413}"/>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4" name="Rectangle 3">
            <a:extLst>
              <a:ext uri="{FF2B5EF4-FFF2-40B4-BE49-F238E27FC236}">
                <a16:creationId xmlns="" xmlns:a16="http://schemas.microsoft.com/office/drawing/2014/main" id="{BA95B217-9B9D-40A8-B965-978120BE55D4}"/>
              </a:ext>
            </a:extLst>
          </p:cNvPr>
          <p:cNvSpPr/>
          <p:nvPr/>
        </p:nvSpPr>
        <p:spPr>
          <a:xfrm>
            <a:off x="1676400" y="4419600"/>
            <a:ext cx="6858000" cy="1561005"/>
          </a:xfrm>
          <a:prstGeom prst="rect">
            <a:avLst/>
          </a:prstGeom>
        </p:spPr>
        <p:txBody>
          <a:bodyPr wrap="square">
            <a:spAutoFit/>
          </a:bodyPr>
          <a:lstStyle/>
          <a:p>
            <a:pPr>
              <a:lnSpc>
                <a:spcPct val="107000"/>
              </a:lnSpc>
              <a:spcAft>
                <a:spcPts val="800"/>
              </a:spcAft>
            </a:pPr>
            <a:r>
              <a:rPr lang="en-GB"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The </a:t>
            </a:r>
            <a:r>
              <a:rPr lang="en-GB" b="1" dirty="0">
                <a:latin typeface="Times New Roman" panose="02020603050405020304" pitchFamily="18" charset="0"/>
                <a:ea typeface="Calibri" panose="020F0502020204030204" pitchFamily="34" charset="0"/>
                <a:cs typeface="Times New Roman" panose="02020603050405020304" pitchFamily="18" charset="0"/>
              </a:rPr>
              <a:t>voltage</a:t>
            </a:r>
            <a:r>
              <a:rPr lang="en-GB" dirty="0">
                <a:latin typeface="Times New Roman" panose="02020603050405020304" pitchFamily="18" charset="0"/>
                <a:ea typeface="Calibri" panose="020F0502020204030204" pitchFamily="34" charset="0"/>
                <a:cs typeface="Times New Roman" panose="02020603050405020304" pitchFamily="18" charset="0"/>
              </a:rPr>
              <a:t> source in a circuit may have fluctuations and would not give the fixed </a:t>
            </a:r>
            <a:r>
              <a:rPr lang="en-GB" b="1" dirty="0">
                <a:latin typeface="Times New Roman" panose="02020603050405020304" pitchFamily="18" charset="0"/>
                <a:ea typeface="Calibri" panose="020F0502020204030204" pitchFamily="34" charset="0"/>
                <a:cs typeface="Times New Roman" panose="02020603050405020304" pitchFamily="18" charset="0"/>
              </a:rPr>
              <a:t>voltage</a:t>
            </a:r>
            <a:r>
              <a:rPr lang="en-GB" dirty="0">
                <a:latin typeface="Times New Roman" panose="02020603050405020304" pitchFamily="18" charset="0"/>
                <a:ea typeface="Calibri" panose="020F0502020204030204" pitchFamily="34" charset="0"/>
                <a:cs typeface="Times New Roman" panose="02020603050405020304" pitchFamily="18" charset="0"/>
              </a:rPr>
              <a:t> output. The </a:t>
            </a:r>
            <a:r>
              <a:rPr lang="en-GB" b="1" dirty="0">
                <a:latin typeface="Times New Roman" panose="02020603050405020304" pitchFamily="18" charset="0"/>
                <a:ea typeface="Calibri" panose="020F0502020204030204" pitchFamily="34" charset="0"/>
                <a:cs typeface="Times New Roman" panose="02020603050405020304" pitchFamily="18" charset="0"/>
              </a:rPr>
              <a:t>voltage regulator</a:t>
            </a:r>
            <a:r>
              <a:rPr lang="en-GB" dirty="0">
                <a:latin typeface="Times New Roman" panose="02020603050405020304" pitchFamily="18" charset="0"/>
                <a:ea typeface="Calibri" panose="020F0502020204030204" pitchFamily="34" charset="0"/>
                <a:cs typeface="Times New Roman" panose="02020603050405020304" pitchFamily="18" charset="0"/>
              </a:rPr>
              <a:t> IC maintains the output </a:t>
            </a:r>
            <a:r>
              <a:rPr lang="en-GB" b="1" dirty="0">
                <a:latin typeface="Times New Roman" panose="02020603050405020304" pitchFamily="18" charset="0"/>
                <a:ea typeface="Calibri" panose="020F0502020204030204" pitchFamily="34" charset="0"/>
                <a:cs typeface="Times New Roman" panose="02020603050405020304" pitchFamily="18" charset="0"/>
              </a:rPr>
              <a:t>voltage</a:t>
            </a:r>
            <a:r>
              <a:rPr lang="en-GB" dirty="0">
                <a:latin typeface="Times New Roman" panose="02020603050405020304" pitchFamily="18" charset="0"/>
                <a:ea typeface="Calibri" panose="020F0502020204030204" pitchFamily="34" charset="0"/>
                <a:cs typeface="Times New Roman" panose="02020603050405020304" pitchFamily="18" charset="0"/>
              </a:rPr>
              <a:t> at a constant value. The xx in 78xx indicates the fixed output </a:t>
            </a:r>
            <a:r>
              <a:rPr lang="en-GB" b="1" dirty="0">
                <a:latin typeface="Times New Roman" panose="02020603050405020304" pitchFamily="18" charset="0"/>
                <a:ea typeface="Calibri" panose="020F0502020204030204" pitchFamily="34" charset="0"/>
                <a:cs typeface="Times New Roman" panose="02020603050405020304" pitchFamily="18" charset="0"/>
              </a:rPr>
              <a:t>voltage</a:t>
            </a:r>
            <a:r>
              <a:rPr lang="en-GB" dirty="0">
                <a:latin typeface="Times New Roman" panose="02020603050405020304" pitchFamily="18" charset="0"/>
                <a:ea typeface="Calibri" panose="020F0502020204030204" pitchFamily="34" charset="0"/>
                <a:cs typeface="Times New Roman" panose="02020603050405020304" pitchFamily="18" charset="0"/>
              </a:rPr>
              <a:t> it is designed to provide. </a:t>
            </a:r>
            <a:r>
              <a:rPr lang="en-GB" b="1" dirty="0">
                <a:latin typeface="Times New Roman" panose="02020603050405020304" pitchFamily="18" charset="0"/>
                <a:ea typeface="Calibri" panose="020F0502020204030204" pitchFamily="34" charset="0"/>
                <a:cs typeface="Times New Roman" panose="02020603050405020304" pitchFamily="18" charset="0"/>
              </a:rPr>
              <a:t>7805</a:t>
            </a:r>
            <a:r>
              <a:rPr lang="en-GB" dirty="0">
                <a:latin typeface="Times New Roman" panose="02020603050405020304" pitchFamily="18" charset="0"/>
                <a:ea typeface="Calibri" panose="020F0502020204030204" pitchFamily="34" charset="0"/>
                <a:cs typeface="Times New Roman" panose="02020603050405020304" pitchFamily="18" charset="0"/>
              </a:rPr>
              <a:t> provides +5V regulated power supply.</a:t>
            </a:r>
          </a:p>
        </p:txBody>
      </p:sp>
      <p:pic>
        <p:nvPicPr>
          <p:cNvPr id="6" name="Picture 5">
            <a:extLst>
              <a:ext uri="{FF2B5EF4-FFF2-40B4-BE49-F238E27FC236}">
                <a16:creationId xmlns="" xmlns:a16="http://schemas.microsoft.com/office/drawing/2014/main" id="{E30415A7-CBA5-4E6F-AEBB-0E5DEE5F2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788047"/>
            <a:ext cx="5257800" cy="1984933"/>
          </a:xfrm>
          <a:prstGeom prst="rect">
            <a:avLst/>
          </a:prstGeom>
        </p:spPr>
      </p:pic>
      <p:sp>
        <p:nvSpPr>
          <p:cNvPr id="7" name="Rectangle 6">
            <a:extLst>
              <a:ext uri="{FF2B5EF4-FFF2-40B4-BE49-F238E27FC236}">
                <a16:creationId xmlns="" xmlns:a16="http://schemas.microsoft.com/office/drawing/2014/main" id="{E29E4BDE-7172-4D02-AB2E-FB4F8C9A82E9}"/>
              </a:ext>
            </a:extLst>
          </p:cNvPr>
          <p:cNvSpPr/>
          <p:nvPr/>
        </p:nvSpPr>
        <p:spPr>
          <a:xfrm>
            <a:off x="598087" y="625502"/>
            <a:ext cx="5121916"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smtClean="0">
                <a:ln/>
                <a:solidFill>
                  <a:schemeClr val="accent3"/>
                </a:solidFill>
                <a:latin typeface="Times New Roman" panose="02020603050405020304" pitchFamily="18" charset="0"/>
                <a:cs typeface="Times New Roman" panose="02020603050405020304" pitchFamily="18" charset="0"/>
              </a:rPr>
              <a:t>2)7805 &amp; 7812 </a:t>
            </a:r>
            <a:r>
              <a:rPr lang="en-US" sz="3600" b="1" dirty="0">
                <a:ln/>
                <a:solidFill>
                  <a:schemeClr val="accent3"/>
                </a:solidFill>
                <a:latin typeface="Times New Roman" panose="02020603050405020304" pitchFamily="18" charset="0"/>
                <a:cs typeface="Times New Roman" panose="02020603050405020304" pitchFamily="18" charset="0"/>
              </a:rPr>
              <a:t>Regulator</a:t>
            </a:r>
          </a:p>
        </p:txBody>
      </p:sp>
    </p:spTree>
    <p:extLst>
      <p:ext uri="{BB962C8B-B14F-4D97-AF65-F5344CB8AC3E}">
        <p14:creationId xmlns:p14="http://schemas.microsoft.com/office/powerpoint/2010/main" val="386114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80BA7740-EC3A-4EE9-B026-DBDF3074A2AE}"/>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4" name="Rectangle 3">
            <a:extLst>
              <a:ext uri="{FF2B5EF4-FFF2-40B4-BE49-F238E27FC236}">
                <a16:creationId xmlns="" xmlns:a16="http://schemas.microsoft.com/office/drawing/2014/main" id="{3EDDBCE9-0B7A-4B76-9B22-B6B4BBF59E53}"/>
              </a:ext>
            </a:extLst>
          </p:cNvPr>
          <p:cNvSpPr/>
          <p:nvPr/>
        </p:nvSpPr>
        <p:spPr>
          <a:xfrm>
            <a:off x="1828800" y="4102049"/>
            <a:ext cx="5715000" cy="1959960"/>
          </a:xfrm>
          <a:prstGeom prst="rect">
            <a:avLst/>
          </a:prstGeom>
        </p:spPr>
        <p:txBody>
          <a:bodyPr wrap="square">
            <a:spAutoFit/>
          </a:bodyPr>
          <a:lstStyle/>
          <a:p>
            <a:pPr>
              <a:lnSpc>
                <a:spcPct val="107000"/>
              </a:lnSpc>
              <a:spcAft>
                <a:spcPts val="800"/>
              </a:spcAft>
            </a:pP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It </a:t>
            </a:r>
            <a:r>
              <a:rPr lang="en-GB" dirty="0">
                <a:latin typeface="Times New Roman" panose="02020603050405020304" pitchFamily="18" charset="0"/>
                <a:ea typeface="Calibri" panose="020F0502020204030204" pitchFamily="34" charset="0"/>
                <a:cs typeface="Times New Roman" panose="02020603050405020304" pitchFamily="18" charset="0"/>
              </a:rPr>
              <a:t>works on the principle of an electromagnetic attraction. When the circuit of the relay senses the fault current, it energises the electromagnetic field which produces the temporary magnetic field. The current flows through the coil produces the </a:t>
            </a:r>
            <a:r>
              <a:rPr lang="en-GB"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magnetic field </a:t>
            </a:r>
            <a:r>
              <a:rPr lang="en-GB" dirty="0">
                <a:latin typeface="Times New Roman" panose="02020603050405020304" pitchFamily="18" charset="0"/>
                <a:ea typeface="Calibri" panose="020F0502020204030204" pitchFamily="34" charset="0"/>
                <a:cs typeface="Times New Roman" panose="02020603050405020304" pitchFamily="18" charset="0"/>
              </a:rPr>
              <a:t>around it.</a:t>
            </a: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GB"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 xmlns:a16="http://schemas.microsoft.com/office/drawing/2014/main" id="{A401C403-A1CC-492A-A853-3E36E9513AA7}"/>
              </a:ext>
            </a:extLst>
          </p:cNvPr>
          <p:cNvSpPr/>
          <p:nvPr/>
        </p:nvSpPr>
        <p:spPr>
          <a:xfrm>
            <a:off x="1794133" y="472825"/>
            <a:ext cx="1697901"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a:solidFill>
                  <a:schemeClr val="accent3"/>
                </a:solidFill>
                <a:latin typeface="Times New Roman" panose="02020603050405020304" pitchFamily="18" charset="0"/>
                <a:cs typeface="Times New Roman" panose="02020603050405020304" pitchFamily="18" charset="0"/>
              </a:rPr>
              <a:t>3)Relay</a:t>
            </a:r>
          </a:p>
        </p:txBody>
      </p:sp>
      <p:pic>
        <p:nvPicPr>
          <p:cNvPr id="8" name="Picture 7">
            <a:extLst>
              <a:ext uri="{FF2B5EF4-FFF2-40B4-BE49-F238E27FC236}">
                <a16:creationId xmlns="" xmlns:a16="http://schemas.microsoft.com/office/drawing/2014/main" id="{1958D579-07C5-4312-9EFB-E9949D9FA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1224117"/>
            <a:ext cx="5715000" cy="2686050"/>
          </a:xfrm>
          <a:prstGeom prst="rect">
            <a:avLst/>
          </a:prstGeom>
        </p:spPr>
      </p:pic>
    </p:spTree>
    <p:extLst>
      <p:ext uri="{BB962C8B-B14F-4D97-AF65-F5344CB8AC3E}">
        <p14:creationId xmlns:p14="http://schemas.microsoft.com/office/powerpoint/2010/main" val="3228839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BDBFB298-A345-4EA8-8CF0-A3025133897A}"/>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4" name="Rectangle 3">
            <a:extLst>
              <a:ext uri="{FF2B5EF4-FFF2-40B4-BE49-F238E27FC236}">
                <a16:creationId xmlns="" xmlns:a16="http://schemas.microsoft.com/office/drawing/2014/main" id="{9D32FA82-4468-414D-867B-CDF0E4187F34}"/>
              </a:ext>
            </a:extLst>
          </p:cNvPr>
          <p:cNvSpPr/>
          <p:nvPr/>
        </p:nvSpPr>
        <p:spPr>
          <a:xfrm>
            <a:off x="1905000" y="4267200"/>
            <a:ext cx="5867400" cy="1754326"/>
          </a:xfrm>
          <a:prstGeom prst="rect">
            <a:avLst/>
          </a:prstGeom>
        </p:spPr>
        <p:txBody>
          <a:bodyPr wrap="square">
            <a:spAutoFit/>
          </a:bodyPr>
          <a:lstStyle/>
          <a:p>
            <a:pPr>
              <a:buFont typeface="Wingdings" pitchFamily="2" charset="2"/>
              <a:buChar char="Ø"/>
            </a:pP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dirty="0" smtClean="0"/>
              <a:t>The IR Sensor-Single is a general purpose proximity        sensor. The module consist of a IR emitter and IR receiver pair. The high precision IR receiver always detects a IR signal. The module consists of 358 comparator IC. </a:t>
            </a:r>
          </a:p>
          <a:p>
            <a:pPr>
              <a:buFont typeface="Wingdings" pitchFamily="2" charset="2"/>
              <a:buChar char="Ø"/>
            </a:pPr>
            <a:r>
              <a:rPr lang="en-US" dirty="0" smtClean="0"/>
              <a:t>         The output of sensor is high whenever it IR frequency and low otherwise. </a:t>
            </a:r>
            <a:endParaRPr lang="en-US" dirty="0"/>
          </a:p>
        </p:txBody>
      </p:sp>
      <p:sp>
        <p:nvSpPr>
          <p:cNvPr id="5" name="Rectangle 4">
            <a:extLst>
              <a:ext uri="{FF2B5EF4-FFF2-40B4-BE49-F238E27FC236}">
                <a16:creationId xmlns="" xmlns:a16="http://schemas.microsoft.com/office/drawing/2014/main" id="{C94D0B73-E775-41E7-9445-9002E8FD0ED8}"/>
              </a:ext>
            </a:extLst>
          </p:cNvPr>
          <p:cNvSpPr/>
          <p:nvPr/>
        </p:nvSpPr>
        <p:spPr>
          <a:xfrm>
            <a:off x="1304147" y="533400"/>
            <a:ext cx="2454518"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smtClean="0">
                <a:ln/>
                <a:solidFill>
                  <a:schemeClr val="accent3"/>
                </a:solidFill>
                <a:latin typeface="Times New Roman" panose="02020603050405020304" pitchFamily="18" charset="0"/>
                <a:cs typeface="Times New Roman" panose="02020603050405020304" pitchFamily="18" charset="0"/>
              </a:rPr>
              <a:t>4)IR </a:t>
            </a:r>
            <a:r>
              <a:rPr lang="en-US" sz="3600" b="1" dirty="0">
                <a:ln/>
                <a:solidFill>
                  <a:schemeClr val="accent3"/>
                </a:solidFill>
                <a:latin typeface="Times New Roman" panose="02020603050405020304" pitchFamily="18" charset="0"/>
                <a:cs typeface="Times New Roman" panose="02020603050405020304" pitchFamily="18" charset="0"/>
              </a:rPr>
              <a:t>sensor</a:t>
            </a:r>
          </a:p>
        </p:txBody>
      </p:sp>
      <p:pic>
        <p:nvPicPr>
          <p:cNvPr id="6" name="Picture 5" descr="C:\Users\Asmita Gate\Documents\project\1.-IR-Sensors SYM.jpg"/>
          <p:cNvPicPr/>
          <p:nvPr/>
        </p:nvPicPr>
        <p:blipFill>
          <a:blip r:embed="rId2"/>
          <a:srcRect/>
          <a:stretch>
            <a:fillRect/>
          </a:stretch>
        </p:blipFill>
        <p:spPr bwMode="auto">
          <a:xfrm>
            <a:off x="2667000" y="1371600"/>
            <a:ext cx="3116652" cy="2471980"/>
          </a:xfrm>
          <a:prstGeom prst="rect">
            <a:avLst/>
          </a:prstGeom>
          <a:noFill/>
          <a:ln w="9525">
            <a:noFill/>
            <a:miter lim="800000"/>
            <a:headEnd/>
            <a:tailEnd/>
          </a:ln>
        </p:spPr>
      </p:pic>
    </p:spTree>
    <p:extLst>
      <p:ext uri="{BB962C8B-B14F-4D97-AF65-F5344CB8AC3E}">
        <p14:creationId xmlns:p14="http://schemas.microsoft.com/office/powerpoint/2010/main" val="2387526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
        <p:nvSpPr>
          <p:cNvPr id="3" name="Rectangle 2"/>
          <p:cNvSpPr/>
          <p:nvPr/>
        </p:nvSpPr>
        <p:spPr>
          <a:xfrm>
            <a:off x="990600" y="457200"/>
            <a:ext cx="6793526" cy="646331"/>
          </a:xfrm>
          <a:prstGeom prst="rect">
            <a:avLst/>
          </a:prstGeom>
        </p:spPr>
        <p:txBody>
          <a:bodyPr wrap="none">
            <a:spAutoFit/>
          </a:bodyPr>
          <a:lstStyle/>
          <a:p>
            <a:pPr algn="ctr"/>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5</a:t>
            </a:r>
            <a:r>
              <a:rPr lang="en-US" sz="3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 MOTOR DRIVER IC (L293D)</a:t>
            </a:r>
            <a:endPar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36865" name="Rectangle 1"/>
          <p:cNvSpPr>
            <a:spLocks noChangeArrowheads="1"/>
          </p:cNvSpPr>
          <p:nvPr/>
        </p:nvSpPr>
        <p:spPr bwMode="auto">
          <a:xfrm>
            <a:off x="381000" y="2362200"/>
            <a:ext cx="4572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54545"/>
                </a:solidFill>
                <a:effectLst/>
                <a:latin typeface="Arial" pitchFamily="34" charset="0"/>
                <a:ea typeface="Times New Roman" pitchFamily="18" charset="0"/>
                <a:cs typeface="Arial" pitchFamily="34" charset="0"/>
              </a:rPr>
              <a:t>                 There are 4 input pins for l293d, pin 2,7 on the left and pin 15 ,10 on the right as shown on the pin diagram. </a:t>
            </a:r>
          </a:p>
          <a:p>
            <a:pPr marL="0" marR="0" lvl="0" indent="0" algn="just" defTabSz="914400" rtl="0" eaLnBrk="1" fontAlgn="base" latinLnBrk="0" hangingPunct="1">
              <a:lnSpc>
                <a:spcPct val="100000"/>
              </a:lnSpc>
              <a:spcBef>
                <a:spcPct val="0"/>
              </a:spcBef>
              <a:spcAft>
                <a:spcPct val="0"/>
              </a:spcAft>
              <a:buClrTx/>
              <a:buSzTx/>
              <a:buFontTx/>
              <a:buNone/>
              <a:tabLst/>
            </a:pPr>
            <a:r>
              <a:rPr lang="en-US" dirty="0" smtClean="0">
                <a:solidFill>
                  <a:srgbClr val="454545"/>
                </a:solidFill>
                <a:latin typeface="Arial" pitchFamily="34" charset="0"/>
                <a:ea typeface="Times New Roman" pitchFamily="18" charset="0"/>
                <a:cs typeface="Arial" pitchFamily="34" charset="0"/>
              </a:rPr>
              <a:t>                 </a:t>
            </a:r>
            <a:r>
              <a:rPr kumimoji="0" lang="en-US" b="0" i="0" u="none" strike="noStrike" cap="none" normalizeH="0" baseline="0" dirty="0" smtClean="0">
                <a:ln>
                  <a:noFill/>
                </a:ln>
                <a:solidFill>
                  <a:srgbClr val="454545"/>
                </a:solidFill>
                <a:effectLst/>
                <a:latin typeface="Arial" pitchFamily="34" charset="0"/>
                <a:ea typeface="Times New Roman" pitchFamily="18" charset="0"/>
                <a:cs typeface="Arial" pitchFamily="34" charset="0"/>
              </a:rPr>
              <a:t>Left input pins will regulate the rotation of motor connected across left side and right input for motor on the right hand side. </a:t>
            </a:r>
          </a:p>
          <a:p>
            <a:pPr marL="0" marR="0" lvl="0" indent="0" algn="just" defTabSz="914400" rtl="0" eaLnBrk="1" fontAlgn="base" latinLnBrk="0" hangingPunct="1">
              <a:lnSpc>
                <a:spcPct val="100000"/>
              </a:lnSpc>
              <a:spcBef>
                <a:spcPct val="0"/>
              </a:spcBef>
              <a:spcAft>
                <a:spcPct val="0"/>
              </a:spcAft>
              <a:buClrTx/>
              <a:buSzTx/>
              <a:buFontTx/>
              <a:buNone/>
              <a:tabLst/>
            </a:pPr>
            <a:r>
              <a:rPr lang="en-US" dirty="0" smtClean="0">
                <a:solidFill>
                  <a:srgbClr val="454545"/>
                </a:solidFill>
                <a:latin typeface="Arial" pitchFamily="34" charset="0"/>
                <a:ea typeface="Times New Roman" pitchFamily="18" charset="0"/>
                <a:cs typeface="Arial" pitchFamily="34" charset="0"/>
              </a:rPr>
              <a:t>                 </a:t>
            </a:r>
            <a:r>
              <a:rPr kumimoji="0" lang="en-US" b="0" i="0" u="none" strike="noStrike" cap="none" normalizeH="0" baseline="0" dirty="0" smtClean="0">
                <a:ln>
                  <a:noFill/>
                </a:ln>
                <a:solidFill>
                  <a:srgbClr val="454545"/>
                </a:solidFill>
                <a:effectLst/>
                <a:latin typeface="Arial" pitchFamily="34" charset="0"/>
                <a:ea typeface="Times New Roman" pitchFamily="18" charset="0"/>
                <a:cs typeface="Arial" pitchFamily="34" charset="0"/>
              </a:rPr>
              <a:t>The motors are rotated on the basis of the inputs provided across the input pins as LOGIC 0 or LOGIC 1.</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36867" name="Picture 3" descr="Image result for motor driver ic l293d">
            <a:hlinkClick r:id="rId2"/>
          </p:cNvPr>
          <p:cNvPicPr>
            <a:picLocks noChangeAspect="1" noChangeArrowheads="1"/>
          </p:cNvPicPr>
          <p:nvPr/>
        </p:nvPicPr>
        <p:blipFill>
          <a:blip r:embed="rId3"/>
          <a:srcRect/>
          <a:stretch>
            <a:fillRect/>
          </a:stretch>
        </p:blipFill>
        <p:spPr bwMode="auto">
          <a:xfrm>
            <a:off x="5029200" y="1524000"/>
            <a:ext cx="3505200" cy="4191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
        <p:nvSpPr>
          <p:cNvPr id="3" name="Rectangle 2"/>
          <p:cNvSpPr/>
          <p:nvPr/>
        </p:nvSpPr>
        <p:spPr>
          <a:xfrm>
            <a:off x="1295400" y="457200"/>
            <a:ext cx="3254096" cy="646331"/>
          </a:xfrm>
          <a:prstGeom prst="rect">
            <a:avLst/>
          </a:prstGeom>
        </p:spPr>
        <p:txBody>
          <a:bodyPr wrap="none">
            <a:spAutoFit/>
          </a:bodyPr>
          <a:lstStyle/>
          <a:p>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6</a:t>
            </a:r>
            <a:r>
              <a:rPr lang="en-US" sz="3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 DC MOTOR</a:t>
            </a:r>
            <a:endParaRPr lang="en-US" sz="3600" dirty="0"/>
          </a:p>
        </p:txBody>
      </p:sp>
      <p:pic>
        <p:nvPicPr>
          <p:cNvPr id="4" name="Picture 3" descr="Image result for dc motor">
            <a:hlinkClick r:id="rId2" tgtFrame="&quot;_blank&quot;"/>
          </p:cNvPr>
          <p:cNvPicPr/>
          <p:nvPr/>
        </p:nvPicPr>
        <p:blipFill>
          <a:blip r:embed="rId3"/>
          <a:srcRect/>
          <a:stretch>
            <a:fillRect/>
          </a:stretch>
        </p:blipFill>
        <p:spPr bwMode="auto">
          <a:xfrm>
            <a:off x="2590800" y="1600200"/>
            <a:ext cx="2914892" cy="2154264"/>
          </a:xfrm>
          <a:prstGeom prst="rect">
            <a:avLst/>
          </a:prstGeom>
          <a:noFill/>
          <a:ln w="9525">
            <a:noFill/>
            <a:miter lim="800000"/>
            <a:headEnd/>
            <a:tailEnd/>
          </a:ln>
        </p:spPr>
      </p:pic>
      <p:sp>
        <p:nvSpPr>
          <p:cNvPr id="50177" name="Rectangle 1"/>
          <p:cNvSpPr>
            <a:spLocks noChangeArrowheads="1"/>
          </p:cNvSpPr>
          <p:nvPr/>
        </p:nvSpPr>
        <p:spPr bwMode="auto">
          <a:xfrm>
            <a:off x="1752600" y="4419600"/>
            <a:ext cx="53340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1552575" algn="l"/>
              </a:tabLst>
            </a:pPr>
            <a:r>
              <a:rPr kumimoji="0" lang="en-US" sz="1200" b="0" i="0" u="none" strike="noStrike" cap="none" normalizeH="0" baseline="0" dirty="0" smtClean="0">
                <a:ln>
                  <a:noFill/>
                </a:ln>
                <a:solidFill>
                  <a:srgbClr val="222222"/>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rgbClr val="222222"/>
                </a:solidFill>
                <a:effectLst/>
                <a:latin typeface="Times New Roman" pitchFamily="18" charset="0"/>
                <a:ea typeface="Calibri" pitchFamily="34" charset="0"/>
                <a:cs typeface="Times New Roman" pitchFamily="18" charset="0"/>
              </a:rPr>
              <a:t>A motor is an electrical machine which converts electrical energy into mechanical energy. The principle of working of a DC motor is that "whenever a current carrying conductor is placed in a magnetic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field</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it experiences a mechanical force</a:t>
            </a:r>
            <a:r>
              <a:rPr kumimoji="0" lang="en-US" b="0" i="0" u="none" strike="noStrike" cap="none" normalizeH="0" baseline="0" dirty="0" smtClean="0">
                <a:ln>
                  <a:noFill/>
                </a:ln>
                <a:solidFill>
                  <a:srgbClr val="222222"/>
                </a:solidFill>
                <a:effectLst/>
                <a:latin typeface="Times New Roman" pitchFamily="18" charset="0"/>
                <a:ea typeface="Calibri" pitchFamily="34" charset="0"/>
                <a:cs typeface="Times New Roman" pitchFamily="18" charset="0"/>
              </a:rPr>
              <a: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BEC87D37-7DEA-4F14-9AB9-D16CF7A1D47D}"/>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4" name="Rectangle 3">
            <a:extLst>
              <a:ext uri="{FF2B5EF4-FFF2-40B4-BE49-F238E27FC236}">
                <a16:creationId xmlns="" xmlns:a16="http://schemas.microsoft.com/office/drawing/2014/main" id="{E3FBAD0A-9FBF-40BA-B8BA-B548D5039AFF}"/>
              </a:ext>
            </a:extLst>
          </p:cNvPr>
          <p:cNvSpPr/>
          <p:nvPr/>
        </p:nvSpPr>
        <p:spPr>
          <a:xfrm>
            <a:off x="2286000" y="97410"/>
            <a:ext cx="5340565" cy="707886"/>
          </a:xfrm>
          <a:prstGeom prst="rect">
            <a:avLst/>
          </a:prstGeom>
          <a:noFill/>
        </p:spPr>
        <p:txBody>
          <a:bodyPr wrap="none" lIns="91440" tIns="45720" rIns="91440" bIns="45720">
            <a:spAutoFit/>
          </a:bodyPr>
          <a:lstStyle/>
          <a:p>
            <a:pPr algn="ctr"/>
            <a:r>
              <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Software Requirement</a:t>
            </a: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s</a:t>
            </a:r>
            <a:endPar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 xmlns:a16="http://schemas.microsoft.com/office/drawing/2014/main" id="{6CD7CA9C-A205-4928-9F4C-A2F9C3D1B06E}"/>
              </a:ext>
            </a:extLst>
          </p:cNvPr>
          <p:cNvSpPr/>
          <p:nvPr/>
        </p:nvSpPr>
        <p:spPr>
          <a:xfrm>
            <a:off x="291223" y="1003973"/>
            <a:ext cx="3989554"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dirty="0">
                <a:ln/>
                <a:solidFill>
                  <a:schemeClr val="accent4"/>
                </a:solidFill>
                <a:latin typeface="Times New Roman" panose="02020603050405020304" pitchFamily="18" charset="0"/>
                <a:cs typeface="Times New Roman" panose="02020603050405020304" pitchFamily="18" charset="0"/>
              </a:rPr>
              <a:t>1) Proteus software</a:t>
            </a:r>
            <a:endParaRPr lang="en-US" sz="3600" b="1" cap="none" spc="0" dirty="0">
              <a:ln/>
              <a:solidFill>
                <a:schemeClr val="accent4"/>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F4C1DF1D-5C09-4B46-BA6A-994F5AD7DD20}"/>
              </a:ext>
            </a:extLst>
          </p:cNvPr>
          <p:cNvSpPr txBox="1"/>
          <p:nvPr/>
        </p:nvSpPr>
        <p:spPr>
          <a:xfrm>
            <a:off x="2057400" y="4876800"/>
            <a:ext cx="5672579" cy="1477328"/>
          </a:xfrm>
          <a:prstGeom prst="rect">
            <a:avLst/>
          </a:prstGeom>
          <a:noFill/>
        </p:spPr>
        <p:txBody>
          <a:bodyPr wrap="square" rtlCol="0">
            <a:spAutoFit/>
          </a:bodyPr>
          <a:lstStyle/>
          <a:p>
            <a:r>
              <a:rPr lang="en-US" dirty="0"/>
              <a:t>                The </a:t>
            </a:r>
            <a:r>
              <a:rPr lang="en-US" b="1" dirty="0"/>
              <a:t>Proteus</a:t>
            </a:r>
            <a:r>
              <a:rPr lang="en-US" dirty="0"/>
              <a:t> Design Suite is a proprietary </a:t>
            </a:r>
            <a:r>
              <a:rPr lang="en-US" b="1" dirty="0"/>
              <a:t>software</a:t>
            </a:r>
            <a:r>
              <a:rPr lang="en-US" dirty="0"/>
              <a:t> tool suite used primarily for electronic design automation. The </a:t>
            </a:r>
            <a:r>
              <a:rPr lang="en-US" b="1" dirty="0"/>
              <a:t>software</a:t>
            </a:r>
            <a:r>
              <a:rPr lang="en-US" dirty="0"/>
              <a:t> is used mainly by electronic design engineers and technicians to create schematics and electronic prints for manufacturing printed circuit boards.</a:t>
            </a:r>
            <a:endParaRPr lang="en-GB" dirty="0"/>
          </a:p>
        </p:txBody>
      </p:sp>
      <p:pic>
        <p:nvPicPr>
          <p:cNvPr id="8" name="Picture 7">
            <a:extLst>
              <a:ext uri="{FF2B5EF4-FFF2-40B4-BE49-F238E27FC236}">
                <a16:creationId xmlns="" xmlns:a16="http://schemas.microsoft.com/office/drawing/2014/main" id="{212284BF-3D17-4F24-A9B8-527A4DBD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837" y="2124434"/>
            <a:ext cx="4886325" cy="2500312"/>
          </a:xfrm>
          <a:prstGeom prst="rect">
            <a:avLst/>
          </a:prstGeom>
        </p:spPr>
      </p:pic>
    </p:spTree>
    <p:extLst>
      <p:ext uri="{BB962C8B-B14F-4D97-AF65-F5344CB8AC3E}">
        <p14:creationId xmlns:p14="http://schemas.microsoft.com/office/powerpoint/2010/main" val="903384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34D527-CCC8-4733-BDB0-2883A63288D1}"/>
              </a:ext>
            </a:extLst>
          </p:cNvPr>
          <p:cNvSpPr>
            <a:spLocks noGrp="1"/>
          </p:cNvSpPr>
          <p:nvPr>
            <p:ph type="title"/>
          </p:nvPr>
        </p:nvSpPr>
        <p:spPr/>
        <p:txBody>
          <a:bodyPr>
            <a:normAutofit/>
          </a:bodyPr>
          <a:lstStyle/>
          <a:p>
            <a:pPr algn="l"/>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2) </a:t>
            </a: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ARDUINO IDE</a:t>
            </a:r>
            <a:endParaRPr lang="en-GB"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140AE719-154C-4620-957F-AFE7E64A0FC0}"/>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7" name="TextBox 6">
            <a:extLst>
              <a:ext uri="{FF2B5EF4-FFF2-40B4-BE49-F238E27FC236}">
                <a16:creationId xmlns="" xmlns:a16="http://schemas.microsoft.com/office/drawing/2014/main" id="{E66E0648-B0A4-4F39-8FF4-37C8B8CE32C3}"/>
              </a:ext>
            </a:extLst>
          </p:cNvPr>
          <p:cNvSpPr txBox="1"/>
          <p:nvPr/>
        </p:nvSpPr>
        <p:spPr>
          <a:xfrm>
            <a:off x="1295400" y="4038600"/>
            <a:ext cx="6477000" cy="1477328"/>
          </a:xfrm>
          <a:prstGeom prst="rect">
            <a:avLst/>
          </a:prstGeom>
          <a:noFill/>
        </p:spPr>
        <p:txBody>
          <a:bodyPr wrap="square" rtlCol="0">
            <a:spAutoFit/>
          </a:bodyPr>
          <a:lstStyle/>
          <a:p>
            <a:r>
              <a:rPr lang="en-US" b="1" dirty="0" smtClean="0"/>
              <a:t>                     </a:t>
            </a:r>
            <a:r>
              <a:rPr lang="en-US" b="1" dirty="0" err="1" smtClean="0"/>
              <a:t>Arduino</a:t>
            </a:r>
            <a:r>
              <a:rPr lang="en-US" dirty="0" smtClean="0"/>
              <a:t> consists of both a physical programmable circuit board (often referred to as a microcontroller) and a piece of software, or </a:t>
            </a:r>
            <a:r>
              <a:rPr lang="en-US" b="1" dirty="0" smtClean="0"/>
              <a:t>IDE</a:t>
            </a:r>
            <a:r>
              <a:rPr lang="en-US" dirty="0" smtClean="0"/>
              <a:t> (Integrated Development Environment) that runs on your computer, used to write and upload computer code to the physical board.</a:t>
            </a:r>
            <a:endParaRPr lang="en-GB" dirty="0">
              <a:latin typeface="Times New Roman" panose="02020603050405020304" pitchFamily="18" charset="0"/>
              <a:cs typeface="Times New Roman" panose="02020603050405020304" pitchFamily="18" charset="0"/>
            </a:endParaRPr>
          </a:p>
        </p:txBody>
      </p:sp>
      <p:pic>
        <p:nvPicPr>
          <p:cNvPr id="8" name="Picture 7" descr="Image result for arduino software">
            <a:hlinkClick r:id="rId2" tgtFrame="&quot;_blank&quot;"/>
          </p:cNvPr>
          <p:cNvPicPr/>
          <p:nvPr/>
        </p:nvPicPr>
        <p:blipFill>
          <a:blip r:embed="rId3"/>
          <a:srcRect/>
          <a:stretch>
            <a:fillRect/>
          </a:stretch>
        </p:blipFill>
        <p:spPr bwMode="auto">
          <a:xfrm>
            <a:off x="2667000" y="1828800"/>
            <a:ext cx="3160686" cy="2209800"/>
          </a:xfrm>
          <a:prstGeom prst="rect">
            <a:avLst/>
          </a:prstGeom>
          <a:noFill/>
          <a:ln w="9525">
            <a:noFill/>
            <a:miter lim="800000"/>
            <a:headEnd/>
            <a:tailEnd/>
          </a:ln>
        </p:spPr>
      </p:pic>
    </p:spTree>
    <p:extLst>
      <p:ext uri="{BB962C8B-B14F-4D97-AF65-F5344CB8AC3E}">
        <p14:creationId xmlns:p14="http://schemas.microsoft.com/office/powerpoint/2010/main" val="3043278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RESULT</a:t>
            </a:r>
            <a:r>
              <a:rPr lang="en-US" dirty="0"/>
              <a:t/>
            </a:r>
            <a:br>
              <a:rPr lang="en-US" dirty="0"/>
            </a:br>
            <a:endParaRPr lang="en-US" dirty="0"/>
          </a:p>
        </p:txBody>
      </p:sp>
      <p:sp>
        <p:nvSpPr>
          <p:cNvPr id="3" name="Content Placeholder 2"/>
          <p:cNvSpPr>
            <a:spLocks noGrp="1"/>
          </p:cNvSpPr>
          <p:nvPr>
            <p:ph idx="1"/>
          </p:nvPr>
        </p:nvSpPr>
        <p:spPr>
          <a:xfrm>
            <a:off x="457200" y="1219200"/>
            <a:ext cx="8229600" cy="4906963"/>
          </a:xfrm>
        </p:spPr>
        <p:txBody>
          <a:bodyPr/>
          <a:lstStyle/>
          <a:p>
            <a:pPr marL="0" indent="0">
              <a:buNone/>
            </a:pPr>
            <a:r>
              <a:rPr lang="en-US" sz="2400" b="1" dirty="0" smtClean="0"/>
              <a:t>System </a:t>
            </a:r>
            <a:r>
              <a:rPr lang="en-US" sz="2400" b="1" dirty="0"/>
              <a:t>Results</a:t>
            </a:r>
            <a:endParaRPr lang="en-US" sz="2400" dirty="0"/>
          </a:p>
          <a:p>
            <a:r>
              <a:rPr lang="en-US" sz="2000" dirty="0"/>
              <a:t>Above experimental setup of l sealer automatic packaging machine.ir sensor sense the object and pack the object by polythene then send it for next process through conveyor.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09600" y="3124200"/>
            <a:ext cx="8077200" cy="3352800"/>
          </a:xfrm>
          <a:prstGeom prst="rect">
            <a:avLst/>
          </a:prstGeom>
          <a:noFill/>
          <a:ln>
            <a:noFill/>
          </a:ln>
        </p:spPr>
      </p:pic>
    </p:spTree>
    <p:extLst>
      <p:ext uri="{BB962C8B-B14F-4D97-AF65-F5344CB8AC3E}">
        <p14:creationId xmlns:p14="http://schemas.microsoft.com/office/powerpoint/2010/main" val="2422933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CONCLUSION</a:t>
            </a:r>
          </a:p>
        </p:txBody>
      </p:sp>
      <p:sp>
        <p:nvSpPr>
          <p:cNvPr id="3" name="Content Placeholder 2"/>
          <p:cNvSpPr>
            <a:spLocks noGrp="1"/>
          </p:cNvSpPr>
          <p:nvPr>
            <p:ph idx="1"/>
          </p:nvPr>
        </p:nvSpPr>
        <p:spPr/>
        <p:txBody>
          <a:bodyPr/>
          <a:lstStyle/>
          <a:p>
            <a:r>
              <a:rPr lang="en-US" dirty="0"/>
              <a:t>The industries were using the semi automatic machine and some of the machines were </a:t>
            </a:r>
            <a:r>
              <a:rPr lang="en-US" dirty="0" err="1"/>
              <a:t>plc</a:t>
            </a:r>
            <a:r>
              <a:rPr lang="en-US" dirty="0"/>
              <a:t> </a:t>
            </a:r>
            <a:r>
              <a:rPr lang="en-US" dirty="0" smtClean="0"/>
              <a:t>based. IN </a:t>
            </a:r>
            <a:r>
              <a:rPr lang="en-US" dirty="0"/>
              <a:t>our project we have perform the conversion of semi automatic machine to fully automatic machine.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7485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838200"/>
            <a:ext cx="6858000" cy="1143000"/>
          </a:xfrm>
        </p:spPr>
        <p:txBody>
          <a:bodyPr>
            <a:noAutofit/>
          </a:bodyPr>
          <a:lstStyle/>
          <a:p>
            <a:pPr lvl="0" algn="just"/>
            <a:r>
              <a:rPr lang="en-US" sz="360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Advantages of Automatic L sealer over Manual L sealer -</a:t>
            </a: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19</a:t>
            </a:fld>
            <a:endParaRPr lang="en-US">
              <a:latin typeface="Times New Roman" pitchFamily="18" charset="0"/>
              <a:cs typeface="Times New Roman" pitchFamily="18" charset="0"/>
            </a:endParaRPr>
          </a:p>
        </p:txBody>
      </p:sp>
      <p:sp>
        <p:nvSpPr>
          <p:cNvPr id="3" name="Rectangle 2">
            <a:extLst>
              <a:ext uri="{FF2B5EF4-FFF2-40B4-BE49-F238E27FC236}">
                <a16:creationId xmlns="" xmlns:a16="http://schemas.microsoft.com/office/drawing/2014/main" id="{7A944CCD-F606-466A-9B31-7572EDF50461}"/>
              </a:ext>
            </a:extLst>
          </p:cNvPr>
          <p:cNvSpPr/>
          <p:nvPr/>
        </p:nvSpPr>
        <p:spPr>
          <a:xfrm>
            <a:off x="2057400" y="2816988"/>
            <a:ext cx="5181600" cy="2677656"/>
          </a:xfrm>
          <a:prstGeom prst="rect">
            <a:avLst/>
          </a:prstGeom>
        </p:spPr>
        <p:txBody>
          <a:bodyPr wrap="square">
            <a:spAutoFit/>
          </a:bodyPr>
          <a:lstStyle/>
          <a:p>
            <a:pPr>
              <a:buFont typeface="Arial" pitchFamily="34" charset="0"/>
              <a:buChar char="•"/>
            </a:pPr>
            <a:r>
              <a:rPr lang="en-US" sz="2400" dirty="0">
                <a:latin typeface="Times New Roman" pitchFamily="18" charset="0"/>
                <a:cs typeface="Times New Roman" pitchFamily="18" charset="0"/>
              </a:rPr>
              <a:t>Reduction in production time.</a:t>
            </a:r>
          </a:p>
          <a:p>
            <a:pPr>
              <a:buFont typeface="Arial" pitchFamily="34" charset="0"/>
              <a:buChar char="•"/>
            </a:pPr>
            <a:r>
              <a:rPr lang="en-US" sz="2400" dirty="0">
                <a:latin typeface="Times New Roman" pitchFamily="18" charset="0"/>
                <a:cs typeface="Times New Roman" pitchFamily="18" charset="0"/>
              </a:rPr>
              <a:t>Increase in accuracy &amp; repeatability.</a:t>
            </a:r>
          </a:p>
          <a:p>
            <a:pPr>
              <a:buFont typeface="Arial" pitchFamily="34" charset="0"/>
              <a:buChar char="•"/>
            </a:pPr>
            <a:r>
              <a:rPr lang="en-US" sz="2400" dirty="0">
                <a:latin typeface="Times New Roman" pitchFamily="18" charset="0"/>
                <a:cs typeface="Times New Roman" pitchFamily="18" charset="0"/>
              </a:rPr>
              <a:t>Less human errors.</a:t>
            </a:r>
          </a:p>
          <a:p>
            <a:pPr>
              <a:buFont typeface="Arial" pitchFamily="34" charset="0"/>
              <a:buChar char="•"/>
            </a:pPr>
            <a:r>
              <a:rPr lang="en-US" sz="2400" dirty="0">
                <a:latin typeface="Times New Roman" pitchFamily="18" charset="0"/>
                <a:cs typeface="Times New Roman" pitchFamily="18" charset="0"/>
              </a:rPr>
              <a:t>Less employee cost.</a:t>
            </a:r>
          </a:p>
          <a:p>
            <a:pPr>
              <a:buFont typeface="Arial" pitchFamily="34" charset="0"/>
              <a:buChar char="•"/>
            </a:pPr>
            <a:r>
              <a:rPr lang="en-US" sz="2400" dirty="0">
                <a:latin typeface="Times New Roman" pitchFamily="18" charset="0"/>
                <a:cs typeface="Times New Roman" pitchFamily="18" charset="0"/>
              </a:rPr>
              <a:t>Increased safety.</a:t>
            </a:r>
          </a:p>
          <a:p>
            <a:pPr>
              <a:buFont typeface="Arial" pitchFamily="34" charset="0"/>
              <a:buChar char="•"/>
            </a:pPr>
            <a:r>
              <a:rPr lang="en-US" sz="2400" dirty="0">
                <a:latin typeface="Times New Roman" pitchFamily="18" charset="0"/>
                <a:cs typeface="Times New Roman" pitchFamily="18" charset="0"/>
              </a:rPr>
              <a:t>High volume production.</a:t>
            </a:r>
          </a:p>
          <a:p>
            <a:r>
              <a:rPr lang="en-US" sz="24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chemeClr val="tx1"/>
                </a:solidFill>
                <a:effectLst/>
                <a:latin typeface="Times New Roman" pitchFamily="18" charset="0"/>
                <a:cs typeface="Times New Roman" pitchFamily="18" charset="0"/>
              </a:rPr>
              <a:t/>
            </a:r>
            <a:br>
              <a:rPr lang="en-US" sz="3600" b="1" dirty="0">
                <a:solidFill>
                  <a:schemeClr val="tx1"/>
                </a:solidFill>
                <a:effectLst/>
                <a:latin typeface="Times New Roman" pitchFamily="18" charset="0"/>
                <a:cs typeface="Times New Roman" pitchFamily="18" charset="0"/>
              </a:rPr>
            </a:br>
            <a:r>
              <a:rPr lang="en-US" sz="4400" b="1" dirty="0">
                <a:solidFill>
                  <a:schemeClr val="tx1"/>
                </a:solidFill>
                <a:effectLst/>
                <a:latin typeface="Times New Roman" pitchFamily="18" charset="0"/>
                <a:cs typeface="Times New Roman" pitchFamily="18" charset="0"/>
              </a:rPr>
              <a:t/>
            </a:r>
            <a:br>
              <a:rPr lang="en-US" sz="4400" b="1" dirty="0">
                <a:solidFill>
                  <a:schemeClr val="tx1"/>
                </a:solidFill>
                <a:effectLst/>
                <a:latin typeface="Times New Roman" pitchFamily="18" charset="0"/>
                <a:cs typeface="Times New Roman" pitchFamily="18" charset="0"/>
              </a:rPr>
            </a:br>
            <a:r>
              <a:rPr lang="en-US" sz="4400" b="1" dirty="0">
                <a:solidFill>
                  <a:schemeClr val="tx1"/>
                </a:solidFill>
                <a:effectLst/>
                <a:latin typeface="Times New Roman" pitchFamily="18" charset="0"/>
                <a:cs typeface="Times New Roman" pitchFamily="18" charset="0"/>
              </a:rPr>
              <a:t>           </a:t>
            </a:r>
            <a:r>
              <a:rPr lang="en-US" sz="4400" b="1" u="sng" dirty="0">
                <a:solidFill>
                  <a:schemeClr val="tx1"/>
                </a:solidFill>
                <a:effectLst/>
                <a:latin typeface="Times New Roman" pitchFamily="18" charset="0"/>
                <a:cs typeface="Times New Roman" pitchFamily="18" charset="0"/>
              </a:rPr>
              <a:t>L-Sealer Machine</a:t>
            </a:r>
            <a:endParaRPr lang="en-US" u="sng" dirty="0">
              <a:solidFill>
                <a:schemeClr val="tx1"/>
              </a:solidFill>
            </a:endParaRPr>
          </a:p>
        </p:txBody>
      </p:sp>
      <p:sp>
        <p:nvSpPr>
          <p:cNvPr id="6" name="Subtitle 2"/>
          <p:cNvSpPr>
            <a:spLocks noGrp="1"/>
          </p:cNvSpPr>
          <p:nvPr>
            <p:ph idx="1"/>
          </p:nvPr>
        </p:nvSpPr>
        <p:spPr>
          <a:xfrm>
            <a:off x="1295400" y="1371600"/>
            <a:ext cx="7498080" cy="4800600"/>
          </a:xfrm>
        </p:spPr>
        <p:txBody>
          <a:bodyPr>
            <a:normAutofit/>
          </a:bodyPr>
          <a:lstStyle/>
          <a:p>
            <a:pPr marL="0" indent="0">
              <a:buNone/>
            </a:pPr>
            <a:endParaRPr lang="en-US" sz="3000" b="1" dirty="0">
              <a:latin typeface="Times New Roman" pitchFamily="18" charset="0"/>
              <a:cs typeface="Times New Roman" pitchFamily="18" charset="0"/>
            </a:endParaRPr>
          </a:p>
          <a:p>
            <a:pPr>
              <a:buNone/>
            </a:pPr>
            <a:endParaRPr lang="en-US" sz="2600" b="1" dirty="0">
              <a:latin typeface="Times New Roman" pitchFamily="18" charset="0"/>
              <a:cs typeface="Times New Roman" pitchFamily="18" charset="0"/>
            </a:endParaRPr>
          </a:p>
          <a:p>
            <a:pPr>
              <a:buNone/>
            </a:pPr>
            <a:endParaRPr lang="en-US" sz="2600" b="1" dirty="0">
              <a:latin typeface="Times New Roman" pitchFamily="18" charset="0"/>
              <a:cs typeface="Times New Roman" pitchFamily="18" charset="0"/>
            </a:endParaRPr>
          </a:p>
          <a:p>
            <a:pPr>
              <a:buNone/>
            </a:pPr>
            <a:r>
              <a:rPr lang="en-US" sz="2600" b="1" dirty="0">
                <a:latin typeface="Times New Roman" pitchFamily="18" charset="0"/>
                <a:cs typeface="Times New Roman" pitchFamily="18" charset="0"/>
              </a:rPr>
              <a:t>By –</a:t>
            </a:r>
            <a:r>
              <a:rPr lang="en-US" sz="2600" dirty="0">
                <a:latin typeface="Times New Roman" pitchFamily="18" charset="0"/>
                <a:cs typeface="Times New Roman" pitchFamily="18" charset="0"/>
              </a:rPr>
              <a:t> 	1) Asmita B. Gate </a:t>
            </a:r>
            <a:r>
              <a:rPr lang="en-US" sz="2600" dirty="0" smtClean="0">
                <a:latin typeface="Times New Roman" pitchFamily="18" charset="0"/>
                <a:cs typeface="Times New Roman" pitchFamily="18" charset="0"/>
              </a:rPr>
              <a:t>(9) </a:t>
            </a:r>
            <a:endParaRPr lang="en-US" sz="2600" dirty="0">
              <a:latin typeface="Times New Roman" pitchFamily="18" charset="0"/>
              <a:cs typeface="Times New Roman" pitchFamily="18" charset="0"/>
            </a:endParaRPr>
          </a:p>
          <a:p>
            <a:pPr>
              <a:buNone/>
            </a:pPr>
            <a:r>
              <a:rPr lang="en-US" sz="2600" dirty="0">
                <a:latin typeface="Times New Roman" pitchFamily="18" charset="0"/>
                <a:cs typeface="Times New Roman" pitchFamily="18" charset="0"/>
              </a:rPr>
              <a:t>        	2) Vedant M. </a:t>
            </a:r>
            <a:r>
              <a:rPr lang="en-US" sz="2600" dirty="0" err="1">
                <a:latin typeface="Times New Roman" pitchFamily="18" charset="0"/>
                <a:cs typeface="Times New Roman" pitchFamily="18" charset="0"/>
              </a:rPr>
              <a:t>Kalamkar</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(11)</a:t>
            </a:r>
            <a:endParaRPr lang="en-US" sz="2600" dirty="0">
              <a:latin typeface="Times New Roman" pitchFamily="18" charset="0"/>
              <a:cs typeface="Times New Roman" pitchFamily="18" charset="0"/>
            </a:endParaRPr>
          </a:p>
          <a:p>
            <a:pPr>
              <a:buNone/>
            </a:pPr>
            <a:r>
              <a:rPr lang="en-US" sz="2600" dirty="0">
                <a:latin typeface="Times New Roman" pitchFamily="18" charset="0"/>
                <a:cs typeface="Times New Roman" pitchFamily="18" charset="0"/>
              </a:rPr>
              <a:t>		3) Sangmeshwar S. </a:t>
            </a:r>
            <a:r>
              <a:rPr lang="en-US" sz="2600" dirty="0" err="1">
                <a:latin typeface="Times New Roman" pitchFamily="18" charset="0"/>
                <a:cs typeface="Times New Roman" pitchFamily="18" charset="0"/>
              </a:rPr>
              <a:t>Karanjkar</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(12)</a:t>
            </a:r>
            <a:endParaRPr lang="en-US" sz="2600" dirty="0">
              <a:latin typeface="Times New Roman" pitchFamily="18" charset="0"/>
              <a:cs typeface="Times New Roman" pitchFamily="18" charset="0"/>
            </a:endParaRPr>
          </a:p>
          <a:p>
            <a:pPr>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4</a:t>
            </a:r>
            <a:r>
              <a:rPr lang="en-US" sz="2600" dirty="0">
                <a:latin typeface="Times New Roman" pitchFamily="18" charset="0"/>
                <a:cs typeface="Times New Roman" pitchFamily="18" charset="0"/>
              </a:rPr>
              <a:t>) Kiran S. </a:t>
            </a:r>
            <a:r>
              <a:rPr lang="en-US" sz="2600" dirty="0" err="1">
                <a:latin typeface="Times New Roman" pitchFamily="18" charset="0"/>
                <a:cs typeface="Times New Roman" pitchFamily="18" charset="0"/>
              </a:rPr>
              <a:t>Zagade</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(31)</a:t>
            </a:r>
            <a:endParaRPr lang="en-US" sz="2600" dirty="0">
              <a:latin typeface="Times New Roman" pitchFamily="18" charset="0"/>
              <a:cs typeface="Times New Roman" pitchFamily="18" charset="0"/>
            </a:endParaRPr>
          </a:p>
          <a:p>
            <a:pPr>
              <a:buNone/>
            </a:pPr>
            <a:endParaRPr lang="en-US" sz="2600" dirty="0">
              <a:latin typeface="Times New Roman" pitchFamily="18" charset="0"/>
              <a:cs typeface="Times New Roman" pitchFamily="18" charset="0"/>
            </a:endParaRPr>
          </a:p>
          <a:p>
            <a:pPr marL="82296" indent="0">
              <a:buNone/>
            </a:pPr>
            <a:r>
              <a:rPr lang="en-US" sz="2600" b="1" dirty="0">
                <a:latin typeface="Times New Roman" panose="02020603050405020304" pitchFamily="18" charset="0"/>
                <a:cs typeface="Times New Roman" pitchFamily="18" charset="0"/>
              </a:rPr>
              <a:t>Internal Guide:- </a:t>
            </a:r>
            <a:r>
              <a:rPr lang="en-US" sz="2600" dirty="0">
                <a:latin typeface="Times New Roman" panose="02020603050405020304" pitchFamily="18" charset="0"/>
                <a:cs typeface="Times New Roman" pitchFamily="18" charset="0"/>
              </a:rPr>
              <a:t>Prof. H. N. Patil</a:t>
            </a:r>
          </a:p>
          <a:p>
            <a:pPr marL="82296" indent="0">
              <a:buNone/>
            </a:pPr>
            <a:endParaRPr lang="en-US" sz="2600" dirty="0">
              <a:latin typeface="Times New Roman" panose="02020603050405020304"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84802"/>
            <a:ext cx="7498080" cy="1143000"/>
          </a:xfrm>
        </p:spPr>
        <p:txBody>
          <a:bodyPr>
            <a:noAutofit/>
          </a:bodyPr>
          <a:lstStyle/>
          <a:p>
            <a:pPr algn="l"/>
            <a:r>
              <a:rPr lang="en-US" sz="3600" dirty="0" smtClean="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Limitations </a:t>
            </a:r>
            <a:r>
              <a:rPr lang="en-US" sz="360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of Automatic L sealer over manual operated L sealer -</a:t>
            </a:r>
          </a:p>
        </p:txBody>
      </p:sp>
      <p:sp>
        <p:nvSpPr>
          <p:cNvPr id="3" name="Content Placeholder 2"/>
          <p:cNvSpPr>
            <a:spLocks noGrp="1"/>
          </p:cNvSpPr>
          <p:nvPr>
            <p:ph idx="1"/>
          </p:nvPr>
        </p:nvSpPr>
        <p:spPr>
          <a:xfrm>
            <a:off x="1645920" y="2819400"/>
            <a:ext cx="7498080" cy="4800600"/>
          </a:xfrm>
        </p:spPr>
        <p:txBody>
          <a:bodyPr>
            <a:normAutofit/>
          </a:bodyPr>
          <a:lstStyle/>
          <a:p>
            <a:pPr algn="just">
              <a:buFont typeface="Arial" pitchFamily="34" charset="0"/>
              <a:buChar char="•"/>
            </a:pPr>
            <a:r>
              <a:rPr lang="en-US" sz="2800" dirty="0">
                <a:latin typeface="Times New Roman" pitchFamily="18" charset="0"/>
                <a:cs typeface="Times New Roman" pitchFamily="18" charset="0"/>
              </a:rPr>
              <a:t>Less Versatility.</a:t>
            </a:r>
          </a:p>
          <a:p>
            <a:pPr algn="just">
              <a:buFont typeface="Arial" pitchFamily="34" charset="0"/>
              <a:buChar char="•"/>
            </a:pPr>
            <a:r>
              <a:rPr lang="en-US" sz="2800" dirty="0">
                <a:latin typeface="Times New Roman" pitchFamily="18" charset="0"/>
                <a:cs typeface="Times New Roman" pitchFamily="18" charset="0"/>
              </a:rPr>
              <a:t>Large initial investment.</a:t>
            </a:r>
          </a:p>
          <a:p>
            <a:pPr algn="just">
              <a:buFont typeface="Arial" pitchFamily="34" charset="0"/>
              <a:buChar char="•"/>
            </a:pPr>
            <a:r>
              <a:rPr lang="en-US" sz="2800" dirty="0">
                <a:latin typeface="Times New Roman" pitchFamily="18" charset="0"/>
                <a:cs typeface="Times New Roman" pitchFamily="18" charset="0"/>
              </a:rPr>
              <a:t>Increase in unemployment</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a:p>
            <a:endParaRPr lang="en-US" sz="28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IN" dirty="0" smtClean="0">
                <a:ln w="0"/>
                <a:solidFill>
                  <a:schemeClr val="accent1"/>
                </a:solidFill>
                <a:effectLst>
                  <a:outerShdw blurRad="38100" dist="25400" dir="5400000" algn="ctr" rotWithShape="0">
                    <a:srgbClr val="6E747A">
                      <a:alpha val="43000"/>
                    </a:srgbClr>
                  </a:outerShdw>
                </a:effectLst>
              </a:rPr>
              <a:t>Applications:-</a:t>
            </a:r>
            <a:endParaRPr lang="en-US" dirty="0">
              <a:ln w="0"/>
              <a:solidFill>
                <a:schemeClr val="accent1"/>
              </a:solidFill>
              <a:effectLst>
                <a:outerShdw blurRad="38100" dist="25400" dir="5400000" algn="ctr" rotWithShape="0">
                  <a:srgbClr val="6E747A">
                    <a:alpha val="43000"/>
                  </a:srgbClr>
                </a:outerShdw>
              </a:effectLst>
            </a:endParaRPr>
          </a:p>
        </p:txBody>
      </p:sp>
      <p:sp>
        <p:nvSpPr>
          <p:cNvPr id="4" name="Content Placeholder 3"/>
          <p:cNvSpPr>
            <a:spLocks noGrp="1"/>
          </p:cNvSpPr>
          <p:nvPr>
            <p:ph idx="1"/>
          </p:nvPr>
        </p:nvSpPr>
        <p:spPr/>
        <p:txBody>
          <a:bodyPr/>
          <a:lstStyle/>
          <a:p>
            <a:r>
              <a:rPr lang="en-US" dirty="0"/>
              <a:t>Medical, </a:t>
            </a:r>
            <a:r>
              <a:rPr lang="en-US" dirty="0" smtClean="0"/>
              <a:t>Pharmaceuticals</a:t>
            </a:r>
          </a:p>
          <a:p>
            <a:r>
              <a:rPr lang="en-US" dirty="0" smtClean="0"/>
              <a:t>Hardware &amp; Electronics product</a:t>
            </a:r>
          </a:p>
          <a:p>
            <a:r>
              <a:rPr lang="en-IN" dirty="0" smtClean="0"/>
              <a:t>It is used in Food materials</a:t>
            </a:r>
          </a:p>
          <a:p>
            <a:r>
              <a:rPr lang="en-US" dirty="0" smtClean="0"/>
              <a:t>Toys,Sports,Crafts.</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397775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solidFill>
                  <a:schemeClr val="accent1"/>
                </a:solidFill>
                <a:effectLst>
                  <a:outerShdw blurRad="38100" dist="25400" dir="5400000" algn="ctr" rotWithShape="0">
                    <a:srgbClr val="6E747A">
                      <a:alpha val="43000"/>
                    </a:srgbClr>
                  </a:outerShdw>
                </a:effectLst>
              </a:rPr>
              <a:t>References</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Autofit/>
          </a:bodyPr>
          <a:lstStyle/>
          <a:p>
            <a:r>
              <a:rPr lang="en-US" sz="2400" dirty="0"/>
              <a:t> [1]Pressman, Abraham I. (1998), Switching Power Supply Design (2nd ed.), McGraw-Hill, ISBN 0-07-052236-7\</a:t>
            </a:r>
          </a:p>
          <a:p>
            <a:r>
              <a:rPr lang="en-US" sz="2400" dirty="0"/>
              <a:t>[2]Ms. Swarupa Kulkarni (2014), Automatic Sealing Machine For Metal Container</a:t>
            </a:r>
          </a:p>
          <a:p>
            <a:r>
              <a:rPr lang="en-US" sz="2400" cap="all" dirty="0"/>
              <a:t>[3] Steven f. Barrett (2013</a:t>
            </a:r>
            <a:r>
              <a:rPr lang="en-US" sz="2400" b="1" cap="all" dirty="0"/>
              <a:t>), </a:t>
            </a:r>
            <a:r>
              <a:rPr lang="en-US" sz="2400" cap="all" dirty="0"/>
              <a:t>Arduino microcontroller processing for everyone! Third edition</a:t>
            </a:r>
            <a:endParaRPr lang="en-US" sz="2400" b="1" cap="all" dirty="0"/>
          </a:p>
          <a:p>
            <a:r>
              <a:rPr lang="en-US" sz="2400" dirty="0"/>
              <a:t> </a:t>
            </a:r>
          </a:p>
          <a:p>
            <a:r>
              <a:rPr lang="en-US" sz="2400" dirty="0"/>
              <a:t>[4] </a:t>
            </a:r>
            <a:r>
              <a:rPr lang="en-US" sz="2400" u="sng" dirty="0">
                <a:hlinkClick r:id="rId2"/>
              </a:rPr>
              <a:t>http://www.warade.in/</a:t>
            </a:r>
            <a:endParaRPr lang="en-US" sz="2400" dirty="0"/>
          </a:p>
          <a:p>
            <a:r>
              <a:rPr lang="en-US" sz="2400" dirty="0" smtClean="0"/>
              <a:t>[5]</a:t>
            </a:r>
            <a:r>
              <a:rPr lang="en-US" sz="2400" b="1" u="sng" dirty="0" smtClean="0">
                <a:hlinkClick r:id="rId3"/>
              </a:rPr>
              <a:t>https</a:t>
            </a:r>
            <a:r>
              <a:rPr lang="en-US" sz="2400" b="1" u="sng" dirty="0">
                <a:hlinkClick r:id="rId3"/>
              </a:rPr>
              <a:t>://www.youtube.com/results?search_query=semi+automatic+packaging+machine</a:t>
            </a:r>
            <a:endParaRPr lang="en-US" sz="2400" dirty="0"/>
          </a:p>
          <a:p>
            <a:r>
              <a:rPr lang="en-US" sz="2400" dirty="0" smtClean="0"/>
              <a:t>[6] </a:t>
            </a:r>
            <a:r>
              <a:rPr lang="en-US" sz="2400" u="sng" dirty="0">
                <a:hlinkClick r:id="rId4"/>
              </a:rPr>
              <a:t>https://www.proto-electronics.com/</a:t>
            </a:r>
            <a:endParaRPr lang="en-US" sz="2400" dirty="0"/>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78419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Rectangle 5"/>
          <p:cNvSpPr/>
          <p:nvPr/>
        </p:nvSpPr>
        <p:spPr>
          <a:xfrm rot="20763299">
            <a:off x="2085971" y="2767281"/>
            <a:ext cx="5293437" cy="1323439"/>
          </a:xfrm>
          <a:prstGeom prst="rect">
            <a:avLst/>
          </a:prstGeom>
          <a:noFill/>
        </p:spPr>
        <p:txBody>
          <a:bodyPr wrap="none" lIns="91440" tIns="45720" rIns="91440" bIns="45720">
            <a:spAutoFit/>
          </a:bodyPr>
          <a:lstStyle/>
          <a:p>
            <a:pPr algn="ctr"/>
            <a:r>
              <a:rPr lang="en-US" sz="8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cs typeface="Times New Roman"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542"/>
            <a:ext cx="7638288" cy="1143000"/>
          </a:xfrm>
        </p:spPr>
        <p:txBody>
          <a:bodyPr>
            <a:normAutofit/>
          </a:bodyPr>
          <a:lstStyle/>
          <a:p>
            <a:r>
              <a:rPr lang="en-US" sz="3600" dirty="0">
                <a:effectLst/>
                <a:latin typeface="Times New Roman" pitchFamily="18" charset="0"/>
                <a:cs typeface="Times New Roman" pitchFamily="18" charset="0"/>
              </a:rPr>
              <a:t>Contents</a:t>
            </a:r>
            <a:r>
              <a:rPr lang="en-US" sz="3600" dirty="0">
                <a:latin typeface="Times New Roman" pitchFamily="18" charset="0"/>
                <a:cs typeface="Times New Roman" pitchFamily="18" charset="0"/>
              </a:rPr>
              <a:t> - </a:t>
            </a:r>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lvl="0"/>
            <a:r>
              <a:rPr lang="en-US" sz="2800" dirty="0">
                <a:latin typeface="Times New Roman" pitchFamily="18" charset="0"/>
                <a:cs typeface="Times New Roman" pitchFamily="18" charset="0"/>
              </a:rPr>
              <a:t>Objectives</a:t>
            </a:r>
          </a:p>
          <a:p>
            <a:pPr lvl="0"/>
            <a:r>
              <a:rPr lang="en-US" sz="2800" dirty="0">
                <a:latin typeface="Times New Roman" pitchFamily="18" charset="0"/>
                <a:cs typeface="Times New Roman" pitchFamily="18" charset="0"/>
              </a:rPr>
              <a:t>Problem definition</a:t>
            </a:r>
          </a:p>
          <a:p>
            <a:pPr lvl="0"/>
            <a:r>
              <a:rPr lang="en-US" sz="2800" dirty="0">
                <a:latin typeface="Times New Roman" pitchFamily="18" charset="0"/>
                <a:cs typeface="Times New Roman" pitchFamily="18" charset="0"/>
              </a:rPr>
              <a:t>Introduction</a:t>
            </a:r>
          </a:p>
          <a:p>
            <a:pPr lvl="0"/>
            <a:r>
              <a:rPr lang="en-US" sz="2800" dirty="0">
                <a:latin typeface="Times New Roman" pitchFamily="18" charset="0"/>
                <a:cs typeface="Times New Roman" pitchFamily="18" charset="0"/>
              </a:rPr>
              <a:t>Function of packing machine</a:t>
            </a:r>
          </a:p>
          <a:p>
            <a:pPr lvl="0"/>
            <a:r>
              <a:rPr lang="en-US" sz="2800" dirty="0">
                <a:latin typeface="Times New Roman" pitchFamily="18" charset="0"/>
                <a:cs typeface="Times New Roman" pitchFamily="18" charset="0"/>
              </a:rPr>
              <a:t>Block diagram</a:t>
            </a:r>
          </a:p>
          <a:p>
            <a:pPr lvl="0"/>
            <a:r>
              <a:rPr lang="en-US" sz="2800" dirty="0">
                <a:latin typeface="Times New Roman" pitchFamily="18" charset="0"/>
                <a:cs typeface="Times New Roman" pitchFamily="18" charset="0"/>
              </a:rPr>
              <a:t>Circuit diagram</a:t>
            </a:r>
          </a:p>
          <a:p>
            <a:pPr lvl="0"/>
            <a:r>
              <a:rPr lang="en-US" sz="2800" dirty="0">
                <a:latin typeface="Times New Roman" pitchFamily="18" charset="0"/>
                <a:cs typeface="Times New Roman" pitchFamily="18" charset="0"/>
              </a:rPr>
              <a:t>Hardware requirement</a:t>
            </a:r>
          </a:p>
          <a:p>
            <a:pPr lvl="0"/>
            <a:r>
              <a:rPr lang="en-US" sz="2800" dirty="0">
                <a:latin typeface="Times New Roman" pitchFamily="18" charset="0"/>
                <a:cs typeface="Times New Roman" pitchFamily="18" charset="0"/>
              </a:rPr>
              <a:t>Software </a:t>
            </a:r>
            <a:r>
              <a:rPr lang="en-US" sz="2800" dirty="0" smtClean="0">
                <a:latin typeface="Times New Roman" pitchFamily="18" charset="0"/>
                <a:cs typeface="Times New Roman" pitchFamily="18" charset="0"/>
              </a:rPr>
              <a:t>requirement</a:t>
            </a:r>
          </a:p>
          <a:p>
            <a:pPr lvl="0"/>
            <a:r>
              <a:rPr lang="en-US" sz="3100" dirty="0">
                <a:latin typeface="Times New Roman" pitchFamily="18" charset="0"/>
                <a:cs typeface="Times New Roman" pitchFamily="18" charset="0"/>
              </a:rPr>
              <a:t>Result</a:t>
            </a:r>
          </a:p>
          <a:p>
            <a:pPr lvl="0"/>
            <a:r>
              <a:rPr lang="en-US" sz="2800" dirty="0" smtClean="0">
                <a:latin typeface="Times New Roman" pitchFamily="18" charset="0"/>
                <a:cs typeface="Times New Roman" pitchFamily="18" charset="0"/>
              </a:rPr>
              <a:t>Conclusion</a:t>
            </a:r>
            <a:endParaRPr lang="en-US"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Advantages</a:t>
            </a:r>
          </a:p>
          <a:p>
            <a:pPr lvl="0"/>
            <a:r>
              <a:rPr lang="en-US" sz="2800" dirty="0" smtClean="0">
                <a:latin typeface="Times New Roman" pitchFamily="18" charset="0"/>
                <a:cs typeface="Times New Roman" pitchFamily="18" charset="0"/>
              </a:rPr>
              <a:t>Limitations</a:t>
            </a:r>
          </a:p>
          <a:p>
            <a:pPr lvl="0"/>
            <a:r>
              <a:rPr lang="en-IN" sz="2800" dirty="0" smtClean="0">
                <a:latin typeface="Times New Roman" pitchFamily="18" charset="0"/>
                <a:cs typeface="Times New Roman" pitchFamily="18" charset="0"/>
              </a:rPr>
              <a:t>Applications</a:t>
            </a:r>
          </a:p>
          <a:p>
            <a:pPr lvl="0"/>
            <a:r>
              <a:rPr lang="en-IN" sz="2800" dirty="0" smtClean="0">
                <a:latin typeface="Times New Roman" pitchFamily="18" charset="0"/>
                <a:cs typeface="Times New Roman" pitchFamily="18" charset="0"/>
              </a:rPr>
              <a:t>References</a:t>
            </a:r>
          </a:p>
          <a:p>
            <a:pPr lvl="0"/>
            <a:endParaRPr lang="en-US" sz="2800" dirty="0" smtClean="0">
              <a:latin typeface="Times New Roman" pitchFamily="18" charset="0"/>
              <a:cs typeface="Times New Roman" pitchFamily="18" charset="0"/>
            </a:endParaRPr>
          </a:p>
          <a:p>
            <a:pPr marL="82296" lvl="0" indent="0">
              <a:buNone/>
            </a:pP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a:t>
            </a:fld>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48600" cy="1143000"/>
          </a:xfrm>
        </p:spPr>
        <p:txBody>
          <a:bodyPr>
            <a:noAutofit/>
          </a:bodyPr>
          <a:lstStyle/>
          <a:p>
            <a:pPr algn="ctr"/>
            <a:r>
              <a:rPr lang="en-US" sz="4000" dirty="0">
                <a:latin typeface="Times New Roman" pitchFamily="18" charset="0"/>
                <a:cs typeface="Times New Roman" pitchFamily="18" charset="0"/>
              </a:rPr>
              <a:t>Problem Definition-</a:t>
            </a:r>
            <a:endParaRPr lang="en-US" sz="4000" b="1" dirty="0">
              <a:solidFill>
                <a:schemeClr val="tx1"/>
              </a:solidFill>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a:t>
            </a:fld>
            <a:endParaRPr lang="en-US">
              <a:latin typeface="Times New Roman" pitchFamily="18" charset="0"/>
              <a:cs typeface="Times New Roman" pitchFamily="18" charset="0"/>
            </a:endParaRPr>
          </a:p>
        </p:txBody>
      </p:sp>
      <p:sp>
        <p:nvSpPr>
          <p:cNvPr id="3" name="Rectangle 2">
            <a:extLst>
              <a:ext uri="{FF2B5EF4-FFF2-40B4-BE49-F238E27FC236}">
                <a16:creationId xmlns="" xmlns:a16="http://schemas.microsoft.com/office/drawing/2014/main" id="{61BC5A83-3BEA-4625-8834-5AB11C9A8850}"/>
              </a:ext>
            </a:extLst>
          </p:cNvPr>
          <p:cNvSpPr/>
          <p:nvPr/>
        </p:nvSpPr>
        <p:spPr>
          <a:xfrm>
            <a:off x="1905000" y="1765684"/>
            <a:ext cx="6248400" cy="2246769"/>
          </a:xfrm>
          <a:prstGeom prst="rect">
            <a:avLst/>
          </a:prstGeom>
        </p:spPr>
        <p:txBody>
          <a:bodyPr wrap="square">
            <a:spAutoFit/>
          </a:bodyPr>
          <a:lstStyle/>
          <a:p>
            <a:pPr algn="just"/>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To convert the Semi Automatic machine into fully Automatic machine which will be a time saving process and also will increase productivity.</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90688" cy="1143000"/>
          </a:xfrm>
        </p:spPr>
        <p:txBody>
          <a:bodyPr>
            <a:noAutofit/>
          </a:bodyPr>
          <a:lstStyle/>
          <a:p>
            <a:pPr lvl="0"/>
            <a:r>
              <a:rPr lang="en-US" sz="4400" dirty="0">
                <a:latin typeface="Times New Roman" pitchFamily="18" charset="0"/>
                <a:cs typeface="Times New Roman" pitchFamily="18" charset="0"/>
              </a:rPr>
              <a:t>Introduction-</a:t>
            </a:r>
            <a:endParaRPr lang="en-US" b="1"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333531" y="2057400"/>
            <a:ext cx="7498080" cy="4495800"/>
          </a:xfrm>
        </p:spPr>
        <p:txBody>
          <a:bodyPr>
            <a:normAutofit/>
          </a:bodyPr>
          <a:lstStyle/>
          <a:p>
            <a:pPr algn="just"/>
            <a:r>
              <a:rPr lang="en-US" sz="2400" dirty="0">
                <a:latin typeface="Times New Roman" panose="02020603050405020304" pitchFamily="18" charset="0"/>
                <a:cs typeface="Times New Roman" pitchFamily="18" charset="0"/>
              </a:rPr>
              <a:t>Packaging machines are machines that performs complete stages of the packaging process. Examples include filling machines, sealing machines, wrapping machines, strapping machines, labeling machines and coding machines.</a:t>
            </a:r>
          </a:p>
          <a:p>
            <a:pPr algn="just"/>
            <a:r>
              <a:rPr lang="en-US" sz="2400" dirty="0">
                <a:latin typeface="Times New Roman" panose="02020603050405020304" pitchFamily="18" charset="0"/>
                <a:cs typeface="Times New Roman" pitchFamily="18" charset="0"/>
              </a:rPr>
              <a:t>Packaging machines have advantages such as reducing labor costs associated and increasing the efficiency of the packaging process through the use of automation.</a:t>
            </a:r>
          </a:p>
          <a:p>
            <a:pPr algn="just"/>
            <a:endParaRPr lang="en-US" sz="2400" dirty="0">
              <a:latin typeface="Times New Roman" panose="02020603050405020304" pitchFamily="18" charset="0"/>
              <a:cs typeface="Times New Roman" pitchFamily="18" charset="0"/>
            </a:endParaRPr>
          </a:p>
          <a:p>
            <a:pPr marL="82296" indent="0" algn="just">
              <a:buNone/>
            </a:pPr>
            <a:endParaRPr lang="en-US" sz="2400" dirty="0">
              <a:latin typeface="Times New Roman" panose="02020603050405020304"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a:t>
            </a:fld>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64292"/>
            <a:ext cx="7790688" cy="1143000"/>
          </a:xfrm>
        </p:spPr>
        <p:txBody>
          <a:bodyPr>
            <a:noAutofit/>
          </a:bodyPr>
          <a:lstStyle/>
          <a:p>
            <a:r>
              <a:rPr lang="en-US" sz="3600" b="1" dirty="0">
                <a:solidFill>
                  <a:srgbClr val="002060"/>
                </a:solidFill>
                <a:latin typeface="Times New Roman" panose="02020603050405020304" pitchFamily="18" charset="0"/>
                <a:cs typeface="Times New Roman" panose="02020603050405020304" pitchFamily="18" charset="0"/>
              </a:rPr>
              <a:t>Function of packaging machine-</a:t>
            </a: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endParaRPr lang="en-US" sz="3600" b="1" dirty="0">
              <a:effectLst/>
              <a:latin typeface="Times New Roman" panose="02020603050405020304" pitchFamily="18" charset="0"/>
              <a:cs typeface="Times New Roman" pitchFamily="18" charset="0"/>
            </a:endParaRPr>
          </a:p>
        </p:txBody>
      </p:sp>
      <p:sp>
        <p:nvSpPr>
          <p:cNvPr id="3" name="Content Placeholder 2"/>
          <p:cNvSpPr>
            <a:spLocks noGrp="1"/>
          </p:cNvSpPr>
          <p:nvPr>
            <p:ph idx="1"/>
          </p:nvPr>
        </p:nvSpPr>
        <p:spPr>
          <a:xfrm>
            <a:off x="1143000" y="1352550"/>
            <a:ext cx="7781544" cy="4953000"/>
          </a:xfrm>
        </p:spPr>
        <p:txBody>
          <a:bodyPr>
            <a:noAutofit/>
          </a:bodyPr>
          <a:lstStyle/>
          <a:p>
            <a:pPr marL="82296" indent="0">
              <a:buNone/>
            </a:pPr>
            <a:r>
              <a:rPr lang="en-US" sz="2400" dirty="0">
                <a:latin typeface="Times New Roman" panose="02020603050405020304" pitchFamily="18" charset="0"/>
                <a:cs typeface="Times New Roman" pitchFamily="18" charset="0"/>
              </a:rPr>
              <a:t>Machinery plays increasingly important roles such as:</a:t>
            </a:r>
            <a:br>
              <a:rPr lang="en-US" sz="2400" dirty="0">
                <a:latin typeface="Times New Roman" panose="02020603050405020304" pitchFamily="18" charset="0"/>
                <a:cs typeface="Times New Roman" pitchFamily="18" charset="0"/>
              </a:rPr>
            </a:br>
            <a:r>
              <a:rPr lang="en-US" sz="2400" dirty="0">
                <a:latin typeface="Times New Roman" panose="02020603050405020304" pitchFamily="18" charset="0"/>
                <a:cs typeface="Times New Roman" pitchFamily="18" charset="0"/>
              </a:rPr>
              <a:t/>
            </a:r>
            <a:br>
              <a:rPr lang="en-US" sz="2400" dirty="0">
                <a:latin typeface="Times New Roman" panose="02020603050405020304" pitchFamily="18" charset="0"/>
                <a:cs typeface="Times New Roman" pitchFamily="18" charset="0"/>
              </a:rPr>
            </a:br>
            <a:r>
              <a:rPr lang="en-US" sz="2400" dirty="0">
                <a:latin typeface="Times New Roman" panose="02020603050405020304" pitchFamily="18" charset="0"/>
                <a:cs typeface="Times New Roman" pitchFamily="18" charset="0"/>
              </a:rPr>
              <a:t>1) Handle specialized requirements, such as vacuum       packaging , inflatable packaging, skin packaging and pressure filling</a:t>
            </a:r>
            <a:r>
              <a:rPr lang="en-US" sz="2400" dirty="0" smtClean="0">
                <a:latin typeface="Times New Roman" panose="02020603050405020304" pitchFamily="18" charset="0"/>
                <a:cs typeface="Times New Roman" pitchFamily="18" charset="0"/>
              </a:rPr>
              <a:t>.</a:t>
            </a:r>
          </a:p>
          <a:p>
            <a:pPr marL="82296" indent="0">
              <a:buNone/>
            </a:pPr>
            <a:r>
              <a:rPr lang="en-US" sz="2400" dirty="0" smtClean="0">
                <a:latin typeface="Times New Roman" panose="02020603050405020304" pitchFamily="18" charset="0"/>
                <a:cs typeface="Times New Roman" pitchFamily="18" charset="0"/>
              </a:rPr>
              <a:t>2)Reduce the time for packaging.</a:t>
            </a:r>
          </a:p>
          <a:p>
            <a:pPr marL="82296" indent="0">
              <a:buNone/>
            </a:pPr>
            <a:r>
              <a:rPr lang="en-US" sz="2400" dirty="0" smtClean="0">
                <a:latin typeface="Times New Roman" panose="02020603050405020304" pitchFamily="18" charset="0"/>
                <a:cs typeface="Times New Roman" pitchFamily="18" charset="0"/>
              </a:rPr>
              <a:t>3) </a:t>
            </a:r>
            <a:r>
              <a:rPr lang="en-US" sz="2400" dirty="0">
                <a:latin typeface="Times New Roman" panose="02020603050405020304" pitchFamily="18" charset="0"/>
                <a:cs typeface="Times New Roman" pitchFamily="18" charset="0"/>
              </a:rPr>
              <a:t>Reduce labor and improve working conditions for bulky/heavy products.</a:t>
            </a:r>
            <a:br>
              <a:rPr lang="en-US" sz="2400" dirty="0">
                <a:latin typeface="Times New Roman" panose="02020603050405020304" pitchFamily="18" charset="0"/>
                <a:cs typeface="Times New Roman" pitchFamily="18" charset="0"/>
              </a:rPr>
            </a:br>
            <a:r>
              <a:rPr lang="en-US" sz="2400" dirty="0" smtClean="0">
                <a:latin typeface="Times New Roman" panose="02020603050405020304" pitchFamily="18" charset="0"/>
                <a:cs typeface="Times New Roman" pitchFamily="18" charset="0"/>
              </a:rPr>
              <a:t>4) </a:t>
            </a:r>
            <a:r>
              <a:rPr lang="en-US" sz="2400" dirty="0">
                <a:latin typeface="Times New Roman" panose="02020603050405020304" pitchFamily="18" charset="0"/>
                <a:cs typeface="Times New Roman" pitchFamily="18" charset="0"/>
              </a:rPr>
              <a:t>Protect workers from health effects brought by dust, toxic/hazardous products and prevent environmental contamination.</a:t>
            </a:r>
            <a:br>
              <a:rPr lang="en-US" sz="2400" dirty="0">
                <a:latin typeface="Times New Roman" panose="02020603050405020304" pitchFamily="18" charset="0"/>
                <a:cs typeface="Times New Roman" pitchFamily="18" charset="0"/>
              </a:rPr>
            </a:br>
            <a:r>
              <a:rPr lang="en-US" sz="2400" dirty="0">
                <a:latin typeface="Times New Roman" panose="02020603050405020304" pitchFamily="18" charset="0"/>
                <a:cs typeface="Times New Roman" pitchFamily="18" charset="0"/>
              </a:rPr>
              <a:t/>
            </a:r>
            <a:br>
              <a:rPr lang="en-US" sz="2400" dirty="0">
                <a:latin typeface="Times New Roman" panose="02020603050405020304" pitchFamily="18" charset="0"/>
                <a:cs typeface="Times New Roman" pitchFamily="18" charset="0"/>
              </a:rPr>
            </a:br>
            <a:endParaRPr lang="en-US" sz="2400" dirty="0">
              <a:latin typeface="Times New Roman" panose="02020603050405020304"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6</a:t>
            </a:fld>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F30BD0E0-FD40-4D3B-8BFC-649618AB5F37}"/>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
        <p:nvSpPr>
          <p:cNvPr id="4" name="Rectangle 3">
            <a:extLst>
              <a:ext uri="{FF2B5EF4-FFF2-40B4-BE49-F238E27FC236}">
                <a16:creationId xmlns="" xmlns:a16="http://schemas.microsoft.com/office/drawing/2014/main" id="{8602FB01-92B5-4C0D-B192-3564865F3E22}"/>
              </a:ext>
            </a:extLst>
          </p:cNvPr>
          <p:cNvSpPr/>
          <p:nvPr/>
        </p:nvSpPr>
        <p:spPr>
          <a:xfrm>
            <a:off x="1469864" y="79530"/>
            <a:ext cx="3533340" cy="707886"/>
          </a:xfrm>
          <a:prstGeom prst="rect">
            <a:avLst/>
          </a:prstGeom>
          <a:noFill/>
        </p:spPr>
        <p:txBody>
          <a:bodyPr wrap="none" lIns="91440" tIns="45720" rIns="91440" bIns="45720">
            <a:spAutoFit/>
          </a:bodyPr>
          <a:lstStyle/>
          <a:p>
            <a:pPr algn="ctr"/>
            <a:r>
              <a:rPr lang="en-US" sz="4000" b="0"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Block diagram:-</a:t>
            </a:r>
          </a:p>
        </p:txBody>
      </p:sp>
      <p:sp>
        <p:nvSpPr>
          <p:cNvPr id="9" name="Rectangle 8">
            <a:extLst>
              <a:ext uri="{FF2B5EF4-FFF2-40B4-BE49-F238E27FC236}">
                <a16:creationId xmlns="" xmlns:a16="http://schemas.microsoft.com/office/drawing/2014/main" id="{24AE57F8-FA53-4F83-8280-7FFD5417570E}"/>
              </a:ext>
            </a:extLst>
          </p:cNvPr>
          <p:cNvSpPr/>
          <p:nvPr/>
        </p:nvSpPr>
        <p:spPr>
          <a:xfrm>
            <a:off x="3906719" y="1161463"/>
            <a:ext cx="10668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POWER</a:t>
            </a:r>
          </a:p>
          <a:p>
            <a:pPr algn="ctr"/>
            <a:r>
              <a:rPr lang="en-US" sz="1600" dirty="0">
                <a:latin typeface="Times New Roman" panose="02020603050405020304" pitchFamily="18" charset="0"/>
                <a:cs typeface="Times New Roman" panose="02020603050405020304" pitchFamily="18" charset="0"/>
              </a:rPr>
              <a:t>SUPPLY</a:t>
            </a:r>
          </a:p>
          <a:p>
            <a:pPr algn="ctr"/>
            <a:endParaRPr lang="en-GB" sz="1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 xmlns:a16="http://schemas.microsoft.com/office/drawing/2014/main" id="{DC42D77A-176B-4D0C-86D4-8EBF6E7EC91F}"/>
              </a:ext>
            </a:extLst>
          </p:cNvPr>
          <p:cNvSpPr/>
          <p:nvPr/>
        </p:nvSpPr>
        <p:spPr>
          <a:xfrm>
            <a:off x="3733800" y="2286000"/>
            <a:ext cx="1447800" cy="3886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ATMEGA 328</a:t>
            </a:r>
            <a:endParaRPr lang="en-GB"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 xmlns:a16="http://schemas.microsoft.com/office/drawing/2014/main" id="{9D48E176-69C2-46E4-92ED-47ABDB13A150}"/>
              </a:ext>
            </a:extLst>
          </p:cNvPr>
          <p:cNvSpPr/>
          <p:nvPr/>
        </p:nvSpPr>
        <p:spPr>
          <a:xfrm>
            <a:off x="1143000" y="2471610"/>
            <a:ext cx="2121125" cy="5534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IR </a:t>
            </a:r>
            <a:r>
              <a:rPr lang="en-US" dirty="0" smtClean="0">
                <a:latin typeface="Times New Roman" panose="02020603050405020304" pitchFamily="18" charset="0"/>
                <a:cs typeface="Times New Roman" panose="02020603050405020304" pitchFamily="18" charset="0"/>
              </a:rPr>
              <a:t>SENSOR 1</a:t>
            </a:r>
            <a:endParaRPr lang="en-GB"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 xmlns:a16="http://schemas.microsoft.com/office/drawing/2014/main" id="{4EBAFE60-07F8-4C0B-B813-538EFDA3F5E3}"/>
              </a:ext>
            </a:extLst>
          </p:cNvPr>
          <p:cNvSpPr/>
          <p:nvPr/>
        </p:nvSpPr>
        <p:spPr>
          <a:xfrm>
            <a:off x="1090411" y="4731138"/>
            <a:ext cx="2132268" cy="5266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IR SENSOR 2</a:t>
            </a:r>
          </a:p>
        </p:txBody>
      </p:sp>
      <p:sp>
        <p:nvSpPr>
          <p:cNvPr id="17" name="Rectangle 16">
            <a:extLst>
              <a:ext uri="{FF2B5EF4-FFF2-40B4-BE49-F238E27FC236}">
                <a16:creationId xmlns="" xmlns:a16="http://schemas.microsoft.com/office/drawing/2014/main" id="{660B197F-4808-47EB-BD18-282CA1E7271E}"/>
              </a:ext>
            </a:extLst>
          </p:cNvPr>
          <p:cNvSpPr/>
          <p:nvPr/>
        </p:nvSpPr>
        <p:spPr>
          <a:xfrm>
            <a:off x="5562600" y="5257800"/>
            <a:ext cx="1139073" cy="6303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RELAY</a:t>
            </a:r>
            <a:r>
              <a:rPr lang="en-US" dirty="0"/>
              <a:t> </a:t>
            </a:r>
            <a:endParaRPr lang="en-GB" dirty="0"/>
          </a:p>
        </p:txBody>
      </p:sp>
      <p:sp>
        <p:nvSpPr>
          <p:cNvPr id="86" name="Flowchart: Process 85">
            <a:extLst>
              <a:ext uri="{FF2B5EF4-FFF2-40B4-BE49-F238E27FC236}">
                <a16:creationId xmlns="" xmlns:a16="http://schemas.microsoft.com/office/drawing/2014/main" id="{8A31B5A7-5DFD-4FB8-B622-20839698BBD1}"/>
              </a:ext>
            </a:extLst>
          </p:cNvPr>
          <p:cNvSpPr/>
          <p:nvPr/>
        </p:nvSpPr>
        <p:spPr>
          <a:xfrm>
            <a:off x="7086600" y="5257800"/>
            <a:ext cx="1458351" cy="630341"/>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a:t>
            </a:r>
            <a:r>
              <a:rPr lang="en-US" dirty="0"/>
              <a:t> </a:t>
            </a:r>
            <a:r>
              <a:rPr lang="en-US" dirty="0">
                <a:latin typeface="Times New Roman" panose="02020603050405020304" pitchFamily="18" charset="0"/>
                <a:cs typeface="Times New Roman" panose="02020603050405020304" pitchFamily="18" charset="0"/>
              </a:rPr>
              <a:t>CUTTER</a:t>
            </a:r>
            <a:endParaRPr lang="en-GB"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 xmlns:a16="http://schemas.microsoft.com/office/drawing/2014/main" id="{18C5F25E-D65E-4071-A19C-5E1B24603740}"/>
              </a:ext>
            </a:extLst>
          </p:cNvPr>
          <p:cNvCxnSpPr>
            <a:cxnSpLocks/>
            <a:stCxn id="9" idx="2"/>
            <a:endCxn id="10" idx="0"/>
          </p:cNvCxnSpPr>
          <p:nvPr/>
        </p:nvCxnSpPr>
        <p:spPr>
          <a:xfrm>
            <a:off x="4440119" y="1923463"/>
            <a:ext cx="17581" cy="362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 xmlns:a16="http://schemas.microsoft.com/office/drawing/2014/main" id="{FE540E10-B2EF-400C-BDC2-FCD61109A694}"/>
              </a:ext>
            </a:extLst>
          </p:cNvPr>
          <p:cNvCxnSpPr>
            <a:cxnSpLocks/>
          </p:cNvCxnSpPr>
          <p:nvPr/>
        </p:nvCxnSpPr>
        <p:spPr>
          <a:xfrm flipV="1">
            <a:off x="3264124" y="2729806"/>
            <a:ext cx="472126"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2" name="Straight Arrow Connector 41">
            <a:extLst>
              <a:ext uri="{FF2B5EF4-FFF2-40B4-BE49-F238E27FC236}">
                <a16:creationId xmlns="" xmlns:a16="http://schemas.microsoft.com/office/drawing/2014/main" id="{46C940C3-BBF2-4282-9A4D-AF9528C2F192}"/>
              </a:ext>
            </a:extLst>
          </p:cNvPr>
          <p:cNvCxnSpPr/>
          <p:nvPr/>
        </p:nvCxnSpPr>
        <p:spPr>
          <a:xfrm flipV="1">
            <a:off x="3279742" y="4994468"/>
            <a:ext cx="472126"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Straight Arrow Connector 50">
            <a:extLst>
              <a:ext uri="{FF2B5EF4-FFF2-40B4-BE49-F238E27FC236}">
                <a16:creationId xmlns="" xmlns:a16="http://schemas.microsoft.com/office/drawing/2014/main" id="{5CEC600A-9511-462B-8543-81EF26E071F0}"/>
              </a:ext>
            </a:extLst>
          </p:cNvPr>
          <p:cNvCxnSpPr>
            <a:cxnSpLocks/>
          </p:cNvCxnSpPr>
          <p:nvPr/>
        </p:nvCxnSpPr>
        <p:spPr>
          <a:xfrm>
            <a:off x="5181600" y="5638800"/>
            <a:ext cx="394949"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7" name="Straight Arrow Connector 56">
            <a:extLst>
              <a:ext uri="{FF2B5EF4-FFF2-40B4-BE49-F238E27FC236}">
                <a16:creationId xmlns="" xmlns:a16="http://schemas.microsoft.com/office/drawing/2014/main" id="{34299168-B8F4-4751-B3C8-7CB69A5C22BB}"/>
              </a:ext>
            </a:extLst>
          </p:cNvPr>
          <p:cNvCxnSpPr>
            <a:cxnSpLocks/>
          </p:cNvCxnSpPr>
          <p:nvPr/>
        </p:nvCxnSpPr>
        <p:spPr>
          <a:xfrm>
            <a:off x="6705600" y="5562600"/>
            <a:ext cx="394949"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3" name="Rectangle 32">
            <a:extLst>
              <a:ext uri="{FF2B5EF4-FFF2-40B4-BE49-F238E27FC236}">
                <a16:creationId xmlns="" xmlns:a16="http://schemas.microsoft.com/office/drawing/2014/main" id="{EC09256A-94D1-4785-A5D6-E310C6DC8FE3}"/>
              </a:ext>
            </a:extLst>
          </p:cNvPr>
          <p:cNvSpPr/>
          <p:nvPr/>
        </p:nvSpPr>
        <p:spPr>
          <a:xfrm>
            <a:off x="5486400" y="2286000"/>
            <a:ext cx="1295400" cy="1676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MOTOR DRIVER IC </a:t>
            </a:r>
          </a:p>
          <a:p>
            <a:pPr algn="ctr"/>
            <a:r>
              <a:rPr lang="en-US" dirty="0" smtClean="0">
                <a:latin typeface="Times New Roman" panose="02020603050405020304" pitchFamily="18" charset="0"/>
                <a:cs typeface="Times New Roman" panose="02020603050405020304" pitchFamily="18" charset="0"/>
              </a:rPr>
              <a:t>L293D</a:t>
            </a:r>
            <a:endParaRPr lang="en-GB" dirty="0"/>
          </a:p>
        </p:txBody>
      </p:sp>
      <p:sp>
        <p:nvSpPr>
          <p:cNvPr id="37" name="Rectangle 36"/>
          <p:cNvSpPr/>
          <p:nvPr/>
        </p:nvSpPr>
        <p:spPr>
          <a:xfrm>
            <a:off x="1066800" y="3276600"/>
            <a:ext cx="219932" cy="276999"/>
          </a:xfrm>
          <a:prstGeom prst="rect">
            <a:avLst/>
          </a:prstGeom>
        </p:spPr>
        <p:txBody>
          <a:bodyPr wrap="none">
            <a:spAutoFit/>
          </a:bodyPr>
          <a:lstStyle/>
          <a:p>
            <a:r>
              <a:rPr lang="en-US" sz="1200" dirty="0" smtClean="0"/>
              <a:t> </a:t>
            </a:r>
            <a:endParaRPr lang="en-US" sz="1200" dirty="0"/>
          </a:p>
        </p:txBody>
      </p:sp>
      <p:sp>
        <p:nvSpPr>
          <p:cNvPr id="55" name="Flowchart: Process 54">
            <a:extLst>
              <a:ext uri="{FF2B5EF4-FFF2-40B4-BE49-F238E27FC236}">
                <a16:creationId xmlns="" xmlns:a16="http://schemas.microsoft.com/office/drawing/2014/main" id="{96500581-3A92-4F20-9A38-B38D938CD396}"/>
              </a:ext>
            </a:extLst>
          </p:cNvPr>
          <p:cNvSpPr/>
          <p:nvPr/>
        </p:nvSpPr>
        <p:spPr>
          <a:xfrm>
            <a:off x="7086600" y="2590801"/>
            <a:ext cx="1458351" cy="6096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MOTOR </a:t>
            </a:r>
            <a:r>
              <a:rPr lang="en-US" dirty="0" smtClean="0">
                <a:latin typeface="Times New Roman" panose="02020603050405020304" pitchFamily="18" charset="0"/>
                <a:cs typeface="Times New Roman" panose="02020603050405020304" pitchFamily="18" charset="0"/>
              </a:rPr>
              <a:t>1</a:t>
            </a:r>
            <a:endParaRPr lang="en-GB" dirty="0">
              <a:latin typeface="Times New Roman" panose="02020603050405020304" pitchFamily="18" charset="0"/>
              <a:cs typeface="Times New Roman" panose="02020603050405020304" pitchFamily="18" charset="0"/>
            </a:endParaRPr>
          </a:p>
        </p:txBody>
      </p:sp>
      <p:cxnSp>
        <p:nvCxnSpPr>
          <p:cNvPr id="56" name="Straight Arrow Connector 55">
            <a:extLst>
              <a:ext uri="{FF2B5EF4-FFF2-40B4-BE49-F238E27FC236}">
                <a16:creationId xmlns="" xmlns:a16="http://schemas.microsoft.com/office/drawing/2014/main" id="{5CEC600A-9511-462B-8543-81EF26E071F0}"/>
              </a:ext>
            </a:extLst>
          </p:cNvPr>
          <p:cNvCxnSpPr>
            <a:cxnSpLocks/>
          </p:cNvCxnSpPr>
          <p:nvPr/>
        </p:nvCxnSpPr>
        <p:spPr>
          <a:xfrm>
            <a:off x="5181600" y="3200400"/>
            <a:ext cx="318749"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7" name="Straight Arrow Connector 66">
            <a:extLst>
              <a:ext uri="{FF2B5EF4-FFF2-40B4-BE49-F238E27FC236}">
                <a16:creationId xmlns="" xmlns:a16="http://schemas.microsoft.com/office/drawing/2014/main" id="{5CEC600A-9511-462B-8543-81EF26E071F0}"/>
              </a:ext>
            </a:extLst>
          </p:cNvPr>
          <p:cNvCxnSpPr>
            <a:cxnSpLocks/>
          </p:cNvCxnSpPr>
          <p:nvPr/>
        </p:nvCxnSpPr>
        <p:spPr>
          <a:xfrm>
            <a:off x="6778383" y="3025016"/>
            <a:ext cx="394949"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476740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66FCD95A-EC09-40D8-897A-B0BF51370221}"/>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4" name="Rectangle 3">
            <a:extLst>
              <a:ext uri="{FF2B5EF4-FFF2-40B4-BE49-F238E27FC236}">
                <a16:creationId xmlns="" xmlns:a16="http://schemas.microsoft.com/office/drawing/2014/main" id="{C6B9C43A-134A-4B4C-A3C0-CC1F2B56321D}"/>
              </a:ext>
            </a:extLst>
          </p:cNvPr>
          <p:cNvSpPr/>
          <p:nvPr/>
        </p:nvSpPr>
        <p:spPr>
          <a:xfrm>
            <a:off x="1048600" y="76200"/>
            <a:ext cx="3523400" cy="646331"/>
          </a:xfrm>
          <a:prstGeom prst="rect">
            <a:avLst/>
          </a:prstGeom>
          <a:noFill/>
        </p:spPr>
        <p:txBody>
          <a:bodyPr wrap="none" lIns="91440" tIns="45720" rIns="91440" bIns="45720">
            <a:spAutoFit/>
          </a:bodyPr>
          <a:lstStyle/>
          <a:p>
            <a:pPr algn="ctr"/>
            <a:r>
              <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Circuit diagram-</a:t>
            </a:r>
          </a:p>
        </p:txBody>
      </p:sp>
      <p:pic>
        <p:nvPicPr>
          <p:cNvPr id="6" name="Picture 5"/>
          <p:cNvPicPr/>
          <p:nvPr/>
        </p:nvPicPr>
        <p:blipFill rotWithShape="1">
          <a:blip r:embed="rId2"/>
          <a:srcRect l="24528" t="11784" r="10839" b="8917"/>
          <a:stretch/>
        </p:blipFill>
        <p:spPr bwMode="auto">
          <a:xfrm>
            <a:off x="762001" y="914400"/>
            <a:ext cx="7696200" cy="5334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26906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AC760F80-6180-4F07-AC4C-957EDA1EF3CF}"/>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4" name="Rectangle 3">
            <a:extLst>
              <a:ext uri="{FF2B5EF4-FFF2-40B4-BE49-F238E27FC236}">
                <a16:creationId xmlns="" xmlns:a16="http://schemas.microsoft.com/office/drawing/2014/main" id="{58C6B094-1685-4452-B041-7CAC330837D6}"/>
              </a:ext>
            </a:extLst>
          </p:cNvPr>
          <p:cNvSpPr/>
          <p:nvPr/>
        </p:nvSpPr>
        <p:spPr>
          <a:xfrm>
            <a:off x="379049" y="1024260"/>
            <a:ext cx="3509102" cy="132343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smtClean="0">
                <a:ln/>
                <a:solidFill>
                  <a:schemeClr val="accent3"/>
                </a:solidFill>
              </a:rPr>
              <a:t>1</a:t>
            </a:r>
            <a:r>
              <a:rPr lang="en-US" sz="3600" b="1" dirty="0" smtClean="0">
                <a:ln/>
                <a:solidFill>
                  <a:schemeClr val="accent3"/>
                </a:solidFill>
                <a:latin typeface="Times New Roman" panose="02020603050405020304" pitchFamily="18" charset="0"/>
                <a:cs typeface="Times New Roman" panose="02020603050405020304" pitchFamily="18" charset="0"/>
              </a:rPr>
              <a:t>) ATMEGA 328</a:t>
            </a:r>
            <a:endParaRPr lang="en-US" sz="3600" b="1" dirty="0">
              <a:ln/>
              <a:solidFill>
                <a:schemeClr val="accent3"/>
              </a:solidFill>
              <a:latin typeface="Times New Roman" panose="02020603050405020304" pitchFamily="18" charset="0"/>
              <a:cs typeface="Times New Roman" panose="02020603050405020304" pitchFamily="18" charset="0"/>
            </a:endParaRPr>
          </a:p>
          <a:p>
            <a:pPr algn="ctr"/>
            <a:endParaRPr lang="en-US" sz="4400" b="1" dirty="0">
              <a:ln/>
              <a:solidFill>
                <a:schemeClr val="accent3"/>
              </a:solidFill>
            </a:endParaRPr>
          </a:p>
        </p:txBody>
      </p:sp>
      <p:sp>
        <p:nvSpPr>
          <p:cNvPr id="8" name="Rectangle 7">
            <a:extLst>
              <a:ext uri="{FF2B5EF4-FFF2-40B4-BE49-F238E27FC236}">
                <a16:creationId xmlns="" xmlns:a16="http://schemas.microsoft.com/office/drawing/2014/main" id="{08A2292A-CF5B-46DB-9DA1-C2E206081F7D}"/>
              </a:ext>
            </a:extLst>
          </p:cNvPr>
          <p:cNvSpPr/>
          <p:nvPr/>
        </p:nvSpPr>
        <p:spPr>
          <a:xfrm>
            <a:off x="2133600" y="316374"/>
            <a:ext cx="5443477"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rgbClr val="002060"/>
                </a:solidFill>
                <a:latin typeface="Times New Roman" panose="02020603050405020304" pitchFamily="18" charset="0"/>
                <a:cs typeface="Times New Roman" panose="02020603050405020304" pitchFamily="18" charset="0"/>
              </a:rPr>
              <a:t>Hardware requirements</a:t>
            </a:r>
            <a:endParaRPr lang="en-US" sz="4000" b="1" cap="none" spc="0" dirty="0">
              <a:ln w="22225">
                <a:solidFill>
                  <a:schemeClr val="accent2"/>
                </a:solidFill>
                <a:prstDash val="solid"/>
              </a:ln>
              <a:solidFill>
                <a:srgbClr val="002060"/>
              </a:solidFill>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1600200" y="4191000"/>
            <a:ext cx="184731" cy="369332"/>
          </a:xfrm>
          <a:prstGeom prst="rect">
            <a:avLst/>
          </a:prstGeom>
          <a:noFill/>
        </p:spPr>
        <p:txBody>
          <a:bodyPr wrap="none" rtlCol="0">
            <a:spAutoFit/>
          </a:bodyPr>
          <a:lstStyle/>
          <a:p>
            <a:endParaRPr lang="en-US" dirty="0"/>
          </a:p>
        </p:txBody>
      </p:sp>
      <p:pic>
        <p:nvPicPr>
          <p:cNvPr id="1028" name="Picture 4" descr="Image result for atmega328">
            <a:hlinkClick r:id="rId2"/>
          </p:cNvPr>
          <p:cNvPicPr>
            <a:picLocks noChangeAspect="1" noChangeArrowheads="1"/>
          </p:cNvPicPr>
          <p:nvPr/>
        </p:nvPicPr>
        <p:blipFill>
          <a:blip r:embed="rId3"/>
          <a:srcRect/>
          <a:stretch>
            <a:fillRect/>
          </a:stretch>
        </p:blipFill>
        <p:spPr bwMode="auto">
          <a:xfrm>
            <a:off x="1801556" y="2107520"/>
            <a:ext cx="4343401" cy="1447801"/>
          </a:xfrm>
          <a:prstGeom prst="rect">
            <a:avLst/>
          </a:prstGeom>
          <a:noFill/>
        </p:spPr>
      </p:pic>
      <p:sp>
        <p:nvSpPr>
          <p:cNvPr id="5" name="Rectangle 4"/>
          <p:cNvSpPr/>
          <p:nvPr/>
        </p:nvSpPr>
        <p:spPr>
          <a:xfrm>
            <a:off x="762000" y="4007679"/>
            <a:ext cx="7391399" cy="2031325"/>
          </a:xfrm>
          <a:prstGeom prst="rect">
            <a:avLst/>
          </a:prstGeom>
        </p:spPr>
        <p:txBody>
          <a:bodyPr wrap="square">
            <a:spAutoFit/>
          </a:bodyPr>
          <a:lstStyle/>
          <a:p>
            <a:r>
              <a:rPr lang="en-IN" dirty="0"/>
              <a:t>High Performance, Low Power AVR® 8-Bit Microcontroller</a:t>
            </a:r>
          </a:p>
          <a:p>
            <a:endParaRPr lang="en-IN" dirty="0"/>
          </a:p>
          <a:p>
            <a:r>
              <a:rPr lang="en-IN" dirty="0"/>
              <a:t>• Advanced RISC Architecture</a:t>
            </a:r>
          </a:p>
          <a:p>
            <a:r>
              <a:rPr lang="en-IN" dirty="0"/>
              <a:t>– 131 Powerful Instructions – Most Single Clock Cycle Execution</a:t>
            </a:r>
          </a:p>
          <a:p>
            <a:r>
              <a:rPr lang="en-IN" dirty="0"/>
              <a:t>– 32 x 8 General Purpose Working Registers</a:t>
            </a:r>
          </a:p>
          <a:p>
            <a:r>
              <a:rPr lang="en-IN" dirty="0"/>
              <a:t>– Up to 20 MIPS Throughput at 20 MHz</a:t>
            </a:r>
          </a:p>
          <a:p>
            <a:r>
              <a:rPr lang="en-IN" dirty="0"/>
              <a:t>– On-chip 2-cycle Multiplier</a:t>
            </a:r>
          </a:p>
        </p:txBody>
      </p:sp>
    </p:spTree>
    <p:extLst>
      <p:ext uri="{BB962C8B-B14F-4D97-AF65-F5344CB8AC3E}">
        <p14:creationId xmlns:p14="http://schemas.microsoft.com/office/powerpoint/2010/main" val="2087003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1151</TotalTime>
  <Words>774</Words>
  <Application>Microsoft Office PowerPoint</Application>
  <PresentationFormat>On-screen Show (4:3)</PresentationFormat>
  <Paragraphs>137</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Seminar presentation on L Sealer Automatic Machine    (L-SAM)</vt:lpstr>
      <vt:lpstr>             L-Sealer Machine</vt:lpstr>
      <vt:lpstr>Contents - </vt:lpstr>
      <vt:lpstr>Problem Definition-</vt:lpstr>
      <vt:lpstr>Introduction-</vt:lpstr>
      <vt:lpstr>Function of packaging machine-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ARDUINO IDE</vt:lpstr>
      <vt:lpstr>RESULT </vt:lpstr>
      <vt:lpstr>CONCLUSION</vt:lpstr>
      <vt:lpstr>Advantages of Automatic L sealer over Manual L sealer -</vt:lpstr>
      <vt:lpstr>Limitations of Automatic L sealer over manual operated L sealer -</vt:lpstr>
      <vt:lpstr>Applications:-</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Alaknanda</dc:creator>
  <cp:lastModifiedBy>Windows User</cp:lastModifiedBy>
  <cp:revision>143</cp:revision>
  <dcterms:created xsi:type="dcterms:W3CDTF">2006-08-16T00:00:00Z</dcterms:created>
  <dcterms:modified xsi:type="dcterms:W3CDTF">2019-06-08T08:29:15Z</dcterms:modified>
</cp:coreProperties>
</file>