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 id="261" r:id="rId7"/>
    <p:sldId id="284" r:id="rId8"/>
    <p:sldId id="263" r:id="rId9"/>
    <p:sldId id="264" r:id="rId10"/>
    <p:sldId id="265" r:id="rId11"/>
    <p:sldId id="266" r:id="rId12"/>
    <p:sldId id="267" r:id="rId13"/>
    <p:sldId id="268" r:id="rId14"/>
    <p:sldId id="285" r:id="rId15"/>
    <p:sldId id="270" r:id="rId16"/>
    <p:sldId id="269"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6" r:id="rId31"/>
    <p:sldId id="287" r:id="rId32"/>
    <p:sldId id="288" r:id="rId33"/>
    <p:sldId id="289" r:id="rId34"/>
    <p:sldId id="290" r:id="rId35"/>
    <p:sldId id="291" r:id="rId36"/>
    <p:sldId id="292" r:id="rId37"/>
    <p:sldId id="293" r:id="rId38"/>
    <p:sldId id="29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F9F887F-17B8-40DB-AA6C-75CE309CCEEB}" type="datetimeFigureOut">
              <a:rPr lang="en-US" smtClean="0"/>
              <a:t>4/9/2014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4A83E-A381-4EE9-89F8-AD515D4B251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0026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9F887F-17B8-40DB-AA6C-75CE309CCEEB}" type="datetimeFigureOut">
              <a:rPr lang="en-US" smtClean="0"/>
              <a:t>4/9/2014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4A83E-A381-4EE9-89F8-AD515D4B2515}" type="slidenum">
              <a:rPr lang="en-US" smtClean="0"/>
              <a:t>‹#›</a:t>
            </a:fld>
            <a:endParaRPr lang="en-US"/>
          </a:p>
        </p:txBody>
      </p:sp>
    </p:spTree>
    <p:extLst>
      <p:ext uri="{BB962C8B-B14F-4D97-AF65-F5344CB8AC3E}">
        <p14:creationId xmlns:p14="http://schemas.microsoft.com/office/powerpoint/2010/main" val="3421589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9F887F-17B8-40DB-AA6C-75CE309CCEEB}" type="datetimeFigureOut">
              <a:rPr lang="en-US" smtClean="0"/>
              <a:t>4/9/2014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4A83E-A381-4EE9-89F8-AD515D4B2515}" type="slidenum">
              <a:rPr lang="en-US" smtClean="0"/>
              <a:t>‹#›</a:t>
            </a:fld>
            <a:endParaRPr lang="en-US"/>
          </a:p>
        </p:txBody>
      </p:sp>
    </p:spTree>
    <p:extLst>
      <p:ext uri="{BB962C8B-B14F-4D97-AF65-F5344CB8AC3E}">
        <p14:creationId xmlns:p14="http://schemas.microsoft.com/office/powerpoint/2010/main" val="3888361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9F887F-17B8-40DB-AA6C-75CE309CCEEB}" type="datetimeFigureOut">
              <a:rPr lang="en-US" smtClean="0"/>
              <a:t>4/9/2014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4A83E-A381-4EE9-89F8-AD515D4B2515}" type="slidenum">
              <a:rPr lang="en-US" smtClean="0"/>
              <a:t>‹#›</a:t>
            </a:fld>
            <a:endParaRPr lang="en-US"/>
          </a:p>
        </p:txBody>
      </p:sp>
    </p:spTree>
    <p:extLst>
      <p:ext uri="{BB962C8B-B14F-4D97-AF65-F5344CB8AC3E}">
        <p14:creationId xmlns:p14="http://schemas.microsoft.com/office/powerpoint/2010/main" val="392298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9F887F-17B8-40DB-AA6C-75CE309CCEEB}" type="datetimeFigureOut">
              <a:rPr lang="en-US" smtClean="0"/>
              <a:t>4/9/2014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4A83E-A381-4EE9-89F8-AD515D4B251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2579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F9F887F-17B8-40DB-AA6C-75CE309CCEEB}" type="datetimeFigureOut">
              <a:rPr lang="en-US" smtClean="0"/>
              <a:t>4/9/2014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A83E-A381-4EE9-89F8-AD515D4B2515}" type="slidenum">
              <a:rPr lang="en-US" smtClean="0"/>
              <a:t>‹#›</a:t>
            </a:fld>
            <a:endParaRPr lang="en-US"/>
          </a:p>
        </p:txBody>
      </p:sp>
    </p:spTree>
    <p:extLst>
      <p:ext uri="{BB962C8B-B14F-4D97-AF65-F5344CB8AC3E}">
        <p14:creationId xmlns:p14="http://schemas.microsoft.com/office/powerpoint/2010/main" val="3209944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9F887F-17B8-40DB-AA6C-75CE309CCEEB}" type="datetimeFigureOut">
              <a:rPr lang="en-US" smtClean="0"/>
              <a:t>4/9/2014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84A83E-A381-4EE9-89F8-AD515D4B2515}" type="slidenum">
              <a:rPr lang="en-US" smtClean="0"/>
              <a:t>‹#›</a:t>
            </a:fld>
            <a:endParaRPr lang="en-US"/>
          </a:p>
        </p:txBody>
      </p:sp>
    </p:spTree>
    <p:extLst>
      <p:ext uri="{BB962C8B-B14F-4D97-AF65-F5344CB8AC3E}">
        <p14:creationId xmlns:p14="http://schemas.microsoft.com/office/powerpoint/2010/main" val="2935905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F9F887F-17B8-40DB-AA6C-75CE309CCEEB}" type="datetimeFigureOut">
              <a:rPr lang="en-US" smtClean="0"/>
              <a:t>4/9/2014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84A83E-A381-4EE9-89F8-AD515D4B2515}" type="slidenum">
              <a:rPr lang="en-US" smtClean="0"/>
              <a:t>‹#›</a:t>
            </a:fld>
            <a:endParaRPr lang="en-US"/>
          </a:p>
        </p:txBody>
      </p:sp>
    </p:spTree>
    <p:extLst>
      <p:ext uri="{BB962C8B-B14F-4D97-AF65-F5344CB8AC3E}">
        <p14:creationId xmlns:p14="http://schemas.microsoft.com/office/powerpoint/2010/main" val="1521574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F9F887F-17B8-40DB-AA6C-75CE309CCEEB}" type="datetimeFigureOut">
              <a:rPr lang="en-US" smtClean="0"/>
              <a:t>4/9/2014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D84A83E-A381-4EE9-89F8-AD515D4B2515}" type="slidenum">
              <a:rPr lang="en-US" smtClean="0"/>
              <a:t>‹#›</a:t>
            </a:fld>
            <a:endParaRPr lang="en-US"/>
          </a:p>
        </p:txBody>
      </p:sp>
    </p:spTree>
    <p:extLst>
      <p:ext uri="{BB962C8B-B14F-4D97-AF65-F5344CB8AC3E}">
        <p14:creationId xmlns:p14="http://schemas.microsoft.com/office/powerpoint/2010/main" val="1304955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F9F887F-17B8-40DB-AA6C-75CE309CCEEB}" type="datetimeFigureOut">
              <a:rPr lang="en-US" smtClean="0"/>
              <a:t>4/9/2014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D84A83E-A381-4EE9-89F8-AD515D4B2515}" type="slidenum">
              <a:rPr lang="en-US" smtClean="0"/>
              <a:t>‹#›</a:t>
            </a:fld>
            <a:endParaRPr lang="en-US"/>
          </a:p>
        </p:txBody>
      </p:sp>
    </p:spTree>
    <p:extLst>
      <p:ext uri="{BB962C8B-B14F-4D97-AF65-F5344CB8AC3E}">
        <p14:creationId xmlns:p14="http://schemas.microsoft.com/office/powerpoint/2010/main" val="1058503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9F887F-17B8-40DB-AA6C-75CE309CCEEB}" type="datetimeFigureOut">
              <a:rPr lang="en-US" smtClean="0"/>
              <a:t>4/9/2014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A83E-A381-4EE9-89F8-AD515D4B2515}" type="slidenum">
              <a:rPr lang="en-US" smtClean="0"/>
              <a:t>‹#›</a:t>
            </a:fld>
            <a:endParaRPr lang="en-US"/>
          </a:p>
        </p:txBody>
      </p:sp>
    </p:spTree>
    <p:extLst>
      <p:ext uri="{BB962C8B-B14F-4D97-AF65-F5344CB8AC3E}">
        <p14:creationId xmlns:p14="http://schemas.microsoft.com/office/powerpoint/2010/main" val="426666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F9F887F-17B8-40DB-AA6C-75CE309CCEEB}" type="datetimeFigureOut">
              <a:rPr lang="en-US" smtClean="0"/>
              <a:t>4/9/2014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D84A83E-A381-4EE9-89F8-AD515D4B251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9171079"/>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800" dirty="0" smtClean="0">
                <a:latin typeface="Times New Roman" panose="02020603050405020304" pitchFamily="18" charset="0"/>
                <a:cs typeface="Times New Roman" panose="02020603050405020304" pitchFamily="18" charset="0"/>
              </a:rPr>
              <a:t>Data Mining techniques to find the secondary structure of Protein</a:t>
            </a:r>
            <a:br>
              <a:rPr lang="en-US" sz="4800" dirty="0" smtClean="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
            </a:r>
            <a:br>
              <a:rPr lang="en-US" sz="4800" dirty="0">
                <a:latin typeface="Times New Roman" panose="02020603050405020304" pitchFamily="18" charset="0"/>
                <a:cs typeface="Times New Roman" panose="02020603050405020304" pitchFamily="18" charset="0"/>
              </a:rPr>
            </a:br>
            <a:r>
              <a:rPr lang="en-US" sz="4800" dirty="0" smtClean="0">
                <a:latin typeface="Times New Roman" panose="02020603050405020304" pitchFamily="18" charset="0"/>
                <a:cs typeface="Times New Roman" panose="02020603050405020304" pitchFamily="18" charset="0"/>
              </a:rPr>
              <a:t/>
            </a:r>
            <a:br>
              <a:rPr lang="en-US" sz="4800" dirty="0" smtClean="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
            </a:r>
            <a:br>
              <a:rPr lang="en-US" sz="4800" dirty="0">
                <a:latin typeface="Times New Roman" panose="02020603050405020304" pitchFamily="18" charset="0"/>
                <a:cs typeface="Times New Roman" panose="02020603050405020304" pitchFamily="18" charset="0"/>
              </a:rPr>
            </a:b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fontScale="85000" lnSpcReduction="20000"/>
          </a:bodyPr>
          <a:lstStyle/>
          <a:p>
            <a:r>
              <a:rPr lang="en-US" dirty="0" smtClean="0"/>
              <a:t>Samarth Patel(10BCE0328)</a:t>
            </a:r>
          </a:p>
          <a:p>
            <a:r>
              <a:rPr lang="en-US" dirty="0" smtClean="0"/>
              <a:t>Monica P(10BCE0317)</a:t>
            </a:r>
          </a:p>
          <a:p>
            <a:r>
              <a:rPr lang="en-US" dirty="0" smtClean="0"/>
              <a:t>Kumar </a:t>
            </a:r>
            <a:r>
              <a:rPr lang="en-US" dirty="0" err="1" smtClean="0"/>
              <a:t>Sangam</a:t>
            </a:r>
            <a:r>
              <a:rPr lang="en-US" dirty="0" smtClean="0"/>
              <a:t>(10bce0026)</a:t>
            </a:r>
            <a:endParaRPr lang="en-US" dirty="0"/>
          </a:p>
        </p:txBody>
      </p:sp>
    </p:spTree>
    <p:extLst>
      <p:ext uri="{BB962C8B-B14F-4D97-AF65-F5344CB8AC3E}">
        <p14:creationId xmlns:p14="http://schemas.microsoft.com/office/powerpoint/2010/main" val="34495251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Study of Techniques </a:t>
            </a:r>
            <a:r>
              <a:rPr lang="en-US" b="1" dirty="0" smtClean="0"/>
              <a:t>- </a:t>
            </a:r>
            <a:r>
              <a:rPr lang="en-US" b="1" dirty="0"/>
              <a:t> </a:t>
            </a:r>
            <a:r>
              <a:rPr lang="en-US" b="1" dirty="0" smtClean="0"/>
              <a:t>Hidden </a:t>
            </a:r>
            <a:r>
              <a:rPr lang="en-US" b="1" dirty="0"/>
              <a:t>Markov Model</a:t>
            </a:r>
            <a:br>
              <a:rPr lang="en-US" b="1" dirty="0"/>
            </a:br>
            <a:endParaRPr lang="en-US" dirty="0"/>
          </a:p>
        </p:txBody>
      </p:sp>
      <p:sp>
        <p:nvSpPr>
          <p:cNvPr id="3" name="Content Placeholder 2"/>
          <p:cNvSpPr>
            <a:spLocks noGrp="1"/>
          </p:cNvSpPr>
          <p:nvPr>
            <p:ph idx="1"/>
          </p:nvPr>
        </p:nvSpPr>
        <p:spPr/>
        <p:txBody>
          <a:bodyPr/>
          <a:lstStyle/>
          <a:p>
            <a:endParaRPr lang="en-US" dirty="0" smtClean="0"/>
          </a:p>
          <a:p>
            <a:r>
              <a:rPr lang="en-US" b="1" i="1" dirty="0"/>
              <a:t>Definition:</a:t>
            </a:r>
            <a:r>
              <a:rPr lang="en-US" dirty="0"/>
              <a:t> The Hidden Markov Model (HMM) is a variant of a finite state machine having a set of hidden states, </a:t>
            </a:r>
            <a:r>
              <a:rPr lang="en-US" b="1" i="1" dirty="0"/>
              <a:t>Q</a:t>
            </a:r>
            <a:r>
              <a:rPr lang="en-US" dirty="0"/>
              <a:t>, an output alphabet</a:t>
            </a:r>
            <a:r>
              <a:rPr lang="en-US" i="1" dirty="0"/>
              <a:t> </a:t>
            </a:r>
            <a:r>
              <a:rPr lang="en-US" dirty="0"/>
              <a:t>(observations), </a:t>
            </a:r>
            <a:r>
              <a:rPr lang="en-US" b="1" i="1" dirty="0"/>
              <a:t>O</a:t>
            </a:r>
            <a:r>
              <a:rPr lang="en-US" dirty="0"/>
              <a:t>, transition probabilities, </a:t>
            </a:r>
            <a:r>
              <a:rPr lang="en-US" b="1" i="1" dirty="0"/>
              <a:t>A</a:t>
            </a:r>
            <a:r>
              <a:rPr lang="en-US" dirty="0"/>
              <a:t>, output (emission) probabilities, </a:t>
            </a:r>
            <a:r>
              <a:rPr lang="en-US" b="1" i="1" dirty="0"/>
              <a:t>B</a:t>
            </a:r>
            <a:r>
              <a:rPr lang="en-US" dirty="0"/>
              <a:t>, and initial state probabilities, </a:t>
            </a:r>
            <a:r>
              <a:rPr lang="en-US" b="1" dirty="0"/>
              <a:t>Π</a:t>
            </a:r>
            <a:r>
              <a:rPr lang="en-US" dirty="0"/>
              <a:t>. The current state is not observable. Instead, each state produces an output with a certain probability (</a:t>
            </a:r>
            <a:r>
              <a:rPr lang="en-US" b="1" i="1" dirty="0"/>
              <a:t>B</a:t>
            </a:r>
            <a:r>
              <a:rPr lang="en-US" dirty="0"/>
              <a:t>). Usually the states, </a:t>
            </a:r>
            <a:r>
              <a:rPr lang="en-US" b="1" i="1" dirty="0"/>
              <a:t>Q</a:t>
            </a:r>
            <a:r>
              <a:rPr lang="en-US" dirty="0"/>
              <a:t>, and outputs, </a:t>
            </a:r>
            <a:r>
              <a:rPr lang="en-US" b="1" i="1" dirty="0"/>
              <a:t>O</a:t>
            </a:r>
            <a:r>
              <a:rPr lang="en-US" dirty="0"/>
              <a:t>, are understood, so an HMM is said to be a triple, ( </a:t>
            </a:r>
            <a:r>
              <a:rPr lang="en-US" b="1" i="1" dirty="0"/>
              <a:t>A</a:t>
            </a:r>
            <a:r>
              <a:rPr lang="en-US" dirty="0"/>
              <a:t>, </a:t>
            </a:r>
            <a:r>
              <a:rPr lang="en-US" b="1" i="1" dirty="0"/>
              <a:t>B</a:t>
            </a:r>
            <a:r>
              <a:rPr lang="en-US" dirty="0"/>
              <a:t>, </a:t>
            </a:r>
            <a:r>
              <a:rPr lang="en-US" b="1" i="1" dirty="0"/>
              <a:t>Π </a:t>
            </a:r>
            <a:r>
              <a:rPr lang="en-US" dirty="0"/>
              <a:t>).</a:t>
            </a:r>
            <a:r>
              <a:rPr lang="en-US" i="1" dirty="0"/>
              <a:t> </a:t>
            </a:r>
            <a:endParaRPr lang="en-US" dirty="0"/>
          </a:p>
          <a:p>
            <a:endParaRPr lang="en-US" dirty="0" smtClean="0"/>
          </a:p>
          <a:p>
            <a:endParaRPr lang="en-US" dirty="0"/>
          </a:p>
        </p:txBody>
      </p:sp>
    </p:spTree>
    <p:extLst>
      <p:ext uri="{BB962C8B-B14F-4D97-AF65-F5344CB8AC3E}">
        <p14:creationId xmlns:p14="http://schemas.microsoft.com/office/powerpoint/2010/main" val="5233841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Proposed Methodology - Hidden Markov </a:t>
            </a:r>
            <a:br>
              <a:rPr lang="en-US" dirty="0" smtClean="0"/>
            </a:br>
            <a:r>
              <a:rPr lang="en-US" dirty="0" smtClean="0"/>
              <a:t>                     Transition Matrix</a:t>
            </a:r>
            <a:endParaRPr lang="en-US" dirty="0"/>
          </a:p>
        </p:txBody>
      </p:sp>
      <p:pic>
        <p:nvPicPr>
          <p:cNvPr id="7" name="Content Placeholder 3"/>
          <p:cNvPicPr>
            <a:picLocks/>
          </p:cNvPicPr>
          <p:nvPr/>
        </p:nvPicPr>
        <p:blipFill rotWithShape="1">
          <a:blip r:embed="rId2" cstate="print">
            <a:extLst>
              <a:ext uri="{28A0092B-C50C-407E-A947-70E740481C1C}">
                <a14:useLocalDpi xmlns:a14="http://schemas.microsoft.com/office/drawing/2010/main" val="0"/>
              </a:ext>
            </a:extLst>
          </a:blip>
          <a:srcRect l="1836" t="318" r="1302" b="17994"/>
          <a:stretch/>
        </p:blipFill>
        <p:spPr>
          <a:xfrm>
            <a:off x="1097280" y="3718296"/>
            <a:ext cx="3277591" cy="1995055"/>
          </a:xfrm>
          <a:prstGeom prst="rect">
            <a:avLst/>
          </a:prstGeom>
        </p:spPr>
      </p:pic>
      <p:sp>
        <p:nvSpPr>
          <p:cNvPr id="8" name="TextBox 7"/>
          <p:cNvSpPr txBox="1"/>
          <p:nvPr/>
        </p:nvSpPr>
        <p:spPr>
          <a:xfrm>
            <a:off x="4904509" y="3718296"/>
            <a:ext cx="6056416" cy="2308324"/>
          </a:xfrm>
          <a:prstGeom prst="rect">
            <a:avLst/>
          </a:prstGeom>
          <a:noFill/>
        </p:spPr>
        <p:txBody>
          <a:bodyPr wrap="square" rtlCol="0">
            <a:spAutoFit/>
          </a:bodyPr>
          <a:lstStyle/>
          <a:p>
            <a:r>
              <a:rPr lang="en-US" dirty="0"/>
              <a:t>This transition matrix is calculated by finding such pairs in the database. The final condition is that the summation of the whole row should be one and in order to do that we have </a:t>
            </a:r>
            <a:r>
              <a:rPr lang="en-US" dirty="0" smtClean="0"/>
              <a:t>calculated </a:t>
            </a:r>
            <a:r>
              <a:rPr lang="en-US" dirty="0"/>
              <a:t>the total number of pairs for each and then we have divided the each column with the summation of that particular row. The following algorithm is used to find the transition matrix</a:t>
            </a:r>
          </a:p>
          <a:p>
            <a:endParaRPr lang="en-US" dirty="0"/>
          </a:p>
        </p:txBody>
      </p:sp>
      <p:sp>
        <p:nvSpPr>
          <p:cNvPr id="10" name="TextBox 9"/>
          <p:cNvSpPr txBox="1"/>
          <p:nvPr/>
        </p:nvSpPr>
        <p:spPr>
          <a:xfrm>
            <a:off x="1097280" y="1737360"/>
            <a:ext cx="10058400" cy="2092881"/>
          </a:xfrm>
          <a:prstGeom prst="rect">
            <a:avLst/>
          </a:prstGeom>
          <a:noFill/>
        </p:spPr>
        <p:txBody>
          <a:bodyPr wrap="square" rtlCol="0">
            <a:spAutoFit/>
          </a:bodyPr>
          <a:lstStyle/>
          <a:p>
            <a:pPr hangingPunct="0"/>
            <a:r>
              <a:rPr lang="en-GB" sz="2000" dirty="0" smtClean="0"/>
              <a:t>Construction of transition matrices of protein sequences</a:t>
            </a:r>
          </a:p>
          <a:p>
            <a:pPr hangingPunct="0"/>
            <a:endParaRPr lang="en-US" sz="2000" dirty="0" smtClean="0"/>
          </a:p>
          <a:p>
            <a:r>
              <a:rPr lang="en-GB" sz="1100" dirty="0" smtClean="0"/>
              <a:t> I</a:t>
            </a:r>
            <a:r>
              <a:rPr lang="en-GB" dirty="0" smtClean="0"/>
              <a:t>f a = a</a:t>
            </a:r>
            <a:r>
              <a:rPr lang="en-GB" baseline="-25000" dirty="0" smtClean="0"/>
              <a:t>1</a:t>
            </a:r>
            <a:r>
              <a:rPr lang="en-GB" dirty="0" smtClean="0"/>
              <a:t>a</a:t>
            </a:r>
            <a:r>
              <a:rPr lang="en-GB" baseline="-25000" dirty="0" smtClean="0"/>
              <a:t>2</a:t>
            </a:r>
            <a:r>
              <a:rPr lang="en-GB" dirty="0" smtClean="0"/>
              <a:t>. . .a</a:t>
            </a:r>
            <a:r>
              <a:rPr lang="en-GB" baseline="-25000" dirty="0" smtClean="0"/>
              <a:t>n</a:t>
            </a:r>
            <a:r>
              <a:rPr lang="en-GB" dirty="0" smtClean="0"/>
              <a:t> is a given protein sequence, we can regard it as a discrete-time Markov chain. Its state space is S ({A, C, D, E, F, G, H, I, K, L, M, N, P, Q, R, S, T, V, W, Y}), and the movements among the state space S are AA, AR, AN, AD, and so on. If r and t denote a pair of random neighbouring states of the given sequence, the transition matrix (TP) can be defined as follows:</a:t>
            </a:r>
          </a:p>
          <a:p>
            <a:endParaRPr lang="en-US" dirty="0"/>
          </a:p>
        </p:txBody>
      </p:sp>
    </p:spTree>
    <p:extLst>
      <p:ext uri="{BB962C8B-B14F-4D97-AF65-F5344CB8AC3E}">
        <p14:creationId xmlns:p14="http://schemas.microsoft.com/office/powerpoint/2010/main" val="15005859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Algorithm </a:t>
            </a:r>
            <a:r>
              <a:rPr lang="en-US" dirty="0"/>
              <a:t>for getting the no. of pairs for each amino acid</a:t>
            </a:r>
            <a:r>
              <a:rPr lang="en-US" dirty="0" smtClean="0"/>
              <a:t>.</a:t>
            </a:r>
            <a:endParaRPr lang="en-US" dirty="0"/>
          </a:p>
        </p:txBody>
      </p:sp>
      <p:sp>
        <p:nvSpPr>
          <p:cNvPr id="5" name="Content Placeholder 4"/>
          <p:cNvSpPr>
            <a:spLocks noGrp="1"/>
          </p:cNvSpPr>
          <p:nvPr>
            <p:ph idx="1"/>
          </p:nvPr>
        </p:nvSpPr>
        <p:spPr/>
        <p:txBody>
          <a:bodyPr>
            <a:normAutofit fontScale="55000" lnSpcReduction="20000"/>
          </a:bodyPr>
          <a:lstStyle/>
          <a:p>
            <a:pPr lvl="0"/>
            <a:r>
              <a:rPr lang="en-US" dirty="0"/>
              <a:t>Define two character array consisting of all the twenty amino acid each.</a:t>
            </a:r>
          </a:p>
          <a:p>
            <a:pPr lvl="0"/>
            <a:r>
              <a:rPr lang="en-US" dirty="0"/>
              <a:t>Connect to the database.</a:t>
            </a:r>
          </a:p>
          <a:p>
            <a:pPr lvl="0"/>
            <a:r>
              <a:rPr lang="en-US" dirty="0"/>
              <a:t>Begin </a:t>
            </a:r>
            <a:r>
              <a:rPr lang="en-US" dirty="0" err="1"/>
              <a:t>i</a:t>
            </a:r>
            <a:r>
              <a:rPr lang="en-US" dirty="0"/>
              <a:t>=0….19</a:t>
            </a:r>
          </a:p>
          <a:p>
            <a:pPr lvl="0"/>
            <a:r>
              <a:rPr lang="en-US" dirty="0"/>
              <a:t>Begin j=0….19</a:t>
            </a:r>
          </a:p>
          <a:p>
            <a:pPr lvl="0"/>
            <a:r>
              <a:rPr lang="en-US" dirty="0"/>
              <a:t>Get one row from the database where the protein sequences are stored(</a:t>
            </a:r>
            <a:r>
              <a:rPr lang="en-US" dirty="0" err="1"/>
              <a:t>ie</a:t>
            </a:r>
            <a:r>
              <a:rPr lang="en-US" dirty="0"/>
              <a:t> getting one sequence each time to compare)</a:t>
            </a:r>
          </a:p>
          <a:p>
            <a:pPr lvl="0"/>
            <a:r>
              <a:rPr lang="en-US" dirty="0"/>
              <a:t>Calculate the length of the protein sequence</a:t>
            </a:r>
          </a:p>
          <a:p>
            <a:pPr lvl="0"/>
            <a:r>
              <a:rPr lang="en-US" dirty="0"/>
              <a:t>Begin k=1…length </a:t>
            </a:r>
          </a:p>
          <a:p>
            <a:pPr lvl="0"/>
            <a:r>
              <a:rPr lang="en-US" dirty="0"/>
              <a:t>Check that if k-1 and k are matching to </a:t>
            </a:r>
            <a:r>
              <a:rPr lang="en-US" dirty="0" err="1"/>
              <a:t>i,j</a:t>
            </a:r>
            <a:r>
              <a:rPr lang="en-US" dirty="0"/>
              <a:t>.</a:t>
            </a:r>
          </a:p>
          <a:p>
            <a:pPr lvl="0"/>
            <a:r>
              <a:rPr lang="en-US" dirty="0"/>
              <a:t>If so then, increment the counter.</a:t>
            </a:r>
          </a:p>
          <a:p>
            <a:pPr lvl="0"/>
            <a:r>
              <a:rPr lang="en-US" dirty="0"/>
              <a:t>End k</a:t>
            </a:r>
          </a:p>
          <a:p>
            <a:pPr lvl="0"/>
            <a:r>
              <a:rPr lang="en-US" dirty="0"/>
              <a:t>Update the counter in the database.</a:t>
            </a:r>
          </a:p>
          <a:p>
            <a:pPr lvl="0"/>
            <a:r>
              <a:rPr lang="en-US" dirty="0"/>
              <a:t>End j.</a:t>
            </a:r>
          </a:p>
          <a:p>
            <a:pPr lvl="0"/>
            <a:r>
              <a:rPr lang="en-US" dirty="0"/>
              <a:t>End </a:t>
            </a:r>
            <a:r>
              <a:rPr lang="en-US" dirty="0" err="1"/>
              <a:t>i</a:t>
            </a:r>
            <a:r>
              <a:rPr lang="en-US" dirty="0"/>
              <a:t>.</a:t>
            </a:r>
          </a:p>
          <a:p>
            <a:endParaRPr lang="en-US" dirty="0"/>
          </a:p>
        </p:txBody>
      </p:sp>
    </p:spTree>
    <p:extLst>
      <p:ext uri="{BB962C8B-B14F-4D97-AF65-F5344CB8AC3E}">
        <p14:creationId xmlns:p14="http://schemas.microsoft.com/office/powerpoint/2010/main" val="19039504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Algorithm to convert the transition into a unit </a:t>
            </a:r>
            <a:r>
              <a:rPr lang="en-GB" dirty="0" smtClean="0"/>
              <a:t>value</a:t>
            </a: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a:t>Define two character array consisting of all the twenty amino acid each.</a:t>
            </a:r>
          </a:p>
          <a:p>
            <a:pPr lvl="0"/>
            <a:r>
              <a:rPr lang="en-US" dirty="0"/>
              <a:t>Connect to the database.</a:t>
            </a:r>
          </a:p>
          <a:p>
            <a:pPr lvl="0"/>
            <a:r>
              <a:rPr lang="en-US" dirty="0"/>
              <a:t>Begin </a:t>
            </a:r>
            <a:r>
              <a:rPr lang="en-US" dirty="0" err="1"/>
              <a:t>i</a:t>
            </a:r>
            <a:r>
              <a:rPr lang="en-US" dirty="0"/>
              <a:t>=0….19</a:t>
            </a:r>
          </a:p>
          <a:p>
            <a:pPr lvl="0"/>
            <a:r>
              <a:rPr lang="en-US" dirty="0"/>
              <a:t>Connect to database</a:t>
            </a:r>
          </a:p>
          <a:p>
            <a:pPr lvl="0"/>
            <a:r>
              <a:rPr lang="en-US" dirty="0"/>
              <a:t>Get each column value for a row and add it to the counter and store in an array</a:t>
            </a:r>
          </a:p>
          <a:p>
            <a:pPr lvl="0"/>
            <a:r>
              <a:rPr lang="en-US" dirty="0"/>
              <a:t>End </a:t>
            </a:r>
            <a:r>
              <a:rPr lang="en-US" dirty="0" err="1"/>
              <a:t>i</a:t>
            </a:r>
            <a:endParaRPr lang="en-US" dirty="0"/>
          </a:p>
          <a:p>
            <a:pPr lvl="0"/>
            <a:r>
              <a:rPr lang="en-US" dirty="0"/>
              <a:t>Begin j</a:t>
            </a:r>
          </a:p>
          <a:p>
            <a:pPr lvl="0"/>
            <a:r>
              <a:rPr lang="en-US" dirty="0"/>
              <a:t>Connect to database.</a:t>
            </a:r>
          </a:p>
          <a:p>
            <a:pPr lvl="0"/>
            <a:r>
              <a:rPr lang="en-US" dirty="0"/>
              <a:t>Divide each column with the summation value.</a:t>
            </a:r>
          </a:p>
          <a:p>
            <a:pPr lvl="0"/>
            <a:r>
              <a:rPr lang="en-US" dirty="0"/>
              <a:t>Update the value in the database.</a:t>
            </a:r>
          </a:p>
          <a:p>
            <a:pPr lvl="0"/>
            <a:r>
              <a:rPr lang="en-US" dirty="0"/>
              <a:t>End j.</a:t>
            </a:r>
          </a:p>
          <a:p>
            <a:endParaRPr lang="en-US" dirty="0"/>
          </a:p>
        </p:txBody>
      </p:sp>
    </p:spTree>
    <p:extLst>
      <p:ext uri="{BB962C8B-B14F-4D97-AF65-F5344CB8AC3E}">
        <p14:creationId xmlns:p14="http://schemas.microsoft.com/office/powerpoint/2010/main" val="31104072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59"/>
            <a:ext cx="3200400" cy="1742441"/>
          </a:xfrm>
        </p:spPr>
        <p:txBody>
          <a:bodyPr>
            <a:normAutofit fontScale="90000"/>
          </a:bodyPr>
          <a:lstStyle/>
          <a:p>
            <a:r>
              <a:rPr lang="en-GB" dirty="0"/>
              <a:t>Construction of emissive matrices of protein sequences</a:t>
            </a:r>
            <a:endParaRPr lang="en-US" dirty="0"/>
          </a:p>
        </p:txBody>
      </p:sp>
      <p:sp>
        <p:nvSpPr>
          <p:cNvPr id="4" name="Text Placeholder 3"/>
          <p:cNvSpPr>
            <a:spLocks noGrp="1"/>
          </p:cNvSpPr>
          <p:nvPr>
            <p:ph type="body" sz="half" idx="2"/>
          </p:nvPr>
        </p:nvSpPr>
        <p:spPr>
          <a:xfrm>
            <a:off x="457200" y="2336800"/>
            <a:ext cx="3200400" cy="3968404"/>
          </a:xfrm>
        </p:spPr>
        <p:txBody>
          <a:bodyPr>
            <a:noAutofit/>
          </a:bodyPr>
          <a:lstStyle/>
          <a:p>
            <a:r>
              <a:rPr lang="en-GB" sz="1600" dirty="0"/>
              <a:t>If a = a</a:t>
            </a:r>
            <a:r>
              <a:rPr lang="en-GB" sz="1600" baseline="-25000" dirty="0"/>
              <a:t>1</a:t>
            </a:r>
            <a:r>
              <a:rPr lang="en-GB" sz="1600" dirty="0"/>
              <a:t>a</a:t>
            </a:r>
            <a:r>
              <a:rPr lang="en-GB" sz="1600" baseline="-25000" dirty="0"/>
              <a:t>2</a:t>
            </a:r>
            <a:r>
              <a:rPr lang="en-GB" sz="1600" dirty="0"/>
              <a:t>. . .a</a:t>
            </a:r>
            <a:r>
              <a:rPr lang="en-GB" sz="1600" baseline="-25000" dirty="0"/>
              <a:t>n</a:t>
            </a:r>
            <a:r>
              <a:rPr lang="en-GB" sz="1600" dirty="0"/>
              <a:t> is a given protein sequence, we can regard it as a discrete-time Markov chain. Its state space is S ({A, C, D, E, F, G, H, I, K, L, M, N, P, Q, R, S, T, V, W, Y}), and the corresponding protein secondary structure P (H,B,C). We are calculating the tendency for an amino acid to be in helix, beta and coil. Comparing the amino acid and its corresponding structure, we will get the number of times helix, beta, coil was present when that particular amino acid was presented. The emissive matrix (EP) can be defined as </a:t>
            </a:r>
            <a:r>
              <a:rPr lang="en-GB" sz="1600" dirty="0" smtClean="0"/>
              <a:t>follows:</a:t>
            </a:r>
            <a:endParaRPr lang="en-US" sz="1600"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5613400" y="1638300"/>
            <a:ext cx="5232400" cy="3302000"/>
          </a:xfrm>
          <a:prstGeom prst="rect">
            <a:avLst/>
          </a:prstGeom>
        </p:spPr>
      </p:pic>
    </p:spTree>
    <p:extLst>
      <p:ext uri="{BB962C8B-B14F-4D97-AF65-F5344CB8AC3E}">
        <p14:creationId xmlns:p14="http://schemas.microsoft.com/office/powerpoint/2010/main" val="40713731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Emissive Algorithm</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pPr marL="457200" lvl="0" indent="-457200">
              <a:buFont typeface="+mj-lt"/>
              <a:buAutoNum type="arabicPeriod"/>
            </a:pPr>
            <a:r>
              <a:rPr lang="en-US" dirty="0"/>
              <a:t>Define two character array consisting of all the twenty amino acid and secondary structure </a:t>
            </a:r>
            <a:r>
              <a:rPr lang="en-US" dirty="0" smtClean="0"/>
              <a:t>elements.</a:t>
            </a:r>
          </a:p>
          <a:p>
            <a:pPr marL="457200" lvl="0" indent="-457200">
              <a:buFont typeface="+mj-lt"/>
              <a:buAutoNum type="arabicPeriod"/>
            </a:pPr>
            <a:r>
              <a:rPr lang="en-US" dirty="0" smtClean="0"/>
              <a:t>Connect </a:t>
            </a:r>
            <a:r>
              <a:rPr lang="en-US" dirty="0"/>
              <a:t>to the </a:t>
            </a:r>
            <a:r>
              <a:rPr lang="en-US" dirty="0" smtClean="0"/>
              <a:t>database.</a:t>
            </a:r>
          </a:p>
          <a:p>
            <a:pPr marL="457200" lvl="0" indent="-457200">
              <a:buFont typeface="+mj-lt"/>
              <a:buAutoNum type="arabicPeriod"/>
            </a:pPr>
            <a:r>
              <a:rPr lang="en-US" dirty="0" smtClean="0"/>
              <a:t>Begin </a:t>
            </a:r>
            <a:r>
              <a:rPr lang="en-US" dirty="0" err="1" smtClean="0"/>
              <a:t>i</a:t>
            </a:r>
            <a:r>
              <a:rPr lang="en-US" dirty="0" smtClean="0"/>
              <a:t>=0…19.</a:t>
            </a:r>
          </a:p>
          <a:p>
            <a:pPr marL="457200" lvl="0" indent="-457200">
              <a:buFont typeface="+mj-lt"/>
              <a:buAutoNum type="arabicPeriod"/>
            </a:pPr>
            <a:r>
              <a:rPr lang="en-US" dirty="0" smtClean="0"/>
              <a:t>Initialize counter=0.</a:t>
            </a:r>
          </a:p>
          <a:p>
            <a:pPr marL="457200" lvl="0" indent="-457200">
              <a:buFont typeface="+mj-lt"/>
              <a:buAutoNum type="arabicPeriod"/>
            </a:pPr>
            <a:r>
              <a:rPr lang="en-US" dirty="0" smtClean="0"/>
              <a:t>Get </a:t>
            </a:r>
            <a:r>
              <a:rPr lang="en-US" dirty="0"/>
              <a:t>each protein primary structure and check particular amino acid is </a:t>
            </a:r>
            <a:r>
              <a:rPr lang="en-US" dirty="0" smtClean="0"/>
              <a:t>present.</a:t>
            </a:r>
          </a:p>
          <a:p>
            <a:pPr marL="457200" lvl="0" indent="-457200">
              <a:buFont typeface="+mj-lt"/>
              <a:buAutoNum type="arabicPeriod"/>
            </a:pPr>
            <a:r>
              <a:rPr lang="en-US" dirty="0" smtClean="0"/>
              <a:t>If </a:t>
            </a:r>
            <a:r>
              <a:rPr lang="en-US" dirty="0"/>
              <a:t>present the get the secondary structure and check if it is H, B, C and increment the counter </a:t>
            </a:r>
            <a:r>
              <a:rPr lang="en-US" dirty="0" smtClean="0"/>
              <a:t>accordingly.</a:t>
            </a:r>
          </a:p>
          <a:p>
            <a:pPr marL="457200" lvl="0" indent="-457200">
              <a:buFont typeface="+mj-lt"/>
              <a:buAutoNum type="arabicPeriod"/>
            </a:pPr>
            <a:r>
              <a:rPr lang="en-US" dirty="0" smtClean="0"/>
              <a:t>End </a:t>
            </a:r>
            <a:r>
              <a:rPr lang="en-US" dirty="0" err="1"/>
              <a:t>i</a:t>
            </a:r>
            <a:r>
              <a:rPr lang="en-US" dirty="0"/>
              <a:t>.</a:t>
            </a:r>
          </a:p>
          <a:p>
            <a:endParaRPr lang="en-US" dirty="0"/>
          </a:p>
        </p:txBody>
      </p:sp>
    </p:spTree>
    <p:extLst>
      <p:ext uri="{BB962C8B-B14F-4D97-AF65-F5344CB8AC3E}">
        <p14:creationId xmlns:p14="http://schemas.microsoft.com/office/powerpoint/2010/main" val="32087097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r>
              <a:rPr lang="en-US" dirty="0" smtClean="0"/>
              <a:t>Proposed Algorithm</a:t>
            </a:r>
            <a:endParaRPr lang="en-US" dirty="0"/>
          </a:p>
        </p:txBody>
      </p:sp>
      <p:sp>
        <p:nvSpPr>
          <p:cNvPr id="3" name="Content Placeholder 2"/>
          <p:cNvSpPr>
            <a:spLocks noGrp="1"/>
          </p:cNvSpPr>
          <p:nvPr>
            <p:ph idx="1"/>
          </p:nvPr>
        </p:nvSpPr>
        <p:spPr>
          <a:xfrm>
            <a:off x="673100" y="1921934"/>
            <a:ext cx="4808220" cy="4023360"/>
          </a:xfrm>
        </p:spPr>
        <p:txBody>
          <a:bodyPr/>
          <a:lstStyle/>
          <a:p>
            <a:endParaRPr lang="en-US" dirty="0" smtClean="0"/>
          </a:p>
          <a:p>
            <a:endParaRPr lang="en-US" dirty="0"/>
          </a:p>
        </p:txBody>
      </p:sp>
      <p:sp>
        <p:nvSpPr>
          <p:cNvPr id="4" name="Rectangle 3"/>
          <p:cNvSpPr/>
          <p:nvPr/>
        </p:nvSpPr>
        <p:spPr>
          <a:xfrm>
            <a:off x="1231900" y="2035658"/>
            <a:ext cx="10033000" cy="3888244"/>
          </a:xfrm>
          <a:prstGeom prst="rect">
            <a:avLst/>
          </a:prstGeom>
        </p:spPr>
        <p:txBody>
          <a:bodyPr wrap="square">
            <a:spAutoFit/>
          </a:bodyPr>
          <a:lstStyle/>
          <a:p>
            <a:pPr algn="just">
              <a:lnSpc>
                <a:spcPct val="150000"/>
              </a:lnSpc>
              <a:spcAft>
                <a:spcPts val="800"/>
              </a:spcAft>
            </a:pPr>
            <a:r>
              <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In our proposed algorithm instead of constructing One Hidden Markov model for three states of secondary structural elements. We propose three separate Hidden Markov Models i.e. for every secondary structural element we construct One Hidden Markov Model. Every Hidden Markov Model will give a probability. Out of these three probabilities which Hidden Markov Model is giving maximum probability that becomes the secondary structure of that particular amino acid.</a:t>
            </a:r>
          </a:p>
          <a:p>
            <a:pPr algn="just">
              <a:lnSpc>
                <a:spcPct val="150000"/>
              </a:lnSpc>
              <a:spcAft>
                <a:spcPts val="800"/>
              </a:spcAft>
            </a:pPr>
            <a:r>
              <a:rPr lang="en-US" sz="2000" dirty="0">
                <a:latin typeface="Times New Roman" panose="02020603050405020304" pitchFamily="18" charset="0"/>
                <a:cs typeface="Times New Roman" panose="02020603050405020304" pitchFamily="18" charset="0"/>
              </a:rPr>
              <a:t>This is how the transition and the emissive values will be assigned for the amino acid ACEG separately for alpha, beta and coil respectively for this amino acid. This is the only for 4 amino, but in the project this will be for all the 20 amino acid transition for one to another.</a:t>
            </a:r>
            <a:endParaRPr lang="en-US" sz="2000" dirty="0" smtClean="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17424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Algorithm</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smtClean="0"/>
          </a:p>
          <a:p>
            <a:r>
              <a:rPr lang="en-US" b="1" i="1" dirty="0"/>
              <a:t>Initialization</a:t>
            </a:r>
            <a:r>
              <a:rPr lang="en-US" b="1" i="1" dirty="0" smtClean="0"/>
              <a:t>:	</a:t>
            </a:r>
            <a:endParaRPr lang="en-US" dirty="0"/>
          </a:p>
          <a:p>
            <a:pPr lvl="8"/>
            <a:r>
              <a:rPr lang="en-US" sz="2200" b="1" dirty="0" err="1"/>
              <a:t>i</a:t>
            </a:r>
            <a:r>
              <a:rPr lang="en-US" sz="2200" b="1" dirty="0"/>
              <a:t>=0;   f</a:t>
            </a:r>
            <a:r>
              <a:rPr lang="en-US" sz="2200" b="1" baseline="-25000" dirty="0"/>
              <a:t>0</a:t>
            </a:r>
            <a:r>
              <a:rPr lang="en-US" sz="2200" b="1" dirty="0"/>
              <a:t>(0)=1,   </a:t>
            </a:r>
            <a:r>
              <a:rPr lang="en-US" sz="2200" b="1" dirty="0" err="1"/>
              <a:t>f</a:t>
            </a:r>
            <a:r>
              <a:rPr lang="en-US" sz="2200" b="1" baseline="-25000" dirty="0" err="1"/>
              <a:t>k</a:t>
            </a:r>
            <a:r>
              <a:rPr lang="en-US" sz="2200" b="1" dirty="0"/>
              <a:t>(0)=0       for K&gt;0</a:t>
            </a:r>
          </a:p>
          <a:p>
            <a:r>
              <a:rPr lang="en-US" b="1" i="1" dirty="0"/>
              <a:t>  Recursion</a:t>
            </a:r>
            <a:endParaRPr lang="en-US" dirty="0"/>
          </a:p>
          <a:p>
            <a:pPr lvl="8"/>
            <a:r>
              <a:rPr lang="en-US" sz="2600" b="1" dirty="0" err="1" smtClean="0"/>
              <a:t>F</a:t>
            </a:r>
            <a:r>
              <a:rPr lang="en-US" sz="2600" b="1" baseline="-25000" dirty="0" err="1" smtClean="0"/>
              <a:t>l</a:t>
            </a:r>
            <a:r>
              <a:rPr lang="en-US" sz="2600" b="1" dirty="0" smtClean="0"/>
              <a:t>(</a:t>
            </a:r>
            <a:r>
              <a:rPr lang="en-US" sz="2600" b="1" dirty="0" err="1" smtClean="0"/>
              <a:t>i</a:t>
            </a:r>
            <a:r>
              <a:rPr lang="en-US" sz="2600" b="1" dirty="0"/>
              <a:t>)=e</a:t>
            </a:r>
            <a:r>
              <a:rPr lang="en-US" sz="2600" b="1" baseline="-25000" dirty="0"/>
              <a:t>l</a:t>
            </a:r>
            <a:r>
              <a:rPr lang="en-US" sz="2600" b="1" dirty="0"/>
              <a:t>(x</a:t>
            </a:r>
            <a:r>
              <a:rPr lang="en-US" sz="2600" b="1" baseline="-25000" dirty="0"/>
              <a:t>i</a:t>
            </a:r>
            <a:r>
              <a:rPr lang="en-US" sz="2600" b="1" dirty="0"/>
              <a:t>)(∑ </a:t>
            </a:r>
            <a:r>
              <a:rPr lang="en-US" sz="2600" b="1" dirty="0" err="1"/>
              <a:t>f</a:t>
            </a:r>
            <a:r>
              <a:rPr lang="en-US" sz="2600" b="1" baseline="-25000" dirty="0" err="1"/>
              <a:t>k</a:t>
            </a:r>
            <a:r>
              <a:rPr lang="en-US" sz="2600" b="1" dirty="0"/>
              <a:t>(i-1) * </a:t>
            </a:r>
            <a:r>
              <a:rPr lang="en-US" sz="2600" b="1" dirty="0" err="1"/>
              <a:t>a</a:t>
            </a:r>
            <a:r>
              <a:rPr lang="en-US" sz="2600" b="1" baseline="-25000" dirty="0" err="1"/>
              <a:t>kl</a:t>
            </a:r>
            <a:r>
              <a:rPr lang="en-US" sz="2600" b="1" baseline="-25000" dirty="0"/>
              <a:t> </a:t>
            </a:r>
            <a:r>
              <a:rPr lang="en-US" sz="2600" b="1" dirty="0"/>
              <a:t>)</a:t>
            </a:r>
          </a:p>
          <a:p>
            <a:r>
              <a:rPr lang="en-US" b="1" i="1" dirty="0"/>
              <a:t> Termination</a:t>
            </a:r>
            <a:endParaRPr lang="en-US" dirty="0"/>
          </a:p>
          <a:p>
            <a:pPr lvl="8"/>
            <a:r>
              <a:rPr lang="en-US" sz="2600" b="1" dirty="0"/>
              <a:t>P(x)= ∑</a:t>
            </a:r>
            <a:r>
              <a:rPr lang="en-US" sz="2600" b="1" dirty="0" err="1"/>
              <a:t>f</a:t>
            </a:r>
            <a:r>
              <a:rPr lang="en-US" sz="2600" b="1" baseline="-25000" dirty="0" err="1"/>
              <a:t>k</a:t>
            </a:r>
            <a:r>
              <a:rPr lang="en-US" sz="2600" b="1" dirty="0"/>
              <a:t>(L)a</a:t>
            </a:r>
            <a:r>
              <a:rPr lang="en-US" sz="2600" b="1" baseline="-25000" dirty="0"/>
              <a:t>k0</a:t>
            </a:r>
            <a:endParaRPr lang="en-US" sz="2600" b="1" dirty="0"/>
          </a:p>
          <a:p>
            <a:r>
              <a:rPr lang="en-US" dirty="0"/>
              <a:t>Where </a:t>
            </a:r>
          </a:p>
          <a:p>
            <a:r>
              <a:rPr lang="en-US" dirty="0"/>
              <a:t>Transition probability </a:t>
            </a:r>
            <a:r>
              <a:rPr lang="en-US" dirty="0" err="1"/>
              <a:t>a</a:t>
            </a:r>
            <a:r>
              <a:rPr lang="en-US" baseline="-25000" dirty="0" err="1"/>
              <a:t>kl</a:t>
            </a:r>
            <a:r>
              <a:rPr lang="en-US" baseline="-25000" dirty="0"/>
              <a:t> </a:t>
            </a:r>
            <a:r>
              <a:rPr lang="en-US" dirty="0"/>
              <a:t>= P(π</a:t>
            </a:r>
            <a:r>
              <a:rPr lang="en-US" baseline="-25000" dirty="0" err="1"/>
              <a:t>i</a:t>
            </a:r>
            <a:r>
              <a:rPr lang="en-US" dirty="0"/>
              <a:t>=l | π</a:t>
            </a:r>
            <a:r>
              <a:rPr lang="en-US" baseline="-25000" dirty="0"/>
              <a:t>i-1</a:t>
            </a:r>
            <a:r>
              <a:rPr lang="en-US" dirty="0"/>
              <a:t> = k) is the probability ability of transitioning from state K to state L for K, l ≤≥ Q.</a:t>
            </a:r>
          </a:p>
          <a:p>
            <a:r>
              <a:rPr lang="en-US" dirty="0"/>
              <a:t>Emission probability, </a:t>
            </a:r>
            <a:r>
              <a:rPr lang="en-US" dirty="0" err="1"/>
              <a:t>E</a:t>
            </a:r>
            <a:r>
              <a:rPr lang="en-US" baseline="-25000" dirty="0" err="1"/>
              <a:t>k</a:t>
            </a:r>
            <a:r>
              <a:rPr lang="en-US" dirty="0"/>
              <a:t>(b)= P(x</a:t>
            </a:r>
            <a:r>
              <a:rPr lang="en-US" baseline="-25000" dirty="0"/>
              <a:t>i</a:t>
            </a:r>
            <a:r>
              <a:rPr lang="en-US" dirty="0"/>
              <a:t>=b| π</a:t>
            </a:r>
            <a:r>
              <a:rPr lang="en-US" baseline="-25000" dirty="0" err="1"/>
              <a:t>i</a:t>
            </a:r>
            <a:r>
              <a:rPr lang="en-US" dirty="0"/>
              <a:t> = k), for each state , K, and each symbol b, where </a:t>
            </a:r>
            <a:r>
              <a:rPr lang="en-US" dirty="0" err="1"/>
              <a:t>E</a:t>
            </a:r>
            <a:r>
              <a:rPr lang="en-US" baseline="-25000" dirty="0" err="1"/>
              <a:t>k</a:t>
            </a:r>
            <a:r>
              <a:rPr lang="en-US" dirty="0"/>
              <a:t>(b) is the probability of seeing symbol b in state k.</a:t>
            </a:r>
          </a:p>
          <a:p>
            <a:endParaRPr lang="en-US" dirty="0"/>
          </a:p>
        </p:txBody>
      </p:sp>
    </p:spTree>
    <p:extLst>
      <p:ext uri="{BB962C8B-B14F-4D97-AF65-F5344CB8AC3E}">
        <p14:creationId xmlns:p14="http://schemas.microsoft.com/office/powerpoint/2010/main" val="13425871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 of Forward Algorithm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0521" y="1858963"/>
            <a:ext cx="7084479" cy="4452937"/>
          </a:xfrm>
        </p:spPr>
      </p:pic>
    </p:spTree>
    <p:extLst>
      <p:ext uri="{BB962C8B-B14F-4D97-AF65-F5344CB8AC3E}">
        <p14:creationId xmlns:p14="http://schemas.microsoft.com/office/powerpoint/2010/main" val="15049476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Viterbi Algorithm</a:t>
            </a:r>
            <a:endParaRPr lang="en-US" dirty="0"/>
          </a:p>
        </p:txBody>
      </p:sp>
      <p:sp>
        <p:nvSpPr>
          <p:cNvPr id="4" name="Content Placeholder 3"/>
          <p:cNvSpPr>
            <a:spLocks noGrp="1" noChangeArrowheads="1"/>
          </p:cNvSpPr>
          <p:nvPr>
            <p:ph idx="1"/>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347345" marR="0" indent="-347345" fontAlgn="base">
              <a:lnSpc>
                <a:spcPct val="80000"/>
              </a:lnSpc>
              <a:spcBef>
                <a:spcPts val="430"/>
              </a:spcBef>
              <a:spcAft>
                <a:spcPts val="0"/>
              </a:spcAft>
            </a:pPr>
            <a:r>
              <a:rPr lang="en-IN" sz="1200" b="1" i="1" dirty="0">
                <a:solidFill>
                  <a:srgbClr val="000000"/>
                </a:solidFill>
                <a:effectLst/>
                <a:latin typeface="Times New Roman" panose="02020603050405020304" pitchFamily="18" charset="0"/>
                <a:ea typeface="Times New Roman" panose="02020603050405020304" pitchFamily="18" charset="0"/>
              </a:rPr>
              <a:t>Input:</a:t>
            </a:r>
            <a:r>
              <a:rPr lang="en-IN" sz="1200" dirty="0">
                <a:solidFill>
                  <a:srgbClr val="000000"/>
                </a:solidFill>
                <a:effectLst/>
                <a:latin typeface="Times New Roman" panose="02020603050405020304" pitchFamily="18" charset="0"/>
                <a:ea typeface="Times New Roman" panose="02020603050405020304" pitchFamily="18" charset="0"/>
              </a:rPr>
              <a:t> x = x</a:t>
            </a:r>
            <a:r>
              <a:rPr lang="en-IN" sz="1200" baseline="-25000" dirty="0">
                <a:solidFill>
                  <a:srgbClr val="000000"/>
                </a:solidFill>
                <a:effectLst/>
                <a:latin typeface="Times New Roman" panose="02020603050405020304" pitchFamily="18" charset="0"/>
                <a:ea typeface="Times New Roman" panose="02020603050405020304" pitchFamily="18" charset="0"/>
              </a:rPr>
              <a:t>1</a:t>
            </a:r>
            <a:r>
              <a:rPr lang="en-IN" sz="1200" dirty="0">
                <a:solidFill>
                  <a:srgbClr val="000000"/>
                </a:solidFill>
                <a:effectLst/>
                <a:latin typeface="Times New Roman" panose="02020603050405020304" pitchFamily="18" charset="0"/>
                <a:ea typeface="Times New Roman" panose="02020603050405020304" pitchFamily="18" charset="0"/>
              </a:rPr>
              <a:t>……</a:t>
            </a:r>
            <a:r>
              <a:rPr lang="en-IN" sz="1200" dirty="0" err="1">
                <a:solidFill>
                  <a:srgbClr val="000000"/>
                </a:solidFill>
                <a:effectLst/>
                <a:latin typeface="Times New Roman" panose="02020603050405020304" pitchFamily="18" charset="0"/>
                <a:ea typeface="Times New Roman" panose="02020603050405020304" pitchFamily="18" charset="0"/>
              </a:rPr>
              <a:t>x</a:t>
            </a:r>
            <a:r>
              <a:rPr lang="en-IN" sz="1200" baseline="-25000" dirty="0" err="1">
                <a:solidFill>
                  <a:srgbClr val="000000"/>
                </a:solidFill>
                <a:effectLst/>
                <a:latin typeface="Times New Roman" panose="02020603050405020304" pitchFamily="18" charset="0"/>
                <a:ea typeface="Times New Roman" panose="02020603050405020304" pitchFamily="18" charset="0"/>
              </a:rPr>
              <a:t>N</a:t>
            </a:r>
            <a:endParaRPr lang="en-US" sz="1200" dirty="0">
              <a:effectLst/>
              <a:latin typeface="Times New Roman" panose="02020603050405020304" pitchFamily="18" charset="0"/>
              <a:ea typeface="Times New Roman" panose="02020603050405020304" pitchFamily="18" charset="0"/>
            </a:endParaRPr>
          </a:p>
          <a:p>
            <a:pPr marL="347345" marR="0" indent="-347345" fontAlgn="base">
              <a:lnSpc>
                <a:spcPct val="80000"/>
              </a:lnSpc>
              <a:spcBef>
                <a:spcPts val="430"/>
              </a:spcBef>
              <a:spcAft>
                <a:spcPts val="0"/>
              </a:spcAft>
            </a:pPr>
            <a:r>
              <a:rPr lang="en-IN" sz="1200" b="1" i="1" dirty="0">
                <a:solidFill>
                  <a:srgbClr val="000000"/>
                </a:solidFill>
                <a:effectLst/>
                <a:latin typeface="Times New Roman" panose="02020603050405020304" pitchFamily="18" charset="0"/>
                <a:ea typeface="Times New Roman" panose="02020603050405020304" pitchFamily="18" charset="0"/>
              </a:rPr>
              <a:t>Initialization:</a:t>
            </a:r>
            <a:endParaRPr lang="en-US" sz="1200" dirty="0">
              <a:effectLst/>
              <a:latin typeface="Times New Roman" panose="02020603050405020304" pitchFamily="18" charset="0"/>
              <a:ea typeface="Times New Roman" panose="02020603050405020304" pitchFamily="18" charset="0"/>
            </a:endParaRPr>
          </a:p>
          <a:p>
            <a:pPr marL="347345" marR="0" indent="-347345" fontAlgn="base">
              <a:lnSpc>
                <a:spcPct val="80000"/>
              </a:lnSpc>
              <a:spcBef>
                <a:spcPts val="430"/>
              </a:spcBef>
              <a:spcAft>
                <a:spcPts val="0"/>
              </a:spcAft>
            </a:pPr>
            <a:r>
              <a:rPr lang="en-IN" sz="1200" dirty="0">
                <a:solidFill>
                  <a:srgbClr val="000000"/>
                </a:solidFill>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347345" marR="0" indent="-347345" algn="ctr" fontAlgn="base">
              <a:lnSpc>
                <a:spcPct val="80000"/>
              </a:lnSpc>
              <a:spcBef>
                <a:spcPts val="430"/>
              </a:spcBef>
              <a:spcAft>
                <a:spcPts val="0"/>
              </a:spcAft>
            </a:pPr>
            <a:r>
              <a:rPr lang="en-IN" sz="1200" dirty="0">
                <a:solidFill>
                  <a:srgbClr val="000000"/>
                </a:solidFill>
                <a:effectLst/>
                <a:latin typeface="Times New Roman" panose="02020603050405020304" pitchFamily="18" charset="0"/>
                <a:ea typeface="Times New Roman" panose="02020603050405020304" pitchFamily="18" charset="0"/>
              </a:rPr>
              <a:t>V</a:t>
            </a:r>
            <a:r>
              <a:rPr lang="en-IN" sz="1200" baseline="-25000" dirty="0">
                <a:solidFill>
                  <a:srgbClr val="000000"/>
                </a:solidFill>
                <a:effectLst/>
                <a:latin typeface="Times New Roman" panose="02020603050405020304" pitchFamily="18" charset="0"/>
                <a:ea typeface="Times New Roman" panose="02020603050405020304" pitchFamily="18" charset="0"/>
              </a:rPr>
              <a:t>0</a:t>
            </a:r>
            <a:r>
              <a:rPr lang="en-IN" sz="1200" dirty="0">
                <a:solidFill>
                  <a:srgbClr val="000000"/>
                </a:solidFill>
                <a:effectLst/>
                <a:latin typeface="Times New Roman" panose="02020603050405020304" pitchFamily="18" charset="0"/>
                <a:ea typeface="Times New Roman" panose="02020603050405020304" pitchFamily="18" charset="0"/>
              </a:rPr>
              <a:t> (0) = 1             (0 is the imaginary first position)</a:t>
            </a:r>
            <a:endParaRPr lang="en-US" sz="1200" dirty="0">
              <a:effectLst/>
              <a:latin typeface="Times New Roman" panose="02020603050405020304" pitchFamily="18" charset="0"/>
              <a:ea typeface="Times New Roman" panose="02020603050405020304" pitchFamily="18" charset="0"/>
            </a:endParaRPr>
          </a:p>
          <a:p>
            <a:pPr marL="347345" marR="0" indent="-347345" fontAlgn="base">
              <a:lnSpc>
                <a:spcPct val="80000"/>
              </a:lnSpc>
              <a:spcBef>
                <a:spcPts val="430"/>
              </a:spcBef>
              <a:spcAft>
                <a:spcPts val="0"/>
              </a:spcAft>
            </a:pPr>
            <a:r>
              <a:rPr lang="en-IN" sz="1200" dirty="0">
                <a:solidFill>
                  <a:srgbClr val="000000"/>
                </a:solidFill>
                <a:effectLst/>
                <a:latin typeface="Times New Roman" panose="02020603050405020304" pitchFamily="18" charset="0"/>
                <a:ea typeface="Times New Roman" panose="02020603050405020304" pitchFamily="18" charset="0"/>
              </a:rPr>
              <a:t>                                       </a:t>
            </a:r>
            <a:r>
              <a:rPr lang="en-IN" sz="1200" dirty="0" smtClean="0">
                <a:solidFill>
                  <a:srgbClr val="000000"/>
                </a:solidFill>
                <a:effectLst/>
                <a:latin typeface="Times New Roman" panose="02020603050405020304" pitchFamily="18" charset="0"/>
                <a:ea typeface="Times New Roman" panose="02020603050405020304" pitchFamily="18" charset="0"/>
              </a:rPr>
              <a:t>	                    </a:t>
            </a:r>
            <a:r>
              <a:rPr lang="en-IN" sz="1200" dirty="0" err="1" smtClean="0">
                <a:solidFill>
                  <a:srgbClr val="000000"/>
                </a:solidFill>
                <a:effectLst/>
                <a:latin typeface="Times New Roman" panose="02020603050405020304" pitchFamily="18" charset="0"/>
                <a:ea typeface="Times New Roman" panose="02020603050405020304" pitchFamily="18" charset="0"/>
              </a:rPr>
              <a:t>V</a:t>
            </a:r>
            <a:r>
              <a:rPr lang="en-IN" sz="1200" baseline="-25000" dirty="0" err="1" smtClean="0">
                <a:solidFill>
                  <a:srgbClr val="000000"/>
                </a:solidFill>
                <a:effectLst/>
                <a:latin typeface="Times New Roman" panose="02020603050405020304" pitchFamily="18" charset="0"/>
                <a:ea typeface="Times New Roman" panose="02020603050405020304" pitchFamily="18" charset="0"/>
              </a:rPr>
              <a:t>k</a:t>
            </a:r>
            <a:r>
              <a:rPr lang="en-IN" sz="1200" dirty="0" smtClean="0">
                <a:solidFill>
                  <a:srgbClr val="000000"/>
                </a:solidFill>
                <a:effectLst/>
                <a:latin typeface="Times New Roman" panose="02020603050405020304" pitchFamily="18" charset="0"/>
                <a:ea typeface="Times New Roman" panose="02020603050405020304" pitchFamily="18" charset="0"/>
              </a:rPr>
              <a:t> </a:t>
            </a:r>
            <a:r>
              <a:rPr lang="en-IN" sz="1200" dirty="0">
                <a:solidFill>
                  <a:srgbClr val="000000"/>
                </a:solidFill>
                <a:effectLst/>
                <a:latin typeface="Times New Roman" panose="02020603050405020304" pitchFamily="18" charset="0"/>
                <a:ea typeface="Times New Roman" panose="02020603050405020304" pitchFamily="18" charset="0"/>
              </a:rPr>
              <a:t>(0) = 0, for all k &gt; 0</a:t>
            </a:r>
            <a:endParaRPr lang="en-US" sz="1200" dirty="0">
              <a:effectLst/>
              <a:latin typeface="Times New Roman" panose="02020603050405020304" pitchFamily="18" charset="0"/>
              <a:ea typeface="Times New Roman" panose="02020603050405020304" pitchFamily="18" charset="0"/>
            </a:endParaRPr>
          </a:p>
          <a:p>
            <a:pPr marL="347345" marR="0" indent="-347345" fontAlgn="base">
              <a:lnSpc>
                <a:spcPct val="80000"/>
              </a:lnSpc>
              <a:spcBef>
                <a:spcPts val="430"/>
              </a:spcBef>
              <a:spcAft>
                <a:spcPts val="0"/>
              </a:spcAft>
            </a:pPr>
            <a:r>
              <a:rPr lang="en-IN" sz="1200" b="1" i="1" dirty="0">
                <a:solidFill>
                  <a:srgbClr val="000000"/>
                </a:solidFill>
                <a:effectLst/>
                <a:latin typeface="Times New Roman" panose="02020603050405020304" pitchFamily="18" charset="0"/>
                <a:ea typeface="Times New Roman" panose="02020603050405020304" pitchFamily="18" charset="0"/>
              </a:rPr>
              <a:t>Iteration:</a:t>
            </a:r>
            <a:endParaRPr lang="en-US" sz="1200" dirty="0">
              <a:effectLst/>
              <a:latin typeface="Times New Roman" panose="02020603050405020304" pitchFamily="18" charset="0"/>
              <a:ea typeface="Times New Roman" panose="02020603050405020304" pitchFamily="18" charset="0"/>
            </a:endParaRPr>
          </a:p>
          <a:p>
            <a:pPr marL="347345" marR="0" indent="-347345" fontAlgn="base">
              <a:lnSpc>
                <a:spcPct val="80000"/>
              </a:lnSpc>
              <a:spcBef>
                <a:spcPts val="430"/>
              </a:spcBef>
              <a:spcAft>
                <a:spcPts val="0"/>
              </a:spcAft>
            </a:pPr>
            <a:r>
              <a:rPr lang="en-IN" sz="1200" dirty="0">
                <a:solidFill>
                  <a:srgbClr val="000000"/>
                </a:solidFill>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1261745" marR="0" indent="109855" fontAlgn="base">
              <a:lnSpc>
                <a:spcPct val="80000"/>
              </a:lnSpc>
              <a:spcBef>
                <a:spcPts val="430"/>
              </a:spcBef>
              <a:spcAft>
                <a:spcPts val="0"/>
              </a:spcAft>
            </a:pPr>
            <a:r>
              <a:rPr lang="en-IN" sz="1200" dirty="0">
                <a:solidFill>
                  <a:srgbClr val="000000"/>
                </a:solidFill>
                <a:effectLst/>
                <a:latin typeface="Times New Roman" panose="02020603050405020304" pitchFamily="18" charset="0"/>
                <a:ea typeface="Times New Roman" panose="02020603050405020304" pitchFamily="18" charset="0"/>
              </a:rPr>
              <a:t>  </a:t>
            </a:r>
            <a:r>
              <a:rPr lang="en-IN" sz="1200" dirty="0" smtClean="0">
                <a:solidFill>
                  <a:srgbClr val="000000"/>
                </a:solidFill>
                <a:effectLst/>
                <a:latin typeface="Times New Roman" panose="02020603050405020304" pitchFamily="18" charset="0"/>
                <a:ea typeface="Times New Roman" panose="02020603050405020304" pitchFamily="18" charset="0"/>
              </a:rPr>
              <a:t>                                                              </a:t>
            </a:r>
            <a:r>
              <a:rPr lang="en-IN" sz="1200" dirty="0" err="1">
                <a:solidFill>
                  <a:srgbClr val="000000"/>
                </a:solidFill>
                <a:effectLst/>
                <a:latin typeface="Times New Roman" panose="02020603050405020304" pitchFamily="18" charset="0"/>
                <a:ea typeface="Times New Roman" panose="02020603050405020304" pitchFamily="18" charset="0"/>
              </a:rPr>
              <a:t>V</a:t>
            </a:r>
            <a:r>
              <a:rPr lang="en-IN" sz="1200" baseline="-25000" dirty="0" err="1">
                <a:solidFill>
                  <a:srgbClr val="000000"/>
                </a:solidFill>
                <a:effectLst/>
                <a:latin typeface="Times New Roman" panose="02020603050405020304" pitchFamily="18" charset="0"/>
                <a:ea typeface="Times New Roman" panose="02020603050405020304" pitchFamily="18" charset="0"/>
              </a:rPr>
              <a:t>j</a:t>
            </a:r>
            <a:r>
              <a:rPr lang="en-IN" sz="1200" dirty="0">
                <a:solidFill>
                  <a:srgbClr val="000000"/>
                </a:solidFill>
                <a:effectLst/>
                <a:latin typeface="Times New Roman" panose="02020603050405020304" pitchFamily="18" charset="0"/>
                <a:ea typeface="Times New Roman" panose="02020603050405020304" pitchFamily="18" charset="0"/>
              </a:rPr>
              <a:t> (</a:t>
            </a:r>
            <a:r>
              <a:rPr lang="en-IN" sz="1200" dirty="0" err="1">
                <a:solidFill>
                  <a:srgbClr val="000000"/>
                </a:solidFill>
                <a:effectLst/>
                <a:latin typeface="Times New Roman" panose="02020603050405020304" pitchFamily="18" charset="0"/>
                <a:ea typeface="Times New Roman" panose="02020603050405020304" pitchFamily="18" charset="0"/>
              </a:rPr>
              <a:t>i</a:t>
            </a:r>
            <a:r>
              <a:rPr lang="en-IN" sz="1200" dirty="0">
                <a:solidFill>
                  <a:srgbClr val="000000"/>
                </a:solidFill>
                <a:effectLst/>
                <a:latin typeface="Times New Roman" panose="02020603050405020304" pitchFamily="18" charset="0"/>
                <a:ea typeface="Times New Roman" panose="02020603050405020304" pitchFamily="18" charset="0"/>
              </a:rPr>
              <a:t>)= </a:t>
            </a:r>
            <a:r>
              <a:rPr lang="en-IN" sz="1200" dirty="0" err="1">
                <a:solidFill>
                  <a:srgbClr val="000000"/>
                </a:solidFill>
                <a:effectLst/>
                <a:latin typeface="Times New Roman" panose="02020603050405020304" pitchFamily="18" charset="0"/>
                <a:ea typeface="Times New Roman" panose="02020603050405020304" pitchFamily="18" charset="0"/>
              </a:rPr>
              <a:t>e</a:t>
            </a:r>
            <a:r>
              <a:rPr lang="en-IN" sz="1200" baseline="-25000" dirty="0" err="1">
                <a:solidFill>
                  <a:srgbClr val="000000"/>
                </a:solidFill>
                <a:effectLst/>
                <a:latin typeface="Times New Roman" panose="02020603050405020304" pitchFamily="18" charset="0"/>
                <a:ea typeface="Times New Roman" panose="02020603050405020304" pitchFamily="18" charset="0"/>
              </a:rPr>
              <a:t>j</a:t>
            </a:r>
            <a:r>
              <a:rPr lang="en-IN" sz="1200" dirty="0">
                <a:solidFill>
                  <a:srgbClr val="000000"/>
                </a:solidFill>
                <a:effectLst/>
                <a:latin typeface="Times New Roman" panose="02020603050405020304" pitchFamily="18" charset="0"/>
                <a:ea typeface="Times New Roman" panose="02020603050405020304" pitchFamily="18" charset="0"/>
              </a:rPr>
              <a:t> (x</a:t>
            </a:r>
            <a:r>
              <a:rPr lang="en-IN" sz="1200" baseline="-25000" dirty="0">
                <a:solidFill>
                  <a:srgbClr val="000000"/>
                </a:solidFill>
                <a:effectLst/>
                <a:latin typeface="Times New Roman" panose="02020603050405020304" pitchFamily="18" charset="0"/>
                <a:ea typeface="Times New Roman" panose="02020603050405020304" pitchFamily="18" charset="0"/>
              </a:rPr>
              <a:t>i</a:t>
            </a:r>
            <a:r>
              <a:rPr lang="en-IN" sz="1200" dirty="0">
                <a:solidFill>
                  <a:srgbClr val="000000"/>
                </a:solidFill>
                <a:effectLst/>
                <a:latin typeface="Times New Roman" panose="02020603050405020304" pitchFamily="18" charset="0"/>
                <a:ea typeface="Times New Roman" panose="02020603050405020304" pitchFamily="18" charset="0"/>
              </a:rPr>
              <a:t>) </a:t>
            </a:r>
            <a:r>
              <a:rPr lang="en-IN" sz="1200" dirty="0">
                <a:solidFill>
                  <a:srgbClr val="000000"/>
                </a:solidFill>
                <a:effectLst/>
                <a:latin typeface="Times New Roman" panose="02020603050405020304" pitchFamily="18" charset="0"/>
                <a:ea typeface="Times New Roman" panose="02020603050405020304" pitchFamily="18" charset="0"/>
                <a:sym typeface="Symbol" panose="05050102010706020507" pitchFamily="18" charset="2"/>
              </a:rPr>
              <a:t></a:t>
            </a:r>
            <a:r>
              <a:rPr lang="en-IN" sz="1200" dirty="0">
                <a:solidFill>
                  <a:srgbClr val="000000"/>
                </a:solidFill>
                <a:effectLst/>
                <a:latin typeface="Times New Roman" panose="02020603050405020304" pitchFamily="18" charset="0"/>
                <a:ea typeface="Times New Roman" panose="02020603050405020304" pitchFamily="18" charset="0"/>
              </a:rPr>
              <a:t> </a:t>
            </a:r>
            <a:r>
              <a:rPr lang="en-IN" sz="1200" dirty="0" err="1">
                <a:solidFill>
                  <a:srgbClr val="000000"/>
                </a:solidFill>
                <a:effectLst/>
                <a:latin typeface="Times New Roman" panose="02020603050405020304" pitchFamily="18" charset="0"/>
                <a:ea typeface="Times New Roman" panose="02020603050405020304" pitchFamily="18" charset="0"/>
              </a:rPr>
              <a:t>max</a:t>
            </a:r>
            <a:r>
              <a:rPr lang="en-IN" sz="1200" baseline="-25000" dirty="0" err="1">
                <a:solidFill>
                  <a:srgbClr val="000000"/>
                </a:solidFill>
                <a:effectLst/>
                <a:latin typeface="Times New Roman" panose="02020603050405020304" pitchFamily="18" charset="0"/>
                <a:ea typeface="Times New Roman" panose="02020603050405020304" pitchFamily="18" charset="0"/>
              </a:rPr>
              <a:t>k</a:t>
            </a:r>
            <a:r>
              <a:rPr lang="en-IN" sz="1200" dirty="0">
                <a:solidFill>
                  <a:srgbClr val="000000"/>
                </a:solidFill>
                <a:effectLst/>
                <a:latin typeface="Times New Roman" panose="02020603050405020304" pitchFamily="18" charset="0"/>
                <a:ea typeface="Times New Roman" panose="02020603050405020304" pitchFamily="18" charset="0"/>
              </a:rPr>
              <a:t> </a:t>
            </a:r>
            <a:r>
              <a:rPr lang="en-IN" sz="1200" dirty="0" err="1">
                <a:solidFill>
                  <a:srgbClr val="000000"/>
                </a:solidFill>
                <a:effectLst/>
                <a:latin typeface="Times New Roman" panose="02020603050405020304" pitchFamily="18" charset="0"/>
                <a:ea typeface="Times New Roman" panose="02020603050405020304" pitchFamily="18" charset="0"/>
              </a:rPr>
              <a:t>a</a:t>
            </a:r>
            <a:r>
              <a:rPr lang="en-IN" sz="1200" baseline="-25000" dirty="0" err="1">
                <a:solidFill>
                  <a:srgbClr val="000000"/>
                </a:solidFill>
                <a:effectLst/>
                <a:latin typeface="Times New Roman" panose="02020603050405020304" pitchFamily="18" charset="0"/>
                <a:ea typeface="Times New Roman" panose="02020603050405020304" pitchFamily="18" charset="0"/>
              </a:rPr>
              <a:t>kj</a:t>
            </a:r>
            <a:r>
              <a:rPr lang="en-IN" sz="1200" dirty="0">
                <a:solidFill>
                  <a:srgbClr val="000000"/>
                </a:solidFill>
                <a:effectLst/>
                <a:latin typeface="Times New Roman" panose="02020603050405020304" pitchFamily="18" charset="0"/>
                <a:ea typeface="Times New Roman" panose="02020603050405020304" pitchFamily="18" charset="0"/>
              </a:rPr>
              <a:t> </a:t>
            </a:r>
            <a:r>
              <a:rPr lang="en-IN" sz="1200" dirty="0" err="1">
                <a:solidFill>
                  <a:srgbClr val="000000"/>
                </a:solidFill>
                <a:effectLst/>
                <a:latin typeface="Times New Roman" panose="02020603050405020304" pitchFamily="18" charset="0"/>
                <a:ea typeface="Times New Roman" panose="02020603050405020304" pitchFamily="18" charset="0"/>
              </a:rPr>
              <a:t>V</a:t>
            </a:r>
            <a:r>
              <a:rPr lang="en-IN" sz="1200" baseline="-25000" dirty="0" err="1">
                <a:solidFill>
                  <a:srgbClr val="000000"/>
                </a:solidFill>
                <a:effectLst/>
                <a:latin typeface="Times New Roman" panose="02020603050405020304" pitchFamily="18" charset="0"/>
                <a:ea typeface="Times New Roman" panose="02020603050405020304" pitchFamily="18" charset="0"/>
              </a:rPr>
              <a:t>k</a:t>
            </a:r>
            <a:r>
              <a:rPr lang="en-IN" sz="1200" dirty="0">
                <a:solidFill>
                  <a:srgbClr val="000000"/>
                </a:solidFill>
                <a:effectLst/>
                <a:latin typeface="Times New Roman" panose="02020603050405020304" pitchFamily="18" charset="0"/>
                <a:ea typeface="Times New Roman" panose="02020603050405020304" pitchFamily="18" charset="0"/>
              </a:rPr>
              <a:t>(</a:t>
            </a:r>
            <a:r>
              <a:rPr lang="en-IN" sz="1200" dirty="0" err="1">
                <a:solidFill>
                  <a:srgbClr val="000000"/>
                </a:solidFill>
                <a:effectLst/>
                <a:latin typeface="Times New Roman" panose="02020603050405020304" pitchFamily="18" charset="0"/>
                <a:ea typeface="Times New Roman" panose="02020603050405020304" pitchFamily="18" charset="0"/>
              </a:rPr>
              <a:t>i</a:t>
            </a:r>
            <a:r>
              <a:rPr lang="en-IN" sz="1200" dirty="0">
                <a:solidFill>
                  <a:srgbClr val="000000"/>
                </a:solidFill>
                <a:effectLst/>
                <a:latin typeface="Times New Roman" panose="02020603050405020304" pitchFamily="18" charset="0"/>
                <a:ea typeface="Times New Roman" panose="02020603050405020304" pitchFamily="18" charset="0"/>
              </a:rPr>
              <a:t> – 1)</a:t>
            </a:r>
            <a:endParaRPr lang="en-US" sz="1200" dirty="0">
              <a:effectLst/>
              <a:latin typeface="Times New Roman" panose="02020603050405020304" pitchFamily="18" charset="0"/>
              <a:ea typeface="Times New Roman" panose="02020603050405020304" pitchFamily="18" charset="0"/>
            </a:endParaRPr>
          </a:p>
          <a:p>
            <a:pPr marL="347345" marR="0" indent="-347345" fontAlgn="base">
              <a:lnSpc>
                <a:spcPct val="80000"/>
              </a:lnSpc>
              <a:spcBef>
                <a:spcPts val="430"/>
              </a:spcBef>
              <a:spcAft>
                <a:spcPts val="0"/>
              </a:spcAft>
            </a:pPr>
            <a:r>
              <a:rPr lang="en-IN" sz="1200" dirty="0">
                <a:solidFill>
                  <a:srgbClr val="000000"/>
                </a:solidFill>
                <a:effectLst/>
                <a:latin typeface="Times New Roman" panose="02020603050405020304" pitchFamily="18" charset="0"/>
                <a:ea typeface="Times New Roman" panose="02020603050405020304" pitchFamily="18" charset="0"/>
              </a:rPr>
              <a:t>				    </a:t>
            </a:r>
            <a:r>
              <a:rPr lang="en-IN" sz="1200" dirty="0" err="1">
                <a:solidFill>
                  <a:srgbClr val="000000"/>
                </a:solidFill>
                <a:effectLst/>
                <a:latin typeface="Times New Roman" panose="02020603050405020304" pitchFamily="18" charset="0"/>
                <a:ea typeface="Times New Roman" panose="02020603050405020304" pitchFamily="18" charset="0"/>
              </a:rPr>
              <a:t>Ptr</a:t>
            </a:r>
            <a:r>
              <a:rPr lang="en-IN" sz="1200" baseline="-25000" dirty="0" err="1">
                <a:solidFill>
                  <a:srgbClr val="000000"/>
                </a:solidFill>
                <a:effectLst/>
                <a:latin typeface="Times New Roman" panose="02020603050405020304" pitchFamily="18" charset="0"/>
                <a:ea typeface="Times New Roman" panose="02020603050405020304" pitchFamily="18" charset="0"/>
              </a:rPr>
              <a:t>j</a:t>
            </a:r>
            <a:r>
              <a:rPr lang="en-IN" sz="1200" dirty="0">
                <a:solidFill>
                  <a:srgbClr val="000000"/>
                </a:solidFill>
                <a:effectLst/>
                <a:latin typeface="Times New Roman" panose="02020603050405020304" pitchFamily="18" charset="0"/>
                <a:ea typeface="Times New Roman" panose="02020603050405020304" pitchFamily="18" charset="0"/>
              </a:rPr>
              <a:t>(</a:t>
            </a:r>
            <a:r>
              <a:rPr lang="en-IN" sz="1200" dirty="0" err="1">
                <a:solidFill>
                  <a:srgbClr val="000000"/>
                </a:solidFill>
                <a:effectLst/>
                <a:latin typeface="Times New Roman" panose="02020603050405020304" pitchFamily="18" charset="0"/>
                <a:ea typeface="Times New Roman" panose="02020603050405020304" pitchFamily="18" charset="0"/>
              </a:rPr>
              <a:t>i</a:t>
            </a:r>
            <a:r>
              <a:rPr lang="en-IN" sz="1200" dirty="0">
                <a:solidFill>
                  <a:srgbClr val="000000"/>
                </a:solidFill>
                <a:effectLst/>
                <a:latin typeface="Times New Roman" panose="02020603050405020304" pitchFamily="18" charset="0"/>
                <a:ea typeface="Times New Roman" panose="02020603050405020304" pitchFamily="18" charset="0"/>
              </a:rPr>
              <a:t>) = </a:t>
            </a:r>
            <a:r>
              <a:rPr lang="en-IN" sz="1200" dirty="0" err="1">
                <a:solidFill>
                  <a:srgbClr val="000000"/>
                </a:solidFill>
                <a:effectLst/>
                <a:latin typeface="Times New Roman" panose="02020603050405020304" pitchFamily="18" charset="0"/>
                <a:ea typeface="Times New Roman" panose="02020603050405020304" pitchFamily="18" charset="0"/>
              </a:rPr>
              <a:t>argmax</a:t>
            </a:r>
            <a:r>
              <a:rPr lang="en-IN" sz="1200" baseline="-25000" dirty="0" err="1">
                <a:solidFill>
                  <a:srgbClr val="000000"/>
                </a:solidFill>
                <a:effectLst/>
                <a:latin typeface="Times New Roman" panose="02020603050405020304" pitchFamily="18" charset="0"/>
                <a:ea typeface="Times New Roman" panose="02020603050405020304" pitchFamily="18" charset="0"/>
              </a:rPr>
              <a:t>k</a:t>
            </a:r>
            <a:r>
              <a:rPr lang="en-IN" sz="1200" dirty="0">
                <a:solidFill>
                  <a:srgbClr val="000000"/>
                </a:solidFill>
                <a:effectLst/>
                <a:latin typeface="Times New Roman" panose="02020603050405020304" pitchFamily="18" charset="0"/>
                <a:ea typeface="Times New Roman" panose="02020603050405020304" pitchFamily="18" charset="0"/>
              </a:rPr>
              <a:t> </a:t>
            </a:r>
            <a:r>
              <a:rPr lang="en-IN" sz="1200" dirty="0" err="1">
                <a:solidFill>
                  <a:srgbClr val="000000"/>
                </a:solidFill>
                <a:effectLst/>
                <a:latin typeface="Times New Roman" panose="02020603050405020304" pitchFamily="18" charset="0"/>
                <a:ea typeface="Times New Roman" panose="02020603050405020304" pitchFamily="18" charset="0"/>
              </a:rPr>
              <a:t>a</a:t>
            </a:r>
            <a:r>
              <a:rPr lang="en-IN" sz="1200" baseline="-25000" dirty="0" err="1">
                <a:solidFill>
                  <a:srgbClr val="000000"/>
                </a:solidFill>
                <a:effectLst/>
                <a:latin typeface="Times New Roman" panose="02020603050405020304" pitchFamily="18" charset="0"/>
                <a:ea typeface="Times New Roman" panose="02020603050405020304" pitchFamily="18" charset="0"/>
              </a:rPr>
              <a:t>kj</a:t>
            </a:r>
            <a:r>
              <a:rPr lang="en-IN" sz="1200" dirty="0">
                <a:solidFill>
                  <a:srgbClr val="000000"/>
                </a:solidFill>
                <a:effectLst/>
                <a:latin typeface="Times New Roman" panose="02020603050405020304" pitchFamily="18" charset="0"/>
                <a:ea typeface="Times New Roman" panose="02020603050405020304" pitchFamily="18" charset="0"/>
              </a:rPr>
              <a:t> </a:t>
            </a:r>
            <a:r>
              <a:rPr lang="en-IN" sz="1200" dirty="0" err="1">
                <a:solidFill>
                  <a:srgbClr val="000000"/>
                </a:solidFill>
                <a:effectLst/>
                <a:latin typeface="Times New Roman" panose="02020603050405020304" pitchFamily="18" charset="0"/>
                <a:ea typeface="Times New Roman" panose="02020603050405020304" pitchFamily="18" charset="0"/>
              </a:rPr>
              <a:t>V</a:t>
            </a:r>
            <a:r>
              <a:rPr lang="en-IN" sz="1200" baseline="-25000" dirty="0" err="1">
                <a:solidFill>
                  <a:srgbClr val="000000"/>
                </a:solidFill>
                <a:effectLst/>
                <a:latin typeface="Times New Roman" panose="02020603050405020304" pitchFamily="18" charset="0"/>
                <a:ea typeface="Times New Roman" panose="02020603050405020304" pitchFamily="18" charset="0"/>
              </a:rPr>
              <a:t>k</a:t>
            </a:r>
            <a:r>
              <a:rPr lang="en-IN" sz="1200" dirty="0">
                <a:solidFill>
                  <a:srgbClr val="000000"/>
                </a:solidFill>
                <a:effectLst/>
                <a:latin typeface="Times New Roman" panose="02020603050405020304" pitchFamily="18" charset="0"/>
                <a:ea typeface="Times New Roman" panose="02020603050405020304" pitchFamily="18" charset="0"/>
              </a:rPr>
              <a:t>(</a:t>
            </a:r>
            <a:r>
              <a:rPr lang="en-IN" sz="1200" dirty="0" err="1">
                <a:solidFill>
                  <a:srgbClr val="000000"/>
                </a:solidFill>
                <a:effectLst/>
                <a:latin typeface="Times New Roman" panose="02020603050405020304" pitchFamily="18" charset="0"/>
                <a:ea typeface="Times New Roman" panose="02020603050405020304" pitchFamily="18" charset="0"/>
              </a:rPr>
              <a:t>i</a:t>
            </a:r>
            <a:r>
              <a:rPr lang="en-IN" sz="1200" dirty="0">
                <a:solidFill>
                  <a:srgbClr val="000000"/>
                </a:solidFill>
                <a:effectLst/>
                <a:latin typeface="Times New Roman" panose="02020603050405020304" pitchFamily="18" charset="0"/>
                <a:ea typeface="Times New Roman" panose="02020603050405020304" pitchFamily="18" charset="0"/>
              </a:rPr>
              <a:t> – 1)</a:t>
            </a:r>
            <a:endParaRPr lang="en-US" sz="1200" dirty="0">
              <a:effectLst/>
              <a:latin typeface="Times New Roman" panose="02020603050405020304" pitchFamily="18" charset="0"/>
              <a:ea typeface="Times New Roman" panose="02020603050405020304" pitchFamily="18" charset="0"/>
            </a:endParaRPr>
          </a:p>
          <a:p>
            <a:pPr marL="347345" marR="0" indent="-347345" fontAlgn="base">
              <a:lnSpc>
                <a:spcPct val="80000"/>
              </a:lnSpc>
              <a:spcBef>
                <a:spcPts val="430"/>
              </a:spcBef>
              <a:spcAft>
                <a:spcPts val="0"/>
              </a:spcAft>
            </a:pPr>
            <a:r>
              <a:rPr lang="en-IN" sz="1200"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347345" marR="0" indent="-347345" fontAlgn="base">
              <a:lnSpc>
                <a:spcPct val="80000"/>
              </a:lnSpc>
              <a:spcBef>
                <a:spcPts val="430"/>
              </a:spcBef>
              <a:spcAft>
                <a:spcPts val="0"/>
              </a:spcAft>
            </a:pPr>
            <a:r>
              <a:rPr lang="en-IN" sz="1200" b="1" i="1" dirty="0">
                <a:solidFill>
                  <a:srgbClr val="000000"/>
                </a:solidFill>
                <a:effectLst/>
                <a:latin typeface="Times New Roman" panose="02020603050405020304" pitchFamily="18" charset="0"/>
                <a:ea typeface="Times New Roman" panose="02020603050405020304" pitchFamily="18" charset="0"/>
              </a:rPr>
              <a:t>Termination:</a:t>
            </a:r>
            <a:endParaRPr lang="en-US" sz="1200" dirty="0">
              <a:effectLst/>
              <a:latin typeface="Times New Roman" panose="02020603050405020304" pitchFamily="18" charset="0"/>
              <a:ea typeface="Times New Roman" panose="02020603050405020304" pitchFamily="18" charset="0"/>
            </a:endParaRPr>
          </a:p>
          <a:p>
            <a:pPr marL="347345" marR="0" indent="-347345" fontAlgn="base">
              <a:lnSpc>
                <a:spcPct val="80000"/>
              </a:lnSpc>
              <a:spcBef>
                <a:spcPts val="430"/>
              </a:spcBef>
              <a:spcAft>
                <a:spcPts val="0"/>
              </a:spcAft>
            </a:pPr>
            <a:r>
              <a:rPr lang="en-IN" sz="1200" dirty="0">
                <a:solidFill>
                  <a:srgbClr val="000000"/>
                </a:solidFill>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347345" marR="0" indent="-347345" fontAlgn="base">
              <a:lnSpc>
                <a:spcPct val="80000"/>
              </a:lnSpc>
              <a:spcBef>
                <a:spcPts val="430"/>
              </a:spcBef>
              <a:spcAft>
                <a:spcPts val="0"/>
              </a:spcAft>
            </a:pPr>
            <a:r>
              <a:rPr lang="en-IN" sz="1200" dirty="0">
                <a:solidFill>
                  <a:srgbClr val="000000"/>
                </a:solidFill>
                <a:effectLst/>
                <a:latin typeface="Times New Roman" panose="02020603050405020304" pitchFamily="18" charset="0"/>
                <a:ea typeface="Times New Roman" panose="02020603050405020304" pitchFamily="18" charset="0"/>
              </a:rPr>
              <a:t>				    P(x, </a:t>
            </a:r>
            <a:r>
              <a:rPr lang="en-IN" sz="1200" dirty="0">
                <a:solidFill>
                  <a:srgbClr val="000000"/>
                </a:solidFill>
                <a:effectLst/>
                <a:latin typeface="Times New Roman" panose="02020603050405020304" pitchFamily="18" charset="0"/>
                <a:ea typeface="Times New Roman" panose="02020603050405020304" pitchFamily="18" charset="0"/>
                <a:sym typeface="Symbol" panose="05050102010706020507" pitchFamily="18" charset="2"/>
              </a:rPr>
              <a:t></a:t>
            </a:r>
            <a:r>
              <a:rPr lang="en-IN" sz="1200" dirty="0">
                <a:solidFill>
                  <a:srgbClr val="000000"/>
                </a:solidFill>
                <a:effectLst/>
                <a:latin typeface="Times New Roman" panose="02020603050405020304" pitchFamily="18" charset="0"/>
                <a:ea typeface="Times New Roman" panose="02020603050405020304" pitchFamily="18" charset="0"/>
              </a:rPr>
              <a:t>*) = </a:t>
            </a:r>
            <a:r>
              <a:rPr lang="en-IN" sz="1200" dirty="0" err="1">
                <a:solidFill>
                  <a:srgbClr val="000000"/>
                </a:solidFill>
                <a:effectLst/>
                <a:latin typeface="Times New Roman" panose="02020603050405020304" pitchFamily="18" charset="0"/>
                <a:ea typeface="Times New Roman" panose="02020603050405020304" pitchFamily="18" charset="0"/>
              </a:rPr>
              <a:t>max</a:t>
            </a:r>
            <a:r>
              <a:rPr lang="en-IN" sz="1200" baseline="-25000" dirty="0" err="1">
                <a:solidFill>
                  <a:srgbClr val="000000"/>
                </a:solidFill>
                <a:effectLst/>
                <a:latin typeface="Times New Roman" panose="02020603050405020304" pitchFamily="18" charset="0"/>
                <a:ea typeface="Times New Roman" panose="02020603050405020304" pitchFamily="18" charset="0"/>
              </a:rPr>
              <a:t>k</a:t>
            </a:r>
            <a:r>
              <a:rPr lang="en-IN" sz="1200" dirty="0">
                <a:solidFill>
                  <a:srgbClr val="000000"/>
                </a:solidFill>
                <a:effectLst/>
                <a:latin typeface="Times New Roman" panose="02020603050405020304" pitchFamily="18" charset="0"/>
                <a:ea typeface="Times New Roman" panose="02020603050405020304" pitchFamily="18" charset="0"/>
              </a:rPr>
              <a:t> </a:t>
            </a:r>
            <a:r>
              <a:rPr lang="en-IN" sz="1200" dirty="0" err="1">
                <a:solidFill>
                  <a:srgbClr val="000000"/>
                </a:solidFill>
                <a:effectLst/>
                <a:latin typeface="Times New Roman" panose="02020603050405020304" pitchFamily="18" charset="0"/>
                <a:ea typeface="Times New Roman" panose="02020603050405020304" pitchFamily="18" charset="0"/>
              </a:rPr>
              <a:t>V</a:t>
            </a:r>
            <a:r>
              <a:rPr lang="en-IN" sz="1200" baseline="-25000" dirty="0" err="1">
                <a:solidFill>
                  <a:srgbClr val="000000"/>
                </a:solidFill>
                <a:effectLst/>
                <a:latin typeface="Times New Roman" panose="02020603050405020304" pitchFamily="18" charset="0"/>
                <a:ea typeface="Times New Roman" panose="02020603050405020304" pitchFamily="18" charset="0"/>
              </a:rPr>
              <a:t>k</a:t>
            </a:r>
            <a:r>
              <a:rPr lang="en-IN" sz="1200" dirty="0">
                <a:solidFill>
                  <a:srgbClr val="000000"/>
                </a:solidFill>
                <a:effectLst/>
                <a:latin typeface="Times New Roman" panose="02020603050405020304" pitchFamily="18" charset="0"/>
                <a:ea typeface="Times New Roman" panose="02020603050405020304" pitchFamily="18" charset="0"/>
              </a:rPr>
              <a:t>(N)</a:t>
            </a:r>
            <a:endParaRPr lang="en-US" sz="1200" dirty="0">
              <a:effectLst/>
              <a:latin typeface="Times New Roman" panose="02020603050405020304" pitchFamily="18" charset="0"/>
              <a:ea typeface="Times New Roman" panose="02020603050405020304" pitchFamily="18" charset="0"/>
            </a:endParaRPr>
          </a:p>
          <a:p>
            <a:pPr marL="347345" marR="0" indent="-347345" fontAlgn="base">
              <a:lnSpc>
                <a:spcPct val="80000"/>
              </a:lnSpc>
              <a:spcBef>
                <a:spcPts val="430"/>
              </a:spcBef>
              <a:spcAft>
                <a:spcPts val="0"/>
              </a:spcAft>
            </a:pPr>
            <a:r>
              <a:rPr lang="en-IN" sz="1200"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347345" marR="0" indent="-347345" fontAlgn="base">
              <a:lnSpc>
                <a:spcPct val="80000"/>
              </a:lnSpc>
              <a:spcBef>
                <a:spcPts val="430"/>
              </a:spcBef>
              <a:spcAft>
                <a:spcPts val="0"/>
              </a:spcAft>
            </a:pPr>
            <a:r>
              <a:rPr lang="en-IN" sz="1200" b="1" i="1" dirty="0">
                <a:solidFill>
                  <a:srgbClr val="000000"/>
                </a:solidFill>
                <a:effectLst/>
                <a:latin typeface="Times New Roman" panose="02020603050405020304" pitchFamily="18" charset="0"/>
                <a:ea typeface="Times New Roman" panose="02020603050405020304" pitchFamily="18" charset="0"/>
              </a:rPr>
              <a:t>Trackback:</a:t>
            </a:r>
            <a:endParaRPr lang="en-US" sz="1200" dirty="0">
              <a:effectLst/>
              <a:latin typeface="Times New Roman" panose="02020603050405020304" pitchFamily="18" charset="0"/>
              <a:ea typeface="Times New Roman" panose="02020603050405020304" pitchFamily="18" charset="0"/>
            </a:endParaRPr>
          </a:p>
          <a:p>
            <a:pPr marL="347345" marR="0" indent="-347345" fontAlgn="base">
              <a:lnSpc>
                <a:spcPct val="80000"/>
              </a:lnSpc>
              <a:spcBef>
                <a:spcPts val="430"/>
              </a:spcBef>
              <a:spcAft>
                <a:spcPts val="0"/>
              </a:spcAft>
            </a:pPr>
            <a:r>
              <a:rPr lang="en-IN" sz="1200" dirty="0">
                <a:solidFill>
                  <a:srgbClr val="000000"/>
                </a:solidFill>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347345" marR="0" indent="-347345" fontAlgn="base">
              <a:lnSpc>
                <a:spcPct val="80000"/>
              </a:lnSpc>
              <a:spcBef>
                <a:spcPts val="430"/>
              </a:spcBef>
              <a:spcAft>
                <a:spcPts val="0"/>
              </a:spcAft>
            </a:pPr>
            <a:r>
              <a:rPr lang="en-IN" sz="1200" dirty="0">
                <a:solidFill>
                  <a:srgbClr val="000000"/>
                </a:solidFill>
                <a:effectLst/>
                <a:latin typeface="Times New Roman" panose="02020603050405020304" pitchFamily="18" charset="0"/>
                <a:ea typeface="Times New Roman" panose="02020603050405020304" pitchFamily="18" charset="0"/>
              </a:rPr>
              <a:t> 				     </a:t>
            </a:r>
            <a:r>
              <a:rPr lang="en-IN" sz="1200" dirty="0">
                <a:solidFill>
                  <a:srgbClr val="000000"/>
                </a:solidFill>
                <a:effectLst/>
                <a:latin typeface="Times New Roman" panose="02020603050405020304" pitchFamily="18" charset="0"/>
                <a:ea typeface="Times New Roman" panose="02020603050405020304" pitchFamily="18" charset="0"/>
                <a:sym typeface="Symbol" panose="05050102010706020507" pitchFamily="18" charset="2"/>
              </a:rPr>
              <a:t></a:t>
            </a:r>
            <a:r>
              <a:rPr lang="en-IN" sz="1200" baseline="-25000" dirty="0">
                <a:solidFill>
                  <a:srgbClr val="000000"/>
                </a:solidFill>
                <a:effectLst/>
                <a:latin typeface="Times New Roman" panose="02020603050405020304" pitchFamily="18" charset="0"/>
                <a:ea typeface="Times New Roman" panose="02020603050405020304" pitchFamily="18" charset="0"/>
              </a:rPr>
              <a:t>N</a:t>
            </a:r>
            <a:r>
              <a:rPr lang="en-IN" sz="1200" dirty="0">
                <a:solidFill>
                  <a:srgbClr val="000000"/>
                </a:solidFill>
                <a:effectLst/>
                <a:latin typeface="Times New Roman" panose="02020603050405020304" pitchFamily="18" charset="0"/>
                <a:ea typeface="Times New Roman" panose="02020603050405020304" pitchFamily="18" charset="0"/>
              </a:rPr>
              <a:t>* = </a:t>
            </a:r>
            <a:r>
              <a:rPr lang="en-IN" sz="1200" dirty="0" err="1">
                <a:solidFill>
                  <a:srgbClr val="000000"/>
                </a:solidFill>
                <a:effectLst/>
                <a:latin typeface="Times New Roman" panose="02020603050405020304" pitchFamily="18" charset="0"/>
                <a:ea typeface="Times New Roman" panose="02020603050405020304" pitchFamily="18" charset="0"/>
              </a:rPr>
              <a:t>argmax</a:t>
            </a:r>
            <a:r>
              <a:rPr lang="en-IN" sz="1200" baseline="-25000" dirty="0" err="1">
                <a:solidFill>
                  <a:srgbClr val="000000"/>
                </a:solidFill>
                <a:effectLst/>
                <a:latin typeface="Times New Roman" panose="02020603050405020304" pitchFamily="18" charset="0"/>
                <a:ea typeface="Times New Roman" panose="02020603050405020304" pitchFamily="18" charset="0"/>
              </a:rPr>
              <a:t>k</a:t>
            </a:r>
            <a:r>
              <a:rPr lang="en-IN" sz="1200" dirty="0">
                <a:solidFill>
                  <a:srgbClr val="000000"/>
                </a:solidFill>
                <a:effectLst/>
                <a:latin typeface="Times New Roman" panose="02020603050405020304" pitchFamily="18" charset="0"/>
                <a:ea typeface="Times New Roman" panose="02020603050405020304" pitchFamily="18" charset="0"/>
              </a:rPr>
              <a:t> </a:t>
            </a:r>
            <a:r>
              <a:rPr lang="en-IN" sz="1200" dirty="0" err="1">
                <a:solidFill>
                  <a:srgbClr val="000000"/>
                </a:solidFill>
                <a:effectLst/>
                <a:latin typeface="Times New Roman" panose="02020603050405020304" pitchFamily="18" charset="0"/>
                <a:ea typeface="Times New Roman" panose="02020603050405020304" pitchFamily="18" charset="0"/>
              </a:rPr>
              <a:t>V</a:t>
            </a:r>
            <a:r>
              <a:rPr lang="en-IN" sz="1200" baseline="-25000" dirty="0" err="1">
                <a:solidFill>
                  <a:srgbClr val="000000"/>
                </a:solidFill>
                <a:effectLst/>
                <a:latin typeface="Times New Roman" panose="02020603050405020304" pitchFamily="18" charset="0"/>
                <a:ea typeface="Times New Roman" panose="02020603050405020304" pitchFamily="18" charset="0"/>
              </a:rPr>
              <a:t>k</a:t>
            </a:r>
            <a:r>
              <a:rPr lang="en-IN" sz="1200" dirty="0">
                <a:solidFill>
                  <a:srgbClr val="000000"/>
                </a:solidFill>
                <a:effectLst/>
                <a:latin typeface="Times New Roman" panose="02020603050405020304" pitchFamily="18" charset="0"/>
                <a:ea typeface="Times New Roman" panose="02020603050405020304" pitchFamily="18" charset="0"/>
              </a:rPr>
              <a:t>(N)</a:t>
            </a:r>
            <a:endParaRPr lang="en-US" sz="1200" dirty="0">
              <a:effectLst/>
              <a:latin typeface="Times New Roman" panose="02020603050405020304" pitchFamily="18" charset="0"/>
              <a:ea typeface="Times New Roman" panose="02020603050405020304" pitchFamily="18" charset="0"/>
            </a:endParaRPr>
          </a:p>
          <a:p>
            <a:pPr marL="347345" marR="0" indent="-347345" fontAlgn="base">
              <a:lnSpc>
                <a:spcPct val="80000"/>
              </a:lnSpc>
              <a:spcBef>
                <a:spcPts val="430"/>
              </a:spcBef>
              <a:spcAft>
                <a:spcPts val="0"/>
              </a:spcAft>
            </a:pPr>
            <a:r>
              <a:rPr lang="en-IN" sz="1200" dirty="0">
                <a:solidFill>
                  <a:srgbClr val="000000"/>
                </a:solidFill>
                <a:effectLst/>
                <a:latin typeface="Times New Roman" panose="02020603050405020304" pitchFamily="18" charset="0"/>
                <a:ea typeface="Times New Roman" panose="02020603050405020304" pitchFamily="18" charset="0"/>
              </a:rPr>
              <a:t>	 			     </a:t>
            </a:r>
            <a:r>
              <a:rPr lang="en-IN" sz="1200" dirty="0">
                <a:solidFill>
                  <a:srgbClr val="000000"/>
                </a:solidFill>
                <a:effectLst/>
                <a:latin typeface="Times New Roman" panose="02020603050405020304" pitchFamily="18" charset="0"/>
                <a:ea typeface="Times New Roman" panose="02020603050405020304" pitchFamily="18" charset="0"/>
                <a:sym typeface="Symbol" panose="05050102010706020507" pitchFamily="18" charset="2"/>
              </a:rPr>
              <a:t></a:t>
            </a:r>
            <a:r>
              <a:rPr lang="en-IN" sz="1200" baseline="-25000" dirty="0">
                <a:solidFill>
                  <a:srgbClr val="000000"/>
                </a:solidFill>
                <a:effectLst/>
                <a:latin typeface="Times New Roman" panose="02020603050405020304" pitchFamily="18" charset="0"/>
                <a:ea typeface="Times New Roman" panose="02020603050405020304" pitchFamily="18" charset="0"/>
              </a:rPr>
              <a:t>i-1</a:t>
            </a:r>
            <a:r>
              <a:rPr lang="en-IN" sz="1200" dirty="0">
                <a:solidFill>
                  <a:srgbClr val="000000"/>
                </a:solidFill>
                <a:effectLst/>
                <a:latin typeface="Times New Roman" panose="02020603050405020304" pitchFamily="18" charset="0"/>
                <a:ea typeface="Times New Roman" panose="02020603050405020304" pitchFamily="18" charset="0"/>
              </a:rPr>
              <a:t>*  = </a:t>
            </a:r>
            <a:r>
              <a:rPr lang="en-IN" sz="1200" dirty="0" err="1">
                <a:solidFill>
                  <a:srgbClr val="000000"/>
                </a:solidFill>
                <a:effectLst/>
                <a:latin typeface="Times New Roman" panose="02020603050405020304" pitchFamily="18" charset="0"/>
                <a:ea typeface="Times New Roman" panose="02020603050405020304" pitchFamily="18" charset="0"/>
              </a:rPr>
              <a:t>Ptr</a:t>
            </a:r>
            <a:r>
              <a:rPr lang="en-IN" sz="1200" baseline="-25000" dirty="0" err="1">
                <a:solidFill>
                  <a:srgbClr val="000000"/>
                </a:solidFill>
                <a:effectLst/>
                <a:latin typeface="Times New Roman" panose="02020603050405020304" pitchFamily="18" charset="0"/>
                <a:ea typeface="Times New Roman" panose="02020603050405020304" pitchFamily="18" charset="0"/>
                <a:sym typeface="Symbol" panose="05050102010706020507" pitchFamily="18" charset="2"/>
              </a:rPr>
              <a:t></a:t>
            </a:r>
            <a:r>
              <a:rPr lang="en-IN" sz="1200" baseline="-25000" dirty="0" err="1">
                <a:solidFill>
                  <a:srgbClr val="000000"/>
                </a:solidFill>
                <a:effectLst/>
                <a:latin typeface="Times New Roman" panose="02020603050405020304" pitchFamily="18" charset="0"/>
                <a:ea typeface="Times New Roman" panose="02020603050405020304" pitchFamily="18" charset="0"/>
              </a:rPr>
              <a:t>i</a:t>
            </a:r>
            <a:r>
              <a:rPr lang="en-IN" sz="1200" dirty="0">
                <a:solidFill>
                  <a:srgbClr val="000000"/>
                </a:solidFill>
                <a:effectLst/>
                <a:latin typeface="Times New Roman" panose="02020603050405020304" pitchFamily="18" charset="0"/>
                <a:ea typeface="Times New Roman" panose="02020603050405020304" pitchFamily="18" charset="0"/>
              </a:rPr>
              <a:t> (</a:t>
            </a:r>
            <a:r>
              <a:rPr lang="en-IN" sz="1200" dirty="0" err="1">
                <a:solidFill>
                  <a:srgbClr val="000000"/>
                </a:solidFill>
                <a:effectLst/>
                <a:latin typeface="Times New Roman" panose="02020603050405020304" pitchFamily="18" charset="0"/>
                <a:ea typeface="Times New Roman" panose="02020603050405020304" pitchFamily="18" charset="0"/>
              </a:rPr>
              <a:t>i</a:t>
            </a:r>
            <a:r>
              <a:rPr lang="en-IN" sz="1200" dirty="0">
                <a:solidFill>
                  <a:srgbClr val="000000"/>
                </a:solidFill>
                <a:effectLst/>
                <a:latin typeface="Times New Roman" panose="02020603050405020304" pitchFamily="18" charset="0"/>
                <a:ea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endParaRPr>
          </a:p>
          <a:p>
            <a:pPr marL="347345" marR="0" indent="-347345" fontAlgn="base">
              <a:lnSpc>
                <a:spcPct val="80000"/>
              </a:lnSpc>
              <a:spcBef>
                <a:spcPts val="430"/>
              </a:spcBef>
              <a:spcAft>
                <a:spcPts val="0"/>
              </a:spcAft>
            </a:pPr>
            <a:r>
              <a:rPr lang="en-IN" sz="1200"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800"/>
              </a:spcAft>
            </a:pPr>
            <a:r>
              <a:rPr lang="en-US" sz="1200" dirty="0">
                <a:effectLst/>
                <a:latin typeface="Times New Roman" panose="02020603050405020304" pitchFamily="18" charset="0"/>
                <a:ea typeface="Calibri" panose="020F0502020204030204" pitchFamily="34" charset="0"/>
              </a:rPr>
              <a:t> </a:t>
            </a:r>
          </a:p>
        </p:txBody>
      </p:sp>
    </p:spTree>
    <p:extLst>
      <p:ext uri="{BB962C8B-B14F-4D97-AF65-F5344CB8AC3E}">
        <p14:creationId xmlns:p14="http://schemas.microsoft.com/office/powerpoint/2010/main" val="10774296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idx="1"/>
          </p:nvPr>
        </p:nvSpPr>
        <p:spPr/>
        <p:txBody>
          <a:bodyPr/>
          <a:lstStyle/>
          <a:p>
            <a:endParaRPr lang="en-US" dirty="0" smtClean="0"/>
          </a:p>
          <a:p>
            <a:pPr marL="0" indent="0">
              <a:buNone/>
            </a:pPr>
            <a:r>
              <a:rPr lang="en-US" dirty="0" smtClean="0"/>
              <a:t>We </a:t>
            </a:r>
            <a:r>
              <a:rPr lang="en-US" dirty="0"/>
              <a:t>have proteins made up of amino acids, using the data mining techniques we are trying to find out the secondary structure through which we can predict the diseases which a person may be getting in the future through inheritance by looking at the secondary structure and is very much useful for drug manufacturing.</a:t>
            </a:r>
            <a:endParaRPr lang="en-US" dirty="0"/>
          </a:p>
        </p:txBody>
      </p:sp>
    </p:spTree>
    <p:extLst>
      <p:ext uri="{BB962C8B-B14F-4D97-AF65-F5344CB8AC3E}">
        <p14:creationId xmlns:p14="http://schemas.microsoft.com/office/powerpoint/2010/main" val="5951888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IN" dirty="0"/>
              <a:t>Underflows are a significant problem</a:t>
            </a:r>
            <a:endParaRPr lang="en-US" dirty="0"/>
          </a:p>
          <a:p>
            <a:pPr fontAlgn="base"/>
            <a:r>
              <a:rPr lang="en-IN" dirty="0"/>
              <a:t> </a:t>
            </a:r>
            <a:endParaRPr lang="en-US" dirty="0"/>
          </a:p>
          <a:p>
            <a:pPr algn="ctr" fontAlgn="base"/>
            <a:r>
              <a:rPr lang="en-IN" b="1" dirty="0"/>
              <a:t>P[ x</a:t>
            </a:r>
            <a:r>
              <a:rPr lang="en-IN" b="1" baseline="-25000" dirty="0"/>
              <a:t>1</a:t>
            </a:r>
            <a:r>
              <a:rPr lang="en-IN" b="1" dirty="0"/>
              <a:t>,…., x</a:t>
            </a:r>
            <a:r>
              <a:rPr lang="en-IN" b="1" baseline="-25000" dirty="0"/>
              <a:t>i</a:t>
            </a:r>
            <a:r>
              <a:rPr lang="en-IN" b="1" dirty="0"/>
              <a:t>, </a:t>
            </a:r>
            <a:r>
              <a:rPr lang="en-IN" b="1" dirty="0">
                <a:sym typeface="Symbol" panose="05050102010706020507" pitchFamily="18" charset="2"/>
              </a:rPr>
              <a:t></a:t>
            </a:r>
            <a:r>
              <a:rPr lang="en-IN" b="1" baseline="-25000" dirty="0"/>
              <a:t>1</a:t>
            </a:r>
            <a:r>
              <a:rPr lang="en-IN" b="1" dirty="0"/>
              <a:t>, …, </a:t>
            </a:r>
            <a:r>
              <a:rPr lang="en-IN" b="1" dirty="0">
                <a:sym typeface="Symbol" panose="05050102010706020507" pitchFamily="18" charset="2"/>
              </a:rPr>
              <a:t></a:t>
            </a:r>
            <a:r>
              <a:rPr lang="en-IN" b="1" baseline="-25000" dirty="0" err="1"/>
              <a:t>i</a:t>
            </a:r>
            <a:r>
              <a:rPr lang="en-IN" b="1" dirty="0"/>
              <a:t> ] =  a</a:t>
            </a:r>
            <a:r>
              <a:rPr lang="en-IN" b="1" baseline="-25000" dirty="0"/>
              <a:t>0</a:t>
            </a:r>
            <a:r>
              <a:rPr lang="en-IN" b="1" baseline="-25000" dirty="0">
                <a:sym typeface="Symbol" panose="05050102010706020507" pitchFamily="18" charset="2"/>
              </a:rPr>
              <a:t></a:t>
            </a:r>
            <a:r>
              <a:rPr lang="en-IN" b="1" baseline="-25000" dirty="0"/>
              <a:t>1 </a:t>
            </a:r>
            <a:r>
              <a:rPr lang="en-IN" b="1" dirty="0"/>
              <a:t>a</a:t>
            </a:r>
            <a:r>
              <a:rPr lang="en-IN" b="1" baseline="-25000" dirty="0">
                <a:sym typeface="Symbol" panose="05050102010706020507" pitchFamily="18" charset="2"/>
              </a:rPr>
              <a:t></a:t>
            </a:r>
            <a:r>
              <a:rPr lang="en-IN" b="1" baseline="-25000" dirty="0"/>
              <a:t>1</a:t>
            </a:r>
            <a:r>
              <a:rPr lang="en-IN" b="1" baseline="-25000" dirty="0">
                <a:sym typeface="Symbol" panose="05050102010706020507" pitchFamily="18" charset="2"/>
              </a:rPr>
              <a:t></a:t>
            </a:r>
            <a:r>
              <a:rPr lang="en-IN" b="1" baseline="-25000" dirty="0"/>
              <a:t>2</a:t>
            </a:r>
            <a:r>
              <a:rPr lang="en-IN" b="1" dirty="0"/>
              <a:t>……</a:t>
            </a:r>
            <a:r>
              <a:rPr lang="en-IN" b="1" dirty="0" err="1"/>
              <a:t>a</a:t>
            </a:r>
            <a:r>
              <a:rPr lang="en-IN" b="1" baseline="-25000" dirty="0" err="1">
                <a:sym typeface="Symbol" panose="05050102010706020507" pitchFamily="18" charset="2"/>
              </a:rPr>
              <a:t></a:t>
            </a:r>
            <a:r>
              <a:rPr lang="en-IN" b="1" baseline="-25000" dirty="0" err="1"/>
              <a:t>i</a:t>
            </a:r>
            <a:r>
              <a:rPr lang="en-IN" b="1" dirty="0"/>
              <a:t> e</a:t>
            </a:r>
            <a:r>
              <a:rPr lang="en-IN" b="1" baseline="-25000" dirty="0">
                <a:sym typeface="Symbol" panose="05050102010706020507" pitchFamily="18" charset="2"/>
              </a:rPr>
              <a:t></a:t>
            </a:r>
            <a:r>
              <a:rPr lang="en-IN" b="1" baseline="-25000" dirty="0"/>
              <a:t>1</a:t>
            </a:r>
            <a:r>
              <a:rPr lang="en-IN" b="1" dirty="0"/>
              <a:t>(x</a:t>
            </a:r>
            <a:r>
              <a:rPr lang="en-IN" b="1" baseline="-25000" dirty="0"/>
              <a:t>1</a:t>
            </a:r>
            <a:r>
              <a:rPr lang="en-IN" b="1" dirty="0"/>
              <a:t>)……</a:t>
            </a:r>
            <a:r>
              <a:rPr lang="en-IN" b="1" dirty="0" err="1"/>
              <a:t>e</a:t>
            </a:r>
            <a:r>
              <a:rPr lang="en-IN" b="1" baseline="-25000" dirty="0" err="1">
                <a:sym typeface="Symbol" panose="05050102010706020507" pitchFamily="18" charset="2"/>
              </a:rPr>
              <a:t></a:t>
            </a:r>
            <a:r>
              <a:rPr lang="en-IN" b="1" baseline="-25000" dirty="0" err="1"/>
              <a:t>i</a:t>
            </a:r>
            <a:r>
              <a:rPr lang="en-IN" b="1" dirty="0"/>
              <a:t>(x</a:t>
            </a:r>
            <a:r>
              <a:rPr lang="en-IN" b="1" baseline="-25000" dirty="0"/>
              <a:t>i</a:t>
            </a:r>
            <a:r>
              <a:rPr lang="en-IN" b="1" dirty="0"/>
              <a:t>)</a:t>
            </a:r>
            <a:endParaRPr lang="en-US" dirty="0"/>
          </a:p>
          <a:p>
            <a:pPr fontAlgn="base"/>
            <a:r>
              <a:rPr lang="en-IN" dirty="0"/>
              <a:t> </a:t>
            </a:r>
            <a:endParaRPr lang="en-US" dirty="0"/>
          </a:p>
          <a:p>
            <a:pPr fontAlgn="base"/>
            <a:r>
              <a:rPr lang="en-IN" dirty="0"/>
              <a:t>These numbers become extremely small – underflow </a:t>
            </a:r>
            <a:endParaRPr lang="en-US" dirty="0"/>
          </a:p>
          <a:p>
            <a:pPr fontAlgn="base"/>
            <a:r>
              <a:rPr lang="en-IN" dirty="0"/>
              <a:t> </a:t>
            </a:r>
            <a:endParaRPr lang="en-US" dirty="0"/>
          </a:p>
          <a:p>
            <a:pPr fontAlgn="base"/>
            <a:r>
              <a:rPr lang="en-IN" dirty="0" smtClean="0"/>
              <a:t>The Solution to such underflow is to take </a:t>
            </a:r>
            <a:r>
              <a:rPr lang="en-IN" dirty="0"/>
              <a:t>the logs of all values</a:t>
            </a:r>
            <a:endParaRPr lang="en-US" dirty="0"/>
          </a:p>
          <a:p>
            <a:pPr algn="ctr" fontAlgn="base"/>
            <a:r>
              <a:rPr lang="en-IN" dirty="0"/>
              <a:t> </a:t>
            </a:r>
            <a:endParaRPr lang="en-US" dirty="0"/>
          </a:p>
          <a:p>
            <a:pPr algn="ctr" fontAlgn="base"/>
            <a:r>
              <a:rPr lang="en-IN" b="1" dirty="0" err="1"/>
              <a:t>V</a:t>
            </a:r>
            <a:r>
              <a:rPr lang="en-IN" b="1" baseline="-25000" dirty="0" err="1"/>
              <a:t>l</a:t>
            </a:r>
            <a:r>
              <a:rPr lang="en-IN" b="1" dirty="0"/>
              <a:t>(</a:t>
            </a:r>
            <a:r>
              <a:rPr lang="en-IN" b="1" dirty="0" err="1"/>
              <a:t>i</a:t>
            </a:r>
            <a:r>
              <a:rPr lang="en-IN" b="1" dirty="0"/>
              <a:t>) = log</a:t>
            </a:r>
            <a:r>
              <a:rPr lang="en-IN" b="1" baseline="-25000" dirty="0"/>
              <a:t> </a:t>
            </a:r>
            <a:r>
              <a:rPr lang="en-IN" b="1" dirty="0" err="1"/>
              <a:t>e</a:t>
            </a:r>
            <a:r>
              <a:rPr lang="en-IN" b="1" baseline="-25000" dirty="0" err="1"/>
              <a:t>k</a:t>
            </a:r>
            <a:r>
              <a:rPr lang="en-IN" b="1" dirty="0"/>
              <a:t>(x</a:t>
            </a:r>
            <a:r>
              <a:rPr lang="en-IN" b="1" baseline="-25000" dirty="0"/>
              <a:t>i</a:t>
            </a:r>
            <a:r>
              <a:rPr lang="en-IN" b="1" dirty="0"/>
              <a:t>) + </a:t>
            </a:r>
            <a:r>
              <a:rPr lang="en-IN" b="1" dirty="0" err="1"/>
              <a:t>max</a:t>
            </a:r>
            <a:r>
              <a:rPr lang="en-IN" b="1" baseline="-25000" dirty="0" err="1"/>
              <a:t>k</a:t>
            </a:r>
            <a:r>
              <a:rPr lang="en-IN" b="1" dirty="0"/>
              <a:t> [ </a:t>
            </a:r>
            <a:r>
              <a:rPr lang="en-IN" b="1" dirty="0" err="1"/>
              <a:t>V</a:t>
            </a:r>
            <a:r>
              <a:rPr lang="en-IN" b="1" baseline="-25000" dirty="0" err="1"/>
              <a:t>k</a:t>
            </a:r>
            <a:r>
              <a:rPr lang="en-IN" b="1" dirty="0"/>
              <a:t>(i-1) + log </a:t>
            </a:r>
            <a:r>
              <a:rPr lang="en-IN" b="1" dirty="0" err="1"/>
              <a:t>a</a:t>
            </a:r>
            <a:r>
              <a:rPr lang="en-IN" b="1" baseline="-25000" dirty="0" err="1"/>
              <a:t>kl</a:t>
            </a:r>
            <a:r>
              <a:rPr lang="en-IN" b="1" dirty="0"/>
              <a:t> ]</a:t>
            </a:r>
            <a:endParaRPr lang="en-US" dirty="0"/>
          </a:p>
          <a:p>
            <a:endParaRPr lang="en-US" dirty="0"/>
          </a:p>
        </p:txBody>
      </p:sp>
    </p:spTree>
    <p:extLst>
      <p:ext uri="{BB962C8B-B14F-4D97-AF65-F5344CB8AC3E}">
        <p14:creationId xmlns:p14="http://schemas.microsoft.com/office/powerpoint/2010/main" val="7373547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 Of Viterbi</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7800" y="1846263"/>
            <a:ext cx="6184899" cy="4402137"/>
          </a:xfrm>
        </p:spPr>
      </p:pic>
    </p:spTree>
    <p:extLst>
      <p:ext uri="{BB962C8B-B14F-4D97-AF65-F5344CB8AC3E}">
        <p14:creationId xmlns:p14="http://schemas.microsoft.com/office/powerpoint/2010/main" val="6468338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a:t>
            </a:r>
            <a:r>
              <a:rPr lang="en-US" baseline="30000" dirty="0" err="1"/>
              <a:t>th</a:t>
            </a:r>
            <a:r>
              <a:rPr lang="en-US" dirty="0" smtClean="0"/>
              <a:t> Nearest Neighbor</a:t>
            </a:r>
            <a:endParaRPr lang="en-US" dirty="0"/>
          </a:p>
        </p:txBody>
      </p:sp>
      <p:sp>
        <p:nvSpPr>
          <p:cNvPr id="3" name="Content Placeholder 2"/>
          <p:cNvSpPr>
            <a:spLocks noGrp="1"/>
          </p:cNvSpPr>
          <p:nvPr>
            <p:ph idx="1"/>
          </p:nvPr>
        </p:nvSpPr>
        <p:spPr/>
        <p:txBody>
          <a:bodyPr/>
          <a:lstStyle/>
          <a:p>
            <a:endParaRPr lang="en-US" dirty="0" smtClean="0"/>
          </a:p>
          <a:p>
            <a:r>
              <a:rPr lang="en-US" dirty="0"/>
              <a:t>We implemented </a:t>
            </a:r>
            <a:r>
              <a:rPr lang="en-US" dirty="0" err="1"/>
              <a:t>K</a:t>
            </a:r>
            <a:r>
              <a:rPr lang="en-US" baseline="30000" dirty="0" err="1"/>
              <a:t>th</a:t>
            </a:r>
            <a:r>
              <a:rPr lang="en-US" dirty="0"/>
              <a:t> Nearest Neighbor to classify the proteins and to find the secondary structure and this we have done in three different levels as Level 2, Level 3 and Level 4. In Level 2 we have formed pairs of 2, two adjacent amino acids without repetition, in this level similarly in level 3 formed pairs of 3 and in level 4 pairs of 4 and then these structures obtained by the three different levels are found and the accuracy is found separately for these three different levels.</a:t>
            </a:r>
            <a:endParaRPr lang="en-US" dirty="0"/>
          </a:p>
        </p:txBody>
      </p:sp>
    </p:spTree>
    <p:extLst>
      <p:ext uri="{BB962C8B-B14F-4D97-AF65-F5344CB8AC3E}">
        <p14:creationId xmlns:p14="http://schemas.microsoft.com/office/powerpoint/2010/main" val="31080426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Model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2900" y="1846263"/>
            <a:ext cx="6540500" cy="4022725"/>
          </a:xfrm>
        </p:spPr>
      </p:pic>
    </p:spTree>
    <p:extLst>
      <p:ext uri="{BB962C8B-B14F-4D97-AF65-F5344CB8AC3E}">
        <p14:creationId xmlns:p14="http://schemas.microsoft.com/office/powerpoint/2010/main" val="23122985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Model</a:t>
            </a:r>
            <a:endParaRPr lang="en-US" dirty="0"/>
          </a:p>
        </p:txBody>
      </p:sp>
      <p:sp>
        <p:nvSpPr>
          <p:cNvPr id="3" name="Content Placeholder 2"/>
          <p:cNvSpPr>
            <a:spLocks noGrp="1"/>
          </p:cNvSpPr>
          <p:nvPr>
            <p:ph idx="1"/>
          </p:nvPr>
        </p:nvSpPr>
        <p:spPr/>
        <p:txBody>
          <a:bodyPr/>
          <a:lstStyle/>
          <a:p>
            <a:endParaRPr lang="en-US" dirty="0" smtClean="0"/>
          </a:p>
          <a:p>
            <a:r>
              <a:rPr lang="en-US" dirty="0"/>
              <a:t>The process model which will be used is Incremental model as the system needs to be updated very often and features are getting added day by day and as it is a research project it will need a lot to add and a lot of changes may be done Hence we are using incremental model and though, protein database is very vast we cannot use Waterfall Model as we are not yet clear of the complete protein </a:t>
            </a:r>
            <a:r>
              <a:rPr lang="en-US" dirty="0" err="1"/>
              <a:t>behaviour</a:t>
            </a:r>
            <a:r>
              <a:rPr lang="en-US" dirty="0"/>
              <a:t> and research is still going on and when compared to spiral and revolutionary as features are getting added Incremental suits the best.</a:t>
            </a:r>
            <a:endParaRPr lang="en-US" dirty="0"/>
          </a:p>
        </p:txBody>
      </p:sp>
    </p:spTree>
    <p:extLst>
      <p:ext uri="{BB962C8B-B14F-4D97-AF65-F5344CB8AC3E}">
        <p14:creationId xmlns:p14="http://schemas.microsoft.com/office/powerpoint/2010/main" val="18250116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Breakdown Structure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3157" y="1899965"/>
            <a:ext cx="8326012" cy="3915321"/>
          </a:xfrm>
        </p:spPr>
      </p:pic>
    </p:spTree>
    <p:extLst>
      <p:ext uri="{BB962C8B-B14F-4D97-AF65-F5344CB8AC3E}">
        <p14:creationId xmlns:p14="http://schemas.microsoft.com/office/powerpoint/2010/main" val="8213146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 Chart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9701" y="2338176"/>
            <a:ext cx="6985000" cy="3038899"/>
          </a:xfrm>
        </p:spPr>
      </p:pic>
    </p:spTree>
    <p:extLst>
      <p:ext uri="{BB962C8B-B14F-4D97-AF65-F5344CB8AC3E}">
        <p14:creationId xmlns:p14="http://schemas.microsoft.com/office/powerpoint/2010/main" val="28095569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 Holder</a:t>
            </a:r>
            <a:endParaRPr lang="en-US" dirty="0"/>
          </a:p>
        </p:txBody>
      </p:sp>
      <p:sp>
        <p:nvSpPr>
          <p:cNvPr id="3" name="Content Placeholder 2"/>
          <p:cNvSpPr>
            <a:spLocks noGrp="1"/>
          </p:cNvSpPr>
          <p:nvPr>
            <p:ph idx="1"/>
          </p:nvPr>
        </p:nvSpPr>
        <p:spPr/>
        <p:txBody>
          <a:bodyPr/>
          <a:lstStyle/>
          <a:p>
            <a:endParaRPr lang="en-US" dirty="0" smtClean="0"/>
          </a:p>
          <a:p>
            <a:pPr>
              <a:buFont typeface="Wingdings" panose="05000000000000000000" pitchFamily="2" charset="2"/>
              <a:buChar char="§"/>
            </a:pPr>
            <a:r>
              <a:rPr lang="en-US" dirty="0"/>
              <a:t> </a:t>
            </a:r>
            <a:r>
              <a:rPr lang="en-US" dirty="0" smtClean="0"/>
              <a:t>User/Administrator</a:t>
            </a:r>
          </a:p>
          <a:p>
            <a:pPr lvl="0"/>
            <a:r>
              <a:rPr lang="en-US" b="1" dirty="0"/>
              <a:t> Requirements Stake Holder</a:t>
            </a:r>
          </a:p>
          <a:p>
            <a:pPr>
              <a:buFont typeface="Wingdings" panose="05000000000000000000" pitchFamily="2" charset="2"/>
              <a:buChar char="§"/>
            </a:pPr>
            <a:r>
              <a:rPr lang="en-US" dirty="0" smtClean="0"/>
              <a:t> The </a:t>
            </a:r>
            <a:r>
              <a:rPr lang="en-US" dirty="0"/>
              <a:t>system shall ask the user/Admin to enter a valid protein </a:t>
            </a:r>
            <a:r>
              <a:rPr lang="en-US" dirty="0" smtClean="0"/>
              <a:t>sequence.</a:t>
            </a:r>
          </a:p>
          <a:p>
            <a:pPr>
              <a:buFont typeface="Wingdings" panose="05000000000000000000" pitchFamily="2" charset="2"/>
              <a:buChar char="§"/>
            </a:pPr>
            <a:r>
              <a:rPr lang="en-US" dirty="0" smtClean="0"/>
              <a:t> The </a:t>
            </a:r>
            <a:r>
              <a:rPr lang="en-US" dirty="0"/>
              <a:t>system shall ask the </a:t>
            </a:r>
            <a:r>
              <a:rPr lang="en-US" dirty="0" err="1"/>
              <a:t>fasta</a:t>
            </a:r>
            <a:r>
              <a:rPr lang="en-US" dirty="0"/>
              <a:t> format for </a:t>
            </a:r>
            <a:r>
              <a:rPr lang="en-US" dirty="0" err="1" smtClean="0"/>
              <a:t>knn</a:t>
            </a:r>
            <a:r>
              <a:rPr lang="en-US" dirty="0" smtClean="0"/>
              <a:t>.</a:t>
            </a:r>
          </a:p>
          <a:p>
            <a:pPr>
              <a:buFont typeface="Wingdings" panose="05000000000000000000" pitchFamily="2" charset="2"/>
              <a:buChar char="§"/>
            </a:pPr>
            <a:r>
              <a:rPr lang="en-US" dirty="0" smtClean="0"/>
              <a:t> The </a:t>
            </a:r>
            <a:r>
              <a:rPr lang="en-US" dirty="0"/>
              <a:t>system shall require User/Admin to enter equal length of secondary structure for accuracy </a:t>
            </a:r>
            <a:r>
              <a:rPr lang="en-US" dirty="0" smtClean="0"/>
              <a:t>  prediction.</a:t>
            </a:r>
          </a:p>
          <a:p>
            <a:pPr>
              <a:buFont typeface="Wingdings" panose="05000000000000000000" pitchFamily="2" charset="2"/>
              <a:buChar char="§"/>
            </a:pPr>
            <a:r>
              <a:rPr lang="en-US" dirty="0" smtClean="0"/>
              <a:t> The </a:t>
            </a:r>
            <a:r>
              <a:rPr lang="en-US" dirty="0"/>
              <a:t>system shall accept N length protein sequence for prediction.</a:t>
            </a:r>
            <a:endParaRPr lang="en-US" dirty="0"/>
          </a:p>
        </p:txBody>
      </p:sp>
    </p:spTree>
    <p:extLst>
      <p:ext uri="{BB962C8B-B14F-4D97-AF65-F5344CB8AC3E}">
        <p14:creationId xmlns:p14="http://schemas.microsoft.com/office/powerpoint/2010/main" val="37150204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Diagram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3453" y="1846263"/>
            <a:ext cx="5945419" cy="4022725"/>
          </a:xfrm>
        </p:spPr>
      </p:pic>
    </p:spTree>
    <p:extLst>
      <p:ext uri="{BB962C8B-B14F-4D97-AF65-F5344CB8AC3E}">
        <p14:creationId xmlns:p14="http://schemas.microsoft.com/office/powerpoint/2010/main" val="33537029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Diagram – Level 0</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9100" y="1846263"/>
            <a:ext cx="3644899" cy="4022725"/>
          </a:xfrm>
        </p:spPr>
      </p:pic>
    </p:spTree>
    <p:extLst>
      <p:ext uri="{BB962C8B-B14F-4D97-AF65-F5344CB8AC3E}">
        <p14:creationId xmlns:p14="http://schemas.microsoft.com/office/powerpoint/2010/main" val="2029988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a:t>
            </a:r>
            <a:endParaRPr lang="en-US" dirty="0"/>
          </a:p>
        </p:txBody>
      </p:sp>
      <p:sp>
        <p:nvSpPr>
          <p:cNvPr id="3" name="Content Placeholder 2"/>
          <p:cNvSpPr>
            <a:spLocks noGrp="1"/>
          </p:cNvSpPr>
          <p:nvPr>
            <p:ph idx="1"/>
          </p:nvPr>
        </p:nvSpPr>
        <p:spPr/>
        <p:txBody>
          <a:bodyPr/>
          <a:lstStyle/>
          <a:p>
            <a:endParaRPr lang="en-US" dirty="0" smtClean="0"/>
          </a:p>
          <a:p>
            <a:pPr marL="0" indent="0">
              <a:buNone/>
            </a:pPr>
            <a:r>
              <a:rPr lang="en-US" dirty="0" smtClean="0"/>
              <a:t>The main aim is to accurately predict secondary structure of the protein from its primary structure there by reducing the risk of inherited diseases and would be very much helpful in </a:t>
            </a:r>
            <a:r>
              <a:rPr lang="en-US" dirty="0"/>
              <a:t>d</a:t>
            </a:r>
            <a:r>
              <a:rPr lang="en-US" dirty="0" smtClean="0"/>
              <a:t>rug manufacturing.</a:t>
            </a:r>
            <a:endParaRPr lang="en-US" dirty="0"/>
          </a:p>
        </p:txBody>
      </p:sp>
    </p:spTree>
    <p:extLst>
      <p:ext uri="{BB962C8B-B14F-4D97-AF65-F5344CB8AC3E}">
        <p14:creationId xmlns:p14="http://schemas.microsoft.com/office/powerpoint/2010/main" val="4580532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 – Level </a:t>
            </a:r>
            <a:r>
              <a:rPr lang="en-US" dirty="0" smtClean="0"/>
              <a:t>1</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0600" y="1940560"/>
            <a:ext cx="4495800" cy="4022725"/>
          </a:xfrm>
        </p:spPr>
      </p:pic>
    </p:spTree>
    <p:extLst>
      <p:ext uri="{BB962C8B-B14F-4D97-AF65-F5344CB8AC3E}">
        <p14:creationId xmlns:p14="http://schemas.microsoft.com/office/powerpoint/2010/main" val="6311255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 – Accuracy Sequence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7499" y="1857096"/>
            <a:ext cx="7897327" cy="4001058"/>
          </a:xfrm>
        </p:spPr>
      </p:pic>
    </p:spTree>
    <p:extLst>
      <p:ext uri="{BB962C8B-B14F-4D97-AF65-F5344CB8AC3E}">
        <p14:creationId xmlns:p14="http://schemas.microsoft.com/office/powerpoint/2010/main" val="22158296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Sequence Diagram – </a:t>
            </a:r>
            <a:r>
              <a:rPr lang="en-US" sz="4400" dirty="0" smtClean="0"/>
              <a:t>Prediction </a:t>
            </a:r>
            <a:r>
              <a:rPr lang="en-US" sz="4400" dirty="0"/>
              <a:t>Sequence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0341" y="1857096"/>
            <a:ext cx="8011643" cy="4001058"/>
          </a:xfrm>
        </p:spPr>
      </p:pic>
    </p:spTree>
    <p:extLst>
      <p:ext uri="{BB962C8B-B14F-4D97-AF65-F5344CB8AC3E}">
        <p14:creationId xmlns:p14="http://schemas.microsoft.com/office/powerpoint/2010/main" val="20735731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Relation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935163"/>
            <a:ext cx="8115300" cy="4237037"/>
          </a:xfrm>
        </p:spPr>
      </p:pic>
    </p:spTree>
    <p:extLst>
      <p:ext uri="{BB962C8B-B14F-4D97-AF65-F5344CB8AC3E}">
        <p14:creationId xmlns:p14="http://schemas.microsoft.com/office/powerpoint/2010/main" val="8828935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Analysis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9388189"/>
              </p:ext>
            </p:extLst>
          </p:nvPr>
        </p:nvGraphicFramePr>
        <p:xfrm>
          <a:off x="1270000" y="2082800"/>
          <a:ext cx="9885678" cy="3301999"/>
        </p:xfrm>
        <a:graphic>
          <a:graphicData uri="http://schemas.openxmlformats.org/drawingml/2006/table">
            <a:tbl>
              <a:tblPr firstRow="1" firstCol="1" bandRow="1">
                <a:tableStyleId>{5C22544A-7EE6-4342-B048-85BDC9FD1C3A}</a:tableStyleId>
              </a:tblPr>
              <a:tblGrid>
                <a:gridCol w="2471420"/>
                <a:gridCol w="1960880"/>
                <a:gridCol w="1841500"/>
                <a:gridCol w="1524000"/>
                <a:gridCol w="1264072"/>
                <a:gridCol w="823806"/>
              </a:tblGrid>
              <a:tr h="1269859">
                <a:tc>
                  <a:txBody>
                    <a:bodyPr/>
                    <a:lstStyle/>
                    <a:p>
                      <a:pPr marL="0" marR="0">
                        <a:lnSpc>
                          <a:spcPct val="115000"/>
                        </a:lnSpc>
                        <a:spcBef>
                          <a:spcPts val="0"/>
                        </a:spcBef>
                        <a:spcAft>
                          <a:spcPts val="0"/>
                        </a:spcAft>
                      </a:pPr>
                      <a:r>
                        <a:rPr lang="en-US" sz="1200">
                          <a:effectLst/>
                        </a:rPr>
                        <a:t>Fasta Format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ForwardAlgorithm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Viterbi Algorithm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Level 2 KNN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Level 3 KNN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Level 4 KNN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6428">
                <a:tc>
                  <a:txBody>
                    <a:bodyPr/>
                    <a:lstStyle/>
                    <a:p>
                      <a:pPr marL="0" marR="0">
                        <a:lnSpc>
                          <a:spcPct val="115000"/>
                        </a:lnSpc>
                        <a:spcBef>
                          <a:spcPts val="0"/>
                        </a:spcBef>
                        <a:spcAft>
                          <a:spcPts val="0"/>
                        </a:spcAft>
                      </a:pPr>
                      <a:r>
                        <a:rPr lang="en-US" sz="1200">
                          <a:effectLst/>
                        </a:rPr>
                        <a:t>3GRS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66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53.2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6428">
                <a:tc>
                  <a:txBody>
                    <a:bodyPr/>
                    <a:lstStyle/>
                    <a:p>
                      <a:pPr marL="0" marR="0">
                        <a:lnSpc>
                          <a:spcPct val="115000"/>
                        </a:lnSpc>
                        <a:spcBef>
                          <a:spcPts val="0"/>
                        </a:spcBef>
                        <a:spcAft>
                          <a:spcPts val="0"/>
                        </a:spcAft>
                      </a:pPr>
                      <a:r>
                        <a:rPr lang="en-US" sz="1200">
                          <a:effectLst/>
                        </a:rPr>
                        <a:t>1ZTE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62.2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64.8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79.7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56.08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6428">
                <a:tc>
                  <a:txBody>
                    <a:bodyPr/>
                    <a:lstStyle/>
                    <a:p>
                      <a:pPr marL="0" marR="0">
                        <a:lnSpc>
                          <a:spcPct val="115000"/>
                        </a:lnSpc>
                        <a:spcBef>
                          <a:spcPts val="0"/>
                        </a:spcBef>
                        <a:spcAft>
                          <a:spcPts val="0"/>
                        </a:spcAft>
                      </a:pPr>
                      <a:r>
                        <a:rPr lang="en-US" sz="1200">
                          <a:effectLst/>
                        </a:rPr>
                        <a:t>1A7W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72.3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72.3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70.2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85.16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6428">
                <a:tc>
                  <a:txBody>
                    <a:bodyPr/>
                    <a:lstStyle/>
                    <a:p>
                      <a:pPr marL="0" marR="0">
                        <a:lnSpc>
                          <a:spcPct val="115000"/>
                        </a:lnSpc>
                        <a:spcBef>
                          <a:spcPts val="0"/>
                        </a:spcBef>
                        <a:spcAft>
                          <a:spcPts val="0"/>
                        </a:spcAft>
                      </a:pPr>
                      <a:r>
                        <a:rPr lang="en-US" sz="1200">
                          <a:effectLst/>
                        </a:rPr>
                        <a:t>1ABS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68.75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71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91.4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91.4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6428">
                <a:tc>
                  <a:txBody>
                    <a:bodyPr/>
                    <a:lstStyle/>
                    <a:p>
                      <a:pPr marL="0" marR="0">
                        <a:lnSpc>
                          <a:spcPct val="115000"/>
                        </a:lnSpc>
                        <a:spcBef>
                          <a:spcPts val="0"/>
                        </a:spcBef>
                        <a:spcAft>
                          <a:spcPts val="0"/>
                        </a:spcAft>
                      </a:pPr>
                      <a:r>
                        <a:rPr lang="en-US" sz="1200">
                          <a:effectLst/>
                        </a:rPr>
                        <a:t>2FP1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81.74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84.1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80.9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90.47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98.4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474984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Shots</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768600" y="1846263"/>
            <a:ext cx="6058610" cy="4022725"/>
          </a:xfrm>
          <a:prstGeom prst="rect">
            <a:avLst/>
          </a:prstGeom>
        </p:spPr>
      </p:pic>
    </p:spTree>
    <p:extLst>
      <p:ext uri="{BB962C8B-B14F-4D97-AF65-F5344CB8AC3E}">
        <p14:creationId xmlns:p14="http://schemas.microsoft.com/office/powerpoint/2010/main" val="20957723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Shots – Continued…</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418864" y="1846263"/>
            <a:ext cx="5414598" cy="4022725"/>
          </a:xfrm>
          <a:prstGeom prst="rect">
            <a:avLst/>
          </a:prstGeom>
        </p:spPr>
      </p:pic>
    </p:spTree>
    <p:extLst>
      <p:ext uri="{BB962C8B-B14F-4D97-AF65-F5344CB8AC3E}">
        <p14:creationId xmlns:p14="http://schemas.microsoft.com/office/powerpoint/2010/main" val="13498316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and Validation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88458645"/>
              </p:ext>
            </p:extLst>
          </p:nvPr>
        </p:nvGraphicFramePr>
        <p:xfrm>
          <a:off x="1625599" y="1846263"/>
          <a:ext cx="9207503" cy="4022724"/>
        </p:xfrm>
        <a:graphic>
          <a:graphicData uri="http://schemas.openxmlformats.org/drawingml/2006/table">
            <a:tbl>
              <a:tblPr firstRow="1" firstCol="1" bandRow="1" bandCol="1">
                <a:tableStyleId>{5C22544A-7EE6-4342-B048-85BDC9FD1C3A}</a:tableStyleId>
              </a:tblPr>
              <a:tblGrid>
                <a:gridCol w="1452166"/>
                <a:gridCol w="2859632"/>
                <a:gridCol w="1874405"/>
                <a:gridCol w="1679452"/>
                <a:gridCol w="1341848"/>
              </a:tblGrid>
              <a:tr h="423445">
                <a:tc>
                  <a:txBody>
                    <a:bodyPr/>
                    <a:lstStyle/>
                    <a:p>
                      <a:pPr marL="0" marR="0" algn="just">
                        <a:lnSpc>
                          <a:spcPct val="150000"/>
                        </a:lnSpc>
                        <a:spcBef>
                          <a:spcPts val="0"/>
                        </a:spcBef>
                        <a:spcAft>
                          <a:spcPts val="0"/>
                        </a:spcAft>
                      </a:pPr>
                      <a:r>
                        <a:rPr lang="en-US" sz="900" dirty="0">
                          <a:effectLst/>
                        </a:rPr>
                        <a:t>Test case ID </a:t>
                      </a:r>
                      <a:endParaRPr lang="en-US" sz="900" dirty="0">
                        <a:effectLst/>
                        <a:latin typeface="Times New Roman" panose="02020603050405020304" pitchFamily="18" charset="0"/>
                        <a:ea typeface="Calibri" panose="020F0502020204030204" pitchFamily="34" charset="0"/>
                      </a:endParaRPr>
                    </a:p>
                  </a:txBody>
                  <a:tcPr marL="52931" marR="52931" marT="0" marB="0"/>
                </a:tc>
                <a:tc>
                  <a:txBody>
                    <a:bodyPr/>
                    <a:lstStyle/>
                    <a:p>
                      <a:pPr marL="0" marR="0" algn="just">
                        <a:lnSpc>
                          <a:spcPct val="150000"/>
                        </a:lnSpc>
                        <a:spcBef>
                          <a:spcPts val="0"/>
                        </a:spcBef>
                        <a:spcAft>
                          <a:spcPts val="0"/>
                        </a:spcAft>
                      </a:pPr>
                      <a:r>
                        <a:rPr lang="en-US" sz="900">
                          <a:effectLst/>
                        </a:rPr>
                        <a:t>Test Case </a:t>
                      </a:r>
                      <a:endParaRPr lang="en-US" sz="900">
                        <a:effectLst/>
                        <a:latin typeface="Times New Roman" panose="02020603050405020304" pitchFamily="18" charset="0"/>
                        <a:ea typeface="Calibri" panose="020F0502020204030204" pitchFamily="34" charset="0"/>
                      </a:endParaRPr>
                    </a:p>
                  </a:txBody>
                  <a:tcPr marL="52931" marR="52931" marT="0" marB="0"/>
                </a:tc>
                <a:tc>
                  <a:txBody>
                    <a:bodyPr/>
                    <a:lstStyle/>
                    <a:p>
                      <a:pPr marL="0" marR="0" algn="just">
                        <a:lnSpc>
                          <a:spcPct val="150000"/>
                        </a:lnSpc>
                        <a:spcBef>
                          <a:spcPts val="0"/>
                        </a:spcBef>
                        <a:spcAft>
                          <a:spcPts val="0"/>
                        </a:spcAft>
                      </a:pPr>
                      <a:r>
                        <a:rPr lang="en-US" sz="900">
                          <a:effectLst/>
                        </a:rPr>
                        <a:t>Expected Result </a:t>
                      </a:r>
                      <a:endParaRPr lang="en-US" sz="900">
                        <a:effectLst/>
                        <a:latin typeface="Times New Roman" panose="02020603050405020304" pitchFamily="18" charset="0"/>
                        <a:ea typeface="Calibri" panose="020F0502020204030204" pitchFamily="34" charset="0"/>
                      </a:endParaRPr>
                    </a:p>
                  </a:txBody>
                  <a:tcPr marL="52931" marR="52931" marT="0" marB="0"/>
                </a:tc>
                <a:tc>
                  <a:txBody>
                    <a:bodyPr/>
                    <a:lstStyle/>
                    <a:p>
                      <a:pPr marL="0" marR="0" algn="just">
                        <a:lnSpc>
                          <a:spcPct val="150000"/>
                        </a:lnSpc>
                        <a:spcBef>
                          <a:spcPts val="0"/>
                        </a:spcBef>
                        <a:spcAft>
                          <a:spcPts val="0"/>
                        </a:spcAft>
                      </a:pPr>
                      <a:r>
                        <a:rPr lang="en-US" sz="900">
                          <a:effectLst/>
                        </a:rPr>
                        <a:t>Actual Result </a:t>
                      </a:r>
                      <a:endParaRPr lang="en-US" sz="900">
                        <a:effectLst/>
                        <a:latin typeface="Times New Roman" panose="02020603050405020304" pitchFamily="18" charset="0"/>
                        <a:ea typeface="Calibri" panose="020F0502020204030204" pitchFamily="34" charset="0"/>
                      </a:endParaRPr>
                    </a:p>
                  </a:txBody>
                  <a:tcPr marL="52931" marR="52931" marT="0" marB="0"/>
                </a:tc>
                <a:tc>
                  <a:txBody>
                    <a:bodyPr/>
                    <a:lstStyle/>
                    <a:p>
                      <a:pPr marL="0" marR="0" algn="just">
                        <a:lnSpc>
                          <a:spcPct val="150000"/>
                        </a:lnSpc>
                        <a:spcBef>
                          <a:spcPts val="0"/>
                        </a:spcBef>
                        <a:spcAft>
                          <a:spcPts val="0"/>
                        </a:spcAft>
                      </a:pPr>
                      <a:r>
                        <a:rPr lang="en-US" sz="900">
                          <a:effectLst/>
                        </a:rPr>
                        <a:t>Test Outcome </a:t>
                      </a:r>
                      <a:endParaRPr lang="en-US" sz="900">
                        <a:effectLst/>
                        <a:latin typeface="Times New Roman" panose="02020603050405020304" pitchFamily="18" charset="0"/>
                        <a:ea typeface="Calibri" panose="020F0502020204030204" pitchFamily="34" charset="0"/>
                      </a:endParaRPr>
                    </a:p>
                  </a:txBody>
                  <a:tcPr marL="52931" marR="52931" marT="0" marB="0"/>
                </a:tc>
              </a:tr>
              <a:tr h="846889">
                <a:tc>
                  <a:txBody>
                    <a:bodyPr/>
                    <a:lstStyle/>
                    <a:p>
                      <a:pPr marL="0" marR="0" algn="just">
                        <a:lnSpc>
                          <a:spcPct val="150000"/>
                        </a:lnSpc>
                        <a:spcBef>
                          <a:spcPts val="0"/>
                        </a:spcBef>
                        <a:spcAft>
                          <a:spcPts val="0"/>
                        </a:spcAft>
                      </a:pPr>
                      <a:r>
                        <a:rPr lang="en-US" sz="900">
                          <a:effectLst/>
                        </a:rPr>
                        <a:t>1</a:t>
                      </a:r>
                      <a:endParaRPr lang="en-US" sz="900">
                        <a:effectLst/>
                        <a:latin typeface="Times New Roman" panose="02020603050405020304" pitchFamily="18" charset="0"/>
                        <a:ea typeface="Calibri" panose="020F0502020204030204" pitchFamily="34" charset="0"/>
                      </a:endParaRPr>
                    </a:p>
                  </a:txBody>
                  <a:tcPr marL="52931" marR="52931" marT="0" marB="0"/>
                </a:tc>
                <a:tc>
                  <a:txBody>
                    <a:bodyPr/>
                    <a:lstStyle/>
                    <a:p>
                      <a:pPr marL="0" marR="0" algn="just">
                        <a:lnSpc>
                          <a:spcPct val="150000"/>
                        </a:lnSpc>
                        <a:spcBef>
                          <a:spcPts val="0"/>
                        </a:spcBef>
                        <a:spcAft>
                          <a:spcPts val="0"/>
                        </a:spcAft>
                      </a:pPr>
                      <a:r>
                        <a:rPr lang="en-US" sz="1050">
                          <a:effectLst/>
                        </a:rPr>
                        <a:t>Inputs must be entered </a:t>
                      </a:r>
                      <a:endParaRPr lang="en-US" sz="1050">
                        <a:effectLst/>
                        <a:latin typeface="Times New Roman" panose="02020603050405020304" pitchFamily="18" charset="0"/>
                        <a:ea typeface="Calibri" panose="020F0502020204030204" pitchFamily="34" charset="0"/>
                      </a:endParaRPr>
                    </a:p>
                  </a:txBody>
                  <a:tcPr marL="52931" marR="52931" marT="0" marB="0"/>
                </a:tc>
                <a:tc>
                  <a:txBody>
                    <a:bodyPr/>
                    <a:lstStyle/>
                    <a:p>
                      <a:pPr marL="0" marR="0" algn="just">
                        <a:lnSpc>
                          <a:spcPct val="150000"/>
                        </a:lnSpc>
                        <a:spcBef>
                          <a:spcPts val="0"/>
                        </a:spcBef>
                        <a:spcAft>
                          <a:spcPts val="0"/>
                        </a:spcAft>
                      </a:pPr>
                      <a:r>
                        <a:rPr lang="en-US" sz="1050">
                          <a:effectLst/>
                        </a:rPr>
                        <a:t>It should show an alert box stating that inputs not entered correctly</a:t>
                      </a:r>
                      <a:endParaRPr lang="en-US" sz="1050">
                        <a:effectLst/>
                        <a:latin typeface="Times New Roman" panose="02020603050405020304" pitchFamily="18" charset="0"/>
                        <a:ea typeface="Calibri" panose="020F0502020204030204" pitchFamily="34" charset="0"/>
                      </a:endParaRPr>
                    </a:p>
                  </a:txBody>
                  <a:tcPr marL="52931" marR="52931" marT="0" marB="0"/>
                </a:tc>
                <a:tc>
                  <a:txBody>
                    <a:bodyPr/>
                    <a:lstStyle/>
                    <a:p>
                      <a:pPr marL="0" marR="0" algn="just">
                        <a:lnSpc>
                          <a:spcPct val="150000"/>
                        </a:lnSpc>
                        <a:spcBef>
                          <a:spcPts val="0"/>
                        </a:spcBef>
                        <a:spcAft>
                          <a:spcPts val="0"/>
                        </a:spcAft>
                      </a:pPr>
                      <a:r>
                        <a:rPr lang="en-US" sz="1050" dirty="0" smtClean="0">
                          <a:effectLst/>
                        </a:rPr>
                        <a:t>Working condition</a:t>
                      </a:r>
                      <a:endParaRPr lang="en-US" sz="1050" dirty="0">
                        <a:effectLst/>
                        <a:latin typeface="Times New Roman" panose="02020603050405020304" pitchFamily="18" charset="0"/>
                        <a:ea typeface="Calibri" panose="020F0502020204030204" pitchFamily="34" charset="0"/>
                      </a:endParaRPr>
                    </a:p>
                  </a:txBody>
                  <a:tcPr marL="52931" marR="52931" marT="0" marB="0"/>
                </a:tc>
                <a:tc>
                  <a:txBody>
                    <a:bodyPr/>
                    <a:lstStyle/>
                    <a:p>
                      <a:pPr marL="0" marR="0" algn="just">
                        <a:lnSpc>
                          <a:spcPct val="150000"/>
                        </a:lnSpc>
                        <a:spcBef>
                          <a:spcPts val="0"/>
                        </a:spcBef>
                        <a:spcAft>
                          <a:spcPts val="0"/>
                        </a:spcAft>
                      </a:pPr>
                      <a:r>
                        <a:rPr lang="en-US" sz="1050">
                          <a:effectLst/>
                        </a:rPr>
                        <a:t>Passes</a:t>
                      </a:r>
                    </a:p>
                    <a:p>
                      <a:pPr marL="0" marR="0" algn="just">
                        <a:lnSpc>
                          <a:spcPct val="150000"/>
                        </a:lnSpc>
                        <a:spcBef>
                          <a:spcPts val="0"/>
                        </a:spcBef>
                        <a:spcAft>
                          <a:spcPts val="0"/>
                        </a:spcAft>
                      </a:pPr>
                      <a:r>
                        <a:rPr lang="en-US" sz="1050">
                          <a:effectLst/>
                        </a:rPr>
                        <a:t> </a:t>
                      </a:r>
                    </a:p>
                    <a:p>
                      <a:pPr marL="0" marR="0" algn="just">
                        <a:lnSpc>
                          <a:spcPct val="150000"/>
                        </a:lnSpc>
                        <a:spcBef>
                          <a:spcPts val="0"/>
                        </a:spcBef>
                        <a:spcAft>
                          <a:spcPts val="0"/>
                        </a:spcAft>
                        <a:tabLst>
                          <a:tab pos="752475" algn="l"/>
                        </a:tabLst>
                      </a:pPr>
                      <a:r>
                        <a:rPr lang="en-US" sz="1050">
                          <a:effectLst/>
                        </a:rPr>
                        <a:t> </a:t>
                      </a:r>
                      <a:endParaRPr lang="en-US" sz="1050">
                        <a:effectLst/>
                        <a:latin typeface="Times New Roman" panose="02020603050405020304" pitchFamily="18" charset="0"/>
                        <a:ea typeface="Calibri" panose="020F0502020204030204" pitchFamily="34" charset="0"/>
                      </a:endParaRPr>
                    </a:p>
                  </a:txBody>
                  <a:tcPr marL="52931" marR="52931" marT="0" marB="0"/>
                </a:tc>
              </a:tr>
              <a:tr h="846889">
                <a:tc>
                  <a:txBody>
                    <a:bodyPr/>
                    <a:lstStyle/>
                    <a:p>
                      <a:pPr marL="0" marR="0" algn="just">
                        <a:lnSpc>
                          <a:spcPct val="150000"/>
                        </a:lnSpc>
                        <a:spcBef>
                          <a:spcPts val="0"/>
                        </a:spcBef>
                        <a:spcAft>
                          <a:spcPts val="0"/>
                        </a:spcAft>
                      </a:pPr>
                      <a:r>
                        <a:rPr lang="en-US" sz="900">
                          <a:effectLst/>
                        </a:rPr>
                        <a:t>2</a:t>
                      </a:r>
                      <a:endParaRPr lang="en-US" sz="900">
                        <a:effectLst/>
                        <a:latin typeface="Times New Roman" panose="02020603050405020304" pitchFamily="18" charset="0"/>
                        <a:ea typeface="Calibri" panose="020F0502020204030204" pitchFamily="34" charset="0"/>
                      </a:endParaRPr>
                    </a:p>
                  </a:txBody>
                  <a:tcPr marL="52931" marR="52931" marT="0" marB="0"/>
                </a:tc>
                <a:tc>
                  <a:txBody>
                    <a:bodyPr/>
                    <a:lstStyle/>
                    <a:p>
                      <a:pPr marL="0" marR="0" algn="just">
                        <a:lnSpc>
                          <a:spcPct val="150000"/>
                        </a:lnSpc>
                        <a:spcBef>
                          <a:spcPts val="0"/>
                        </a:spcBef>
                        <a:spcAft>
                          <a:spcPts val="0"/>
                        </a:spcAft>
                      </a:pPr>
                      <a:r>
                        <a:rPr lang="en-US" sz="1050">
                          <a:effectLst/>
                        </a:rPr>
                        <a:t>Both the proteins entered for accuracy check must be of same length </a:t>
                      </a:r>
                      <a:endParaRPr lang="en-US" sz="1050">
                        <a:effectLst/>
                        <a:latin typeface="Times New Roman" panose="02020603050405020304" pitchFamily="18" charset="0"/>
                        <a:ea typeface="Calibri" panose="020F0502020204030204" pitchFamily="34" charset="0"/>
                      </a:endParaRPr>
                    </a:p>
                  </a:txBody>
                  <a:tcPr marL="52931" marR="52931" marT="0" marB="0"/>
                </a:tc>
                <a:tc>
                  <a:txBody>
                    <a:bodyPr/>
                    <a:lstStyle/>
                    <a:p>
                      <a:pPr marL="0" marR="0" algn="just">
                        <a:lnSpc>
                          <a:spcPct val="150000"/>
                        </a:lnSpc>
                        <a:spcBef>
                          <a:spcPts val="0"/>
                        </a:spcBef>
                        <a:spcAft>
                          <a:spcPts val="0"/>
                        </a:spcAft>
                      </a:pPr>
                      <a:r>
                        <a:rPr lang="en-US" sz="1050">
                          <a:effectLst/>
                        </a:rPr>
                        <a:t>A prompt message to show length must be same</a:t>
                      </a:r>
                      <a:endParaRPr lang="en-US" sz="1050">
                        <a:effectLst/>
                        <a:latin typeface="Times New Roman" panose="02020603050405020304" pitchFamily="18" charset="0"/>
                        <a:ea typeface="Calibri" panose="020F0502020204030204" pitchFamily="34" charset="0"/>
                      </a:endParaRPr>
                    </a:p>
                  </a:txBody>
                  <a:tcPr marL="52931" marR="52931" marT="0" marB="0"/>
                </a:tc>
                <a:tc>
                  <a:txBody>
                    <a:bodyPr/>
                    <a:lstStyle/>
                    <a:p>
                      <a:pPr marL="0" marR="0" algn="just">
                        <a:lnSpc>
                          <a:spcPct val="150000"/>
                        </a:lnSpc>
                        <a:spcBef>
                          <a:spcPts val="0"/>
                        </a:spcBef>
                        <a:spcAft>
                          <a:spcPts val="0"/>
                        </a:spcAft>
                      </a:pPr>
                      <a:r>
                        <a:rPr lang="en-US" sz="1050">
                          <a:effectLst/>
                        </a:rPr>
                        <a:t>It is displaying</a:t>
                      </a:r>
                      <a:endParaRPr lang="en-US" sz="1050">
                        <a:effectLst/>
                        <a:latin typeface="Times New Roman" panose="02020603050405020304" pitchFamily="18" charset="0"/>
                        <a:ea typeface="Calibri" panose="020F0502020204030204" pitchFamily="34" charset="0"/>
                      </a:endParaRPr>
                    </a:p>
                  </a:txBody>
                  <a:tcPr marL="52931" marR="52931" marT="0" marB="0"/>
                </a:tc>
                <a:tc>
                  <a:txBody>
                    <a:bodyPr/>
                    <a:lstStyle/>
                    <a:p>
                      <a:pPr marL="0" marR="0" algn="just">
                        <a:lnSpc>
                          <a:spcPct val="150000"/>
                        </a:lnSpc>
                        <a:spcBef>
                          <a:spcPts val="0"/>
                        </a:spcBef>
                        <a:spcAft>
                          <a:spcPts val="0"/>
                        </a:spcAft>
                      </a:pPr>
                      <a:r>
                        <a:rPr lang="en-US" sz="1050">
                          <a:effectLst/>
                        </a:rPr>
                        <a:t>Passed</a:t>
                      </a:r>
                      <a:endParaRPr lang="en-US" sz="1050">
                        <a:effectLst/>
                        <a:latin typeface="Times New Roman" panose="02020603050405020304" pitchFamily="18" charset="0"/>
                        <a:ea typeface="Calibri" panose="020F0502020204030204" pitchFamily="34" charset="0"/>
                      </a:endParaRPr>
                    </a:p>
                  </a:txBody>
                  <a:tcPr marL="52931" marR="52931" marT="0" marB="0"/>
                </a:tc>
              </a:tr>
              <a:tr h="846889">
                <a:tc>
                  <a:txBody>
                    <a:bodyPr/>
                    <a:lstStyle/>
                    <a:p>
                      <a:pPr marL="0" marR="0" algn="just">
                        <a:lnSpc>
                          <a:spcPct val="150000"/>
                        </a:lnSpc>
                        <a:spcBef>
                          <a:spcPts val="0"/>
                        </a:spcBef>
                        <a:spcAft>
                          <a:spcPts val="0"/>
                        </a:spcAft>
                      </a:pPr>
                      <a:r>
                        <a:rPr lang="en-US" sz="900">
                          <a:effectLst/>
                        </a:rPr>
                        <a:t>3</a:t>
                      </a:r>
                      <a:endParaRPr lang="en-US" sz="900">
                        <a:effectLst/>
                        <a:latin typeface="Times New Roman" panose="02020603050405020304" pitchFamily="18" charset="0"/>
                        <a:ea typeface="Calibri" panose="020F0502020204030204" pitchFamily="34" charset="0"/>
                      </a:endParaRPr>
                    </a:p>
                  </a:txBody>
                  <a:tcPr marL="52931" marR="52931" marT="0" marB="0"/>
                </a:tc>
                <a:tc>
                  <a:txBody>
                    <a:bodyPr/>
                    <a:lstStyle/>
                    <a:p>
                      <a:pPr marL="0" marR="0" algn="just">
                        <a:lnSpc>
                          <a:spcPct val="150000"/>
                        </a:lnSpc>
                        <a:spcBef>
                          <a:spcPts val="0"/>
                        </a:spcBef>
                        <a:spcAft>
                          <a:spcPts val="0"/>
                        </a:spcAft>
                      </a:pPr>
                      <a:r>
                        <a:rPr lang="en-US" sz="1050">
                          <a:effectLst/>
                        </a:rPr>
                        <a:t>If only one input is given it should show need t input both the sequences to check</a:t>
                      </a:r>
                      <a:endParaRPr lang="en-US" sz="1050">
                        <a:effectLst/>
                        <a:latin typeface="Times New Roman" panose="02020603050405020304" pitchFamily="18" charset="0"/>
                        <a:ea typeface="Calibri" panose="020F0502020204030204" pitchFamily="34" charset="0"/>
                      </a:endParaRPr>
                    </a:p>
                  </a:txBody>
                  <a:tcPr marL="52931" marR="52931" marT="0" marB="0"/>
                </a:tc>
                <a:tc>
                  <a:txBody>
                    <a:bodyPr/>
                    <a:lstStyle/>
                    <a:p>
                      <a:pPr marL="0" marR="0" algn="just">
                        <a:lnSpc>
                          <a:spcPct val="150000"/>
                        </a:lnSpc>
                        <a:spcBef>
                          <a:spcPts val="0"/>
                        </a:spcBef>
                        <a:spcAft>
                          <a:spcPts val="0"/>
                        </a:spcAft>
                      </a:pPr>
                      <a:r>
                        <a:rPr lang="en-US" sz="1050">
                          <a:effectLst/>
                        </a:rPr>
                        <a:t>A prompt message to enter both the sequences</a:t>
                      </a:r>
                      <a:endParaRPr lang="en-US" sz="1050">
                        <a:effectLst/>
                        <a:latin typeface="Times New Roman" panose="02020603050405020304" pitchFamily="18" charset="0"/>
                        <a:ea typeface="Calibri" panose="020F0502020204030204" pitchFamily="34" charset="0"/>
                      </a:endParaRPr>
                    </a:p>
                  </a:txBody>
                  <a:tcPr marL="52931" marR="52931" marT="0" marB="0"/>
                </a:tc>
                <a:tc>
                  <a:txBody>
                    <a:bodyPr/>
                    <a:lstStyle/>
                    <a:p>
                      <a:pPr marL="0" marR="0" algn="just">
                        <a:lnSpc>
                          <a:spcPct val="150000"/>
                        </a:lnSpc>
                        <a:spcBef>
                          <a:spcPts val="0"/>
                        </a:spcBef>
                        <a:spcAft>
                          <a:spcPts val="0"/>
                        </a:spcAft>
                      </a:pPr>
                      <a:r>
                        <a:rPr lang="en-US" sz="1050">
                          <a:effectLst/>
                        </a:rPr>
                        <a:t>A prompt message to enter both sequences</a:t>
                      </a:r>
                      <a:endParaRPr lang="en-US" sz="1050">
                        <a:effectLst/>
                        <a:latin typeface="Times New Roman" panose="02020603050405020304" pitchFamily="18" charset="0"/>
                        <a:ea typeface="Calibri" panose="020F0502020204030204" pitchFamily="34" charset="0"/>
                      </a:endParaRPr>
                    </a:p>
                  </a:txBody>
                  <a:tcPr marL="52931" marR="52931" marT="0" marB="0"/>
                </a:tc>
                <a:tc>
                  <a:txBody>
                    <a:bodyPr/>
                    <a:lstStyle/>
                    <a:p>
                      <a:pPr marL="0" marR="0" algn="just">
                        <a:lnSpc>
                          <a:spcPct val="150000"/>
                        </a:lnSpc>
                        <a:spcBef>
                          <a:spcPts val="0"/>
                        </a:spcBef>
                        <a:spcAft>
                          <a:spcPts val="0"/>
                        </a:spcAft>
                      </a:pPr>
                      <a:r>
                        <a:rPr lang="en-US" sz="1050">
                          <a:effectLst/>
                        </a:rPr>
                        <a:t>Passed</a:t>
                      </a:r>
                      <a:endParaRPr lang="en-US" sz="1050">
                        <a:effectLst/>
                        <a:latin typeface="Times New Roman" panose="02020603050405020304" pitchFamily="18" charset="0"/>
                        <a:ea typeface="Calibri" panose="020F0502020204030204" pitchFamily="34" charset="0"/>
                      </a:endParaRPr>
                    </a:p>
                  </a:txBody>
                  <a:tcPr marL="52931" marR="52931" marT="0" marB="0"/>
                </a:tc>
              </a:tr>
              <a:tr h="1058612">
                <a:tc>
                  <a:txBody>
                    <a:bodyPr/>
                    <a:lstStyle/>
                    <a:p>
                      <a:pPr marL="0" marR="0" algn="just">
                        <a:lnSpc>
                          <a:spcPct val="150000"/>
                        </a:lnSpc>
                        <a:spcBef>
                          <a:spcPts val="0"/>
                        </a:spcBef>
                        <a:spcAft>
                          <a:spcPts val="0"/>
                        </a:spcAft>
                      </a:pPr>
                      <a:r>
                        <a:rPr lang="en-US" sz="900">
                          <a:effectLst/>
                        </a:rPr>
                        <a:t>6</a:t>
                      </a:r>
                      <a:endParaRPr lang="en-US" sz="900">
                        <a:effectLst/>
                        <a:latin typeface="Times New Roman" panose="02020603050405020304" pitchFamily="18" charset="0"/>
                        <a:ea typeface="Calibri" panose="020F0502020204030204" pitchFamily="34" charset="0"/>
                      </a:endParaRPr>
                    </a:p>
                  </a:txBody>
                  <a:tcPr marL="52931" marR="52931" marT="0" marB="0"/>
                </a:tc>
                <a:tc>
                  <a:txBody>
                    <a:bodyPr/>
                    <a:lstStyle/>
                    <a:p>
                      <a:pPr marL="0" marR="0" algn="just">
                        <a:lnSpc>
                          <a:spcPct val="150000"/>
                        </a:lnSpc>
                        <a:spcBef>
                          <a:spcPts val="0"/>
                        </a:spcBef>
                        <a:spcAft>
                          <a:spcPts val="0"/>
                        </a:spcAft>
                      </a:pPr>
                      <a:r>
                        <a:rPr lang="en-US" sz="1050">
                          <a:effectLst/>
                        </a:rPr>
                        <a:t>Login facility</a:t>
                      </a:r>
                      <a:endParaRPr lang="en-US" sz="1050">
                        <a:effectLst/>
                        <a:latin typeface="Times New Roman" panose="02020603050405020304" pitchFamily="18" charset="0"/>
                        <a:ea typeface="Calibri" panose="020F0502020204030204" pitchFamily="34" charset="0"/>
                      </a:endParaRPr>
                    </a:p>
                  </a:txBody>
                  <a:tcPr marL="52931" marR="52931" marT="0" marB="0"/>
                </a:tc>
                <a:tc>
                  <a:txBody>
                    <a:bodyPr/>
                    <a:lstStyle/>
                    <a:p>
                      <a:pPr marL="0" marR="0" algn="just">
                        <a:lnSpc>
                          <a:spcPct val="150000"/>
                        </a:lnSpc>
                        <a:spcBef>
                          <a:spcPts val="0"/>
                        </a:spcBef>
                        <a:spcAft>
                          <a:spcPts val="0"/>
                        </a:spcAft>
                      </a:pPr>
                      <a:r>
                        <a:rPr lang="en-US" sz="1050">
                          <a:effectLst/>
                        </a:rPr>
                        <a:t>There should be a username and password for anyone to enter the system</a:t>
                      </a:r>
                      <a:endParaRPr lang="en-US" sz="1050">
                        <a:effectLst/>
                        <a:latin typeface="Times New Roman" panose="02020603050405020304" pitchFamily="18" charset="0"/>
                        <a:ea typeface="Calibri" panose="020F0502020204030204" pitchFamily="34" charset="0"/>
                      </a:endParaRPr>
                    </a:p>
                  </a:txBody>
                  <a:tcPr marL="52931" marR="52931" marT="0" marB="0"/>
                </a:tc>
                <a:tc>
                  <a:txBody>
                    <a:bodyPr/>
                    <a:lstStyle/>
                    <a:p>
                      <a:pPr marL="0" marR="0" algn="just">
                        <a:lnSpc>
                          <a:spcPct val="150000"/>
                        </a:lnSpc>
                        <a:spcBef>
                          <a:spcPts val="0"/>
                        </a:spcBef>
                        <a:spcAft>
                          <a:spcPts val="0"/>
                        </a:spcAft>
                      </a:pPr>
                      <a:r>
                        <a:rPr lang="en-US" sz="1050">
                          <a:effectLst/>
                        </a:rPr>
                        <a:t>No login available.</a:t>
                      </a:r>
                      <a:endParaRPr lang="en-US" sz="1050">
                        <a:effectLst/>
                        <a:latin typeface="Times New Roman" panose="02020603050405020304" pitchFamily="18" charset="0"/>
                        <a:ea typeface="Calibri" panose="020F0502020204030204" pitchFamily="34" charset="0"/>
                      </a:endParaRPr>
                    </a:p>
                  </a:txBody>
                  <a:tcPr marL="52931" marR="52931" marT="0" marB="0"/>
                </a:tc>
                <a:tc>
                  <a:txBody>
                    <a:bodyPr/>
                    <a:lstStyle/>
                    <a:p>
                      <a:pPr marL="0" marR="0" algn="just">
                        <a:lnSpc>
                          <a:spcPct val="150000"/>
                        </a:lnSpc>
                        <a:spcBef>
                          <a:spcPts val="0"/>
                        </a:spcBef>
                        <a:spcAft>
                          <a:spcPts val="0"/>
                        </a:spcAft>
                      </a:pPr>
                      <a:r>
                        <a:rPr lang="en-US" sz="1050" dirty="0">
                          <a:effectLst/>
                        </a:rPr>
                        <a:t>Failed</a:t>
                      </a:r>
                      <a:endParaRPr lang="en-US" sz="1050" dirty="0">
                        <a:effectLst/>
                        <a:latin typeface="Times New Roman" panose="02020603050405020304" pitchFamily="18" charset="0"/>
                        <a:ea typeface="Calibri" panose="020F0502020204030204" pitchFamily="34" charset="0"/>
                      </a:endParaRPr>
                    </a:p>
                  </a:txBody>
                  <a:tcPr marL="52931" marR="52931" marT="0" marB="0"/>
                </a:tc>
              </a:tr>
            </a:tbl>
          </a:graphicData>
        </a:graphic>
      </p:graphicFrame>
    </p:spTree>
    <p:extLst>
      <p:ext uri="{BB962C8B-B14F-4D97-AF65-F5344CB8AC3E}">
        <p14:creationId xmlns:p14="http://schemas.microsoft.com/office/powerpoint/2010/main" val="16662598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smtClean="0"/>
          </a:p>
          <a:p>
            <a:r>
              <a:rPr lang="en-US" dirty="0"/>
              <a:t>Protein secondary structure plays an important role in the rapidly developing branches of engineering specializing in the study of objects in 3D structure prediction. But many of the researches they have applied probabilistic approach. Some companies have already used various architectures but three layer architectures gives good performance with minimum number of nodes. Association classification breaks the limitations of algorithms built on homological analysis and classic artificial intelligence, such as decision tree and the SVM and by pursuing a different way; it develops, out of rules of association classification. Up to now, for this problem maximum 90% achieved with less similarity. In our opinion, it is time for extensive search for the ways of practical use PSS accuracy and speed consideration are likely to remain important as genomic, proteomic and protein engineering projects continue to generate great challenges and opportunities in this area. The protein 2D structure prediction is one of the most hopeful works in the future.</a:t>
            </a:r>
          </a:p>
          <a:p>
            <a:endParaRPr lang="en-US" dirty="0"/>
          </a:p>
        </p:txBody>
      </p:sp>
    </p:spTree>
    <p:extLst>
      <p:ext uri="{BB962C8B-B14F-4D97-AF65-F5344CB8AC3E}">
        <p14:creationId xmlns:p14="http://schemas.microsoft.com/office/powerpoint/2010/main" val="38278700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endParaRPr lang="en-US" dirty="0" smtClean="0"/>
          </a:p>
          <a:p>
            <a:r>
              <a:rPr lang="en-US" dirty="0"/>
              <a:t>The main objective is to predict secondary structure with more accuracy by implementing the Hidden Markov Model combined with KNN.</a:t>
            </a:r>
          </a:p>
          <a:p>
            <a:endParaRPr lang="en-US" dirty="0"/>
          </a:p>
        </p:txBody>
      </p:sp>
    </p:spTree>
    <p:extLst>
      <p:ext uri="{BB962C8B-B14F-4D97-AF65-F5344CB8AC3E}">
        <p14:creationId xmlns:p14="http://schemas.microsoft.com/office/powerpoint/2010/main" val="2981005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Applicability</a:t>
            </a:r>
            <a:endParaRPr lang="en-US" dirty="0"/>
          </a:p>
        </p:txBody>
      </p:sp>
      <p:sp>
        <p:nvSpPr>
          <p:cNvPr id="3" name="Content Placeholder 2"/>
          <p:cNvSpPr>
            <a:spLocks noGrp="1"/>
          </p:cNvSpPr>
          <p:nvPr>
            <p:ph idx="1"/>
          </p:nvPr>
        </p:nvSpPr>
        <p:spPr/>
        <p:txBody>
          <a:bodyPr/>
          <a:lstStyle/>
          <a:p>
            <a:endParaRPr lang="en-US" dirty="0"/>
          </a:p>
          <a:p>
            <a:r>
              <a:rPr lang="en-US" dirty="0"/>
              <a:t>Successful secondary structure prediction provides a starting point for direct tertiary structure modeling and provides necessary information for protein folding resides completely within the primary structure.</a:t>
            </a:r>
            <a:endParaRPr lang="en-US" dirty="0" smtClean="0"/>
          </a:p>
        </p:txBody>
      </p:sp>
    </p:spTree>
    <p:extLst>
      <p:ext uri="{BB962C8B-B14F-4D97-AF65-F5344CB8AC3E}">
        <p14:creationId xmlns:p14="http://schemas.microsoft.com/office/powerpoint/2010/main" val="18805618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endParaRPr lang="en-US" dirty="0" smtClean="0"/>
          </a:p>
          <a:p>
            <a:r>
              <a:rPr lang="en-US" dirty="0"/>
              <a:t>We have proteins made up of amino </a:t>
            </a:r>
            <a:r>
              <a:rPr lang="en-US" dirty="0" smtClean="0"/>
              <a:t>acids, </a:t>
            </a:r>
            <a:r>
              <a:rPr lang="en-US" dirty="0"/>
              <a:t>using the data mining techniques we are trying to find out the secondary structure by converting the 20 different amino acids present in the sequence into three letter secondary structures as alpha, beta sheet, coil and </a:t>
            </a:r>
            <a:r>
              <a:rPr lang="en-US" dirty="0" smtClean="0"/>
              <a:t>others, for which </a:t>
            </a:r>
            <a:r>
              <a:rPr lang="en-US" dirty="0"/>
              <a:t>amino acid cannot be predicted. </a:t>
            </a:r>
          </a:p>
          <a:p>
            <a:endParaRPr lang="en-US" dirty="0"/>
          </a:p>
        </p:txBody>
      </p:sp>
    </p:spTree>
    <p:extLst>
      <p:ext uri="{BB962C8B-B14F-4D97-AF65-F5344CB8AC3E}">
        <p14:creationId xmlns:p14="http://schemas.microsoft.com/office/powerpoint/2010/main" val="3484663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59"/>
            <a:ext cx="3200400" cy="795054"/>
          </a:xfrm>
        </p:spPr>
        <p:txBody>
          <a:bodyPr>
            <a:normAutofit/>
          </a:bodyPr>
          <a:lstStyle/>
          <a:p>
            <a:r>
              <a:rPr lang="en-US" dirty="0" smtClean="0"/>
              <a:t>Purpose  </a:t>
            </a:r>
            <a:r>
              <a:rPr lang="en-US" u="sng" dirty="0" smtClean="0"/>
              <a:t>             </a:t>
            </a:r>
            <a:endParaRPr lang="en-US" u="sng"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0600" y="1259677"/>
            <a:ext cx="6492875" cy="4225871"/>
          </a:xfrm>
        </p:spPr>
      </p:pic>
      <p:sp>
        <p:nvSpPr>
          <p:cNvPr id="4" name="Text Placeholder 3"/>
          <p:cNvSpPr>
            <a:spLocks noGrp="1"/>
          </p:cNvSpPr>
          <p:nvPr>
            <p:ph type="body" sz="half" idx="2"/>
          </p:nvPr>
        </p:nvSpPr>
        <p:spPr>
          <a:xfrm>
            <a:off x="285007" y="1389413"/>
            <a:ext cx="3503221" cy="4915791"/>
          </a:xfrm>
        </p:spPr>
        <p:txBody>
          <a:bodyPr/>
          <a:lstStyle/>
          <a:p>
            <a:endParaRPr lang="en-US" dirty="0" smtClean="0"/>
          </a:p>
          <a:p>
            <a:r>
              <a:rPr lang="en-US" sz="2000" dirty="0" smtClean="0"/>
              <a:t>In </a:t>
            </a:r>
            <a:r>
              <a:rPr lang="en-US" sz="2000" dirty="0"/>
              <a:t>this project we are trying to improve the accuracy </a:t>
            </a:r>
            <a:r>
              <a:rPr lang="en-US" sz="2000" dirty="0" smtClean="0"/>
              <a:t>of the secondary structure thereby increasing accuracy of the 3-D structure which in turn helps us to determine the exact function of the protein using </a:t>
            </a:r>
            <a:r>
              <a:rPr lang="en-US" sz="2000" dirty="0"/>
              <a:t>different data mining algorithms and then trying to combine them with other algorithms for further accuracy. </a:t>
            </a:r>
            <a:endParaRPr lang="en-US" sz="2000" dirty="0"/>
          </a:p>
        </p:txBody>
      </p:sp>
    </p:spTree>
    <p:extLst>
      <p:ext uri="{BB962C8B-B14F-4D97-AF65-F5344CB8AC3E}">
        <p14:creationId xmlns:p14="http://schemas.microsoft.com/office/powerpoint/2010/main" val="40029135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endParaRPr lang="en-US" dirty="0" smtClean="0"/>
          </a:p>
          <a:p>
            <a:r>
              <a:rPr lang="en-US" dirty="0"/>
              <a:t>Bio molecular structure prediction is the prediction of the three-dimensional structure of a protein from its amino acid sequence, or of a nucleic acid from its base sequence. In other words, it is the prediction of secondary and tertiary structure from its primary structure. Structure prediction is the inverse of bio molecular design. Protein structure prediction is one of the most important goals pursued by bioinformatics and theoretical chemistry. Protein structure prediction is of high importance in medicine (for example, in drug design) and biotechnology (for example, in the design of novel enzymes). Every two years, the performance of current methods is assessed in the CASP experiment.</a:t>
            </a:r>
          </a:p>
          <a:p>
            <a:endParaRPr lang="en-US" dirty="0"/>
          </a:p>
        </p:txBody>
      </p:sp>
    </p:spTree>
    <p:extLst>
      <p:ext uri="{BB962C8B-B14F-4D97-AF65-F5344CB8AC3E}">
        <p14:creationId xmlns:p14="http://schemas.microsoft.com/office/powerpoint/2010/main" val="1968175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endParaRPr lang="en-US" dirty="0" smtClean="0"/>
          </a:p>
          <a:p>
            <a:r>
              <a:rPr lang="en-US" dirty="0" smtClean="0"/>
              <a:t>Predicting </a:t>
            </a:r>
            <a:r>
              <a:rPr lang="en-US" dirty="0"/>
              <a:t>protein structure from amino acid sequence is one of the most important unsolved problems of molecular biology and biophysics. Not only would a successful prediction algorithm be a tremendous advance in the understanding of the biochemical mechanisms of </a:t>
            </a:r>
            <a:r>
              <a:rPr lang="en-US" dirty="0" smtClean="0"/>
              <a:t>proteins, but, </a:t>
            </a:r>
            <a:r>
              <a:rPr lang="en-US" dirty="0"/>
              <a:t>since such an algorithm could conceivably be used to design proteins to carry out specific functions. Prediction of the secondary structure of a protein (alpha-helix, beta-sheet, coil) is an important step towards elucidating its three dimensional structure as well as its function. In this project, we use different Hidden Markov models for predicting protein secondary structure prediction. We have also used </a:t>
            </a:r>
            <a:r>
              <a:rPr lang="en-US" dirty="0" err="1"/>
              <a:t>K</a:t>
            </a:r>
            <a:r>
              <a:rPr lang="en-US" baseline="30000" dirty="0" err="1"/>
              <a:t>th</a:t>
            </a:r>
            <a:r>
              <a:rPr lang="en-US" dirty="0"/>
              <a:t> nearest neighbor for classifying the proteins and there by accurately predicting the secondary structure of the protein. We have used Hidden Markov model with forward algorithm and Viterbi algorithms.</a:t>
            </a:r>
            <a:endParaRPr lang="en-US" dirty="0"/>
          </a:p>
        </p:txBody>
      </p:sp>
    </p:spTree>
    <p:extLst>
      <p:ext uri="{BB962C8B-B14F-4D97-AF65-F5344CB8AC3E}">
        <p14:creationId xmlns:p14="http://schemas.microsoft.com/office/powerpoint/2010/main" val="104116175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84</TotalTime>
  <Words>1915</Words>
  <Application>Microsoft Office PowerPoint</Application>
  <PresentationFormat>Widescreen</PresentationFormat>
  <Paragraphs>212</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Calibri Light</vt:lpstr>
      <vt:lpstr>Symbol</vt:lpstr>
      <vt:lpstr>Times New Roman</vt:lpstr>
      <vt:lpstr>Wingdings</vt:lpstr>
      <vt:lpstr>Retrospect</vt:lpstr>
      <vt:lpstr>Data Mining techniques to find the secondary structure of Protein    </vt:lpstr>
      <vt:lpstr>Project Description</vt:lpstr>
      <vt:lpstr>Aim</vt:lpstr>
      <vt:lpstr>Objective</vt:lpstr>
      <vt:lpstr>Applicability</vt:lpstr>
      <vt:lpstr>Introduction</vt:lpstr>
      <vt:lpstr>Purpose               </vt:lpstr>
      <vt:lpstr>Scope</vt:lpstr>
      <vt:lpstr>Problem Statement</vt:lpstr>
      <vt:lpstr>Study of Techniques -  Hidden Markov Model </vt:lpstr>
      <vt:lpstr>Proposed Methodology - Hidden Markov                       Transition Matrix</vt:lpstr>
      <vt:lpstr>      Algorithm for getting the no. of pairs for each amino acid.</vt:lpstr>
      <vt:lpstr>Algorithm to convert the transition into a unit value</vt:lpstr>
      <vt:lpstr>Construction of emissive matrices of protein sequences</vt:lpstr>
      <vt:lpstr>Emissive Algorithm</vt:lpstr>
      <vt:lpstr>Proposed Algorithm</vt:lpstr>
      <vt:lpstr>Forward Algorithm</vt:lpstr>
      <vt:lpstr>Flowchart of Forward Algorithm</vt:lpstr>
      <vt:lpstr>Viterbi Algorithm</vt:lpstr>
      <vt:lpstr>PowerPoint Presentation</vt:lpstr>
      <vt:lpstr>Flowchart Of Viterbi</vt:lpstr>
      <vt:lpstr>Kth Nearest Neighbor</vt:lpstr>
      <vt:lpstr>Context Model</vt:lpstr>
      <vt:lpstr>Process Model</vt:lpstr>
      <vt:lpstr>Work Breakdown Structure</vt:lpstr>
      <vt:lpstr>Pert Chart</vt:lpstr>
      <vt:lpstr>Stake Holder</vt:lpstr>
      <vt:lpstr>Architecture Diagram </vt:lpstr>
      <vt:lpstr>Data Flow Diagram – Level 0</vt:lpstr>
      <vt:lpstr>Data Flow Diagram – Level 1</vt:lpstr>
      <vt:lpstr>Sequence Diagram – Accuracy Sequence</vt:lpstr>
      <vt:lpstr>Sequence Diagram – Prediction Sequence</vt:lpstr>
      <vt:lpstr>Entity Relation Diagram</vt:lpstr>
      <vt:lpstr>Result Analysis</vt:lpstr>
      <vt:lpstr>Screen Shots</vt:lpstr>
      <vt:lpstr>Screen Shots – Continued…</vt:lpstr>
      <vt:lpstr>Verification and Validation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techniques to find the secondary structure of Protein</dc:title>
  <dc:creator>Samarth Patel</dc:creator>
  <cp:lastModifiedBy>Samarth Patel</cp:lastModifiedBy>
  <cp:revision>10</cp:revision>
  <dcterms:created xsi:type="dcterms:W3CDTF">2014-04-09T08:43:34Z</dcterms:created>
  <dcterms:modified xsi:type="dcterms:W3CDTF">2014-04-09T10:08:09Z</dcterms:modified>
</cp:coreProperties>
</file>