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Canva Sans Bold" charset="1" panose="020B0803030501040103"/>
      <p:regular r:id="rId20"/>
    </p:embeddedFont>
    <p:embeddedFont>
      <p:font typeface="Canva Sans" charset="1" panose="020B0503030501040103"/>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2.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3.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https://doi.org/10.1093/nar/gkl198" TargetMode="External" Type="http://schemas.openxmlformats.org/officeDocument/2006/relationships/hyperlink"/><Relationship Id="rId4" Target="https://meme-suite.org/meme/opal-jobs/appGLAM2_5.5.51715580461424-1789183213/glam2.html" TargetMode="External" Type="http://schemas.openxmlformats.org/officeDocument/2006/relationships/hyperlink"/><Relationship Id="rId5" Target="https://meme-suite.org/meme/opal-jobs/appMEME_5.5.51715536554136-1750809899/meme.html" TargetMode="External" Type="http://schemas.openxmlformats.org/officeDocument/2006/relationships/hyperlink"/><Relationship Id="rId6" Target="https://meme-suite.org/meme/opal-jobs/appGLAM2_5.5.51715580461424-1789183213/glam2.html" TargetMode="External" Type="http://schemas.openxmlformats.org/officeDocument/2006/relationships/hyperlink"/></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8.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9.png" Type="http://schemas.openxmlformats.org/officeDocument/2006/relationships/image"/><Relationship Id="rId4" Target="../media/image10.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4555" r="0" b="-34555"/>
            </a:stretch>
          </a:blipFill>
        </p:spPr>
      </p:sp>
      <p:sp>
        <p:nvSpPr>
          <p:cNvPr name="Freeform 3" id="3"/>
          <p:cNvSpPr/>
          <p:nvPr/>
        </p:nvSpPr>
        <p:spPr>
          <a:xfrm flipH="false" flipV="false" rot="0">
            <a:off x="15928987" y="-1908578"/>
            <a:ext cx="6879800" cy="7085937"/>
          </a:xfrm>
          <a:custGeom>
            <a:avLst/>
            <a:gdLst/>
            <a:ahLst/>
            <a:cxnLst/>
            <a:rect r="r" b="b" t="t" l="l"/>
            <a:pathLst>
              <a:path h="7085937" w="6879800">
                <a:moveTo>
                  <a:pt x="0" y="0"/>
                </a:moveTo>
                <a:lnTo>
                  <a:pt x="6879800" y="0"/>
                </a:lnTo>
                <a:lnTo>
                  <a:pt x="6879800" y="7085936"/>
                </a:lnTo>
                <a:lnTo>
                  <a:pt x="0" y="7085936"/>
                </a:lnTo>
                <a:lnTo>
                  <a:pt x="0" y="0"/>
                </a:lnTo>
                <a:close/>
              </a:path>
            </a:pathLst>
          </a:custGeom>
          <a:blipFill>
            <a:blip r:embed="rId3">
              <a:alphaModFix amt="51000"/>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0766070" y="1997906"/>
            <a:ext cx="5861754" cy="6358905"/>
          </a:xfrm>
          <a:custGeom>
            <a:avLst/>
            <a:gdLst/>
            <a:ahLst/>
            <a:cxnLst/>
            <a:rect r="r" b="b" t="t" l="l"/>
            <a:pathLst>
              <a:path h="6358905" w="5861754">
                <a:moveTo>
                  <a:pt x="0" y="0"/>
                </a:moveTo>
                <a:lnTo>
                  <a:pt x="5861754" y="0"/>
                </a:lnTo>
                <a:lnTo>
                  <a:pt x="5861754" y="6358905"/>
                </a:lnTo>
                <a:lnTo>
                  <a:pt x="0" y="6358905"/>
                </a:lnTo>
                <a:lnTo>
                  <a:pt x="0" y="0"/>
                </a:lnTo>
                <a:close/>
              </a:path>
            </a:pathLst>
          </a:custGeom>
          <a:blipFill>
            <a:blip r:embed="rId5">
              <a:alphaModFix amt="56000"/>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3840930" y="5815487"/>
            <a:ext cx="5949511" cy="6127774"/>
          </a:xfrm>
          <a:custGeom>
            <a:avLst/>
            <a:gdLst/>
            <a:ahLst/>
            <a:cxnLst/>
            <a:rect r="r" b="b" t="t" l="l"/>
            <a:pathLst>
              <a:path h="6127774" w="5949511">
                <a:moveTo>
                  <a:pt x="0" y="0"/>
                </a:moveTo>
                <a:lnTo>
                  <a:pt x="5949512" y="0"/>
                </a:lnTo>
                <a:lnTo>
                  <a:pt x="5949512" y="6127774"/>
                </a:lnTo>
                <a:lnTo>
                  <a:pt x="0" y="6127774"/>
                </a:lnTo>
                <a:lnTo>
                  <a:pt x="0" y="0"/>
                </a:lnTo>
                <a:close/>
              </a:path>
            </a:pathLst>
          </a:custGeom>
          <a:blipFill>
            <a:blip r:embed="rId7">
              <a:alphaModFix amt="71000"/>
              <a:extLst>
                <a:ext uri="{96DAC541-7B7A-43D3-8B79-37D633B846F1}">
                  <asvg:svgBlip xmlns:asvg="http://schemas.microsoft.com/office/drawing/2016/SVG/main" r:embed="rId8"/>
                </a:ext>
              </a:extLst>
            </a:blip>
            <a:stretch>
              <a:fillRect l="0" t="0" r="0" b="0"/>
            </a:stretch>
          </a:blipFill>
        </p:spPr>
      </p:sp>
      <p:sp>
        <p:nvSpPr>
          <p:cNvPr name="TextBox 6" id="6"/>
          <p:cNvSpPr txBox="true"/>
          <p:nvPr/>
        </p:nvSpPr>
        <p:spPr>
          <a:xfrm rot="0">
            <a:off x="9139238" y="4274503"/>
            <a:ext cx="9525" cy="1566544"/>
          </a:xfrm>
          <a:prstGeom prst="rect">
            <a:avLst/>
          </a:prstGeom>
        </p:spPr>
        <p:txBody>
          <a:bodyPr anchor="t" rtlCol="false" tIns="0" lIns="0" bIns="0" rIns="0">
            <a:spAutoFit/>
          </a:bodyPr>
          <a:lstStyle/>
          <a:p>
            <a:pPr algn="ctr">
              <a:lnSpc>
                <a:spcPts val="12880"/>
              </a:lnSpc>
            </a:pPr>
          </a:p>
        </p:txBody>
      </p:sp>
      <p:sp>
        <p:nvSpPr>
          <p:cNvPr name="TextBox 7" id="7"/>
          <p:cNvSpPr txBox="true"/>
          <p:nvPr/>
        </p:nvSpPr>
        <p:spPr>
          <a:xfrm rot="0">
            <a:off x="3058149" y="1893131"/>
            <a:ext cx="11693649" cy="880097"/>
          </a:xfrm>
          <a:prstGeom prst="rect">
            <a:avLst/>
          </a:prstGeom>
        </p:spPr>
        <p:txBody>
          <a:bodyPr anchor="t" rtlCol="false" tIns="0" lIns="0" bIns="0" rIns="0">
            <a:spAutoFit/>
          </a:bodyPr>
          <a:lstStyle/>
          <a:p>
            <a:pPr algn="ctr">
              <a:lnSpc>
                <a:spcPts val="7140"/>
              </a:lnSpc>
            </a:pPr>
            <a:r>
              <a:rPr lang="en-US" sz="5100">
                <a:solidFill>
                  <a:srgbClr val="000000"/>
                </a:solidFill>
                <a:latin typeface="Canva Sans Bold"/>
              </a:rPr>
              <a:t>Algorithms in Computational Biology</a:t>
            </a:r>
          </a:p>
        </p:txBody>
      </p:sp>
      <p:sp>
        <p:nvSpPr>
          <p:cNvPr name="TextBox 8" id="8"/>
          <p:cNvSpPr txBox="true"/>
          <p:nvPr/>
        </p:nvSpPr>
        <p:spPr>
          <a:xfrm rot="0">
            <a:off x="7043878" y="539649"/>
            <a:ext cx="3722191" cy="1094741"/>
          </a:xfrm>
          <a:prstGeom prst="rect">
            <a:avLst/>
          </a:prstGeom>
        </p:spPr>
        <p:txBody>
          <a:bodyPr anchor="t" rtlCol="false" tIns="0" lIns="0" bIns="0" rIns="0">
            <a:spAutoFit/>
          </a:bodyPr>
          <a:lstStyle/>
          <a:p>
            <a:pPr algn="ctr">
              <a:lnSpc>
                <a:spcPts val="8959"/>
              </a:lnSpc>
            </a:pPr>
            <a:r>
              <a:rPr lang="en-US" sz="6399">
                <a:solidFill>
                  <a:srgbClr val="000000"/>
                </a:solidFill>
                <a:latin typeface="Canva Sans Bold"/>
              </a:rPr>
              <a:t>PROJECT</a:t>
            </a:r>
          </a:p>
        </p:txBody>
      </p:sp>
      <p:sp>
        <p:nvSpPr>
          <p:cNvPr name="TextBox 9" id="9"/>
          <p:cNvSpPr txBox="true"/>
          <p:nvPr/>
        </p:nvSpPr>
        <p:spPr>
          <a:xfrm rot="0">
            <a:off x="11468953" y="8033278"/>
            <a:ext cx="4455988"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rPr>
              <a:t>Sangam Rai- 2021196</a:t>
            </a:r>
          </a:p>
        </p:txBody>
      </p:sp>
      <p:sp>
        <p:nvSpPr>
          <p:cNvPr name="TextBox 10" id="10"/>
          <p:cNvSpPr txBox="true"/>
          <p:nvPr/>
        </p:nvSpPr>
        <p:spPr>
          <a:xfrm rot="0">
            <a:off x="7621269" y="8677910"/>
            <a:ext cx="12610133"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rPr>
              <a:t>Akash Maurya- 2021009</a:t>
            </a:r>
          </a:p>
        </p:txBody>
      </p:sp>
      <p:sp>
        <p:nvSpPr>
          <p:cNvPr name="TextBox 11" id="11"/>
          <p:cNvSpPr txBox="true"/>
          <p:nvPr/>
        </p:nvSpPr>
        <p:spPr>
          <a:xfrm rot="0">
            <a:off x="1367401" y="3960302"/>
            <a:ext cx="15075146" cy="3242665"/>
          </a:xfrm>
          <a:prstGeom prst="rect">
            <a:avLst/>
          </a:prstGeom>
        </p:spPr>
        <p:txBody>
          <a:bodyPr anchor="t" rtlCol="false" tIns="0" lIns="0" bIns="0" rIns="0">
            <a:spAutoFit/>
          </a:bodyPr>
          <a:lstStyle/>
          <a:p>
            <a:pPr algn="ctr">
              <a:lnSpc>
                <a:spcPts val="8695"/>
              </a:lnSpc>
            </a:pPr>
            <a:r>
              <a:rPr lang="en-US" sz="6211">
                <a:solidFill>
                  <a:srgbClr val="000000"/>
                </a:solidFill>
                <a:latin typeface="Canva Sans Bold"/>
              </a:rPr>
              <a:t> Discovering and Analyzing DNA and protein sequence motifs</a:t>
            </a:r>
          </a:p>
          <a:p>
            <a:pPr algn="ctr">
              <a:lnSpc>
                <a:spcPts val="8695"/>
              </a:lnSpc>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4555" r="0" b="-34555"/>
            </a:stretch>
          </a:blipFill>
        </p:spPr>
      </p:sp>
      <p:sp>
        <p:nvSpPr>
          <p:cNvPr name="Freeform 3" id="3"/>
          <p:cNvSpPr/>
          <p:nvPr/>
        </p:nvSpPr>
        <p:spPr>
          <a:xfrm flipH="false" flipV="false" rot="0">
            <a:off x="2295652" y="6368763"/>
            <a:ext cx="12767906" cy="3437513"/>
          </a:xfrm>
          <a:custGeom>
            <a:avLst/>
            <a:gdLst/>
            <a:ahLst/>
            <a:cxnLst/>
            <a:rect r="r" b="b" t="t" l="l"/>
            <a:pathLst>
              <a:path h="3437513" w="12767906">
                <a:moveTo>
                  <a:pt x="0" y="0"/>
                </a:moveTo>
                <a:lnTo>
                  <a:pt x="12767905" y="0"/>
                </a:lnTo>
                <a:lnTo>
                  <a:pt x="12767905" y="3437514"/>
                </a:lnTo>
                <a:lnTo>
                  <a:pt x="0" y="3437514"/>
                </a:lnTo>
                <a:lnTo>
                  <a:pt x="0" y="0"/>
                </a:lnTo>
                <a:close/>
              </a:path>
            </a:pathLst>
          </a:custGeom>
          <a:blipFill>
            <a:blip r:embed="rId3"/>
            <a:stretch>
              <a:fillRect l="0" t="0" r="0" b="0"/>
            </a:stretch>
          </a:blipFill>
        </p:spPr>
      </p:sp>
      <p:sp>
        <p:nvSpPr>
          <p:cNvPr name="TextBox 4" id="4"/>
          <p:cNvSpPr txBox="true"/>
          <p:nvPr/>
        </p:nvSpPr>
        <p:spPr>
          <a:xfrm rot="0">
            <a:off x="1335845" y="1829446"/>
            <a:ext cx="15616309" cy="1835136"/>
          </a:xfrm>
          <a:prstGeom prst="rect">
            <a:avLst/>
          </a:prstGeom>
        </p:spPr>
        <p:txBody>
          <a:bodyPr anchor="t" rtlCol="false" tIns="0" lIns="0" bIns="0" rIns="0">
            <a:spAutoFit/>
          </a:bodyPr>
          <a:lstStyle/>
          <a:p>
            <a:pPr algn="just">
              <a:lnSpc>
                <a:spcPts val="4900"/>
              </a:lnSpc>
              <a:spcBef>
                <a:spcPct val="0"/>
              </a:spcBef>
            </a:pPr>
            <a:r>
              <a:rPr lang="en-US" sz="3500">
                <a:solidFill>
                  <a:srgbClr val="000000"/>
                </a:solidFill>
                <a:latin typeface="Canva Sans"/>
              </a:rPr>
              <a:t>MEME outputs- A set of position-specific probability matrices (PSPMs) that represent the conserved sequences of the discovered motifs and a set of predicted binding sites for each motif in the input sequences.</a:t>
            </a:r>
          </a:p>
        </p:txBody>
      </p:sp>
      <p:sp>
        <p:nvSpPr>
          <p:cNvPr name="TextBox 5" id="5"/>
          <p:cNvSpPr txBox="true"/>
          <p:nvPr/>
        </p:nvSpPr>
        <p:spPr>
          <a:xfrm rot="0">
            <a:off x="1335845" y="387357"/>
            <a:ext cx="15616309" cy="1216011"/>
          </a:xfrm>
          <a:prstGeom prst="rect">
            <a:avLst/>
          </a:prstGeom>
        </p:spPr>
        <p:txBody>
          <a:bodyPr anchor="t" rtlCol="false" tIns="0" lIns="0" bIns="0" rIns="0">
            <a:spAutoFit/>
          </a:bodyPr>
          <a:lstStyle/>
          <a:p>
            <a:pPr algn="just">
              <a:lnSpc>
                <a:spcPts val="4900"/>
              </a:lnSpc>
              <a:spcBef>
                <a:spcPct val="0"/>
              </a:spcBef>
            </a:pPr>
            <a:r>
              <a:rPr lang="en-US" sz="3500">
                <a:solidFill>
                  <a:srgbClr val="000000"/>
                </a:solidFill>
                <a:latin typeface="Canva Sans"/>
              </a:rPr>
              <a:t>MEME (Multiple Em for Motif Elicitation) is a widely used tool for discovering motifs in DNA or protein sequences. </a:t>
            </a:r>
          </a:p>
        </p:txBody>
      </p:sp>
      <p:sp>
        <p:nvSpPr>
          <p:cNvPr name="TextBox 6" id="6"/>
          <p:cNvSpPr txBox="true"/>
          <p:nvPr/>
        </p:nvSpPr>
        <p:spPr>
          <a:xfrm rot="0">
            <a:off x="1335845" y="3890659"/>
            <a:ext cx="15992348" cy="1835136"/>
          </a:xfrm>
          <a:prstGeom prst="rect">
            <a:avLst/>
          </a:prstGeom>
        </p:spPr>
        <p:txBody>
          <a:bodyPr anchor="t" rtlCol="false" tIns="0" lIns="0" bIns="0" rIns="0">
            <a:spAutoFit/>
          </a:bodyPr>
          <a:lstStyle/>
          <a:p>
            <a:pPr algn="l">
              <a:lnSpc>
                <a:spcPts val="4900"/>
              </a:lnSpc>
              <a:spcBef>
                <a:spcPct val="0"/>
              </a:spcBef>
            </a:pPr>
            <a:r>
              <a:rPr lang="en-US" sz="3500">
                <a:solidFill>
                  <a:srgbClr val="000000"/>
                </a:solidFill>
                <a:latin typeface="Canva Sans"/>
              </a:rPr>
              <a:t>MEME works by searching for repeated, ungapped sequence patterns that occur in the DNA or protein sequences provided by the user.</a:t>
            </a:r>
          </a:p>
          <a:p>
            <a:pPr algn="l">
              <a:lnSpc>
                <a:spcPts val="4900"/>
              </a:lnSpc>
              <a:spcBef>
                <a:spcPct val="0"/>
              </a:spcBef>
            </a:pPr>
          </a:p>
        </p:txBody>
      </p:sp>
      <p:sp>
        <p:nvSpPr>
          <p:cNvPr name="TextBox 7" id="7"/>
          <p:cNvSpPr txBox="true"/>
          <p:nvPr/>
        </p:nvSpPr>
        <p:spPr>
          <a:xfrm rot="0">
            <a:off x="1335845" y="5322529"/>
            <a:ext cx="15616309" cy="580390"/>
          </a:xfrm>
          <a:prstGeom prst="rect">
            <a:avLst/>
          </a:prstGeom>
        </p:spPr>
        <p:txBody>
          <a:bodyPr anchor="t" rtlCol="false" tIns="0" lIns="0" bIns="0" rIns="0">
            <a:spAutoFit/>
          </a:bodyPr>
          <a:lstStyle/>
          <a:p>
            <a:pPr algn="l">
              <a:lnSpc>
                <a:spcPts val="4759"/>
              </a:lnSpc>
            </a:pPr>
            <a:r>
              <a:rPr lang="en-US" sz="3399">
                <a:solidFill>
                  <a:srgbClr val="000000"/>
                </a:solidFill>
                <a:latin typeface="Canva Sans"/>
              </a:rPr>
              <a:t>Strengths:  accuracy and flexibility. </a:t>
            </a:r>
            <a:r>
              <a:rPr lang="en-US" sz="3399">
                <a:solidFill>
                  <a:srgbClr val="000000"/>
                </a:solidFill>
                <a:latin typeface="Canva Sans"/>
              </a:rPr>
              <a:t> Limitations: Computationally intensive</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4555" r="0" b="-34555"/>
            </a:stretch>
          </a:blipFill>
        </p:spPr>
      </p:sp>
      <p:sp>
        <p:nvSpPr>
          <p:cNvPr name="Freeform 3" id="3"/>
          <p:cNvSpPr/>
          <p:nvPr/>
        </p:nvSpPr>
        <p:spPr>
          <a:xfrm flipH="false" flipV="false" rot="0">
            <a:off x="2007972" y="5015430"/>
            <a:ext cx="14646021" cy="4824033"/>
          </a:xfrm>
          <a:custGeom>
            <a:avLst/>
            <a:gdLst/>
            <a:ahLst/>
            <a:cxnLst/>
            <a:rect r="r" b="b" t="t" l="l"/>
            <a:pathLst>
              <a:path h="4824033" w="14646021">
                <a:moveTo>
                  <a:pt x="0" y="0"/>
                </a:moveTo>
                <a:lnTo>
                  <a:pt x="14646021" y="0"/>
                </a:lnTo>
                <a:lnTo>
                  <a:pt x="14646021" y="4824033"/>
                </a:lnTo>
                <a:lnTo>
                  <a:pt x="0" y="4824033"/>
                </a:lnTo>
                <a:lnTo>
                  <a:pt x="0" y="0"/>
                </a:lnTo>
                <a:close/>
              </a:path>
            </a:pathLst>
          </a:custGeom>
          <a:blipFill>
            <a:blip r:embed="rId3"/>
            <a:stretch>
              <a:fillRect l="0" t="0" r="0" b="0"/>
            </a:stretch>
          </a:blipFill>
        </p:spPr>
      </p:sp>
      <p:sp>
        <p:nvSpPr>
          <p:cNvPr name="TextBox 4" id="4"/>
          <p:cNvSpPr txBox="true"/>
          <p:nvPr/>
        </p:nvSpPr>
        <p:spPr>
          <a:xfrm rot="0">
            <a:off x="1933553" y="640920"/>
            <a:ext cx="14673337" cy="962647"/>
          </a:xfrm>
          <a:prstGeom prst="rect">
            <a:avLst/>
          </a:prstGeom>
        </p:spPr>
        <p:txBody>
          <a:bodyPr anchor="t" rtlCol="false" tIns="0" lIns="0" bIns="0" rIns="0">
            <a:spAutoFit/>
          </a:bodyPr>
          <a:lstStyle/>
          <a:p>
            <a:pPr algn="ctr">
              <a:lnSpc>
                <a:spcPts val="7840"/>
              </a:lnSpc>
              <a:spcBef>
                <a:spcPct val="0"/>
              </a:spcBef>
            </a:pPr>
            <a:r>
              <a:rPr lang="en-US" sz="5600">
                <a:solidFill>
                  <a:srgbClr val="000000"/>
                </a:solidFill>
                <a:latin typeface="Canva Sans Bold"/>
              </a:rPr>
              <a:t>GLAM2: Gapped Local Alignment of Motifs</a:t>
            </a:r>
          </a:p>
        </p:txBody>
      </p:sp>
      <p:sp>
        <p:nvSpPr>
          <p:cNvPr name="TextBox 5" id="5"/>
          <p:cNvSpPr txBox="true"/>
          <p:nvPr/>
        </p:nvSpPr>
        <p:spPr>
          <a:xfrm rot="0">
            <a:off x="1482049" y="1761496"/>
            <a:ext cx="15777251" cy="3034859"/>
          </a:xfrm>
          <a:prstGeom prst="rect">
            <a:avLst/>
          </a:prstGeom>
        </p:spPr>
        <p:txBody>
          <a:bodyPr anchor="t" rtlCol="false" tIns="0" lIns="0" bIns="0" rIns="0">
            <a:spAutoFit/>
          </a:bodyPr>
          <a:lstStyle/>
          <a:p>
            <a:pPr algn="just">
              <a:lnSpc>
                <a:spcPts val="4030"/>
              </a:lnSpc>
              <a:spcBef>
                <a:spcPct val="0"/>
              </a:spcBef>
            </a:pPr>
            <a:r>
              <a:rPr lang="en-US" sz="2878">
                <a:solidFill>
                  <a:srgbClr val="000000"/>
                </a:solidFill>
                <a:latin typeface="Canva Sans"/>
              </a:rPr>
              <a:t>Uses a gapped local alignment approach to identify conserved regions within the input sequences that may represent functional motifs.</a:t>
            </a:r>
          </a:p>
          <a:p>
            <a:pPr algn="just">
              <a:lnSpc>
                <a:spcPts val="4030"/>
              </a:lnSpc>
              <a:spcBef>
                <a:spcPct val="0"/>
              </a:spcBef>
            </a:pPr>
            <a:r>
              <a:rPr lang="en-US" sz="2878">
                <a:solidFill>
                  <a:srgbClr val="000000"/>
                </a:solidFill>
                <a:latin typeface="Canva Sans"/>
              </a:rPr>
              <a:t>It is designed to identify conserved motifs with variable length gaps between them, making it particularly suitable for detecting motifs in non-coding DNA regions or protein sequences.</a:t>
            </a:r>
          </a:p>
          <a:p>
            <a:pPr algn="just">
              <a:lnSpc>
                <a:spcPts val="4030"/>
              </a:lnSpc>
              <a:spcBef>
                <a:spcPct val="0"/>
              </a:spcBef>
            </a:pPr>
            <a:r>
              <a:rPr lang="en-US" sz="2878">
                <a:solidFill>
                  <a:srgbClr val="000000"/>
                </a:solidFill>
                <a:latin typeface="Canva Sans"/>
              </a:rPr>
              <a:t>Strengths: Flexible length and structure.    Limitations:Higher memory and computational</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2308349" y="798727"/>
            <a:ext cx="13671301" cy="3741747"/>
          </a:xfrm>
          <a:custGeom>
            <a:avLst/>
            <a:gdLst/>
            <a:ahLst/>
            <a:cxnLst/>
            <a:rect r="r" b="b" t="t" l="l"/>
            <a:pathLst>
              <a:path h="3741747" w="13671301">
                <a:moveTo>
                  <a:pt x="0" y="0"/>
                </a:moveTo>
                <a:lnTo>
                  <a:pt x="13671302" y="0"/>
                </a:lnTo>
                <a:lnTo>
                  <a:pt x="13671302" y="3741747"/>
                </a:lnTo>
                <a:lnTo>
                  <a:pt x="0" y="3741747"/>
                </a:lnTo>
                <a:lnTo>
                  <a:pt x="0" y="0"/>
                </a:lnTo>
                <a:close/>
              </a:path>
            </a:pathLst>
          </a:custGeom>
          <a:blipFill>
            <a:blip r:embed="rId2"/>
            <a:stretch>
              <a:fillRect l="0" t="0" r="0" b="0"/>
            </a:stretch>
          </a:blipFill>
        </p:spPr>
      </p:sp>
      <p:sp>
        <p:nvSpPr>
          <p:cNvPr name="Freeform 3" id="3"/>
          <p:cNvSpPr/>
          <p:nvPr/>
        </p:nvSpPr>
        <p:spPr>
          <a:xfrm flipH="false" flipV="false" rot="0">
            <a:off x="2693189" y="4734593"/>
            <a:ext cx="12901622" cy="5198284"/>
          </a:xfrm>
          <a:custGeom>
            <a:avLst/>
            <a:gdLst/>
            <a:ahLst/>
            <a:cxnLst/>
            <a:rect r="r" b="b" t="t" l="l"/>
            <a:pathLst>
              <a:path h="5198284" w="12901622">
                <a:moveTo>
                  <a:pt x="0" y="0"/>
                </a:moveTo>
                <a:lnTo>
                  <a:pt x="12901622" y="0"/>
                </a:lnTo>
                <a:lnTo>
                  <a:pt x="12901622" y="5198283"/>
                </a:lnTo>
                <a:lnTo>
                  <a:pt x="0" y="5198283"/>
                </a:lnTo>
                <a:lnTo>
                  <a:pt x="0" y="0"/>
                </a:lnTo>
                <a:close/>
              </a:path>
            </a:pathLst>
          </a:custGeom>
          <a:blipFill>
            <a:blip r:embed="rId3"/>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4555" r="0" b="-34555"/>
            </a:stretch>
          </a:blipFill>
        </p:spPr>
      </p:sp>
      <p:sp>
        <p:nvSpPr>
          <p:cNvPr name="TextBox 3" id="3"/>
          <p:cNvSpPr txBox="true"/>
          <p:nvPr/>
        </p:nvSpPr>
        <p:spPr>
          <a:xfrm rot="0">
            <a:off x="5261074" y="465461"/>
            <a:ext cx="7765852" cy="979157"/>
          </a:xfrm>
          <a:prstGeom prst="rect">
            <a:avLst/>
          </a:prstGeom>
        </p:spPr>
        <p:txBody>
          <a:bodyPr anchor="t" rtlCol="false" tIns="0" lIns="0" bIns="0" rIns="0">
            <a:spAutoFit/>
          </a:bodyPr>
          <a:lstStyle/>
          <a:p>
            <a:pPr algn="ctr">
              <a:lnSpc>
                <a:spcPts val="7980"/>
              </a:lnSpc>
              <a:spcBef>
                <a:spcPct val="0"/>
              </a:spcBef>
            </a:pPr>
            <a:r>
              <a:rPr lang="en-US" sz="5700">
                <a:solidFill>
                  <a:srgbClr val="000000"/>
                </a:solidFill>
                <a:latin typeface="Canva Sans Bold"/>
              </a:rPr>
              <a:t>Applications of MEME</a:t>
            </a:r>
          </a:p>
        </p:txBody>
      </p:sp>
      <p:sp>
        <p:nvSpPr>
          <p:cNvPr name="TextBox 4" id="4"/>
          <p:cNvSpPr txBox="true"/>
          <p:nvPr/>
        </p:nvSpPr>
        <p:spPr>
          <a:xfrm rot="0">
            <a:off x="1649743" y="1938332"/>
            <a:ext cx="14988513" cy="6994945"/>
          </a:xfrm>
          <a:prstGeom prst="rect">
            <a:avLst/>
          </a:prstGeom>
        </p:spPr>
        <p:txBody>
          <a:bodyPr anchor="t" rtlCol="false" tIns="0" lIns="0" bIns="0" rIns="0">
            <a:spAutoFit/>
          </a:bodyPr>
          <a:lstStyle/>
          <a:p>
            <a:pPr algn="just">
              <a:lnSpc>
                <a:spcPts val="5051"/>
              </a:lnSpc>
            </a:pPr>
            <a:r>
              <a:rPr lang="en-US" sz="3608">
                <a:solidFill>
                  <a:srgbClr val="000000"/>
                </a:solidFill>
                <a:latin typeface="Canva Sans Bold"/>
              </a:rPr>
              <a:t>MEME (Multiple Em for Motif Elicitation) has numerous applications in bioinformatics and computational biology-</a:t>
            </a:r>
          </a:p>
          <a:p>
            <a:pPr algn="just" marL="779063" indent="-389532" lvl="1">
              <a:lnSpc>
                <a:spcPts val="5051"/>
              </a:lnSpc>
              <a:buFont typeface="Arial"/>
              <a:buChar char="•"/>
            </a:pPr>
            <a:r>
              <a:rPr lang="en-US" sz="3608">
                <a:solidFill>
                  <a:srgbClr val="000000"/>
                </a:solidFill>
                <a:latin typeface="Canva Sans"/>
              </a:rPr>
              <a:t>Analyzing the functional and structural properties of proteins</a:t>
            </a:r>
          </a:p>
          <a:p>
            <a:pPr algn="just" marL="779063" indent="-389532" lvl="1">
              <a:lnSpc>
                <a:spcPts val="5051"/>
              </a:lnSpc>
              <a:buFont typeface="Arial"/>
              <a:buChar char="•"/>
            </a:pPr>
            <a:r>
              <a:rPr lang="en-US" sz="3608">
                <a:solidFill>
                  <a:srgbClr val="000000"/>
                </a:solidFill>
                <a:latin typeface="Canva Sans"/>
              </a:rPr>
              <a:t>Identifying potential drug targets</a:t>
            </a:r>
          </a:p>
          <a:p>
            <a:pPr algn="just" marL="779063" indent="-389532" lvl="1">
              <a:lnSpc>
                <a:spcPts val="5051"/>
              </a:lnSpc>
              <a:buFont typeface="Arial"/>
              <a:buChar char="•"/>
            </a:pPr>
            <a:r>
              <a:rPr lang="en-US" sz="3608">
                <a:solidFill>
                  <a:srgbClr val="000000"/>
                </a:solidFill>
                <a:latin typeface="Canva Sans"/>
              </a:rPr>
              <a:t>Analyzing gene expression data</a:t>
            </a:r>
          </a:p>
          <a:p>
            <a:pPr algn="just" marL="779063" indent="-389532" lvl="1">
              <a:lnSpc>
                <a:spcPts val="5051"/>
              </a:lnSpc>
              <a:buFont typeface="Arial"/>
              <a:buChar char="•"/>
            </a:pPr>
            <a:r>
              <a:rPr lang="en-US" sz="3608">
                <a:solidFill>
                  <a:srgbClr val="000000"/>
                </a:solidFill>
                <a:latin typeface="Canva Sans"/>
              </a:rPr>
              <a:t>Application to non-coding regions such as enhancers or long non-coding RNAs, to identify regulatory elements that control gene expression.</a:t>
            </a:r>
          </a:p>
          <a:p>
            <a:pPr algn="just" marL="779063" indent="-389532" lvl="1">
              <a:lnSpc>
                <a:spcPts val="5051"/>
              </a:lnSpc>
              <a:buFont typeface="Arial"/>
              <a:buChar char="•"/>
            </a:pPr>
            <a:r>
              <a:rPr lang="en-US" sz="3608">
                <a:solidFill>
                  <a:srgbClr val="000000"/>
                </a:solidFill>
                <a:latin typeface="Canva Sans"/>
              </a:rPr>
              <a:t>Analyzing the evolutionary conservation of motifs</a:t>
            </a:r>
          </a:p>
          <a:p>
            <a:pPr algn="just" marL="779063" indent="-389532" lvl="1">
              <a:lnSpc>
                <a:spcPts val="5051"/>
              </a:lnSpc>
              <a:buFont typeface="Arial"/>
              <a:buChar char="•"/>
            </a:pPr>
            <a:r>
              <a:rPr lang="en-US" sz="3608">
                <a:solidFill>
                  <a:srgbClr val="000000"/>
                </a:solidFill>
                <a:latin typeface="Canva Sans"/>
              </a:rPr>
              <a:t>Discovering protein-protein interaction motifs</a:t>
            </a:r>
          </a:p>
          <a:p>
            <a:pPr algn="just">
              <a:lnSpc>
                <a:spcPts val="5051"/>
              </a:lnSpc>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4555" r="0" b="-34555"/>
            </a:stretch>
          </a:blipFill>
        </p:spPr>
      </p:sp>
      <p:sp>
        <p:nvSpPr>
          <p:cNvPr name="TextBox 3" id="3"/>
          <p:cNvSpPr txBox="true"/>
          <p:nvPr/>
        </p:nvSpPr>
        <p:spPr>
          <a:xfrm rot="0">
            <a:off x="9139238" y="4274503"/>
            <a:ext cx="9525" cy="1566544"/>
          </a:xfrm>
          <a:prstGeom prst="rect">
            <a:avLst/>
          </a:prstGeom>
        </p:spPr>
        <p:txBody>
          <a:bodyPr anchor="t" rtlCol="false" tIns="0" lIns="0" bIns="0" rIns="0">
            <a:spAutoFit/>
          </a:bodyPr>
          <a:lstStyle/>
          <a:p>
            <a:pPr algn="ctr">
              <a:lnSpc>
                <a:spcPts val="12880"/>
              </a:lnSpc>
            </a:pPr>
          </a:p>
        </p:txBody>
      </p:sp>
      <p:sp>
        <p:nvSpPr>
          <p:cNvPr name="TextBox 4" id="4"/>
          <p:cNvSpPr txBox="true"/>
          <p:nvPr/>
        </p:nvSpPr>
        <p:spPr>
          <a:xfrm rot="0">
            <a:off x="7326995" y="718420"/>
            <a:ext cx="3634011" cy="887095"/>
          </a:xfrm>
          <a:prstGeom prst="rect">
            <a:avLst/>
          </a:prstGeom>
        </p:spPr>
        <p:txBody>
          <a:bodyPr anchor="t" rtlCol="false" tIns="0" lIns="0" bIns="0" rIns="0">
            <a:spAutoFit/>
          </a:bodyPr>
          <a:lstStyle/>
          <a:p>
            <a:pPr algn="ctr">
              <a:lnSpc>
                <a:spcPts val="7279"/>
              </a:lnSpc>
            </a:pPr>
            <a:r>
              <a:rPr lang="en-US" sz="5199">
                <a:solidFill>
                  <a:srgbClr val="000000"/>
                </a:solidFill>
                <a:latin typeface="Canva Sans Bold"/>
              </a:rPr>
              <a:t>References</a:t>
            </a:r>
          </a:p>
        </p:txBody>
      </p:sp>
      <p:sp>
        <p:nvSpPr>
          <p:cNvPr name="TextBox 5" id="5"/>
          <p:cNvSpPr txBox="true"/>
          <p:nvPr/>
        </p:nvSpPr>
        <p:spPr>
          <a:xfrm rot="0">
            <a:off x="2614336" y="2748280"/>
            <a:ext cx="12661274" cy="7225053"/>
          </a:xfrm>
          <a:prstGeom prst="rect">
            <a:avLst/>
          </a:prstGeom>
        </p:spPr>
        <p:txBody>
          <a:bodyPr anchor="t" rtlCol="false" tIns="0" lIns="0" bIns="0" rIns="0">
            <a:spAutoFit/>
          </a:bodyPr>
          <a:lstStyle/>
          <a:p>
            <a:pPr algn="ctr" marL="442403" indent="-221202" lvl="1">
              <a:lnSpc>
                <a:spcPts val="2868"/>
              </a:lnSpc>
              <a:buAutoNum type="arabicPeriod" startAt="1"/>
            </a:pPr>
            <a:r>
              <a:rPr lang="en-US" sz="2049">
                <a:solidFill>
                  <a:srgbClr val="000000"/>
                </a:solidFill>
                <a:latin typeface="Canva Sans"/>
              </a:rPr>
              <a:t> T. L. Bailey, N. Williams, C. Misleh, and W. W. Li, “MEME: discovering and analyzing DNA and protein sequence motifs,” Nucleic Acids Research, vol. 34, no. Web Server, pp. W369–W373, Jul. 2006, doi: </a:t>
            </a:r>
            <a:r>
              <a:rPr lang="en-US" sz="2049" u="sng">
                <a:solidFill>
                  <a:srgbClr val="000000"/>
                </a:solidFill>
                <a:latin typeface="Canva Sans"/>
                <a:hlinkClick r:id="rId3" tooltip="https://doi.org/10.1093/nar/gkl198"/>
              </a:rPr>
              <a:t>10.1093/nar/gkl198</a:t>
            </a:r>
            <a:r>
              <a:rPr lang="en-US" sz="2049">
                <a:solidFill>
                  <a:srgbClr val="000000"/>
                </a:solidFill>
                <a:latin typeface="Canva Sans"/>
              </a:rPr>
              <a:t>.</a:t>
            </a:r>
          </a:p>
          <a:p>
            <a:pPr algn="l" marL="442403" indent="-221202" lvl="1">
              <a:lnSpc>
                <a:spcPts val="2868"/>
              </a:lnSpc>
              <a:buAutoNum type="arabicPeriod" startAt="1"/>
            </a:pPr>
            <a:r>
              <a:rPr lang="en-US" sz="2049">
                <a:solidFill>
                  <a:srgbClr val="000000"/>
                </a:solidFill>
                <a:latin typeface="Canva Sans"/>
              </a:rPr>
              <a:t>Tool link- https://meme-suite.org/meme/tools/glam2</a:t>
            </a:r>
          </a:p>
          <a:p>
            <a:pPr algn="l" marL="442403" indent="-221202" lvl="1">
              <a:lnSpc>
                <a:spcPts val="2868"/>
              </a:lnSpc>
              <a:buAutoNum type="arabicPeriod" startAt="1"/>
            </a:pPr>
            <a:r>
              <a:rPr lang="en-US" sz="2049">
                <a:solidFill>
                  <a:srgbClr val="000000"/>
                </a:solidFill>
                <a:latin typeface="Canva Sans"/>
              </a:rPr>
              <a:t>Glam2 output link- </a:t>
            </a:r>
            <a:r>
              <a:rPr lang="en-US" sz="2049" u="sng">
                <a:solidFill>
                  <a:srgbClr val="000000"/>
                </a:solidFill>
                <a:latin typeface="Canva Sans"/>
                <a:hlinkClick r:id="rId4" tooltip="https://meme-suite.org/meme/opal-jobs/appGLAM2_5.5.51715580461424-1789183213/glam2.html"/>
              </a:rPr>
              <a:t>https://meme-suite.org/meme/opal-jobs/appGLAM2_5.5.51715580461424-1789183213/glam2.html</a:t>
            </a:r>
          </a:p>
          <a:p>
            <a:pPr algn="l" marL="442403" indent="-221202" lvl="1">
              <a:lnSpc>
                <a:spcPts val="2868"/>
              </a:lnSpc>
              <a:buAutoNum type="arabicPeriod" startAt="1"/>
            </a:pPr>
            <a:r>
              <a:rPr lang="en-US" sz="2049">
                <a:solidFill>
                  <a:srgbClr val="000000"/>
                </a:solidFill>
                <a:latin typeface="Canva Sans"/>
              </a:rPr>
              <a:t>MEME output link- </a:t>
            </a:r>
            <a:r>
              <a:rPr lang="en-US" sz="2049" u="sng">
                <a:solidFill>
                  <a:srgbClr val="000000"/>
                </a:solidFill>
                <a:latin typeface="Canva Sans"/>
                <a:hlinkClick r:id="rId5" tooltip="https://meme-suite.org/meme/opal-jobs/appMEME_5.5.51715536554136-1750809899/meme.html"/>
              </a:rPr>
              <a:t>https://meme-suite.org/meme//opal-jobs/appMEME_5.5.51715536554136-1750809899/meme.html</a:t>
            </a:r>
          </a:p>
          <a:p>
            <a:pPr algn="l" marL="442403" indent="-221202" lvl="1">
              <a:lnSpc>
                <a:spcPts val="2868"/>
              </a:lnSpc>
              <a:buAutoNum type="arabicPeriod" startAt="1"/>
            </a:pPr>
            <a:r>
              <a:rPr lang="en-US" sz="2049">
                <a:solidFill>
                  <a:srgbClr val="000000"/>
                </a:solidFill>
                <a:latin typeface="Canva Sans"/>
              </a:rPr>
              <a:t>Glam2 (21)-</a:t>
            </a:r>
            <a:r>
              <a:rPr lang="en-US" sz="2049" u="sng">
                <a:solidFill>
                  <a:srgbClr val="000000"/>
                </a:solidFill>
                <a:latin typeface="Canva Sans"/>
                <a:hlinkClick r:id="rId6" tooltip="https://meme-suite.org/meme/opal-jobs/appGLAM2_5.5.51715580461424-1789183213/glam2.html"/>
              </a:rPr>
              <a:t>https://meme-suite.org/meme//opal-jobs/appGLAM2_5.5.51715580461424-1789183213/glam2.html</a:t>
            </a:r>
          </a:p>
          <a:p>
            <a:pPr algn="l" marL="442403" indent="-221202" lvl="1">
              <a:lnSpc>
                <a:spcPts val="2868"/>
              </a:lnSpc>
              <a:buAutoNum type="arabicPeriod" startAt="1"/>
            </a:pPr>
            <a:r>
              <a:rPr lang="en-US" sz="2049">
                <a:solidFill>
                  <a:srgbClr val="000000"/>
                </a:solidFill>
                <a:latin typeface="Canva Sans"/>
              </a:rPr>
              <a:t>MEME-https://meme-suite.org/meme//opal-jobs/appMEME_5.5.517155804257991311705679/meme.html</a:t>
            </a:r>
          </a:p>
          <a:p>
            <a:pPr algn="l" marL="442403" indent="-221202" lvl="1">
              <a:lnSpc>
                <a:spcPts val="2868"/>
              </a:lnSpc>
              <a:buAutoNum type="arabicPeriod" startAt="1"/>
            </a:pPr>
            <a:r>
              <a:rPr lang="en-US" sz="2049">
                <a:solidFill>
                  <a:srgbClr val="000000"/>
                </a:solidFill>
                <a:latin typeface="Canva Sans"/>
              </a:rPr>
              <a:t>https://www.ncbi.nlm.nih.gov/pmc/articles/PMC4489269/</a:t>
            </a:r>
          </a:p>
          <a:p>
            <a:pPr algn="l" marL="442403" indent="-221202" lvl="1">
              <a:lnSpc>
                <a:spcPts val="2868"/>
              </a:lnSpc>
              <a:buAutoNum type="arabicPeriod" startAt="1"/>
            </a:pPr>
            <a:r>
              <a:rPr lang="en-US" sz="2049">
                <a:solidFill>
                  <a:srgbClr val="000000"/>
                </a:solidFill>
                <a:latin typeface="Canva Sans"/>
              </a:rPr>
              <a:t>https://en.wikipedia.org/wiki/Expectation%E2%80%93maximization_algorithm</a:t>
            </a:r>
          </a:p>
          <a:p>
            <a:pPr algn="l" marL="442403" indent="-221202" lvl="1">
              <a:lnSpc>
                <a:spcPts val="2868"/>
              </a:lnSpc>
              <a:buAutoNum type="arabicPeriod" startAt="1"/>
            </a:pPr>
            <a:r>
              <a:rPr lang="en-US" sz="2049">
                <a:solidFill>
                  <a:srgbClr val="000000"/>
                </a:solidFill>
                <a:latin typeface="Canva Sans"/>
              </a:rPr>
              <a:t>https://bmcbioinformatics.biomedcentral.com/articles/10.1186/1471-2105-8-S7-S21</a:t>
            </a:r>
          </a:p>
          <a:p>
            <a:pPr algn="l" marL="442403" indent="-221202" lvl="1">
              <a:lnSpc>
                <a:spcPts val="2868"/>
              </a:lnSpc>
              <a:buAutoNum type="arabicPeriod" startAt="1"/>
            </a:pPr>
            <a:r>
              <a:rPr lang="en-US" sz="2049">
                <a:solidFill>
                  <a:srgbClr val="000000"/>
                </a:solidFill>
                <a:latin typeface="Canva Sans"/>
              </a:rPr>
              <a:t>http://halfonlab.ccr.buffalo.edu/Bioinformatics%20Primers%20from%20Nature%20Biotechnology/D'haeseleer_2006_Nat%20Biotechnol-16900144.pdf</a:t>
            </a:r>
          </a:p>
          <a:p>
            <a:pPr algn="l">
              <a:lnSpc>
                <a:spcPts val="2868"/>
              </a:lnSpc>
            </a:pPr>
          </a:p>
          <a:p>
            <a:pPr algn="l">
              <a:lnSpc>
                <a:spcPts val="2868"/>
              </a:lnSpc>
            </a:pPr>
          </a:p>
          <a:p>
            <a:pPr algn="ctr">
              <a:lnSpc>
                <a:spcPts val="2868"/>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4555" r="0" b="-34555"/>
            </a:stretch>
          </a:blipFill>
        </p:spPr>
      </p:sp>
      <p:sp>
        <p:nvSpPr>
          <p:cNvPr name="TextBox 3" id="3"/>
          <p:cNvSpPr txBox="true"/>
          <p:nvPr/>
        </p:nvSpPr>
        <p:spPr>
          <a:xfrm rot="0">
            <a:off x="1836505" y="686712"/>
            <a:ext cx="4434346" cy="1482223"/>
          </a:xfrm>
          <a:prstGeom prst="rect">
            <a:avLst/>
          </a:prstGeom>
        </p:spPr>
        <p:txBody>
          <a:bodyPr anchor="t" rtlCol="false" tIns="0" lIns="0" bIns="0" rIns="0">
            <a:spAutoFit/>
          </a:bodyPr>
          <a:lstStyle/>
          <a:p>
            <a:pPr algn="ctr">
              <a:lnSpc>
                <a:spcPts val="12189"/>
              </a:lnSpc>
            </a:pPr>
            <a:r>
              <a:rPr lang="en-US" sz="8706">
                <a:solidFill>
                  <a:srgbClr val="000000"/>
                </a:solidFill>
                <a:latin typeface="Canva Sans Bold"/>
              </a:rPr>
              <a:t>Content</a:t>
            </a:r>
          </a:p>
        </p:txBody>
      </p:sp>
      <p:sp>
        <p:nvSpPr>
          <p:cNvPr name="TextBox 4" id="4"/>
          <p:cNvSpPr txBox="true"/>
          <p:nvPr/>
        </p:nvSpPr>
        <p:spPr>
          <a:xfrm rot="0">
            <a:off x="1583291" y="3036037"/>
            <a:ext cx="14106558" cy="4439128"/>
          </a:xfrm>
          <a:prstGeom prst="rect">
            <a:avLst/>
          </a:prstGeom>
        </p:spPr>
        <p:txBody>
          <a:bodyPr anchor="t" rtlCol="false" tIns="0" lIns="0" bIns="0" rIns="0">
            <a:spAutoFit/>
          </a:bodyPr>
          <a:lstStyle/>
          <a:p>
            <a:pPr algn="l" marL="899404" indent="-449702" lvl="1">
              <a:lnSpc>
                <a:spcPts val="5832"/>
              </a:lnSpc>
              <a:buAutoNum type="arabicPeriod" startAt="1"/>
            </a:pPr>
            <a:r>
              <a:rPr lang="en-US" sz="4165">
                <a:solidFill>
                  <a:srgbClr val="000000"/>
                </a:solidFill>
                <a:latin typeface="Canva Sans Bold"/>
              </a:rPr>
              <a:t> </a:t>
            </a:r>
            <a:r>
              <a:rPr lang="en-US" sz="4165">
                <a:solidFill>
                  <a:srgbClr val="000000"/>
                </a:solidFill>
                <a:latin typeface="Canva Sans"/>
              </a:rPr>
              <a:t>What are DN</a:t>
            </a:r>
            <a:r>
              <a:rPr lang="en-US" sz="4165">
                <a:solidFill>
                  <a:srgbClr val="000000"/>
                </a:solidFill>
                <a:latin typeface="Canva Sans"/>
              </a:rPr>
              <a:t>A and Protein motifs?</a:t>
            </a:r>
          </a:p>
          <a:p>
            <a:pPr algn="l" marL="899404" indent="-449702" lvl="1">
              <a:lnSpc>
                <a:spcPts val="5832"/>
              </a:lnSpc>
              <a:buAutoNum type="arabicPeriod" startAt="1"/>
            </a:pPr>
            <a:r>
              <a:rPr lang="en-US" sz="4165">
                <a:solidFill>
                  <a:srgbClr val="000000"/>
                </a:solidFill>
                <a:latin typeface="Canva Sans"/>
              </a:rPr>
              <a:t> </a:t>
            </a:r>
            <a:r>
              <a:rPr lang="en-US" sz="4165">
                <a:solidFill>
                  <a:srgbClr val="000000"/>
                </a:solidFill>
                <a:latin typeface="Canva Sans"/>
              </a:rPr>
              <a:t>Algorithms and programs available for motif search</a:t>
            </a:r>
          </a:p>
          <a:p>
            <a:pPr algn="l" marL="899404" indent="-449702" lvl="1">
              <a:lnSpc>
                <a:spcPts val="5832"/>
              </a:lnSpc>
              <a:buAutoNum type="arabicPeriod" startAt="1"/>
            </a:pPr>
            <a:r>
              <a:rPr lang="en-US" sz="4165">
                <a:solidFill>
                  <a:srgbClr val="000000"/>
                </a:solidFill>
                <a:latin typeface="Canva Sans"/>
              </a:rPr>
              <a:t> </a:t>
            </a:r>
            <a:r>
              <a:rPr lang="en-US" sz="4165">
                <a:solidFill>
                  <a:srgbClr val="000000"/>
                </a:solidFill>
                <a:latin typeface="Canva Sans"/>
              </a:rPr>
              <a:t>MEME (Multiple EM for Motif Elicitation) </a:t>
            </a:r>
          </a:p>
          <a:p>
            <a:pPr algn="l" marL="899404" indent="-449702" lvl="1">
              <a:lnSpc>
                <a:spcPts val="5832"/>
              </a:lnSpc>
              <a:buAutoNum type="arabicPeriod" startAt="1"/>
            </a:pPr>
            <a:r>
              <a:rPr lang="en-US" sz="4165">
                <a:solidFill>
                  <a:srgbClr val="000000"/>
                </a:solidFill>
                <a:latin typeface="Canva Sans"/>
              </a:rPr>
              <a:t> </a:t>
            </a:r>
            <a:r>
              <a:rPr lang="en-US" sz="4165">
                <a:solidFill>
                  <a:srgbClr val="000000"/>
                </a:solidFill>
                <a:latin typeface="Canva Sans"/>
              </a:rPr>
              <a:t>GLAM2: Gapped Local Alignment of Motifs</a:t>
            </a:r>
          </a:p>
          <a:p>
            <a:pPr algn="l" marL="899404" indent="-449702" lvl="1">
              <a:lnSpc>
                <a:spcPts val="5832"/>
              </a:lnSpc>
              <a:buAutoNum type="arabicPeriod" startAt="1"/>
            </a:pPr>
            <a:r>
              <a:rPr lang="en-US" sz="4165">
                <a:solidFill>
                  <a:srgbClr val="000000"/>
                </a:solidFill>
                <a:latin typeface="Canva Sans"/>
              </a:rPr>
              <a:t> </a:t>
            </a:r>
            <a:r>
              <a:rPr lang="en-US" sz="4165">
                <a:solidFill>
                  <a:srgbClr val="000000"/>
                </a:solidFill>
                <a:latin typeface="Canva Sans"/>
              </a:rPr>
              <a:t>References</a:t>
            </a:r>
          </a:p>
          <a:p>
            <a:pPr algn="l">
              <a:lnSpc>
                <a:spcPts val="6138"/>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4555" r="0" b="-34555"/>
            </a:stretch>
          </a:blipFill>
        </p:spPr>
      </p:sp>
      <p:sp>
        <p:nvSpPr>
          <p:cNvPr name="Freeform 3" id="3"/>
          <p:cNvSpPr/>
          <p:nvPr/>
        </p:nvSpPr>
        <p:spPr>
          <a:xfrm flipH="false" flipV="false" rot="0">
            <a:off x="12104266" y="2667686"/>
            <a:ext cx="5155034" cy="6590614"/>
          </a:xfrm>
          <a:custGeom>
            <a:avLst/>
            <a:gdLst/>
            <a:ahLst/>
            <a:cxnLst/>
            <a:rect r="r" b="b" t="t" l="l"/>
            <a:pathLst>
              <a:path h="6590614" w="5155034">
                <a:moveTo>
                  <a:pt x="0" y="0"/>
                </a:moveTo>
                <a:lnTo>
                  <a:pt x="5155034" y="0"/>
                </a:lnTo>
                <a:lnTo>
                  <a:pt x="5155034" y="6590614"/>
                </a:lnTo>
                <a:lnTo>
                  <a:pt x="0" y="6590614"/>
                </a:lnTo>
                <a:lnTo>
                  <a:pt x="0" y="0"/>
                </a:lnTo>
                <a:close/>
              </a:path>
            </a:pathLst>
          </a:custGeom>
          <a:blipFill>
            <a:blip r:embed="rId3"/>
            <a:stretch>
              <a:fillRect l="0" t="0" r="0" b="0"/>
            </a:stretch>
          </a:blipFill>
        </p:spPr>
      </p:sp>
      <p:sp>
        <p:nvSpPr>
          <p:cNvPr name="TextBox 4" id="4"/>
          <p:cNvSpPr txBox="true"/>
          <p:nvPr/>
        </p:nvSpPr>
        <p:spPr>
          <a:xfrm rot="0">
            <a:off x="1837506" y="895350"/>
            <a:ext cx="14612987" cy="2396478"/>
          </a:xfrm>
          <a:prstGeom prst="rect">
            <a:avLst/>
          </a:prstGeom>
        </p:spPr>
        <p:txBody>
          <a:bodyPr anchor="t" rtlCol="false" tIns="0" lIns="0" bIns="0" rIns="0">
            <a:spAutoFit/>
          </a:bodyPr>
          <a:lstStyle/>
          <a:p>
            <a:pPr algn="ctr">
              <a:lnSpc>
                <a:spcPts val="9660"/>
              </a:lnSpc>
            </a:pPr>
            <a:r>
              <a:rPr lang="en-US" sz="6900">
                <a:solidFill>
                  <a:srgbClr val="000000"/>
                </a:solidFill>
                <a:latin typeface="Canva Sans Bold"/>
              </a:rPr>
              <a:t>What are DNA and Protein motifs?</a:t>
            </a:r>
          </a:p>
          <a:p>
            <a:pPr algn="ctr">
              <a:lnSpc>
                <a:spcPts val="9660"/>
              </a:lnSpc>
            </a:pPr>
          </a:p>
        </p:txBody>
      </p:sp>
      <p:sp>
        <p:nvSpPr>
          <p:cNvPr name="TextBox 5" id="5"/>
          <p:cNvSpPr txBox="true"/>
          <p:nvPr/>
        </p:nvSpPr>
        <p:spPr>
          <a:xfrm rot="0">
            <a:off x="1837506" y="3985983"/>
            <a:ext cx="8232345" cy="3413222"/>
          </a:xfrm>
          <a:prstGeom prst="rect">
            <a:avLst/>
          </a:prstGeom>
        </p:spPr>
        <p:txBody>
          <a:bodyPr anchor="t" rtlCol="false" tIns="0" lIns="0" bIns="0" rIns="0">
            <a:spAutoFit/>
          </a:bodyPr>
          <a:lstStyle/>
          <a:p>
            <a:pPr algn="just">
              <a:lnSpc>
                <a:spcPts val="4544"/>
              </a:lnSpc>
              <a:spcBef>
                <a:spcPct val="0"/>
              </a:spcBef>
            </a:pPr>
            <a:r>
              <a:rPr lang="en-US" sz="3246">
                <a:solidFill>
                  <a:srgbClr val="000000"/>
                </a:solidFill>
                <a:latin typeface="Canva Sans"/>
              </a:rPr>
              <a:t>Motif: Conserved regions</a:t>
            </a:r>
          </a:p>
          <a:p>
            <a:pPr algn="just">
              <a:lnSpc>
                <a:spcPts val="4544"/>
              </a:lnSpc>
              <a:spcBef>
                <a:spcPct val="0"/>
              </a:spcBef>
            </a:pPr>
            <a:r>
              <a:rPr lang="en-US" sz="3246">
                <a:solidFill>
                  <a:srgbClr val="000000"/>
                </a:solidFill>
                <a:latin typeface="Canva Sans"/>
              </a:rPr>
              <a:t>DNA motifs and protein motifs are short, conserved sequences of nucleotides or amino acids, respectively , that are important for their functional and structural properties.</a:t>
            </a:r>
          </a:p>
        </p:txBody>
      </p:sp>
      <p:sp>
        <p:nvSpPr>
          <p:cNvPr name="TextBox 6" id="6"/>
          <p:cNvSpPr txBox="true"/>
          <p:nvPr/>
        </p:nvSpPr>
        <p:spPr>
          <a:xfrm rot="0">
            <a:off x="1409475" y="7708804"/>
            <a:ext cx="10069851" cy="537831"/>
          </a:xfrm>
          <a:prstGeom prst="rect">
            <a:avLst/>
          </a:prstGeom>
        </p:spPr>
        <p:txBody>
          <a:bodyPr anchor="t" rtlCol="false" tIns="0" lIns="0" bIns="0" rIns="0">
            <a:spAutoFit/>
          </a:bodyPr>
          <a:lstStyle/>
          <a:p>
            <a:pPr algn="ctr">
              <a:lnSpc>
                <a:spcPts val="4480"/>
              </a:lnSpc>
              <a:spcBef>
                <a:spcPct val="0"/>
              </a:spcBef>
            </a:pPr>
            <a:r>
              <a:rPr lang="en-US" sz="3200">
                <a:solidFill>
                  <a:srgbClr val="000000"/>
                </a:solidFill>
                <a:latin typeface="Canva Sans"/>
              </a:rPr>
              <a:t>Common DNA motifs are TATA box and GC box.</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4555" r="0" b="-34555"/>
            </a:stretch>
          </a:blipFill>
        </p:spPr>
      </p:sp>
      <p:sp>
        <p:nvSpPr>
          <p:cNvPr name="TextBox 3" id="3"/>
          <p:cNvSpPr txBox="true"/>
          <p:nvPr/>
        </p:nvSpPr>
        <p:spPr>
          <a:xfrm rot="0">
            <a:off x="1203717" y="923925"/>
            <a:ext cx="16448564" cy="1943216"/>
          </a:xfrm>
          <a:prstGeom prst="rect">
            <a:avLst/>
          </a:prstGeom>
        </p:spPr>
        <p:txBody>
          <a:bodyPr anchor="t" rtlCol="false" tIns="0" lIns="0" bIns="0" rIns="0">
            <a:spAutoFit/>
          </a:bodyPr>
          <a:lstStyle/>
          <a:p>
            <a:pPr algn="ctr">
              <a:lnSpc>
                <a:spcPts val="7868"/>
              </a:lnSpc>
              <a:spcBef>
                <a:spcPct val="0"/>
              </a:spcBef>
            </a:pPr>
            <a:r>
              <a:rPr lang="en-US" sz="5620">
                <a:solidFill>
                  <a:srgbClr val="000000"/>
                </a:solidFill>
                <a:latin typeface="Canva Sans Bold"/>
              </a:rPr>
              <a:t>Why Identify DNA and Protein Sequence Motifs ?</a:t>
            </a:r>
          </a:p>
        </p:txBody>
      </p:sp>
      <p:sp>
        <p:nvSpPr>
          <p:cNvPr name="TextBox 4" id="4"/>
          <p:cNvSpPr txBox="true"/>
          <p:nvPr/>
        </p:nvSpPr>
        <p:spPr>
          <a:xfrm rot="0">
            <a:off x="1546215" y="2934143"/>
            <a:ext cx="15713085" cy="6450600"/>
          </a:xfrm>
          <a:prstGeom prst="rect">
            <a:avLst/>
          </a:prstGeom>
        </p:spPr>
        <p:txBody>
          <a:bodyPr anchor="t" rtlCol="false" tIns="0" lIns="0" bIns="0" rIns="0">
            <a:spAutoFit/>
          </a:bodyPr>
          <a:lstStyle/>
          <a:p>
            <a:pPr algn="just">
              <a:lnSpc>
                <a:spcPts val="5130"/>
              </a:lnSpc>
              <a:spcBef>
                <a:spcPct val="0"/>
              </a:spcBef>
            </a:pPr>
            <a:r>
              <a:rPr lang="en-US" sz="3664">
                <a:solidFill>
                  <a:srgbClr val="000000"/>
                </a:solidFill>
                <a:latin typeface="Canva Sans"/>
              </a:rPr>
              <a:t> Identifying DNA and protein sequence motifs plays a crucial role in advancing our understanding of biological systems, from molecular mechanisms to disease processes, and can have significant implications for medicine, biotechnology, and beyond.</a:t>
            </a:r>
          </a:p>
          <a:p>
            <a:pPr algn="just">
              <a:lnSpc>
                <a:spcPts val="5130"/>
              </a:lnSpc>
              <a:spcBef>
                <a:spcPct val="0"/>
              </a:spcBef>
            </a:pPr>
          </a:p>
          <a:p>
            <a:pPr algn="just">
              <a:lnSpc>
                <a:spcPts val="5130"/>
              </a:lnSpc>
              <a:spcBef>
                <a:spcPct val="0"/>
              </a:spcBef>
            </a:pPr>
            <a:r>
              <a:rPr lang="en-US" sz="3664">
                <a:solidFill>
                  <a:srgbClr val="000000"/>
                </a:solidFill>
                <a:latin typeface="Canva Sans"/>
              </a:rPr>
              <a:t>It can help in understanding of -</a:t>
            </a:r>
          </a:p>
          <a:p>
            <a:pPr algn="just" marL="791138" indent="-395569" lvl="1">
              <a:lnSpc>
                <a:spcPts val="5130"/>
              </a:lnSpc>
              <a:spcBef>
                <a:spcPct val="0"/>
              </a:spcBef>
              <a:buAutoNum type="arabicPeriod" startAt="1"/>
            </a:pPr>
            <a:r>
              <a:rPr lang="en-US" sz="3664">
                <a:solidFill>
                  <a:srgbClr val="000000"/>
                </a:solidFill>
                <a:latin typeface="Canva Sans"/>
              </a:rPr>
              <a:t>Functional and structural properties of proteins.</a:t>
            </a:r>
          </a:p>
          <a:p>
            <a:pPr algn="just" marL="791138" indent="-395569" lvl="1">
              <a:lnSpc>
                <a:spcPts val="5130"/>
              </a:lnSpc>
              <a:spcBef>
                <a:spcPct val="0"/>
              </a:spcBef>
              <a:buAutoNum type="arabicPeriod" startAt="1"/>
            </a:pPr>
            <a:r>
              <a:rPr lang="en-US" sz="3664">
                <a:solidFill>
                  <a:srgbClr val="000000"/>
                </a:solidFill>
                <a:latin typeface="Canva Sans"/>
              </a:rPr>
              <a:t>Regulation of gene expression.</a:t>
            </a:r>
          </a:p>
          <a:p>
            <a:pPr algn="just" marL="791138" indent="-395569" lvl="1">
              <a:lnSpc>
                <a:spcPts val="5130"/>
              </a:lnSpc>
              <a:spcBef>
                <a:spcPct val="0"/>
              </a:spcBef>
              <a:buAutoNum type="arabicPeriod" startAt="1"/>
            </a:pPr>
            <a:r>
              <a:rPr lang="en-US" sz="3664">
                <a:solidFill>
                  <a:srgbClr val="000000"/>
                </a:solidFill>
                <a:latin typeface="Canva Sans"/>
              </a:rPr>
              <a:t>Discovery of potential drug targets.</a:t>
            </a:r>
          </a:p>
          <a:p>
            <a:pPr algn="just">
              <a:lnSpc>
                <a:spcPts val="5130"/>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4555" r="0" b="-34555"/>
            </a:stretch>
          </a:blipFill>
        </p:spPr>
      </p:sp>
      <p:sp>
        <p:nvSpPr>
          <p:cNvPr name="TextBox 3" id="3"/>
          <p:cNvSpPr txBox="true"/>
          <p:nvPr/>
        </p:nvSpPr>
        <p:spPr>
          <a:xfrm rot="0">
            <a:off x="1302180" y="2415819"/>
            <a:ext cx="6024935" cy="1002653"/>
          </a:xfrm>
          <a:prstGeom prst="rect">
            <a:avLst/>
          </a:prstGeom>
        </p:spPr>
        <p:txBody>
          <a:bodyPr anchor="t" rtlCol="false" tIns="0" lIns="0" bIns="0" rIns="0">
            <a:spAutoFit/>
          </a:bodyPr>
          <a:lstStyle/>
          <a:p>
            <a:pPr algn="ctr" marL="1273916" indent="-636958" lvl="1">
              <a:lnSpc>
                <a:spcPts val="8260"/>
              </a:lnSpc>
              <a:buAutoNum type="arabicPeriod" startAt="1"/>
            </a:pPr>
            <a:r>
              <a:rPr lang="en-US" sz="5900">
                <a:solidFill>
                  <a:srgbClr val="000000"/>
                </a:solidFill>
                <a:latin typeface="Canva Sans Bold"/>
              </a:rPr>
              <a:t>Enumeration</a:t>
            </a:r>
          </a:p>
        </p:txBody>
      </p:sp>
      <p:sp>
        <p:nvSpPr>
          <p:cNvPr name="TextBox 4" id="4"/>
          <p:cNvSpPr txBox="true"/>
          <p:nvPr/>
        </p:nvSpPr>
        <p:spPr>
          <a:xfrm rot="0">
            <a:off x="1639826" y="3755632"/>
            <a:ext cx="15974795" cy="5280407"/>
          </a:xfrm>
          <a:prstGeom prst="rect">
            <a:avLst/>
          </a:prstGeom>
        </p:spPr>
        <p:txBody>
          <a:bodyPr anchor="t" rtlCol="false" tIns="0" lIns="0" bIns="0" rIns="0">
            <a:spAutoFit/>
          </a:bodyPr>
          <a:lstStyle/>
          <a:p>
            <a:pPr algn="l">
              <a:lnSpc>
                <a:spcPts val="4690"/>
              </a:lnSpc>
              <a:spcBef>
                <a:spcPct val="0"/>
              </a:spcBef>
            </a:pPr>
            <a:r>
              <a:rPr lang="en-US" sz="3350">
                <a:solidFill>
                  <a:srgbClr val="000000"/>
                </a:solidFill>
                <a:latin typeface="Canva Sans"/>
              </a:rPr>
              <a:t>Enumeration algorithms exhaustively search through all possible motifs within the given sequences to identify the most common or statistically significant ones. These algorithms are simple but can be computationally expensive, especially for large datasets.</a:t>
            </a:r>
          </a:p>
          <a:p>
            <a:pPr algn="l">
              <a:lnSpc>
                <a:spcPts val="4690"/>
              </a:lnSpc>
              <a:spcBef>
                <a:spcPct val="0"/>
              </a:spcBef>
            </a:pPr>
            <a:r>
              <a:rPr lang="en-US" sz="3350">
                <a:solidFill>
                  <a:srgbClr val="000000"/>
                </a:solidFill>
                <a:latin typeface="Canva Sans"/>
              </a:rPr>
              <a:t>It iterates through all possible motifs of a given length within the sequences and counts their occurrences.</a:t>
            </a:r>
          </a:p>
          <a:p>
            <a:pPr algn="l">
              <a:lnSpc>
                <a:spcPts val="4690"/>
              </a:lnSpc>
              <a:spcBef>
                <a:spcPct val="0"/>
              </a:spcBef>
            </a:pPr>
          </a:p>
          <a:p>
            <a:pPr algn="l">
              <a:lnSpc>
                <a:spcPts val="4690"/>
              </a:lnSpc>
              <a:spcBef>
                <a:spcPct val="0"/>
              </a:spcBef>
            </a:pPr>
            <a:r>
              <a:rPr lang="en-US" sz="3350">
                <a:solidFill>
                  <a:srgbClr val="000000"/>
                </a:solidFill>
                <a:latin typeface="Canva Sans"/>
              </a:rPr>
              <a:t>Examples :- MotifFinder, YMF, WEEDER</a:t>
            </a:r>
          </a:p>
          <a:p>
            <a:pPr algn="l">
              <a:lnSpc>
                <a:spcPts val="4690"/>
              </a:lnSpc>
              <a:spcBef>
                <a:spcPct val="0"/>
              </a:spcBef>
            </a:pPr>
            <a:r>
              <a:rPr lang="en-US" sz="3350">
                <a:solidFill>
                  <a:srgbClr val="000000"/>
                </a:solidFill>
                <a:latin typeface="Canva Sans"/>
              </a:rPr>
              <a:t>  </a:t>
            </a:r>
          </a:p>
        </p:txBody>
      </p:sp>
      <p:sp>
        <p:nvSpPr>
          <p:cNvPr name="TextBox 5" id="5"/>
          <p:cNvSpPr txBox="true"/>
          <p:nvPr/>
        </p:nvSpPr>
        <p:spPr>
          <a:xfrm rot="0">
            <a:off x="1639826" y="556920"/>
            <a:ext cx="15008348" cy="1837042"/>
          </a:xfrm>
          <a:prstGeom prst="rect">
            <a:avLst/>
          </a:prstGeom>
        </p:spPr>
        <p:txBody>
          <a:bodyPr anchor="t" rtlCol="false" tIns="0" lIns="0" bIns="0" rIns="0">
            <a:spAutoFit/>
          </a:bodyPr>
          <a:lstStyle/>
          <a:p>
            <a:pPr algn="ctr">
              <a:lnSpc>
                <a:spcPts val="7420"/>
              </a:lnSpc>
              <a:spcBef>
                <a:spcPct val="0"/>
              </a:spcBef>
            </a:pPr>
            <a:r>
              <a:rPr lang="en-US" sz="5300">
                <a:solidFill>
                  <a:srgbClr val="000000"/>
                </a:solidFill>
                <a:latin typeface="Canva Sans Bold"/>
              </a:rPr>
              <a:t> Algorithms and programs available for motif search</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4555" r="0" b="-34555"/>
            </a:stretch>
          </a:blipFill>
        </p:spPr>
      </p:sp>
      <p:sp>
        <p:nvSpPr>
          <p:cNvPr name="TextBox 3" id="3"/>
          <p:cNvSpPr txBox="true"/>
          <p:nvPr/>
        </p:nvSpPr>
        <p:spPr>
          <a:xfrm rot="0">
            <a:off x="2326929" y="923925"/>
            <a:ext cx="10394454" cy="1002653"/>
          </a:xfrm>
          <a:prstGeom prst="rect">
            <a:avLst/>
          </a:prstGeom>
        </p:spPr>
        <p:txBody>
          <a:bodyPr anchor="t" rtlCol="false" tIns="0" lIns="0" bIns="0" rIns="0">
            <a:spAutoFit/>
          </a:bodyPr>
          <a:lstStyle/>
          <a:p>
            <a:pPr algn="ctr">
              <a:lnSpc>
                <a:spcPts val="8260"/>
              </a:lnSpc>
              <a:spcBef>
                <a:spcPct val="0"/>
              </a:spcBef>
            </a:pPr>
            <a:r>
              <a:rPr lang="en-US" sz="5900">
                <a:solidFill>
                  <a:srgbClr val="000000"/>
                </a:solidFill>
                <a:latin typeface="Canva Sans"/>
              </a:rPr>
              <a:t>2</a:t>
            </a:r>
            <a:r>
              <a:rPr lang="en-US" sz="5900">
                <a:solidFill>
                  <a:srgbClr val="000000"/>
                </a:solidFill>
                <a:latin typeface="Canva Sans Bold"/>
              </a:rPr>
              <a:t>. Probabilistic Optimization</a:t>
            </a:r>
          </a:p>
        </p:txBody>
      </p:sp>
      <p:sp>
        <p:nvSpPr>
          <p:cNvPr name="TextBox 4" id="4"/>
          <p:cNvSpPr txBox="true"/>
          <p:nvPr/>
        </p:nvSpPr>
        <p:spPr>
          <a:xfrm rot="0">
            <a:off x="1154922" y="2816148"/>
            <a:ext cx="15978157" cy="5493063"/>
          </a:xfrm>
          <a:prstGeom prst="rect">
            <a:avLst/>
          </a:prstGeom>
        </p:spPr>
        <p:txBody>
          <a:bodyPr anchor="t" rtlCol="false" tIns="0" lIns="0" bIns="0" rIns="0">
            <a:spAutoFit/>
          </a:bodyPr>
          <a:lstStyle/>
          <a:p>
            <a:pPr algn="l" marL="675726" indent="-337863" lvl="1">
              <a:lnSpc>
                <a:spcPts val="4381"/>
              </a:lnSpc>
              <a:buFont typeface="Arial"/>
              <a:buChar char="•"/>
            </a:pPr>
            <a:r>
              <a:rPr lang="en-US" sz="3129">
                <a:solidFill>
                  <a:srgbClr val="000000"/>
                </a:solidFill>
                <a:latin typeface="Canva Sans"/>
              </a:rPr>
              <a:t>Uses a Gibbs sampling approach</a:t>
            </a:r>
          </a:p>
          <a:p>
            <a:pPr algn="l" marL="675726" indent="-337863" lvl="1">
              <a:lnSpc>
                <a:spcPts val="4381"/>
              </a:lnSpc>
              <a:buFont typeface="Arial"/>
              <a:buChar char="•"/>
            </a:pPr>
            <a:r>
              <a:rPr lang="en-US" sz="3129">
                <a:solidFill>
                  <a:srgbClr val="000000"/>
                </a:solidFill>
                <a:latin typeface="Canva Sans"/>
              </a:rPr>
              <a:t>Iteratively refines motif models based on data. It probabilistically adjusts motif parameters to maximize the likelihood of observed sequences. This approach allows for flexible and adaptive motif discovery, capturing complex patterns effectively. Convergence is achieved when the model stabilizes, ensuring robust motif identification.</a:t>
            </a:r>
          </a:p>
          <a:p>
            <a:pPr algn="l" marL="675726" indent="-337863" lvl="1">
              <a:lnSpc>
                <a:spcPts val="4381"/>
              </a:lnSpc>
              <a:buFont typeface="Arial"/>
              <a:buChar char="•"/>
            </a:pPr>
            <a:r>
              <a:rPr lang="en-US" sz="3129">
                <a:solidFill>
                  <a:srgbClr val="000000"/>
                </a:solidFill>
                <a:latin typeface="Canva Sans"/>
              </a:rPr>
              <a:t>Computationally intensive but are scalable and can handle large datasets effectively.</a:t>
            </a:r>
          </a:p>
          <a:p>
            <a:pPr algn="l" marL="675726" indent="-337863" lvl="1">
              <a:lnSpc>
                <a:spcPts val="4381"/>
              </a:lnSpc>
              <a:buFont typeface="Arial"/>
              <a:buChar char="•"/>
            </a:pPr>
            <a:r>
              <a:rPr lang="en-US" sz="3129">
                <a:solidFill>
                  <a:srgbClr val="000000"/>
                </a:solidFill>
                <a:latin typeface="Canva Sans"/>
              </a:rPr>
              <a:t>Examples :- Gibbs Motif Sampler, MEME</a:t>
            </a:r>
          </a:p>
          <a:p>
            <a:pPr algn="l">
              <a:lnSpc>
                <a:spcPts val="4381"/>
              </a:lnSpc>
            </a:pPr>
            <a:r>
              <a:rPr lang="en-US" sz="3129">
                <a:solidFill>
                  <a:srgbClr val="000000"/>
                </a:solidFill>
                <a:latin typeface="Canva Sans"/>
              </a:rPr>
              <a:t>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4555" r="0" b="-34555"/>
            </a:stretch>
          </a:blipFill>
        </p:spPr>
      </p:sp>
      <p:sp>
        <p:nvSpPr>
          <p:cNvPr name="TextBox 3" id="3"/>
          <p:cNvSpPr txBox="true"/>
          <p:nvPr/>
        </p:nvSpPr>
        <p:spPr>
          <a:xfrm rot="0">
            <a:off x="2223516" y="923925"/>
            <a:ext cx="10769575" cy="1002653"/>
          </a:xfrm>
          <a:prstGeom prst="rect">
            <a:avLst/>
          </a:prstGeom>
        </p:spPr>
        <p:txBody>
          <a:bodyPr anchor="t" rtlCol="false" tIns="0" lIns="0" bIns="0" rIns="0">
            <a:spAutoFit/>
          </a:bodyPr>
          <a:lstStyle/>
          <a:p>
            <a:pPr algn="ctr">
              <a:lnSpc>
                <a:spcPts val="8260"/>
              </a:lnSpc>
              <a:spcBef>
                <a:spcPct val="0"/>
              </a:spcBef>
            </a:pPr>
            <a:r>
              <a:rPr lang="en-US" sz="5900">
                <a:solidFill>
                  <a:srgbClr val="000000"/>
                </a:solidFill>
                <a:latin typeface="Canva Sans"/>
              </a:rPr>
              <a:t>3</a:t>
            </a:r>
            <a:r>
              <a:rPr lang="en-US" sz="5900">
                <a:solidFill>
                  <a:srgbClr val="000000"/>
                </a:solidFill>
                <a:latin typeface="Canva Sans Bold"/>
              </a:rPr>
              <a:t>. Deterministic Optimization</a:t>
            </a:r>
          </a:p>
        </p:txBody>
      </p:sp>
      <p:sp>
        <p:nvSpPr>
          <p:cNvPr name="TextBox 4" id="4"/>
          <p:cNvSpPr txBox="true"/>
          <p:nvPr/>
        </p:nvSpPr>
        <p:spPr>
          <a:xfrm rot="0">
            <a:off x="2223516" y="2713531"/>
            <a:ext cx="13397460" cy="5467840"/>
          </a:xfrm>
          <a:prstGeom prst="rect">
            <a:avLst/>
          </a:prstGeom>
        </p:spPr>
        <p:txBody>
          <a:bodyPr anchor="t" rtlCol="false" tIns="0" lIns="0" bIns="0" rIns="0">
            <a:spAutoFit/>
          </a:bodyPr>
          <a:lstStyle/>
          <a:p>
            <a:pPr algn="just">
              <a:lnSpc>
                <a:spcPts val="4815"/>
              </a:lnSpc>
            </a:pPr>
            <a:r>
              <a:rPr lang="en-US" sz="3439">
                <a:solidFill>
                  <a:srgbClr val="000000"/>
                </a:solidFill>
                <a:latin typeface="Canva Sans"/>
              </a:rPr>
              <a:t>Deterministic optimization algorithms aim to find the optimal motif(s) through systematic search or optimization techniques without relying on randomness. These algorithms are often more efficient than probabilistic approaches but may be limited in their ability to explore the solution space. It fast and scalable but may converge to suboptimal solutions.</a:t>
            </a:r>
          </a:p>
          <a:p>
            <a:pPr algn="just">
              <a:lnSpc>
                <a:spcPts val="4815"/>
              </a:lnSpc>
            </a:pPr>
          </a:p>
          <a:p>
            <a:pPr algn="just">
              <a:lnSpc>
                <a:spcPts val="4815"/>
              </a:lnSpc>
            </a:pPr>
          </a:p>
          <a:p>
            <a:pPr algn="l" marL="742612" indent="-371306" lvl="1">
              <a:lnSpc>
                <a:spcPts val="4815"/>
              </a:lnSpc>
              <a:buFont typeface="Arial"/>
              <a:buChar char="•"/>
            </a:pPr>
            <a:r>
              <a:rPr lang="en-US" sz="3439">
                <a:solidFill>
                  <a:srgbClr val="000000"/>
                </a:solidFill>
                <a:latin typeface="Canva Sans"/>
              </a:rPr>
              <a:t> Examples :- Greedy Motif Search</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4555" r="0" b="-34555"/>
            </a:stretch>
          </a:blipFill>
        </p:spPr>
      </p:sp>
      <p:sp>
        <p:nvSpPr>
          <p:cNvPr name="Freeform 3" id="3"/>
          <p:cNvSpPr/>
          <p:nvPr/>
        </p:nvSpPr>
        <p:spPr>
          <a:xfrm flipH="false" flipV="false" rot="0">
            <a:off x="3302916" y="2899209"/>
            <a:ext cx="11682168" cy="1837927"/>
          </a:xfrm>
          <a:custGeom>
            <a:avLst/>
            <a:gdLst/>
            <a:ahLst/>
            <a:cxnLst/>
            <a:rect r="r" b="b" t="t" l="l"/>
            <a:pathLst>
              <a:path h="1837927" w="11682168">
                <a:moveTo>
                  <a:pt x="0" y="0"/>
                </a:moveTo>
                <a:lnTo>
                  <a:pt x="11682168" y="0"/>
                </a:lnTo>
                <a:lnTo>
                  <a:pt x="11682168" y="1837928"/>
                </a:lnTo>
                <a:lnTo>
                  <a:pt x="0" y="1837928"/>
                </a:lnTo>
                <a:lnTo>
                  <a:pt x="0" y="0"/>
                </a:lnTo>
                <a:close/>
              </a:path>
            </a:pathLst>
          </a:custGeom>
          <a:blipFill>
            <a:blip r:embed="rId3"/>
            <a:stretch>
              <a:fillRect l="0" t="0" r="0" b="0"/>
            </a:stretch>
          </a:blipFill>
        </p:spPr>
      </p:sp>
      <p:sp>
        <p:nvSpPr>
          <p:cNvPr name="Freeform 4" id="4"/>
          <p:cNvSpPr/>
          <p:nvPr/>
        </p:nvSpPr>
        <p:spPr>
          <a:xfrm flipH="false" flipV="false" rot="0">
            <a:off x="2829052" y="6344527"/>
            <a:ext cx="12629897" cy="2127140"/>
          </a:xfrm>
          <a:custGeom>
            <a:avLst/>
            <a:gdLst/>
            <a:ahLst/>
            <a:cxnLst/>
            <a:rect r="r" b="b" t="t" l="l"/>
            <a:pathLst>
              <a:path h="2127140" w="12629897">
                <a:moveTo>
                  <a:pt x="0" y="0"/>
                </a:moveTo>
                <a:lnTo>
                  <a:pt x="12629896" y="0"/>
                </a:lnTo>
                <a:lnTo>
                  <a:pt x="12629896" y="2127140"/>
                </a:lnTo>
                <a:lnTo>
                  <a:pt x="0" y="2127140"/>
                </a:lnTo>
                <a:lnTo>
                  <a:pt x="0" y="0"/>
                </a:lnTo>
                <a:close/>
              </a:path>
            </a:pathLst>
          </a:custGeom>
          <a:blipFill>
            <a:blip r:embed="rId4"/>
            <a:stretch>
              <a:fillRect l="0" t="0" r="0" b="0"/>
            </a:stretch>
          </a:blipFill>
        </p:spPr>
      </p:sp>
      <p:sp>
        <p:nvSpPr>
          <p:cNvPr name="TextBox 5" id="5"/>
          <p:cNvSpPr txBox="true"/>
          <p:nvPr/>
        </p:nvSpPr>
        <p:spPr>
          <a:xfrm rot="0">
            <a:off x="1308608" y="704031"/>
            <a:ext cx="15670783" cy="962647"/>
          </a:xfrm>
          <a:prstGeom prst="rect">
            <a:avLst/>
          </a:prstGeom>
        </p:spPr>
        <p:txBody>
          <a:bodyPr anchor="t" rtlCol="false" tIns="0" lIns="0" bIns="0" rIns="0">
            <a:spAutoFit/>
          </a:bodyPr>
          <a:lstStyle/>
          <a:p>
            <a:pPr algn="ctr">
              <a:lnSpc>
                <a:spcPts val="7840"/>
              </a:lnSpc>
              <a:spcBef>
                <a:spcPct val="0"/>
              </a:spcBef>
            </a:pPr>
            <a:r>
              <a:rPr lang="en-US" sz="5600">
                <a:solidFill>
                  <a:srgbClr val="000000"/>
                </a:solidFill>
                <a:latin typeface="Canva Sans Bold"/>
              </a:rPr>
              <a:t>Motif found using Algorithm that we created-</a:t>
            </a:r>
          </a:p>
        </p:txBody>
      </p:sp>
      <p:sp>
        <p:nvSpPr>
          <p:cNvPr name="TextBox 6" id="6"/>
          <p:cNvSpPr txBox="true"/>
          <p:nvPr/>
        </p:nvSpPr>
        <p:spPr>
          <a:xfrm rot="0">
            <a:off x="1867428" y="2148277"/>
            <a:ext cx="2435870"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rPr>
              <a:t>Sequences-</a:t>
            </a:r>
          </a:p>
        </p:txBody>
      </p:sp>
      <p:sp>
        <p:nvSpPr>
          <p:cNvPr name="TextBox 7" id="7"/>
          <p:cNvSpPr txBox="true"/>
          <p:nvPr/>
        </p:nvSpPr>
        <p:spPr>
          <a:xfrm rot="0">
            <a:off x="1867428" y="5385472"/>
            <a:ext cx="12629897" cy="580390"/>
          </a:xfrm>
          <a:prstGeom prst="rect">
            <a:avLst/>
          </a:prstGeom>
        </p:spPr>
        <p:txBody>
          <a:bodyPr anchor="t" rtlCol="false" tIns="0" lIns="0" bIns="0" rIns="0">
            <a:spAutoFit/>
          </a:bodyPr>
          <a:lstStyle/>
          <a:p>
            <a:pPr algn="l">
              <a:lnSpc>
                <a:spcPts val="4759"/>
              </a:lnSpc>
            </a:pPr>
            <a:r>
              <a:rPr lang="en-US" sz="3399">
                <a:solidFill>
                  <a:srgbClr val="000000"/>
                </a:solidFill>
                <a:latin typeface="Canva Sans"/>
              </a:rPr>
              <a:t>Result-</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4555" r="0" b="-34555"/>
            </a:stretch>
          </a:blipFill>
        </p:spPr>
      </p:sp>
      <p:sp>
        <p:nvSpPr>
          <p:cNvPr name="Freeform 3" id="3"/>
          <p:cNvSpPr/>
          <p:nvPr/>
        </p:nvSpPr>
        <p:spPr>
          <a:xfrm flipH="false" flipV="false" rot="0">
            <a:off x="3857982" y="1602572"/>
            <a:ext cx="10572035" cy="5230039"/>
          </a:xfrm>
          <a:custGeom>
            <a:avLst/>
            <a:gdLst/>
            <a:ahLst/>
            <a:cxnLst/>
            <a:rect r="r" b="b" t="t" l="l"/>
            <a:pathLst>
              <a:path h="5230039" w="10572035">
                <a:moveTo>
                  <a:pt x="0" y="0"/>
                </a:moveTo>
                <a:lnTo>
                  <a:pt x="10572036" y="0"/>
                </a:lnTo>
                <a:lnTo>
                  <a:pt x="10572036" y="5230039"/>
                </a:lnTo>
                <a:lnTo>
                  <a:pt x="0" y="5230039"/>
                </a:lnTo>
                <a:lnTo>
                  <a:pt x="0" y="0"/>
                </a:lnTo>
                <a:close/>
              </a:path>
            </a:pathLst>
          </a:custGeom>
          <a:blipFill>
            <a:blip r:embed="rId3"/>
            <a:stretch>
              <a:fillRect l="0" t="0" r="0" b="0"/>
            </a:stretch>
          </a:blipFill>
        </p:spPr>
      </p:sp>
      <p:sp>
        <p:nvSpPr>
          <p:cNvPr name="TextBox 4" id="4"/>
          <p:cNvSpPr txBox="true"/>
          <p:nvPr/>
        </p:nvSpPr>
        <p:spPr>
          <a:xfrm rot="0">
            <a:off x="1559086" y="531292"/>
            <a:ext cx="9281792" cy="899566"/>
          </a:xfrm>
          <a:prstGeom prst="rect">
            <a:avLst/>
          </a:prstGeom>
        </p:spPr>
        <p:txBody>
          <a:bodyPr anchor="t" rtlCol="false" tIns="0" lIns="0" bIns="0" rIns="0">
            <a:spAutoFit/>
          </a:bodyPr>
          <a:lstStyle/>
          <a:p>
            <a:pPr algn="ctr">
              <a:lnSpc>
                <a:spcPts val="7399"/>
              </a:lnSpc>
              <a:spcBef>
                <a:spcPct val="0"/>
              </a:spcBef>
            </a:pPr>
            <a:r>
              <a:rPr lang="en-US" sz="5285">
                <a:solidFill>
                  <a:srgbClr val="000000"/>
                </a:solidFill>
                <a:latin typeface="Canva Sans Bold"/>
              </a:rPr>
              <a:t>Workflow of MEME &amp; GLAM2</a:t>
            </a:r>
          </a:p>
        </p:txBody>
      </p:sp>
      <p:sp>
        <p:nvSpPr>
          <p:cNvPr name="TextBox 5" id="5"/>
          <p:cNvSpPr txBox="true"/>
          <p:nvPr/>
        </p:nvSpPr>
        <p:spPr>
          <a:xfrm rot="0">
            <a:off x="1559086" y="6937386"/>
            <a:ext cx="13755862" cy="2980690"/>
          </a:xfrm>
          <a:prstGeom prst="rect">
            <a:avLst/>
          </a:prstGeom>
        </p:spPr>
        <p:txBody>
          <a:bodyPr anchor="t" rtlCol="false" tIns="0" lIns="0" bIns="0" rIns="0">
            <a:spAutoFit/>
          </a:bodyPr>
          <a:lstStyle/>
          <a:p>
            <a:pPr algn="l" marL="734059" indent="-367030" lvl="1">
              <a:lnSpc>
                <a:spcPts val="4759"/>
              </a:lnSpc>
              <a:buFont typeface="Arial"/>
              <a:buChar char="•"/>
            </a:pPr>
            <a:r>
              <a:rPr lang="en-US" sz="3399">
                <a:solidFill>
                  <a:srgbClr val="000000"/>
                </a:solidFill>
                <a:latin typeface="Canva Sans"/>
              </a:rPr>
              <a:t>Prepare Sequences, typically in FASTA format</a:t>
            </a:r>
          </a:p>
          <a:p>
            <a:pPr algn="l" marL="734059" indent="-367030" lvl="1">
              <a:lnSpc>
                <a:spcPts val="4759"/>
              </a:lnSpc>
              <a:buFont typeface="Arial"/>
              <a:buChar char="•"/>
            </a:pPr>
            <a:r>
              <a:rPr lang="en-US" sz="3399">
                <a:solidFill>
                  <a:srgbClr val="000000"/>
                </a:solidFill>
                <a:latin typeface="Canva Sans"/>
              </a:rPr>
              <a:t>Access MEME server</a:t>
            </a:r>
          </a:p>
          <a:p>
            <a:pPr algn="l" marL="734059" indent="-367030" lvl="1">
              <a:lnSpc>
                <a:spcPts val="4759"/>
              </a:lnSpc>
              <a:buFont typeface="Arial"/>
              <a:buChar char="•"/>
            </a:pPr>
            <a:r>
              <a:rPr lang="en-US" sz="3399">
                <a:solidFill>
                  <a:srgbClr val="000000"/>
                </a:solidFill>
                <a:latin typeface="Canva Sans"/>
              </a:rPr>
              <a:t>Upload and Specify Parameters</a:t>
            </a:r>
          </a:p>
          <a:p>
            <a:pPr algn="l" marL="734059" indent="-367030" lvl="1">
              <a:lnSpc>
                <a:spcPts val="4759"/>
              </a:lnSpc>
              <a:buFont typeface="Arial"/>
              <a:buChar char="•"/>
            </a:pPr>
            <a:r>
              <a:rPr lang="en-US" sz="3399">
                <a:solidFill>
                  <a:srgbClr val="000000"/>
                </a:solidFill>
                <a:latin typeface="Canva Sans"/>
              </a:rPr>
              <a:t>Run Motif Discovery</a:t>
            </a:r>
          </a:p>
          <a:p>
            <a:pPr algn="l" marL="734059" indent="-367030" lvl="1">
              <a:lnSpc>
                <a:spcPts val="4759"/>
              </a:lnSpc>
              <a:buFont typeface="Arial"/>
              <a:buChar char="•"/>
            </a:pPr>
            <a:r>
              <a:rPr lang="en-US" sz="3399">
                <a:solidFill>
                  <a:srgbClr val="000000"/>
                </a:solidFill>
                <a:latin typeface="Canva Sans"/>
              </a:rPr>
              <a:t>Analyze and Interpret Results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DAGFAvRJFTU</dc:identifier>
  <dcterms:modified xsi:type="dcterms:W3CDTF">2011-08-01T06:04:30Z</dcterms:modified>
  <cp:revision>1</cp:revision>
  <dc:title>ACB project</dc:title>
</cp:coreProperties>
</file>