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8F85816-625E-44D8-A3AB-5AF664CD9C7A}">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4"/>
            <p14:sldId id="273"/>
            <p14:sldId id="275"/>
          </p14:sldIdLst>
        </p14:section>
        <p14:section name="Untitled Section" id="{29670EA3-26A2-4B46-9DC6-D0535F9AA28C}">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74" d="100"/>
          <a:sy n="74" d="100"/>
        </p:scale>
        <p:origin x="1266" y="54"/>
      </p:cViewPr>
      <p:guideLst>
        <p:guide orient="horz" pos="2160"/>
        <p:guide pos="2880"/>
      </p:guideLst>
    </p:cSldViewPr>
  </p:slideViewPr>
  <p:outlineViewPr>
    <p:cViewPr>
      <p:scale>
        <a:sx n="33" d="100"/>
        <a:sy n="33" d="100"/>
      </p:scale>
      <p:origin x="0" y="888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5B767B6-072A-4625-AD8C-35013CAB84F0}" type="datetimeFigureOut">
              <a:rPr lang="en-IN" smtClean="0"/>
              <a:t>05-11-2021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71D48-F4AE-4DCF-AC4B-83E191439639}" type="slidenum">
              <a:rPr lang="en-IN" smtClean="0"/>
              <a:t>‹#›</a:t>
            </a:fld>
            <a:endParaRPr lang="en-IN"/>
          </a:p>
        </p:txBody>
      </p:sp>
    </p:spTree>
    <p:extLst>
      <p:ext uri="{BB962C8B-B14F-4D97-AF65-F5344CB8AC3E}">
        <p14:creationId xmlns:p14="http://schemas.microsoft.com/office/powerpoint/2010/main" val="281438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5B767B6-072A-4625-AD8C-35013CAB84F0}" type="datetimeFigureOut">
              <a:rPr lang="en-IN" smtClean="0"/>
              <a:t>05-11-2021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71D48-F4AE-4DCF-AC4B-83E191439639}" type="slidenum">
              <a:rPr lang="en-IN" smtClean="0"/>
              <a:t>‹#›</a:t>
            </a:fld>
            <a:endParaRPr lang="en-IN"/>
          </a:p>
        </p:txBody>
      </p:sp>
    </p:spTree>
    <p:extLst>
      <p:ext uri="{BB962C8B-B14F-4D97-AF65-F5344CB8AC3E}">
        <p14:creationId xmlns:p14="http://schemas.microsoft.com/office/powerpoint/2010/main" val="1755040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5B767B6-072A-4625-AD8C-35013CAB84F0}" type="datetimeFigureOut">
              <a:rPr lang="en-IN" smtClean="0"/>
              <a:t>05-11-2021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71D48-F4AE-4DCF-AC4B-83E191439639}" type="slidenum">
              <a:rPr lang="en-IN" smtClean="0"/>
              <a:t>‹#›</a:t>
            </a:fld>
            <a:endParaRPr lang="en-IN"/>
          </a:p>
        </p:txBody>
      </p:sp>
    </p:spTree>
    <p:extLst>
      <p:ext uri="{BB962C8B-B14F-4D97-AF65-F5344CB8AC3E}">
        <p14:creationId xmlns:p14="http://schemas.microsoft.com/office/powerpoint/2010/main" val="3514652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5B767B6-072A-4625-AD8C-35013CAB84F0}" type="datetimeFigureOut">
              <a:rPr lang="en-IN" smtClean="0"/>
              <a:t>05-11-2021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71D48-F4AE-4DCF-AC4B-83E191439639}" type="slidenum">
              <a:rPr lang="en-IN" smtClean="0"/>
              <a:t>‹#›</a:t>
            </a:fld>
            <a:endParaRPr lang="en-IN"/>
          </a:p>
        </p:txBody>
      </p:sp>
    </p:spTree>
    <p:extLst>
      <p:ext uri="{BB962C8B-B14F-4D97-AF65-F5344CB8AC3E}">
        <p14:creationId xmlns:p14="http://schemas.microsoft.com/office/powerpoint/2010/main" val="541813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B767B6-072A-4625-AD8C-35013CAB84F0}" type="datetimeFigureOut">
              <a:rPr lang="en-IN" smtClean="0"/>
              <a:t>05-11-2021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71D48-F4AE-4DCF-AC4B-83E191439639}" type="slidenum">
              <a:rPr lang="en-IN" smtClean="0"/>
              <a:t>‹#›</a:t>
            </a:fld>
            <a:endParaRPr lang="en-IN"/>
          </a:p>
        </p:txBody>
      </p:sp>
    </p:spTree>
    <p:extLst>
      <p:ext uri="{BB962C8B-B14F-4D97-AF65-F5344CB8AC3E}">
        <p14:creationId xmlns:p14="http://schemas.microsoft.com/office/powerpoint/2010/main" val="399294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5B767B6-072A-4625-AD8C-35013CAB84F0}" type="datetimeFigureOut">
              <a:rPr lang="en-IN" smtClean="0"/>
              <a:t>05-11-2021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D71D48-F4AE-4DCF-AC4B-83E191439639}" type="slidenum">
              <a:rPr lang="en-IN" smtClean="0"/>
              <a:t>‹#›</a:t>
            </a:fld>
            <a:endParaRPr lang="en-IN"/>
          </a:p>
        </p:txBody>
      </p:sp>
    </p:spTree>
    <p:extLst>
      <p:ext uri="{BB962C8B-B14F-4D97-AF65-F5344CB8AC3E}">
        <p14:creationId xmlns:p14="http://schemas.microsoft.com/office/powerpoint/2010/main" val="2387535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5B767B6-072A-4625-AD8C-35013CAB84F0}" type="datetimeFigureOut">
              <a:rPr lang="en-IN" smtClean="0"/>
              <a:t>05-11-2021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D71D48-F4AE-4DCF-AC4B-83E191439639}" type="slidenum">
              <a:rPr lang="en-IN" smtClean="0"/>
              <a:t>‹#›</a:t>
            </a:fld>
            <a:endParaRPr lang="en-IN"/>
          </a:p>
        </p:txBody>
      </p:sp>
    </p:spTree>
    <p:extLst>
      <p:ext uri="{BB962C8B-B14F-4D97-AF65-F5344CB8AC3E}">
        <p14:creationId xmlns:p14="http://schemas.microsoft.com/office/powerpoint/2010/main" val="3652597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5B767B6-072A-4625-AD8C-35013CAB84F0}" type="datetimeFigureOut">
              <a:rPr lang="en-IN" smtClean="0"/>
              <a:t>05-11-2021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D71D48-F4AE-4DCF-AC4B-83E191439639}" type="slidenum">
              <a:rPr lang="en-IN" smtClean="0"/>
              <a:t>‹#›</a:t>
            </a:fld>
            <a:endParaRPr lang="en-IN"/>
          </a:p>
        </p:txBody>
      </p:sp>
    </p:spTree>
    <p:extLst>
      <p:ext uri="{BB962C8B-B14F-4D97-AF65-F5344CB8AC3E}">
        <p14:creationId xmlns:p14="http://schemas.microsoft.com/office/powerpoint/2010/main" val="3308015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B767B6-072A-4625-AD8C-35013CAB84F0}" type="datetimeFigureOut">
              <a:rPr lang="en-IN" smtClean="0"/>
              <a:t>05-11-2021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D71D48-F4AE-4DCF-AC4B-83E191439639}" type="slidenum">
              <a:rPr lang="en-IN" smtClean="0"/>
              <a:t>‹#›</a:t>
            </a:fld>
            <a:endParaRPr lang="en-IN"/>
          </a:p>
        </p:txBody>
      </p:sp>
    </p:spTree>
    <p:extLst>
      <p:ext uri="{BB962C8B-B14F-4D97-AF65-F5344CB8AC3E}">
        <p14:creationId xmlns:p14="http://schemas.microsoft.com/office/powerpoint/2010/main" val="1151228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B767B6-072A-4625-AD8C-35013CAB84F0}" type="datetimeFigureOut">
              <a:rPr lang="en-IN" smtClean="0"/>
              <a:t>05-11-2021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D71D48-F4AE-4DCF-AC4B-83E191439639}" type="slidenum">
              <a:rPr lang="en-IN" smtClean="0"/>
              <a:t>‹#›</a:t>
            </a:fld>
            <a:endParaRPr lang="en-IN"/>
          </a:p>
        </p:txBody>
      </p:sp>
    </p:spTree>
    <p:extLst>
      <p:ext uri="{BB962C8B-B14F-4D97-AF65-F5344CB8AC3E}">
        <p14:creationId xmlns:p14="http://schemas.microsoft.com/office/powerpoint/2010/main" val="257044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B767B6-072A-4625-AD8C-35013CAB84F0}" type="datetimeFigureOut">
              <a:rPr lang="en-IN" smtClean="0"/>
              <a:t>05-11-2021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D71D48-F4AE-4DCF-AC4B-83E191439639}" type="slidenum">
              <a:rPr lang="en-IN" smtClean="0"/>
              <a:t>‹#›</a:t>
            </a:fld>
            <a:endParaRPr lang="en-IN"/>
          </a:p>
        </p:txBody>
      </p:sp>
    </p:spTree>
    <p:extLst>
      <p:ext uri="{BB962C8B-B14F-4D97-AF65-F5344CB8AC3E}">
        <p14:creationId xmlns:p14="http://schemas.microsoft.com/office/powerpoint/2010/main" val="81921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B767B6-072A-4625-AD8C-35013CAB84F0}" type="datetimeFigureOut">
              <a:rPr lang="en-IN" smtClean="0"/>
              <a:t>05-11-2021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D71D48-F4AE-4DCF-AC4B-83E191439639}" type="slidenum">
              <a:rPr lang="en-IN" smtClean="0"/>
              <a:t>‹#›</a:t>
            </a:fld>
            <a:endParaRPr lang="en-IN"/>
          </a:p>
        </p:txBody>
      </p:sp>
    </p:spTree>
    <p:extLst>
      <p:ext uri="{BB962C8B-B14F-4D97-AF65-F5344CB8AC3E}">
        <p14:creationId xmlns:p14="http://schemas.microsoft.com/office/powerpoint/2010/main" val="3323787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60649"/>
            <a:ext cx="7772400" cy="1008112"/>
          </a:xfrm>
        </p:spPr>
        <p:txBody>
          <a:bodyPr>
            <a:normAutofit/>
          </a:bodyPr>
          <a:lstStyle/>
          <a:p>
            <a:r>
              <a:rPr lang="en-IN" dirty="0"/>
              <a:t>UNIT3</a:t>
            </a:r>
          </a:p>
        </p:txBody>
      </p:sp>
      <p:sp>
        <p:nvSpPr>
          <p:cNvPr id="3" name="Subtitle 2"/>
          <p:cNvSpPr>
            <a:spLocks noGrp="1"/>
          </p:cNvSpPr>
          <p:nvPr>
            <p:ph type="subTitle" idx="1"/>
          </p:nvPr>
        </p:nvSpPr>
        <p:spPr>
          <a:xfrm>
            <a:off x="1475656" y="1268760"/>
            <a:ext cx="6400800" cy="4010000"/>
          </a:xfrm>
        </p:spPr>
        <p:txBody>
          <a:bodyPr>
            <a:noAutofit/>
          </a:bodyPr>
          <a:lstStyle/>
          <a:p>
            <a:pPr marL="342900" indent="-342900" algn="l">
              <a:buFont typeface="Wingdings" pitchFamily="2" charset="2"/>
              <a:buChar char="§"/>
            </a:pPr>
            <a:r>
              <a:rPr lang="en-US" sz="2400" dirty="0">
                <a:solidFill>
                  <a:srgbClr val="00B0F0"/>
                </a:solidFill>
              </a:rPr>
              <a:t>IBM Big Data Strategy</a:t>
            </a:r>
          </a:p>
          <a:p>
            <a:pPr marL="342900" indent="-342900" algn="l">
              <a:buFont typeface="Wingdings" pitchFamily="2" charset="2"/>
              <a:buChar char="§"/>
            </a:pPr>
            <a:r>
              <a:rPr lang="en-US" sz="2400" dirty="0">
                <a:solidFill>
                  <a:srgbClr val="00B0F0"/>
                </a:solidFill>
              </a:rPr>
              <a:t>Introduction to Info sphere Big Insights and Big Sheets</a:t>
            </a:r>
            <a:endParaRPr lang="en-IN" sz="2400" dirty="0">
              <a:solidFill>
                <a:srgbClr val="00B050"/>
              </a:solidFill>
            </a:endParaRPr>
          </a:p>
          <a:p>
            <a:pPr algn="l"/>
            <a:r>
              <a:rPr lang="en-US" sz="2400" b="1" dirty="0">
                <a:solidFill>
                  <a:srgbClr val="FF0000"/>
                </a:solidFill>
              </a:rPr>
              <a:t>HDFS (Hadoop Distributed File System):</a:t>
            </a:r>
          </a:p>
          <a:p>
            <a:pPr marL="342900" indent="-342900" algn="l">
              <a:buFont typeface="Wingdings" pitchFamily="2" charset="2"/>
              <a:buChar char="Ø"/>
            </a:pPr>
            <a:r>
              <a:rPr lang="en-US" sz="2400" b="1" dirty="0">
                <a:solidFill>
                  <a:srgbClr val="00B050"/>
                </a:solidFill>
              </a:rPr>
              <a:t> </a:t>
            </a:r>
            <a:r>
              <a:rPr lang="en-US" sz="2400" dirty="0">
                <a:solidFill>
                  <a:srgbClr val="00B050"/>
                </a:solidFill>
              </a:rPr>
              <a:t>The Design of HDFS</a:t>
            </a:r>
          </a:p>
          <a:p>
            <a:pPr marL="342900" indent="-342900" algn="l">
              <a:buFont typeface="Wingdings" pitchFamily="2" charset="2"/>
              <a:buChar char="Ø"/>
            </a:pPr>
            <a:r>
              <a:rPr lang="en-US" sz="2400" dirty="0">
                <a:solidFill>
                  <a:srgbClr val="00B050"/>
                </a:solidFill>
              </a:rPr>
              <a:t>HDFS Concepts</a:t>
            </a:r>
          </a:p>
          <a:p>
            <a:pPr marL="342900" indent="-342900" algn="l">
              <a:buFont typeface="Wingdings" pitchFamily="2" charset="2"/>
              <a:buChar char="Ø"/>
            </a:pPr>
            <a:r>
              <a:rPr lang="en-US" sz="2400" dirty="0">
                <a:solidFill>
                  <a:srgbClr val="00B050"/>
                </a:solidFill>
              </a:rPr>
              <a:t>Command Line Interface</a:t>
            </a:r>
          </a:p>
          <a:p>
            <a:pPr marL="342900" indent="-342900" algn="l">
              <a:buFont typeface="Wingdings" pitchFamily="2" charset="2"/>
              <a:buChar char="Ø"/>
            </a:pPr>
            <a:r>
              <a:rPr lang="en-US" sz="2400" dirty="0">
                <a:solidFill>
                  <a:srgbClr val="7030A0"/>
                </a:solidFill>
              </a:rPr>
              <a:t> Hadoop file system interfaces</a:t>
            </a:r>
          </a:p>
          <a:p>
            <a:pPr marL="342900" indent="-342900" algn="l">
              <a:buFont typeface="Wingdings" pitchFamily="2" charset="2"/>
              <a:buChar char="Ø"/>
            </a:pPr>
            <a:r>
              <a:rPr lang="en-US" sz="2400" dirty="0">
                <a:solidFill>
                  <a:srgbClr val="7030A0"/>
                </a:solidFill>
              </a:rPr>
              <a:t> Data flow</a:t>
            </a:r>
          </a:p>
          <a:p>
            <a:pPr marL="342900" indent="-342900" algn="l">
              <a:buFont typeface="Wingdings" pitchFamily="2" charset="2"/>
              <a:buChar char="Ø"/>
            </a:pPr>
            <a:r>
              <a:rPr lang="en-US" sz="2400" dirty="0">
                <a:solidFill>
                  <a:srgbClr val="7030A0"/>
                </a:solidFill>
              </a:rPr>
              <a:t>Data Ingest with Flume and Scoop</a:t>
            </a:r>
          </a:p>
          <a:p>
            <a:pPr marL="342900" indent="-342900" algn="l">
              <a:buFont typeface="Wingdings" pitchFamily="2" charset="2"/>
              <a:buChar char="Ø"/>
            </a:pPr>
            <a:r>
              <a:rPr lang="en-US" sz="2400" dirty="0">
                <a:solidFill>
                  <a:srgbClr val="7030A0"/>
                </a:solidFill>
              </a:rPr>
              <a:t>Hadoop archives. </a:t>
            </a:r>
            <a:endParaRPr lang="en-IN" sz="2400" dirty="0">
              <a:solidFill>
                <a:srgbClr val="7030A0"/>
              </a:solidFill>
            </a:endParaRPr>
          </a:p>
          <a:p>
            <a:endParaRPr lang="en-IN" sz="2400" dirty="0">
              <a:solidFill>
                <a:srgbClr val="00B050"/>
              </a:solidFill>
            </a:endParaRPr>
          </a:p>
        </p:txBody>
      </p:sp>
    </p:spTree>
    <p:extLst>
      <p:ext uri="{BB962C8B-B14F-4D97-AF65-F5344CB8AC3E}">
        <p14:creationId xmlns:p14="http://schemas.microsoft.com/office/powerpoint/2010/main" val="217739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a:bodyPr>
          <a:lstStyle/>
          <a:p>
            <a:r>
              <a:rPr lang="en-IN" sz="2400" dirty="0"/>
              <a:t>Apache Hadoop is designed to have </a:t>
            </a:r>
            <a:r>
              <a:rPr lang="en-IN" sz="2400" dirty="0">
                <a:solidFill>
                  <a:srgbClr val="00B0F0"/>
                </a:solidFill>
              </a:rPr>
              <a:t>Master Slave </a:t>
            </a:r>
            <a:r>
              <a:rPr lang="en-IN" sz="2400" dirty="0"/>
              <a:t>architecture: </a:t>
            </a:r>
          </a:p>
          <a:p>
            <a:endParaRPr lang="en-IN" sz="2400" dirty="0"/>
          </a:p>
          <a:p>
            <a:r>
              <a:rPr lang="en-IN" sz="2400" dirty="0">
                <a:solidFill>
                  <a:srgbClr val="FF0000"/>
                </a:solidFill>
              </a:rPr>
              <a:t>Master: </a:t>
            </a:r>
            <a:r>
              <a:rPr lang="en-IN" sz="2400" dirty="0"/>
              <a:t>Name node, Job Tracker </a:t>
            </a:r>
          </a:p>
          <a:p>
            <a:r>
              <a:rPr lang="en-IN" sz="2400" dirty="0">
                <a:solidFill>
                  <a:srgbClr val="0070C0"/>
                </a:solidFill>
              </a:rPr>
              <a:t>Slave:</a:t>
            </a:r>
            <a:r>
              <a:rPr lang="en-IN" sz="2400" dirty="0"/>
              <a:t> {Data Node, Task Tracker}, ….. {Data Node, Task Tracker}</a:t>
            </a:r>
          </a:p>
        </p:txBody>
      </p:sp>
    </p:spTree>
    <p:extLst>
      <p:ext uri="{BB962C8B-B14F-4D97-AF65-F5344CB8AC3E}">
        <p14:creationId xmlns:p14="http://schemas.microsoft.com/office/powerpoint/2010/main" val="3561830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404813"/>
            <a:ext cx="8229600" cy="5721350"/>
          </a:xfrm>
        </p:spPr>
        <p:txBody>
          <a:bodyPr>
            <a:normAutofit/>
          </a:bodyPr>
          <a:lstStyle/>
          <a:p>
            <a:r>
              <a:rPr lang="en-US" sz="2400" dirty="0"/>
              <a:t>HDFS is one primary components of Hadoop cluster and HDFS is designed to have Master-slave architecture.</a:t>
            </a:r>
          </a:p>
          <a:p>
            <a:r>
              <a:rPr lang="en-US" sz="2400" dirty="0"/>
              <a:t> Master: Name Node </a:t>
            </a:r>
          </a:p>
          <a:p>
            <a:r>
              <a:rPr lang="en-US" sz="2400" dirty="0"/>
              <a:t>Slave: {Data node}…..{Data node} –</a:t>
            </a:r>
          </a:p>
          <a:p>
            <a:pPr algn="just"/>
            <a:r>
              <a:rPr lang="en-US" sz="2400" dirty="0"/>
              <a:t> </a:t>
            </a:r>
            <a:r>
              <a:rPr lang="en-US" sz="2400" dirty="0">
                <a:solidFill>
                  <a:srgbClr val="92D050"/>
                </a:solidFill>
              </a:rPr>
              <a:t>The Master (Name Node) </a:t>
            </a:r>
            <a:r>
              <a:rPr lang="en-US" sz="2400" dirty="0"/>
              <a:t>manages the file system namespace operations like opening, closing, and renaming files and directories and determines the mapping of blocks to Data Nodes along with regulating access to files by clients </a:t>
            </a:r>
          </a:p>
          <a:p>
            <a:pPr algn="just"/>
            <a:r>
              <a:rPr lang="en-US" sz="2400" dirty="0"/>
              <a:t> </a:t>
            </a:r>
            <a:r>
              <a:rPr lang="en-US" sz="2400" dirty="0">
                <a:solidFill>
                  <a:srgbClr val="00B0F0"/>
                </a:solidFill>
              </a:rPr>
              <a:t>Slaves (Data Nodes</a:t>
            </a:r>
            <a:r>
              <a:rPr lang="en-US" sz="2400" dirty="0"/>
              <a:t>) are responsible for serving read and write requests from the file system’s clients along with perform block creation, deletion, and replication upon instruction from the Master (Name Node). </a:t>
            </a:r>
          </a:p>
        </p:txBody>
      </p:sp>
    </p:spTree>
    <p:extLst>
      <p:ext uri="{BB962C8B-B14F-4D97-AF65-F5344CB8AC3E}">
        <p14:creationId xmlns:p14="http://schemas.microsoft.com/office/powerpoint/2010/main" val="3983722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a:bodyPr>
          <a:lstStyle/>
          <a:p>
            <a:pPr algn="just"/>
            <a:r>
              <a:rPr lang="en-US" sz="2400" dirty="0"/>
              <a:t>Data nodes are the workhorses of the file system. They store and retrieve blocks when they are told to (by clients or the name node), and they report back to the name node periodically with lists of blocks that they are storing. </a:t>
            </a:r>
          </a:p>
          <a:p>
            <a:pPr algn="just"/>
            <a:r>
              <a:rPr lang="en-US" sz="2400" dirty="0">
                <a:solidFill>
                  <a:srgbClr val="00B0F0"/>
                </a:solidFill>
              </a:rPr>
              <a:t>Name Node failure</a:t>
            </a:r>
            <a:r>
              <a:rPr lang="en-US" sz="2400" dirty="0"/>
              <a:t>: if the machine running the name node failed, all the files on the file system would be lost since there would be no way of knowing how to reconstruct the files from the blocks on the data nodes. </a:t>
            </a:r>
            <a:endParaRPr lang="en-IN" sz="2400" dirty="0"/>
          </a:p>
        </p:txBody>
      </p:sp>
    </p:spTree>
    <p:extLst>
      <p:ext uri="{BB962C8B-B14F-4D97-AF65-F5344CB8AC3E}">
        <p14:creationId xmlns:p14="http://schemas.microsoft.com/office/powerpoint/2010/main" val="340682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a:bodyPr>
          <a:lstStyle/>
          <a:p>
            <a:pPr algn="just"/>
            <a:r>
              <a:rPr lang="en-US" sz="2400" dirty="0">
                <a:solidFill>
                  <a:srgbClr val="00B0F0"/>
                </a:solidFill>
              </a:rPr>
              <a:t>What precautions HDFS is taking to recover file system in case of name node failure: </a:t>
            </a:r>
          </a:p>
          <a:p>
            <a:pPr algn="just"/>
            <a:r>
              <a:rPr lang="en-US" sz="2400" dirty="0">
                <a:solidFill>
                  <a:srgbClr val="00B050"/>
                </a:solidFill>
              </a:rPr>
              <a:t>The first way </a:t>
            </a:r>
            <a:r>
              <a:rPr lang="en-US" sz="2400" dirty="0"/>
              <a:t>is to back up the files that make up the persistent state of the file system metadata.</a:t>
            </a:r>
          </a:p>
          <a:p>
            <a:pPr algn="just"/>
            <a:r>
              <a:rPr lang="en-US" sz="2400" dirty="0"/>
              <a:t> Hadoop can be configured so that the name node writes its persistent state to multiple file systems. </a:t>
            </a:r>
          </a:p>
          <a:p>
            <a:pPr algn="just"/>
            <a:r>
              <a:rPr lang="en-US" sz="2400" dirty="0"/>
              <a:t>These writes are synchronous and atomic. The usual configuration choice is to write to local disk as well as a remote NFS mount.</a:t>
            </a:r>
            <a:endParaRPr lang="en-IN" sz="2400" dirty="0"/>
          </a:p>
          <a:p>
            <a:endParaRPr lang="en-IN" dirty="0"/>
          </a:p>
        </p:txBody>
      </p:sp>
    </p:spTree>
    <p:extLst>
      <p:ext uri="{BB962C8B-B14F-4D97-AF65-F5344CB8AC3E}">
        <p14:creationId xmlns:p14="http://schemas.microsoft.com/office/powerpoint/2010/main" val="1915332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a:bodyPr>
          <a:lstStyle/>
          <a:p>
            <a:pPr algn="just"/>
            <a:r>
              <a:rPr lang="en-US" sz="2400" dirty="0">
                <a:solidFill>
                  <a:srgbClr val="00B0F0"/>
                </a:solidFill>
              </a:rPr>
              <a:t>Second way:</a:t>
            </a:r>
          </a:p>
          <a:p>
            <a:pPr algn="just"/>
            <a:r>
              <a:rPr lang="en-US" sz="2400" dirty="0"/>
              <a:t> It is also possible to run a secondary name node, which despite its name does not act as a name node. Its main role is to periodically merge the namespace image with the edit log to prevent the edit log from becoming too large. But this can shaped to act as primary name node.</a:t>
            </a:r>
            <a:endParaRPr lang="en-IN" sz="2400" dirty="0"/>
          </a:p>
        </p:txBody>
      </p:sp>
    </p:spTree>
    <p:extLst>
      <p:ext uri="{BB962C8B-B14F-4D97-AF65-F5344CB8AC3E}">
        <p14:creationId xmlns:p14="http://schemas.microsoft.com/office/powerpoint/2010/main" val="2774096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rmAutofit/>
          </a:bodyPr>
          <a:lstStyle/>
          <a:p>
            <a:r>
              <a:rPr lang="en-US" sz="2400" dirty="0">
                <a:solidFill>
                  <a:srgbClr val="0070C0"/>
                </a:solidFill>
              </a:rPr>
              <a:t>HDFS Federation </a:t>
            </a:r>
            <a:r>
              <a:rPr lang="en-US" sz="2400" dirty="0"/>
              <a:t>: </a:t>
            </a:r>
            <a:br>
              <a:rPr lang="en-US" sz="2400" dirty="0"/>
            </a:br>
            <a:r>
              <a:rPr lang="en-US" sz="2400" dirty="0"/>
              <a:t>The name node keeps a reference to every file and block in the file system in memory, which means that on very large clusters with many files, memory becomes the limiting factor for scaling . </a:t>
            </a:r>
          </a:p>
          <a:p>
            <a:r>
              <a:rPr lang="en-US" sz="2400" dirty="0"/>
              <a:t>HDFS Federation, introduced in the 0.23 release series, allows a cluster to scale by adding name nodes, each of which manages a portion of the file system namespace.</a:t>
            </a:r>
          </a:p>
          <a:p>
            <a:r>
              <a:rPr lang="en-US" sz="2400" dirty="0"/>
              <a:t> For example, one name node might manage all the files rooted under /user, say, and a second name node might handle files under /share. </a:t>
            </a:r>
          </a:p>
        </p:txBody>
      </p:sp>
    </p:spTree>
    <p:extLst>
      <p:ext uri="{BB962C8B-B14F-4D97-AF65-F5344CB8AC3E}">
        <p14:creationId xmlns:p14="http://schemas.microsoft.com/office/powerpoint/2010/main" val="2981790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a:bodyPr>
          <a:lstStyle/>
          <a:p>
            <a:r>
              <a:rPr lang="en-US" sz="2400" dirty="0"/>
              <a:t>Each Name node Namespace volumes are independent of each other, which means name nodes do not communicate with one another, and furthermore the failure of one name node does not affect the availability of the namespaces managed by other name nodes.</a:t>
            </a:r>
          </a:p>
          <a:p>
            <a:r>
              <a:rPr lang="en-US" sz="2400" dirty="0"/>
              <a:t> Block pool storage is not partitioned, however, so data nodes register with each name node in the cluster and store blocks from multiple block pools.</a:t>
            </a:r>
            <a:endParaRPr lang="en-IN" sz="2400" dirty="0"/>
          </a:p>
          <a:p>
            <a:endParaRPr lang="en-IN" dirty="0"/>
          </a:p>
        </p:txBody>
      </p:sp>
    </p:spTree>
    <p:extLst>
      <p:ext uri="{BB962C8B-B14F-4D97-AF65-F5344CB8AC3E}">
        <p14:creationId xmlns:p14="http://schemas.microsoft.com/office/powerpoint/2010/main" val="3036802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100013"/>
            <a:ext cx="8229600" cy="6226176"/>
          </a:xfrm>
        </p:spPr>
        <p:txBody>
          <a:bodyPr>
            <a:normAutofit/>
          </a:bodyPr>
          <a:lstStyle/>
          <a:p>
            <a:r>
              <a:rPr lang="en-US" dirty="0">
                <a:solidFill>
                  <a:srgbClr val="FF0000"/>
                </a:solidFill>
              </a:rPr>
              <a:t>HDFS High-Availability</a:t>
            </a:r>
            <a:r>
              <a:rPr lang="en-US" dirty="0"/>
              <a:t>:</a:t>
            </a:r>
          </a:p>
          <a:p>
            <a:r>
              <a:rPr lang="en-US" dirty="0"/>
              <a:t> </a:t>
            </a:r>
            <a:r>
              <a:rPr lang="en-US" sz="2400" dirty="0"/>
              <a:t>The name node is still a single point of failure (SPOF), since if it did fail, all clients— including Map Reduce jobs—would be unable to read, write, or list files, because the name node is the sole repository of the metadata and the file-to-block mapping.</a:t>
            </a:r>
          </a:p>
          <a:p>
            <a:r>
              <a:rPr lang="en-US" sz="2400" dirty="0"/>
              <a:t> In such an event the whole Hadoop system would effectively be out of service until a new name node could be brought online. </a:t>
            </a:r>
          </a:p>
          <a:p>
            <a:r>
              <a:rPr lang="en-US" sz="2400" dirty="0"/>
              <a:t>To recover from a failed name node in this situation, an administrator starts a new primary name node with one of the file system metadata replicas, and configures data nodes and clients to use this new name node. </a:t>
            </a:r>
          </a:p>
        </p:txBody>
      </p:sp>
    </p:spTree>
    <p:extLst>
      <p:ext uri="{BB962C8B-B14F-4D97-AF65-F5344CB8AC3E}">
        <p14:creationId xmlns:p14="http://schemas.microsoft.com/office/powerpoint/2010/main" val="1739964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a:bodyPr>
          <a:lstStyle/>
          <a:p>
            <a:r>
              <a:rPr lang="en-US" sz="2400" dirty="0"/>
              <a:t>The new name node is not able to serve requests until it has </a:t>
            </a:r>
          </a:p>
          <a:p>
            <a:r>
              <a:rPr lang="en-US" sz="2400" dirty="0"/>
              <a:t>i) loaded its namespace image into memory,</a:t>
            </a:r>
          </a:p>
          <a:p>
            <a:r>
              <a:rPr lang="en-US" sz="2400" dirty="0"/>
              <a:t> ii) replayed its edit log, and</a:t>
            </a:r>
          </a:p>
          <a:p>
            <a:r>
              <a:rPr lang="en-US" sz="2400" dirty="0"/>
              <a:t> iii) received enough block reports from the data nodes to leave safe mode. </a:t>
            </a:r>
          </a:p>
          <a:p>
            <a:r>
              <a:rPr lang="en-US" sz="2400" dirty="0"/>
              <a:t>On large clusters with many files and blocks, the time it takes for a name node to start from cold can be 30 minutes or more. </a:t>
            </a:r>
            <a:endParaRPr lang="en-IN" sz="2400" dirty="0"/>
          </a:p>
          <a:p>
            <a:endParaRPr lang="en-IN" dirty="0"/>
          </a:p>
        </p:txBody>
      </p:sp>
    </p:spTree>
    <p:extLst>
      <p:ext uri="{BB962C8B-B14F-4D97-AF65-F5344CB8AC3E}">
        <p14:creationId xmlns:p14="http://schemas.microsoft.com/office/powerpoint/2010/main" val="916455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476250"/>
            <a:ext cx="8229600" cy="5649913"/>
          </a:xfrm>
        </p:spPr>
        <p:txBody>
          <a:bodyPr>
            <a:normAutofit/>
          </a:bodyPr>
          <a:lstStyle/>
          <a:p>
            <a:pPr algn="just"/>
            <a:r>
              <a:rPr lang="en-US" sz="2400" dirty="0"/>
              <a:t>The 0.23 release series of Hadoop remedies this situation by adding support for HDFS high availability (HA). In this implementation there is a pair of name nodes in an active standby configuration. In the event of the failure of the active name node, the standby takes over its duties to continue servicing client requests without a significant interruption. A few architectural changes are needed to allow this to happen:</a:t>
            </a:r>
            <a:endParaRPr lang="en-IN" sz="2400" dirty="0"/>
          </a:p>
        </p:txBody>
      </p:sp>
    </p:spTree>
    <p:extLst>
      <p:ext uri="{BB962C8B-B14F-4D97-AF65-F5344CB8AC3E}">
        <p14:creationId xmlns:p14="http://schemas.microsoft.com/office/powerpoint/2010/main" val="591512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solidFill>
                  <a:srgbClr val="FF0000"/>
                </a:solidFill>
              </a:rPr>
              <a:t>HDFS (Hadoop Distributed File System):</a:t>
            </a:r>
            <a:br>
              <a:rPr lang="en-US" sz="2400" b="1" dirty="0">
                <a:solidFill>
                  <a:srgbClr val="FF0000"/>
                </a:solidFill>
              </a:rPr>
            </a:br>
            <a:r>
              <a:rPr lang="en-US" sz="2400" b="1" dirty="0">
                <a:solidFill>
                  <a:srgbClr val="00B050"/>
                </a:solidFill>
              </a:rPr>
              <a:t> </a:t>
            </a:r>
            <a:endParaRPr lang="en-IN" sz="2400" dirty="0"/>
          </a:p>
        </p:txBody>
      </p:sp>
      <p:sp>
        <p:nvSpPr>
          <p:cNvPr id="3" name="Content Placeholder 2"/>
          <p:cNvSpPr>
            <a:spLocks noGrp="1"/>
          </p:cNvSpPr>
          <p:nvPr>
            <p:ph idx="1"/>
          </p:nvPr>
        </p:nvSpPr>
        <p:spPr/>
        <p:txBody>
          <a:bodyPr>
            <a:normAutofit/>
          </a:bodyPr>
          <a:lstStyle/>
          <a:p>
            <a:pPr marL="0" indent="0" algn="ctr">
              <a:buNone/>
            </a:pPr>
            <a:r>
              <a:rPr lang="en-US" sz="3600" dirty="0">
                <a:solidFill>
                  <a:srgbClr val="7030A0"/>
                </a:solidFill>
              </a:rPr>
              <a:t>The Design of HDFS</a:t>
            </a:r>
          </a:p>
          <a:p>
            <a:pPr algn="just"/>
            <a:r>
              <a:rPr lang="en-US" sz="2200" dirty="0">
                <a:latin typeface="Times New Roman" pitchFamily="18" charset="0"/>
                <a:cs typeface="Times New Roman" pitchFamily="18" charset="0"/>
              </a:rPr>
              <a:t>When a dataset outgrows the storage capacity of a single physical machine, it becomes necessary to partition it across a number of separate machines. </a:t>
            </a:r>
          </a:p>
          <a:p>
            <a:pPr algn="just"/>
            <a:r>
              <a:rPr lang="en-US" sz="2200" dirty="0">
                <a:latin typeface="Times New Roman" pitchFamily="18" charset="0"/>
                <a:cs typeface="Times New Roman" pitchFamily="18" charset="0"/>
              </a:rPr>
              <a:t>File systems that manage the storage across a network of machines are called distributed file systems. </a:t>
            </a:r>
          </a:p>
          <a:p>
            <a:r>
              <a:rPr lang="en-US" sz="2200" dirty="0">
                <a:latin typeface="Times New Roman" pitchFamily="18" charset="0"/>
                <a:cs typeface="Times New Roman" pitchFamily="18" charset="0"/>
              </a:rPr>
              <a:t>Hadoop comes with a distributed file system called HDFS, which stands for Hadoop Distributed File system.</a:t>
            </a:r>
            <a:br>
              <a:rPr lang="en-US" sz="2200" dirty="0">
                <a:solidFill>
                  <a:srgbClr val="7030A0"/>
                </a:solidFill>
                <a:latin typeface="Times New Roman" pitchFamily="18" charset="0"/>
                <a:cs typeface="Times New Roman" pitchFamily="18" charset="0"/>
              </a:rPr>
            </a:br>
            <a:endParaRPr lang="en-IN" sz="2200"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1679188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lstStyle/>
          <a:p>
            <a:pPr algn="just"/>
            <a:r>
              <a:rPr lang="en-US" sz="2400" dirty="0"/>
              <a:t>The name nodes must use highly-available shared storage to share the edit log.  Data nodes must send block reports to both name nodes since the block mappings are stored in a name node’s memory, and not on disk.  Clients must be configured to handle name node failover, which uses a mechanism that is transparent to users. </a:t>
            </a:r>
            <a:endParaRPr lang="en-IN" sz="2400" dirty="0"/>
          </a:p>
          <a:p>
            <a:endParaRPr lang="en-IN" dirty="0"/>
          </a:p>
        </p:txBody>
      </p:sp>
    </p:spTree>
    <p:extLst>
      <p:ext uri="{BB962C8B-B14F-4D97-AF65-F5344CB8AC3E}">
        <p14:creationId xmlns:p14="http://schemas.microsoft.com/office/powerpoint/2010/main" val="3733739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a:bodyPr>
          <a:lstStyle/>
          <a:p>
            <a:pPr algn="just"/>
            <a:r>
              <a:rPr lang="en-US" sz="2400" dirty="0"/>
              <a:t>HDFS is a file system designed for storing very large files with streaming data access patterns, running on clusters of commodity hardware. </a:t>
            </a:r>
          </a:p>
          <a:p>
            <a:pPr algn="just"/>
            <a:r>
              <a:rPr lang="en-US" sz="2400" dirty="0">
                <a:solidFill>
                  <a:srgbClr val="00B0F0"/>
                </a:solidFill>
              </a:rPr>
              <a:t>Very large files</a:t>
            </a:r>
            <a:r>
              <a:rPr lang="en-US" sz="2400" dirty="0"/>
              <a:t>: </a:t>
            </a:r>
          </a:p>
          <a:p>
            <a:pPr algn="just"/>
            <a:r>
              <a:rPr lang="en-US" sz="2400" dirty="0"/>
              <a:t>“Very large” in this context means files that are hundreds of megabytes, gigabytes, or terabytes in size. There are Hadoop clusters running today that store petabytes of data. </a:t>
            </a:r>
          </a:p>
          <a:p>
            <a:pPr algn="just"/>
            <a:r>
              <a:rPr lang="en-US" sz="2400" dirty="0">
                <a:solidFill>
                  <a:srgbClr val="FF0000"/>
                </a:solidFill>
              </a:rPr>
              <a:t>Streaming data access </a:t>
            </a:r>
            <a:r>
              <a:rPr lang="en-US" sz="2400" dirty="0"/>
              <a:t>: </a:t>
            </a:r>
          </a:p>
          <a:p>
            <a:pPr algn="just"/>
            <a:r>
              <a:rPr lang="en-US" sz="2400" dirty="0"/>
              <a:t>HDFS is built around the idea that the most efficient data processing pattern is a write-once, read many-times pattern. A dataset is typically generated or copied from source, then various analyses are performed on that dataset over time. </a:t>
            </a:r>
          </a:p>
        </p:txBody>
      </p:sp>
    </p:spTree>
    <p:extLst>
      <p:ext uri="{BB962C8B-B14F-4D97-AF65-F5344CB8AC3E}">
        <p14:creationId xmlns:p14="http://schemas.microsoft.com/office/powerpoint/2010/main" val="874688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a:bodyPr>
          <a:lstStyle/>
          <a:p>
            <a:pPr marL="0" indent="0" algn="just">
              <a:buNone/>
            </a:pPr>
            <a:r>
              <a:rPr lang="en-US" sz="2400" dirty="0">
                <a:solidFill>
                  <a:srgbClr val="92D050"/>
                </a:solidFill>
              </a:rPr>
              <a:t>Commodity hardware </a:t>
            </a:r>
            <a:r>
              <a:rPr lang="en-US" sz="2400" dirty="0"/>
              <a:t>: </a:t>
            </a:r>
          </a:p>
          <a:p>
            <a:pPr marL="0" indent="0" algn="just">
              <a:buNone/>
            </a:pPr>
            <a:r>
              <a:rPr lang="en-US" sz="2400" dirty="0"/>
              <a:t>Hadoop doesn’t require expensive, highly reliable hardware to run on. It’s designed to run on clusters of commodity hardware (commonly available hardware available from multiple vendors3) for which the chance of node failure across the cluster is high, at least for large clusters. HDFS is designed to carry on working without a noticeable interruption to the user in the face of such failure.</a:t>
            </a:r>
            <a:endParaRPr lang="en-IN" sz="2400" dirty="0"/>
          </a:p>
          <a:p>
            <a:endParaRPr lang="en-IN" dirty="0"/>
          </a:p>
        </p:txBody>
      </p:sp>
    </p:spTree>
    <p:extLst>
      <p:ext uri="{BB962C8B-B14F-4D97-AF65-F5344CB8AC3E}">
        <p14:creationId xmlns:p14="http://schemas.microsoft.com/office/powerpoint/2010/main" val="3167025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04664"/>
            <a:ext cx="8229600" cy="6192688"/>
          </a:xfrm>
        </p:spPr>
        <p:txBody>
          <a:bodyPr>
            <a:normAutofit/>
          </a:bodyPr>
          <a:lstStyle/>
          <a:p>
            <a:r>
              <a:rPr lang="en-US" sz="2400" dirty="0"/>
              <a:t>These are areas where HDFS is not a good fit today: </a:t>
            </a:r>
          </a:p>
          <a:p>
            <a:r>
              <a:rPr lang="en-US" sz="2400" dirty="0">
                <a:solidFill>
                  <a:srgbClr val="FF0000"/>
                </a:solidFill>
              </a:rPr>
              <a:t>Low-latency data access </a:t>
            </a:r>
            <a:r>
              <a:rPr lang="en-US" sz="2400" dirty="0"/>
              <a:t>:</a:t>
            </a:r>
          </a:p>
          <a:p>
            <a:r>
              <a:rPr lang="en-US" sz="2400" dirty="0"/>
              <a:t> Applications that require low-latency access to data, in the tens of milliseconds range, will not work well with HDFS. </a:t>
            </a:r>
          </a:p>
          <a:p>
            <a:r>
              <a:rPr lang="en-US" sz="2400" dirty="0">
                <a:solidFill>
                  <a:srgbClr val="00B0F0"/>
                </a:solidFill>
              </a:rPr>
              <a:t>Lots of small files : </a:t>
            </a:r>
          </a:p>
          <a:p>
            <a:r>
              <a:rPr lang="en-US" sz="2400" dirty="0"/>
              <a:t>Since the name node holds file system metadata in memory, the limit to the number of files in a file system is governed by the amount of memory on the name node</a:t>
            </a:r>
            <a:r>
              <a:rPr lang="en-US" dirty="0"/>
              <a:t>. </a:t>
            </a:r>
          </a:p>
          <a:p>
            <a:r>
              <a:rPr lang="en-US" sz="2600" dirty="0">
                <a:solidFill>
                  <a:srgbClr val="FF0000"/>
                </a:solidFill>
              </a:rPr>
              <a:t>Multiple writers, arbitrary file modifications: </a:t>
            </a:r>
          </a:p>
          <a:p>
            <a:pPr algn="just"/>
            <a:r>
              <a:rPr lang="en-US" sz="2400" dirty="0"/>
              <a:t>Files in HDFS may be written to by a single writer. Writes are always made at the end of the file. There is no support for multiple writers, or for modifications at arbitrary offsets in the file.</a:t>
            </a:r>
            <a:endParaRPr lang="en-IN" sz="2400" dirty="0"/>
          </a:p>
          <a:p>
            <a:endParaRPr lang="en-US" dirty="0"/>
          </a:p>
        </p:txBody>
      </p:sp>
    </p:spTree>
    <p:extLst>
      <p:ext uri="{BB962C8B-B14F-4D97-AF65-F5344CB8AC3E}">
        <p14:creationId xmlns:p14="http://schemas.microsoft.com/office/powerpoint/2010/main" val="1899404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Autofit/>
          </a:bodyPr>
          <a:lstStyle/>
          <a:p>
            <a:pPr marL="0" indent="0" algn="ctr">
              <a:buNone/>
            </a:pPr>
            <a:r>
              <a:rPr lang="en-US" sz="3600" dirty="0">
                <a:solidFill>
                  <a:srgbClr val="00B0F0"/>
                </a:solidFill>
              </a:rPr>
              <a:t>HDFS Concepts </a:t>
            </a:r>
          </a:p>
          <a:p>
            <a:pPr algn="just"/>
            <a:r>
              <a:rPr lang="en-US" sz="2400" dirty="0">
                <a:solidFill>
                  <a:srgbClr val="7030A0"/>
                </a:solidFill>
              </a:rPr>
              <a:t>Blocks:</a:t>
            </a:r>
            <a:r>
              <a:rPr lang="en-US" sz="2400" dirty="0"/>
              <a:t> HDFS has the concept of a block, but it is a much larger unit—64 MB by default. Files in HDFS are broken into block-sized chunks, which are stored as independent units. </a:t>
            </a:r>
          </a:p>
          <a:p>
            <a:pPr algn="just"/>
            <a:r>
              <a:rPr lang="en-US" sz="2400" dirty="0"/>
              <a:t>Having a block abstraction for a distributed file system brings several benefits.</a:t>
            </a:r>
          </a:p>
          <a:p>
            <a:r>
              <a:rPr lang="en-US" sz="2400" dirty="0"/>
              <a:t> </a:t>
            </a:r>
            <a:r>
              <a:rPr lang="en-US" sz="2400" dirty="0">
                <a:solidFill>
                  <a:srgbClr val="00B0F0"/>
                </a:solidFill>
              </a:rPr>
              <a:t>The first benefit </a:t>
            </a:r>
            <a:r>
              <a:rPr lang="en-US" sz="2400" dirty="0"/>
              <a:t>: </a:t>
            </a:r>
          </a:p>
          <a:p>
            <a:pPr algn="just"/>
            <a:r>
              <a:rPr lang="en-US" sz="2400" dirty="0"/>
              <a:t>A file can be larger than any single disk in the network. There’s nothing that requires the blocks from a file to be stored on the same disk, so they can take advantage of any of the disks in the cluster. </a:t>
            </a:r>
            <a:endParaRPr lang="en-IN" sz="2400" dirty="0"/>
          </a:p>
        </p:txBody>
      </p:sp>
    </p:spTree>
    <p:extLst>
      <p:ext uri="{BB962C8B-B14F-4D97-AF65-F5344CB8AC3E}">
        <p14:creationId xmlns:p14="http://schemas.microsoft.com/office/powerpoint/2010/main" val="4264219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289451"/>
          </a:xfrm>
        </p:spPr>
        <p:txBody>
          <a:bodyPr>
            <a:normAutofit/>
          </a:bodyPr>
          <a:lstStyle/>
          <a:p>
            <a:r>
              <a:rPr lang="en-US" sz="2400" dirty="0">
                <a:solidFill>
                  <a:srgbClr val="7030A0"/>
                </a:solidFill>
              </a:rPr>
              <a:t>Second:</a:t>
            </a:r>
            <a:r>
              <a:rPr lang="en-US" sz="2400" dirty="0"/>
              <a:t> </a:t>
            </a:r>
          </a:p>
          <a:p>
            <a:pPr algn="just"/>
            <a:r>
              <a:rPr lang="en-US" sz="2400" dirty="0"/>
              <a:t>Making the unit of abstraction a block rather than a file simplifies the storage subsystem. The storage subsystem deals with blocks, simplifying storage management (since blocks are a fixed size, it is easy to calculate how many can be stored on a given disk) and eliminating metadata concerns. </a:t>
            </a:r>
          </a:p>
          <a:p>
            <a:r>
              <a:rPr lang="en-US" sz="2400" dirty="0">
                <a:solidFill>
                  <a:srgbClr val="00B050"/>
                </a:solidFill>
              </a:rPr>
              <a:t>Third:</a:t>
            </a:r>
            <a:r>
              <a:rPr lang="en-US" sz="2400" dirty="0"/>
              <a:t> </a:t>
            </a:r>
          </a:p>
          <a:p>
            <a:pPr algn="just"/>
            <a:r>
              <a:rPr lang="en-US" sz="2400" dirty="0"/>
              <a:t>Blocks fit well with replication for providing fault tolerance and availability. To insure against corrupted blocks and disk and machine failure, each block is replicated to a small number of physically separate machines (typically three).</a:t>
            </a:r>
            <a:endParaRPr lang="en-IN" sz="2400" dirty="0"/>
          </a:p>
          <a:p>
            <a:pPr algn="just"/>
            <a:endParaRPr lang="en-IN" dirty="0"/>
          </a:p>
        </p:txBody>
      </p:sp>
    </p:spTree>
    <p:extLst>
      <p:ext uri="{BB962C8B-B14F-4D97-AF65-F5344CB8AC3E}">
        <p14:creationId xmlns:p14="http://schemas.microsoft.com/office/powerpoint/2010/main" val="2049160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115888"/>
            <a:ext cx="8229600" cy="6010275"/>
          </a:xfrm>
        </p:spPr>
        <p:txBody>
          <a:bodyPr>
            <a:normAutofit fontScale="92500"/>
          </a:bodyPr>
          <a:lstStyle/>
          <a:p>
            <a:r>
              <a:rPr lang="en-US" dirty="0">
                <a:solidFill>
                  <a:srgbClr val="0070C0"/>
                </a:solidFill>
              </a:rPr>
              <a:t>Why Is a Block in HDFS So Large? </a:t>
            </a:r>
          </a:p>
          <a:p>
            <a:pPr algn="just"/>
            <a:r>
              <a:rPr lang="en-US" sz="2600" dirty="0"/>
              <a:t>HDFS blocks are large compared to disk blocks, and the reason is to minimize the cost of seeks. By making a block large enough, the time to transfer the data from the disk can be made to be significantly larger than the time to seek to the start of the block. Thus the time to transfer a large file made of multiple blocks operates at the disk transfer rate.</a:t>
            </a:r>
          </a:p>
          <a:p>
            <a:pPr algn="just"/>
            <a:r>
              <a:rPr lang="en-US" sz="2600" dirty="0"/>
              <a:t> A quick calculation shows that if the seek time is around 10 </a:t>
            </a:r>
            <a:r>
              <a:rPr lang="en-US" sz="2600" dirty="0" err="1"/>
              <a:t>ms</a:t>
            </a:r>
            <a:r>
              <a:rPr lang="en-US" sz="2600" dirty="0"/>
              <a:t>, and the transfer rate is 100 MB/s, then to make the seek time 1% of the transfer time, we need to make the block size around 100 MB. </a:t>
            </a:r>
          </a:p>
          <a:p>
            <a:pPr algn="just"/>
            <a:r>
              <a:rPr lang="en-US" sz="2600" dirty="0"/>
              <a:t>The default is actually 64 MB, although many HDFS installations use 128 MB blocks. This figure will continue to be revised upward as transfer speeds grow with new generations of disk drives. </a:t>
            </a:r>
          </a:p>
        </p:txBody>
      </p:sp>
    </p:spTree>
    <p:extLst>
      <p:ext uri="{BB962C8B-B14F-4D97-AF65-F5344CB8AC3E}">
        <p14:creationId xmlns:p14="http://schemas.microsoft.com/office/powerpoint/2010/main" val="2919577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pPr algn="just"/>
            <a:r>
              <a:rPr lang="en-US" sz="2400" dirty="0">
                <a:solidFill>
                  <a:srgbClr val="00B050"/>
                </a:solidFill>
              </a:rPr>
              <a:t>Name nodes and Data nodes</a:t>
            </a:r>
            <a:r>
              <a:rPr lang="en-US" sz="2400" dirty="0"/>
              <a:t>: An HDFS cluster has two types of node operating in a master-worker pattern: </a:t>
            </a:r>
          </a:p>
          <a:p>
            <a:pPr algn="just"/>
            <a:r>
              <a:rPr lang="en-US" sz="2400" dirty="0"/>
              <a:t>a name node (the master) and a number of data nodes (workers). The name node manages the file system namespace. </a:t>
            </a:r>
          </a:p>
          <a:p>
            <a:pPr algn="just"/>
            <a:r>
              <a:rPr lang="en-US" sz="2400" dirty="0"/>
              <a:t>It maintains the file system tree and the metadata for all the files and directories in the tree. This information is stored persistently on the local disk in the form of two files: the namespace image and the edit log.</a:t>
            </a:r>
          </a:p>
          <a:p>
            <a:pPr algn="just"/>
            <a:r>
              <a:rPr lang="en-US" sz="2400" dirty="0"/>
              <a:t> The name node also knows the data nodes on which all the blocks for a given file are located.</a:t>
            </a:r>
            <a:endParaRPr lang="en-IN" sz="2400" dirty="0"/>
          </a:p>
          <a:p>
            <a:endParaRPr lang="en-IN" dirty="0"/>
          </a:p>
        </p:txBody>
      </p:sp>
    </p:spTree>
    <p:extLst>
      <p:ext uri="{BB962C8B-B14F-4D97-AF65-F5344CB8AC3E}">
        <p14:creationId xmlns:p14="http://schemas.microsoft.com/office/powerpoint/2010/main" val="1100903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1798</Words>
  <Application>Microsoft Office PowerPoint</Application>
  <PresentationFormat>On-screen Show (4:3)</PresentationFormat>
  <Paragraphs>80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Times New Roman</vt:lpstr>
      <vt:lpstr>Wingdings</vt:lpstr>
      <vt:lpstr>Office Theme</vt:lpstr>
      <vt:lpstr>UNIT3</vt:lpstr>
      <vt:lpstr>HDFS (Hadoop Distributed File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9</cp:revision>
  <dcterms:created xsi:type="dcterms:W3CDTF">2021-10-30T09:27:19Z</dcterms:created>
  <dcterms:modified xsi:type="dcterms:W3CDTF">2021-11-05T03:54:12Z</dcterms:modified>
</cp:coreProperties>
</file>