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318" r:id="rId3"/>
    <p:sldId id="275" r:id="rId4"/>
    <p:sldId id="343" r:id="rId5"/>
    <p:sldId id="300" r:id="rId6"/>
    <p:sldId id="302" r:id="rId7"/>
    <p:sldId id="303" r:id="rId8"/>
    <p:sldId id="305" r:id="rId9"/>
    <p:sldId id="301" r:id="rId10"/>
    <p:sldId id="317" r:id="rId11"/>
    <p:sldId id="306" r:id="rId12"/>
    <p:sldId id="308" r:id="rId13"/>
    <p:sldId id="337" r:id="rId14"/>
    <p:sldId id="339" r:id="rId15"/>
    <p:sldId id="338" r:id="rId16"/>
    <p:sldId id="342" r:id="rId17"/>
    <p:sldId id="340" r:id="rId18"/>
    <p:sldId id="341" r:id="rId19"/>
    <p:sldId id="314" r:id="rId20"/>
    <p:sldId id="315" r:id="rId21"/>
    <p:sldId id="295"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6" autoAdjust="0"/>
    <p:restoredTop sz="89223" autoAdjust="0"/>
  </p:normalViewPr>
  <p:slideViewPr>
    <p:cSldViewPr>
      <p:cViewPr varScale="1">
        <p:scale>
          <a:sx n="57" d="100"/>
          <a:sy n="57" d="100"/>
        </p:scale>
        <p:origin x="-1716" y="-78"/>
      </p:cViewPr>
      <p:guideLst>
        <p:guide orient="horz" pos="2159"/>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8/21/2020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ln>
        </p:spPr>
      </p:sp>
      <p:sp>
        <p:nvSpPr>
          <p:cNvPr id="13315"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IN" smtClean="0"/>
          </a:p>
        </p:txBody>
      </p:sp>
      <p:sp>
        <p:nvSpPr>
          <p:cNvPr id="13316" name="Slide Number Placeholder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8/21/2020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3E4AAD52-83D6-491A-89D4-ABF9482E3CC5}" type="datetimeFigureOut">
              <a:rPr lang="en-US" smtClean="0"/>
              <a:pPr>
                <a:defRPr/>
              </a:pPr>
              <a:t>8/21/2020</a:t>
            </a:fld>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5EE192BA-FCAA-4E44-8A4F-59FBDC58AE3C}" type="datetimeFigureOut">
              <a:rPr lang="en-US" smtClean="0"/>
              <a:pPr>
                <a:defRPr/>
              </a:pPr>
              <a:t>8/21/2020</a:t>
            </a:fld>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hasCustomPrompt="1"/>
          </p:nvPr>
        </p:nvSpPr>
        <p:spPr>
          <a:xfrm>
            <a:off x="457200" y="1600200"/>
            <a:ext cx="8229600" cy="4530725"/>
          </a:xfrm>
        </p:spPr>
        <p:txBody>
          <a:bodyPr/>
          <a:lstStyle/>
          <a:p>
            <a:pPr lvl="0"/>
            <a:r>
              <a:rPr lang="en-US" noProof="0" dirty="0" smtClean="0"/>
              <a:t>Click icon to add table</a:t>
            </a:r>
            <a:endParaRPr lang="en-US" noProof="0" dirty="0"/>
          </a:p>
        </p:txBody>
      </p:sp>
      <p:sp>
        <p:nvSpPr>
          <p:cNvPr id="4" name="Rectangle 4"/>
          <p:cNvSpPr>
            <a:spLocks noGrp="1" noChangeArrowheads="1"/>
          </p:cNvSpPr>
          <p:nvPr>
            <p:ph type="dt" sz="half" idx="10"/>
          </p:nvPr>
        </p:nvSpPr>
        <p:spPr/>
        <p:txBody>
          <a:bodyPr/>
          <a:lstStyle>
            <a:lvl1pPr>
              <a:defRPr/>
            </a:lvl1pPr>
          </a:lstStyle>
          <a:p>
            <a:pPr>
              <a:defRPr/>
            </a:pPr>
            <a:fld id="{1AAB6BC8-1B1F-4564-9C52-9638C45C761E}" type="datetimeFigureOut">
              <a:rPr lang="en-US" smtClean="0"/>
              <a:pPr>
                <a:defRPr/>
              </a:pPr>
              <a:t>8/21/2020</a:t>
            </a:fld>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p:txBody>
          <a:bodyPr/>
          <a:lstStyle>
            <a:lvl1pPr>
              <a:defRPr/>
            </a:lvl1pPr>
          </a:lstStyle>
          <a:p>
            <a:pPr>
              <a:defRPr/>
            </a:pPr>
            <a:fld id="{1AAB6BC8-1B1F-4564-9C52-9638C45C761E}" type="datetimeFigureOut">
              <a:rPr lang="en-US" smtClean="0"/>
              <a:pPr>
                <a:defRPr/>
              </a:pPr>
              <a:t>8/21/2020</a:t>
            </a:fld>
            <a:endParaRPr lang="en-US" dirty="0"/>
          </a:p>
        </p:txBody>
      </p:sp>
      <p:sp>
        <p:nvSpPr>
          <p:cNvPr id="7" name="Rectangle 5"/>
          <p:cNvSpPr>
            <a:spLocks noGrp="1" noChangeArrowheads="1"/>
          </p:cNvSpPr>
          <p:nvPr>
            <p:ph type="ftr" sz="quarter" idx="11"/>
          </p:nvPr>
        </p:nvSpPr>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hasCustomPrompt="1"/>
          </p:nvPr>
        </p:nvSpPr>
        <p:spPr>
          <a:xfrm>
            <a:off x="4648200" y="1600200"/>
            <a:ext cx="4038600" cy="4530725"/>
          </a:xfrm>
        </p:spPr>
        <p:txBody>
          <a:bodyPr/>
          <a:lstStyle/>
          <a:p>
            <a:pPr lvl="0"/>
            <a:r>
              <a:rPr lang="en-US" noProof="0" dirty="0" smtClean="0"/>
              <a:t>Click icon to add chart</a:t>
            </a:r>
            <a:endParaRPr lang="en-US" noProof="0" dirty="0"/>
          </a:p>
        </p:txBody>
      </p:sp>
      <p:sp>
        <p:nvSpPr>
          <p:cNvPr id="5" name="Rectangle 4"/>
          <p:cNvSpPr>
            <a:spLocks noGrp="1" noChangeArrowheads="1"/>
          </p:cNvSpPr>
          <p:nvPr>
            <p:ph type="dt" sz="half" idx="10"/>
          </p:nvPr>
        </p:nvSpPr>
        <p:spPr/>
        <p:txBody>
          <a:bodyPr/>
          <a:lstStyle>
            <a:lvl1pPr>
              <a:defRPr/>
            </a:lvl1pPr>
          </a:lstStyle>
          <a:p>
            <a:pPr>
              <a:defRPr/>
            </a:pPr>
            <a:fld id="{1AAB6BC8-1B1F-4564-9C52-9638C45C761E}" type="datetimeFigureOut">
              <a:rPr lang="en-US" smtClean="0"/>
              <a:pPr>
                <a:defRPr/>
              </a:pPr>
              <a:t>8/21/2020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cstate="print"/>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8/21/2020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E548F426-8CAE-455D-B8F9-EE141D9583CE}" type="datetimeFigureOut">
              <a:rPr lang="en-US" smtClean="0"/>
              <a:pPr>
                <a:defRPr/>
              </a:pPr>
              <a:t>8/21/2020</a:t>
            </a:fld>
            <a:endParaRPr lang="en-US" dirty="0"/>
          </a:p>
        </p:txBody>
      </p:sp>
      <p:sp>
        <p:nvSpPr>
          <p:cNvPr id="5" name="Rectangle 5"/>
          <p:cNvSpPr>
            <a:spLocks noGrp="1" noChangeArrowheads="1"/>
          </p:cNvSpPr>
          <p:nvPr>
            <p:ph type="ftr" sz="quarter" idx="11"/>
          </p:nvPr>
        </p:nvSpPr>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34A92C82-F00B-478F-B394-EDA654CDD0FE}" type="datetimeFigureOut">
              <a:rPr lang="en-US" smtClean="0"/>
              <a:pPr>
                <a:defRPr/>
              </a:pPr>
              <a:t>8/21/2020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fld id="{A71D08DB-7ADE-4B82-B94E-1A96E6DDD415}" type="datetimeFigureOut">
              <a:rPr lang="en-US" smtClean="0"/>
              <a:pPr>
                <a:defRPr/>
              </a:pPr>
              <a:t>8/21/2020</a:t>
            </a:fld>
            <a:endParaRPr lang="en-US" dirty="0"/>
          </a:p>
        </p:txBody>
      </p:sp>
      <p:sp>
        <p:nvSpPr>
          <p:cNvPr id="8" name="Rectangle 5"/>
          <p:cNvSpPr>
            <a:spLocks noGrp="1" noChangeArrowheads="1"/>
          </p:cNvSpPr>
          <p:nvPr>
            <p:ph type="ftr" sz="quarter" idx="11"/>
          </p:nvPr>
        </p:nvSpPr>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8/21/2020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cstate="print"/>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8/21/2020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8E2387E9-4C71-413A-BD17-CB22219CCFAF}" type="datetimeFigureOut">
              <a:rPr lang="en-US" smtClean="0"/>
              <a:pPr>
                <a:defRPr/>
              </a:pPr>
              <a:t>8/21/2020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D54D34EB-8594-47B8-B5F6-3ECB8BF9D1DF}" type="datetimeFigureOut">
              <a:rPr lang="en-US" smtClean="0"/>
              <a:pPr>
                <a:defRPr/>
              </a:pPr>
              <a:t>8/21/2020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ln>
        </p:spPr>
        <p:txBody>
          <a:bodyPr vert="horz" wrap="square" lIns="91440" tIns="45720" rIns="91440" bIns="45720" numCol="1" anchor="t" anchorCtr="0" compatLnSpc="1"/>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8/21/2020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anose="02020404030301010803" pitchFamily="18" charset="0"/>
        </a:defRPr>
      </a:lvl2pPr>
      <a:lvl3pPr algn="l" rtl="0" eaLnBrk="1" fontAlgn="base" hangingPunct="1">
        <a:spcBef>
          <a:spcPct val="0"/>
        </a:spcBef>
        <a:spcAft>
          <a:spcPct val="0"/>
        </a:spcAft>
        <a:defRPr sz="4200">
          <a:solidFill>
            <a:schemeClr val="tx2"/>
          </a:solidFill>
          <a:latin typeface="Garamond" panose="02020404030301010803" pitchFamily="18" charset="0"/>
        </a:defRPr>
      </a:lvl3pPr>
      <a:lvl4pPr algn="l" rtl="0" eaLnBrk="1" fontAlgn="base" hangingPunct="1">
        <a:spcBef>
          <a:spcPct val="0"/>
        </a:spcBef>
        <a:spcAft>
          <a:spcPct val="0"/>
        </a:spcAft>
        <a:defRPr sz="4200">
          <a:solidFill>
            <a:schemeClr val="tx2"/>
          </a:solidFill>
          <a:latin typeface="Garamond" panose="02020404030301010803" pitchFamily="18" charset="0"/>
        </a:defRPr>
      </a:lvl4pPr>
      <a:lvl5pPr algn="l" rtl="0" eaLnBrk="1" fontAlgn="base" hangingPunct="1">
        <a:spcBef>
          <a:spcPct val="0"/>
        </a:spcBef>
        <a:spcAft>
          <a:spcPct val="0"/>
        </a:spcAft>
        <a:defRPr sz="4200">
          <a:solidFill>
            <a:schemeClr val="tx2"/>
          </a:solidFill>
          <a:latin typeface="Garamond" panose="02020404030301010803" pitchFamily="18" charset="0"/>
        </a:defRPr>
      </a:lvl5pPr>
      <a:lvl6pPr marL="457200" algn="l" rtl="0" eaLnBrk="1" fontAlgn="base" hangingPunct="1">
        <a:spcBef>
          <a:spcPct val="0"/>
        </a:spcBef>
        <a:spcAft>
          <a:spcPct val="0"/>
        </a:spcAft>
        <a:defRPr sz="4200">
          <a:solidFill>
            <a:schemeClr val="tx2"/>
          </a:solidFill>
          <a:latin typeface="Garamond" panose="02020404030301010803" pitchFamily="18" charset="0"/>
        </a:defRPr>
      </a:lvl6pPr>
      <a:lvl7pPr marL="914400" algn="l" rtl="0" eaLnBrk="1" fontAlgn="base" hangingPunct="1">
        <a:spcBef>
          <a:spcPct val="0"/>
        </a:spcBef>
        <a:spcAft>
          <a:spcPct val="0"/>
        </a:spcAft>
        <a:defRPr sz="4200">
          <a:solidFill>
            <a:schemeClr val="tx2"/>
          </a:solidFill>
          <a:latin typeface="Garamond" panose="02020404030301010803" pitchFamily="18" charset="0"/>
        </a:defRPr>
      </a:lvl7pPr>
      <a:lvl8pPr marL="1371600" algn="l" rtl="0" eaLnBrk="1" fontAlgn="base" hangingPunct="1">
        <a:spcBef>
          <a:spcPct val="0"/>
        </a:spcBef>
        <a:spcAft>
          <a:spcPct val="0"/>
        </a:spcAft>
        <a:defRPr sz="4200">
          <a:solidFill>
            <a:schemeClr val="tx2"/>
          </a:solidFill>
          <a:latin typeface="Garamond" panose="02020404030301010803" pitchFamily="18" charset="0"/>
        </a:defRPr>
      </a:lvl8pPr>
      <a:lvl9pPr marL="1828800" algn="l" rtl="0" eaLnBrk="1" fontAlgn="base" hangingPunct="1">
        <a:spcBef>
          <a:spcPct val="0"/>
        </a:spcBef>
        <a:spcAft>
          <a:spcPct val="0"/>
        </a:spcAft>
        <a:defRPr sz="4200">
          <a:solidFill>
            <a:schemeClr val="tx2"/>
          </a:solidFill>
          <a:latin typeface="Garamond" panose="02020404030301010803"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sangatisurekha/Final-revie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1752600"/>
          </a:xfrm>
        </p:spPr>
        <p:txBody>
          <a:bodyPr/>
          <a:lstStyle/>
          <a:p>
            <a:pPr algn="ctr"/>
            <a:r>
              <a:rPr lang="en-US" dirty="0" smtClean="0">
                <a:latin typeface="Times New Roman" panose="02020603050405020304"/>
                <a:ea typeface="Times New Roman" panose="02020603050405020304"/>
                <a:cs typeface="Times New Roman" panose="02020603050405020304"/>
                <a:sym typeface="Times New Roman" panose="02020603050405020304"/>
              </a:rPr>
              <a:t>Trustworthy </a:t>
            </a:r>
            <a:r>
              <a:rPr lang="en-US" dirty="0">
                <a:latin typeface="Times New Roman" panose="02020603050405020304"/>
                <a:ea typeface="Times New Roman" panose="02020603050405020304"/>
                <a:cs typeface="Times New Roman" panose="02020603050405020304"/>
                <a:sym typeface="Times New Roman" panose="02020603050405020304"/>
              </a:rPr>
              <a:t>E-voting </a:t>
            </a:r>
            <a:r>
              <a:rPr lang="en-IN" altLang="en-US" dirty="0">
                <a:latin typeface="Times New Roman" panose="02020603050405020304"/>
                <a:ea typeface="Times New Roman" panose="02020603050405020304"/>
                <a:cs typeface="Times New Roman" panose="02020603050405020304"/>
                <a:sym typeface="Times New Roman" panose="02020603050405020304"/>
              </a:rPr>
              <a:t>System</a:t>
            </a:r>
            <a:r>
              <a:rPr lang="en-IN" altLang="en-US" dirty="0" smtClean="0">
                <a:latin typeface="Times New Roman" panose="02020603050405020304"/>
                <a:ea typeface="Times New Roman" panose="02020603050405020304"/>
                <a:cs typeface="Times New Roman" panose="02020603050405020304"/>
                <a:sym typeface="Times New Roman" panose="02020603050405020304"/>
              </a:rPr>
              <a:t/>
            </a:r>
            <a:br>
              <a:rPr lang="en-IN" altLang="en-US" dirty="0" smtClean="0">
                <a:latin typeface="Times New Roman" panose="02020603050405020304"/>
                <a:ea typeface="Times New Roman" panose="02020603050405020304"/>
                <a:cs typeface="Times New Roman" panose="02020603050405020304"/>
                <a:sym typeface="Times New Roman" panose="02020603050405020304"/>
              </a:rPr>
            </a:br>
            <a:endParaRPr lang="en-IN" dirty="0" smtClean="0">
              <a:effectLst>
                <a:outerShdw blurRad="38100" dist="38100" dir="2700000" algn="tl">
                  <a:srgbClr val="000000">
                    <a:alpha val="43137"/>
                  </a:srgbClr>
                </a:outerShdw>
              </a:effectLst>
            </a:endParaRPr>
          </a:p>
        </p:txBody>
      </p:sp>
      <p:sp>
        <p:nvSpPr>
          <p:cNvPr id="6147" name="Subtitle 4"/>
          <p:cNvSpPr>
            <a:spLocks noGrp="1"/>
          </p:cNvSpPr>
          <p:nvPr>
            <p:ph type="subTitle" idx="1"/>
          </p:nvPr>
        </p:nvSpPr>
        <p:spPr>
          <a:xfrm>
            <a:off x="685800" y="4114800"/>
            <a:ext cx="7848600" cy="1676400"/>
          </a:xfrm>
        </p:spPr>
        <p:txBody>
          <a:bodyPr>
            <a:normAutofit fontScale="92500"/>
          </a:bodyPr>
          <a:lstStyle/>
          <a:p>
            <a:pPr eaLnBrk="1" hangingPunct="1"/>
            <a:r>
              <a:rPr lang="en-US" sz="2000" b="1" dirty="0" smtClean="0">
                <a:latin typeface="Times New Roman" panose="02020603050405020304" pitchFamily="18" charset="0"/>
                <a:cs typeface="Times New Roman" panose="02020603050405020304" pitchFamily="18" charset="0"/>
              </a:rPr>
              <a:t>Batch No: </a:t>
            </a:r>
            <a:r>
              <a:rPr lang="en-IN" altLang="en-US" sz="2000" b="1" dirty="0" smtClean="0">
                <a:latin typeface="Times New Roman" panose="02020603050405020304" pitchFamily="18" charset="0"/>
                <a:cs typeface="Times New Roman" panose="02020603050405020304" pitchFamily="18" charset="0"/>
              </a:rPr>
              <a:t>B</a:t>
            </a:r>
            <a:r>
              <a:rPr lang="en-US" sz="2000" b="1" dirty="0" smtClean="0">
                <a:latin typeface="Times New Roman" panose="02020603050405020304" pitchFamily="18" charset="0"/>
                <a:cs typeface="Times New Roman" panose="02020603050405020304" pitchFamily="18" charset="0"/>
              </a:rPr>
              <a:t>-</a:t>
            </a:r>
            <a:r>
              <a:rPr lang="en-IN" altLang="en-US" sz="2000" b="1" dirty="0" smtClean="0">
                <a:latin typeface="Times New Roman" panose="02020603050405020304" pitchFamily="18" charset="0"/>
                <a:cs typeface="Times New Roman" panose="02020603050405020304" pitchFamily="18" charset="0"/>
              </a:rPr>
              <a:t>12</a:t>
            </a:r>
            <a:r>
              <a:rPr lang="en-US" sz="2000" b="1" dirty="0" smtClean="0">
                <a:latin typeface="Times New Roman" panose="02020603050405020304" pitchFamily="18" charset="0"/>
                <a:cs typeface="Times New Roman" panose="02020603050405020304" pitchFamily="18" charset="0"/>
              </a:rPr>
              <a:t>	                                      Project Guide:</a:t>
            </a:r>
          </a:p>
          <a:p>
            <a:pPr eaLnBrk="1" hangingPunct="1"/>
            <a:r>
              <a:rPr lang="en-IN" altLang="en-US" sz="1800" dirty="0" smtClean="0">
                <a:latin typeface="Times New Roman" panose="02020603050405020304" pitchFamily="18" charset="0"/>
                <a:cs typeface="Times New Roman" panose="02020603050405020304" pitchFamily="18" charset="0"/>
              </a:rPr>
              <a:t>S.Surekha</a:t>
            </a:r>
            <a:r>
              <a:rPr lang="en-US" sz="1800" dirty="0" smtClean="0">
                <a:latin typeface="Times New Roman" panose="02020603050405020304" pitchFamily="18" charset="0"/>
                <a:cs typeface="Times New Roman" panose="02020603050405020304" pitchFamily="18" charset="0"/>
              </a:rPr>
              <a:t>	                        (164G1A05</a:t>
            </a:r>
            <a:r>
              <a:rPr lang="en-IN" altLang="en-US" sz="1800" dirty="0" smtClean="0">
                <a:latin typeface="Times New Roman" panose="02020603050405020304" pitchFamily="18" charset="0"/>
                <a:cs typeface="Times New Roman" panose="02020603050405020304" pitchFamily="18" charset="0"/>
              </a:rPr>
              <a:t>A8</a:t>
            </a:r>
            <a:r>
              <a:rPr lang="en-US" sz="1800" dirty="0" smtClean="0">
                <a:latin typeface="Times New Roman" panose="02020603050405020304" pitchFamily="18" charset="0"/>
                <a:cs typeface="Times New Roman" panose="02020603050405020304" pitchFamily="18" charset="0"/>
              </a:rPr>
              <a:t>)                 Dr.G.K.V.Narasimha </a:t>
            </a:r>
            <a:r>
              <a:rPr lang="en-IN" altLang="en-US" sz="1800" dirty="0" smtClean="0">
                <a:latin typeface="Times New Roman" panose="02020603050405020304" pitchFamily="18" charset="0"/>
                <a:cs typeface="Times New Roman" panose="02020603050405020304" pitchFamily="18" charset="0"/>
              </a:rPr>
              <a:t>Reddy</a:t>
            </a:r>
            <a:r>
              <a:rPr lang="en-US" altLang="en-US" sz="1800" dirty="0" smtClean="0">
                <a:latin typeface="Times New Roman" panose="02020603050405020304" pitchFamily="18" charset="0"/>
                <a:cs typeface="Times New Roman" panose="02020603050405020304" pitchFamily="18" charset="0"/>
              </a:rPr>
              <a:t>, Ph.D</a:t>
            </a:r>
            <a:endParaRPr sz="1800" baseline="-25000" dirty="0">
              <a:latin typeface="Times New Roman" panose="02020603050405020304"/>
              <a:ea typeface="Times New Roman" panose="02020603050405020304"/>
              <a:cs typeface="Times New Roman" panose="02020603050405020304"/>
              <a:sym typeface="Times New Roman" panose="02020603050405020304"/>
            </a:endParaRPr>
          </a:p>
          <a:p>
            <a:pPr eaLnBrk="1" hangingPunct="1"/>
            <a:r>
              <a:rPr lang="en-IN" altLang="en-US" sz="1800" dirty="0" smtClean="0">
                <a:latin typeface="Times New Roman" panose="02020603050405020304" pitchFamily="18" charset="0"/>
                <a:cs typeface="Times New Roman" panose="02020603050405020304" pitchFamily="18" charset="0"/>
              </a:rPr>
              <a:t>B.Sheshi Rekha</a:t>
            </a:r>
            <a:r>
              <a:rPr lang="en-US" sz="1800" dirty="0" smtClean="0">
                <a:latin typeface="Times New Roman" panose="02020603050405020304" pitchFamily="18" charset="0"/>
                <a:cs typeface="Times New Roman" panose="02020603050405020304" pitchFamily="18" charset="0"/>
              </a:rPr>
              <a:t>	       (164G1A05</a:t>
            </a:r>
            <a:r>
              <a:rPr lang="en-IN" altLang="en-US" sz="1800" dirty="0" smtClean="0">
                <a:latin typeface="Times New Roman" panose="02020603050405020304" pitchFamily="18" charset="0"/>
                <a:cs typeface="Times New Roman" panose="02020603050405020304" pitchFamily="18" charset="0"/>
              </a:rPr>
              <a:t>95</a:t>
            </a:r>
            <a:r>
              <a:rPr lang="en-US" sz="1800" dirty="0" smtClean="0">
                <a:latin typeface="Times New Roman" panose="02020603050405020304" pitchFamily="18" charset="0"/>
                <a:cs typeface="Times New Roman" panose="02020603050405020304" pitchFamily="18" charset="0"/>
              </a:rPr>
              <a:t>)                         </a:t>
            </a:r>
            <a:r>
              <a:rPr lang="en-IN" altLang="en-US" sz="1800" dirty="0">
                <a:latin typeface="Times New Roman" panose="02020603050405020304"/>
                <a:ea typeface="Times New Roman" panose="02020603050405020304"/>
                <a:cs typeface="Times New Roman" panose="02020603050405020304"/>
                <a:sym typeface="Times New Roman" panose="02020603050405020304"/>
              </a:rPr>
              <a:t> Professor</a:t>
            </a:r>
            <a:r>
              <a:rPr lang="en-US" sz="1800" dirty="0">
                <a:latin typeface="Times New Roman" panose="02020603050405020304"/>
                <a:ea typeface="Times New Roman" panose="02020603050405020304"/>
                <a:cs typeface="Times New Roman" panose="02020603050405020304"/>
                <a:sym typeface="Times New Roman" panose="02020603050405020304"/>
              </a:rPr>
              <a:t>  </a:t>
            </a:r>
            <a:r>
              <a:rPr lang="en-IN" altLang="en-US" sz="1800" dirty="0">
                <a:latin typeface="Times New Roman" panose="02020603050405020304"/>
                <a:ea typeface="Times New Roman" panose="02020603050405020304"/>
                <a:cs typeface="Times New Roman" panose="02020603050405020304"/>
                <a:sym typeface="Times New Roman" panose="02020603050405020304"/>
              </a:rPr>
              <a:t>&amp; HOD</a:t>
            </a:r>
            <a:r>
              <a:rPr lang="en-US" sz="1800" dirty="0">
                <a:latin typeface="Times New Roman" panose="02020603050405020304"/>
                <a:ea typeface="Times New Roman" panose="02020603050405020304"/>
                <a:cs typeface="Times New Roman" panose="02020603050405020304"/>
                <a:sym typeface="Times New Roman" panose="02020603050405020304"/>
              </a:rPr>
              <a:t> </a:t>
            </a:r>
            <a:r>
              <a:rPr lang="en-US" sz="1800" dirty="0" smtClean="0">
                <a:latin typeface="Times New Roman" panose="02020603050405020304" pitchFamily="18" charset="0"/>
                <a:cs typeface="Times New Roman" panose="02020603050405020304" pitchFamily="18" charset="0"/>
              </a:rPr>
              <a:t>             `</a:t>
            </a:r>
          </a:p>
          <a:p>
            <a:r>
              <a:rPr lang="en-IN" altLang="en-US" sz="1800" dirty="0" smtClean="0">
                <a:latin typeface="Times New Roman" panose="02020603050405020304" pitchFamily="18" charset="0"/>
                <a:cs typeface="Times New Roman" panose="02020603050405020304" pitchFamily="18" charset="0"/>
              </a:rPr>
              <a:t>P.Rohith                           </a:t>
            </a:r>
            <a:r>
              <a:rPr lang="en-US" sz="1800" dirty="0" smtClean="0">
                <a:latin typeface="Times New Roman" panose="02020603050405020304" pitchFamily="18" charset="0"/>
                <a:cs typeface="Times New Roman" panose="02020603050405020304" pitchFamily="18" charset="0"/>
              </a:rPr>
              <a:t>(164G1A05</a:t>
            </a:r>
            <a:r>
              <a:rPr lang="en-IN" altLang="en-US" sz="1800" dirty="0" smtClean="0">
                <a:latin typeface="Times New Roman" panose="02020603050405020304" pitchFamily="18" charset="0"/>
                <a:cs typeface="Times New Roman" panose="02020603050405020304" pitchFamily="18" charset="0"/>
              </a:rPr>
              <a:t>82</a:t>
            </a:r>
            <a:r>
              <a:rPr lang="en-US" sz="1800" dirty="0" smtClean="0">
                <a:latin typeface="Times New Roman" panose="02020603050405020304" pitchFamily="18" charset="0"/>
                <a:cs typeface="Times New Roman" panose="02020603050405020304" pitchFamily="18" charset="0"/>
              </a:rPr>
              <a:t>)</a:t>
            </a:r>
          </a:p>
          <a:p>
            <a:r>
              <a:rPr lang="en-IN" sz="1800" dirty="0" smtClean="0">
                <a:latin typeface="Times New Roman" panose="02020603050405020304" pitchFamily="18" charset="0"/>
                <a:cs typeface="Times New Roman" panose="02020603050405020304" pitchFamily="18" charset="0"/>
              </a:rPr>
              <a:t>K.Simran                          (</a:t>
            </a:r>
            <a:r>
              <a:rPr lang="en-US" sz="1800" dirty="0" smtClean="0">
                <a:latin typeface="Times New Roman" panose="02020603050405020304" pitchFamily="18" charset="0"/>
                <a:cs typeface="Times New Roman" panose="02020603050405020304" pitchFamily="18" charset="0"/>
              </a:rPr>
              <a:t>164G1A05</a:t>
            </a:r>
            <a:r>
              <a:rPr lang="en-IN" altLang="en-US" sz="1800" dirty="0" smtClean="0">
                <a:latin typeface="Times New Roman" panose="02020603050405020304" pitchFamily="18" charset="0"/>
                <a:cs typeface="Times New Roman" panose="02020603050405020304" pitchFamily="18" charset="0"/>
              </a:rPr>
              <a:t>96</a:t>
            </a:r>
            <a:r>
              <a:rPr lang="en-IN" sz="1800" dirty="0" smtClean="0">
                <a:latin typeface="Times New Roman" panose="02020603050405020304" pitchFamily="18" charset="0"/>
                <a:cs typeface="Times New Roman" panose="02020603050405020304" pitchFamily="18" charset="0"/>
              </a:rPr>
              <a:t>)</a:t>
            </a:r>
          </a:p>
          <a:p>
            <a:pPr eaLnBrk="1" hangingPunct="1"/>
            <a:endParaRPr lang="en-US" sz="1600" dirty="0" smtClean="0">
              <a:latin typeface="Times New Roman" panose="02020603050405020304" pitchFamily="18" charset="0"/>
              <a:cs typeface="Times New Roman" panose="02020603050405020304"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ln>
        </p:spPr>
        <p:txBody>
          <a:bodyPr>
            <a:spAutoFit/>
          </a:bodyPr>
          <a:lstStyle/>
          <a:p>
            <a:pPr algn="ctr"/>
            <a:r>
              <a:rPr lang="en-US" sz="2400" b="1" dirty="0" smtClean="0"/>
              <a:t>Srinivasa </a:t>
            </a:r>
            <a:r>
              <a:rPr lang="en-US" sz="2400" b="1" dirty="0"/>
              <a:t>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cstate="print"/>
          <a:srcRect/>
          <a:stretch>
            <a:fillRect/>
          </a:stretch>
        </p:blipFill>
        <p:spPr bwMode="auto">
          <a:xfrm>
            <a:off x="685800" y="5929312"/>
            <a:ext cx="958850" cy="814388"/>
          </a:xfrm>
          <a:prstGeom prst="rect">
            <a:avLst/>
          </a:prstGeom>
          <a:noFill/>
          <a:ln w="9525">
            <a:noFill/>
            <a:miter lim="800000"/>
            <a:headEnd/>
            <a:tailEnd/>
          </a:ln>
        </p:spPr>
      </p:pic>
      <p:sp>
        <p:nvSpPr>
          <p:cNvPr id="3" name="Text Box 2"/>
          <p:cNvSpPr txBox="1"/>
          <p:nvPr/>
        </p:nvSpPr>
        <p:spPr>
          <a:xfrm>
            <a:off x="2124710" y="3244850"/>
            <a:ext cx="4894580" cy="645160"/>
          </a:xfrm>
          <a:prstGeom prst="rect">
            <a:avLst/>
          </a:prstGeom>
          <a:noFill/>
        </p:spPr>
        <p:txBody>
          <a:bodyPr wrap="square" rtlCol="0" anchor="t">
            <a:spAutoFit/>
          </a:bodyPr>
          <a:lstStyle/>
          <a:p>
            <a:endParaRPr lang="en-US" dirty="0">
              <a:sym typeface="+mn-ea"/>
            </a:endParaRPr>
          </a:p>
          <a:p>
            <a:r>
              <a:rPr lang="en-US" dirty="0">
                <a:sym typeface="+mn-ea"/>
                <a:hlinkClick r:id="rId4"/>
              </a:rPr>
              <a:t>https://github.com/sangatisurekha/Final-review</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p14:gallery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Font typeface="+mj-lt"/>
              <a:buNone/>
            </a:pPr>
            <a:r>
              <a:rPr lang="en-IN" sz="2800" dirty="0" smtClean="0">
                <a:latin typeface="Times New Roman" panose="02020603050405020304" pitchFamily="18" charset="0"/>
                <a:cs typeface="Times New Roman" panose="02020603050405020304" pitchFamily="18" charset="0"/>
              </a:rPr>
              <a:t>2. Add election-</a:t>
            </a:r>
          </a:p>
          <a:p>
            <a:pPr>
              <a:buFont typeface="Wingdings" panose="05000000000000000000" charset="0"/>
              <a:buChar char="q"/>
            </a:pPr>
            <a:r>
              <a:rPr lang="en-IN" sz="2800" dirty="0" smtClean="0">
                <a:latin typeface="Times New Roman" panose="02020603050405020304" pitchFamily="18" charset="0"/>
                <a:cs typeface="Times New Roman" panose="02020603050405020304" pitchFamily="18" charset="0"/>
              </a:rPr>
              <a:t>Here the election to be conducted is selected.</a:t>
            </a:r>
          </a:p>
          <a:p>
            <a:pPr>
              <a:buFont typeface="Wingdings" panose="05000000000000000000" charset="0"/>
              <a:buChar char="q"/>
            </a:pPr>
            <a:r>
              <a:rPr lang="en-IN" sz="2800" dirty="0" smtClean="0">
                <a:latin typeface="Times New Roman" panose="02020603050405020304" pitchFamily="18" charset="0"/>
                <a:cs typeface="Times New Roman" panose="02020603050405020304" pitchFamily="18" charset="0"/>
              </a:rPr>
              <a:t>To add an election should be give required fields like </a:t>
            </a:r>
          </a:p>
          <a:p>
            <a:pPr marL="0" indent="0">
              <a:buFont typeface="Wingdings" panose="05000000000000000000" charset="0"/>
              <a:buNone/>
            </a:pPr>
            <a:r>
              <a:rPr lang="en-IN" sz="2800" dirty="0" smtClean="0">
                <a:latin typeface="Times New Roman" panose="02020603050405020304" pitchFamily="18" charset="0"/>
                <a:cs typeface="Times New Roman" panose="02020603050405020304" pitchFamily="18" charset="0"/>
              </a:rPr>
              <a:t>name,description, start date, end date along with timings.</a:t>
            </a:r>
          </a:p>
          <a:p>
            <a:pPr marL="0" indent="0">
              <a:buFont typeface="Wingdings" panose="05000000000000000000" pitchFamily="2" charset="2"/>
              <a:buNone/>
            </a:pPr>
            <a:r>
              <a:rPr lang="en-IN" sz="2800" dirty="0" smtClean="0">
                <a:latin typeface="Times New Roman" panose="02020603050405020304" pitchFamily="18" charset="0"/>
                <a:cs typeface="Times New Roman" panose="02020603050405020304" pitchFamily="18" charset="0"/>
              </a:rPr>
              <a:t>3.Select candidate list</a:t>
            </a:r>
          </a:p>
          <a:p>
            <a:pPr marL="0" lvl="0" indent="0">
              <a:buFont typeface="Wingdings" panose="05000000000000000000" pitchFamily="2" charset="2"/>
              <a:buNone/>
            </a:pPr>
            <a:r>
              <a:rPr lang="en-IN" sz="2800" dirty="0" smtClean="0">
                <a:latin typeface="Times New Roman" panose="02020603050405020304" pitchFamily="18" charset="0"/>
                <a:cs typeface="Times New Roman" panose="02020603050405020304" pitchFamily="18" charset="0"/>
              </a:rPr>
              <a:t>4.Voting Structure</a:t>
            </a:r>
          </a:p>
          <a:p>
            <a:pPr marL="0" indent="0">
              <a:buFont typeface="Wingdings" panose="05000000000000000000" pitchFamily="2" charset="2"/>
              <a:buNone/>
            </a:pPr>
            <a:r>
              <a:rPr lang="en-IN" sz="2800" dirty="0" smtClean="0">
                <a:latin typeface="Times New Roman" panose="02020603050405020304" pitchFamily="18" charset="0"/>
                <a:cs typeface="Times New Roman" panose="02020603050405020304" pitchFamily="18" charset="0"/>
              </a:rPr>
              <a:t>5.Counting and Characterizing the results</a:t>
            </a:r>
          </a:p>
          <a:p>
            <a:pPr>
              <a:buNone/>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96752"/>
            <a:ext cx="8229600" cy="4934173"/>
          </a:xfrm>
        </p:spPr>
        <p:txBody>
          <a:bodyPr/>
          <a:lstStyle/>
          <a:p>
            <a:pPr>
              <a:buNone/>
            </a:pPr>
            <a:r>
              <a:rPr lang="en-IN" b="1" u="sng" dirty="0" smtClean="0">
                <a:latin typeface="Times New Roman" panose="02020603050405020304" pitchFamily="18" charset="0"/>
                <a:cs typeface="Times New Roman" panose="02020603050405020304" pitchFamily="18" charset="0"/>
              </a:rPr>
              <a:t>Voter Module:</a:t>
            </a:r>
          </a:p>
          <a:p>
            <a:pPr algn="just">
              <a:buNone/>
            </a:pPr>
            <a:r>
              <a:rPr lang="en-IN" dirty="0" smtClean="0">
                <a:latin typeface="Times New Roman" panose="02020603050405020304" pitchFamily="18" charset="0"/>
                <a:cs typeface="Times New Roman" panose="02020603050405020304" pitchFamily="18" charset="0"/>
              </a:rPr>
              <a:t>		First voter should register for the election. On</a:t>
            </a:r>
          </a:p>
          <a:p>
            <a:pPr algn="just">
              <a:buNone/>
            </a:pPr>
            <a:r>
              <a:rPr lang="en-IN" dirty="0" smtClean="0">
                <a:latin typeface="Times New Roman" panose="02020603050405020304" pitchFamily="18" charset="0"/>
                <a:cs typeface="Times New Roman" panose="02020603050405020304" pitchFamily="18" charset="0"/>
              </a:rPr>
              <a:t>the day of election voter login through voterid and</a:t>
            </a:r>
          </a:p>
          <a:p>
            <a:pPr algn="just">
              <a:buNone/>
            </a:pPr>
            <a:r>
              <a:rPr lang="en-IN" dirty="0" smtClean="0">
                <a:latin typeface="Times New Roman" panose="02020603050405020304" pitchFamily="18" charset="0"/>
                <a:cs typeface="Times New Roman" panose="02020603050405020304" pitchFamily="18" charset="0"/>
              </a:rPr>
              <a:t>password.</a:t>
            </a:r>
          </a:p>
          <a:p>
            <a:pPr marL="0" indent="0">
              <a:buFont typeface="Wingdings" panose="05000000000000000000" pitchFamily="2" charset="2"/>
              <a:buNone/>
            </a:pPr>
            <a:r>
              <a:rPr lang="en-IN" sz="2800" dirty="0" smtClean="0">
                <a:latin typeface="Times New Roman" panose="02020603050405020304" pitchFamily="18" charset="0"/>
                <a:cs typeface="Times New Roman" panose="02020603050405020304" pitchFamily="18" charset="0"/>
              </a:rPr>
              <a:t>1.Authentication &amp; Voting</a:t>
            </a:r>
          </a:p>
          <a:p>
            <a:pPr marL="0" indent="0">
              <a:buFont typeface="Wingdings" panose="05000000000000000000" pitchFamily="2" charset="2"/>
              <a:buNone/>
            </a:pPr>
            <a:r>
              <a:rPr lang="en-IN" sz="2800" dirty="0" smtClean="0">
                <a:latin typeface="Times New Roman" panose="02020603050405020304" pitchFamily="18" charset="0"/>
                <a:cs typeface="Times New Roman" panose="02020603050405020304" pitchFamily="18" charset="0"/>
              </a:rPr>
              <a:t>2.Candidate List </a:t>
            </a:r>
          </a:p>
          <a:p>
            <a:pPr>
              <a:buNone/>
            </a:pPr>
            <a:r>
              <a:rPr lang="en-IN" sz="2800" dirty="0" smtClean="0">
                <a:latin typeface="Times New Roman" panose="02020603050405020304" pitchFamily="18" charset="0"/>
                <a:cs typeface="Times New Roman" panose="02020603050405020304" pitchFamily="18" charset="0"/>
              </a:rPr>
              <a:t>		This facilitates the voter to view the candidate </a:t>
            </a:r>
          </a:p>
          <a:p>
            <a:pPr>
              <a:buNone/>
            </a:pPr>
            <a:r>
              <a:rPr lang="en-IN" sz="2800" dirty="0" smtClean="0">
                <a:latin typeface="Times New Roman" panose="02020603050405020304" pitchFamily="18" charset="0"/>
                <a:cs typeface="Times New Roman" panose="02020603050405020304" pitchFamily="18" charset="0"/>
              </a:rPr>
              <a:t>names and the election name.</a:t>
            </a:r>
          </a:p>
          <a:p>
            <a:pPr>
              <a:buNone/>
            </a:pPr>
            <a:endParaRPr lang="en-IN" sz="2800" dirty="0" smtClean="0">
              <a:latin typeface="Times New Roman" panose="02020603050405020304" pitchFamily="18" charset="0"/>
              <a:cs typeface="Times New Roman" panose="02020603050405020304" pitchFamily="18" charset="0"/>
            </a:endParaRPr>
          </a:p>
          <a:p>
            <a:pPr>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96752"/>
            <a:ext cx="8229600" cy="4934173"/>
          </a:xfrm>
        </p:spPr>
        <p:txBody>
          <a:bodyPr/>
          <a:lstStyle/>
          <a:p>
            <a:pPr marL="0" indent="0">
              <a:buFont typeface="Wingdings" panose="05000000000000000000" pitchFamily="2" charset="2"/>
              <a:buNone/>
            </a:pPr>
            <a:r>
              <a:rPr lang="en-IN" sz="2800" dirty="0" smtClean="0">
                <a:latin typeface="Times New Roman" panose="02020603050405020304" pitchFamily="18" charset="0"/>
                <a:cs typeface="Times New Roman" panose="02020603050405020304" pitchFamily="18" charset="0"/>
              </a:rPr>
              <a:t>3.Vote-</a:t>
            </a:r>
          </a:p>
          <a:p>
            <a:pPr algn="just">
              <a:buFont typeface="Wingdings" panose="05000000000000000000" charset="0"/>
              <a:buChar char="q"/>
            </a:pPr>
            <a:r>
              <a:rPr lang="en-IN" sz="2800" dirty="0" smtClean="0">
                <a:latin typeface="Times New Roman" panose="02020603050405020304" pitchFamily="18" charset="0"/>
                <a:cs typeface="Times New Roman" panose="02020603050405020304" pitchFamily="18" charset="0"/>
              </a:rPr>
              <a:t>This provides the voter with a list of candidate with</a:t>
            </a:r>
          </a:p>
          <a:p>
            <a:pPr marL="0" indent="0" algn="just">
              <a:buFont typeface="Wingdings" panose="05000000000000000000" charset="0"/>
              <a:buNone/>
            </a:pPr>
            <a:r>
              <a:rPr lang="en-IN" sz="2800" dirty="0" smtClean="0">
                <a:latin typeface="Times New Roman" panose="02020603050405020304" pitchFamily="18" charset="0"/>
                <a:cs typeface="Times New Roman" panose="02020603050405020304" pitchFamily="18" charset="0"/>
              </a:rPr>
              <a:t>in his/her election along with selection option to select the preferred candidate from the list.</a:t>
            </a:r>
          </a:p>
          <a:p>
            <a:pPr>
              <a:buFont typeface="Wingdings" panose="05000000000000000000" pitchFamily="2" charset="2"/>
              <a:buNone/>
            </a:pPr>
            <a:r>
              <a:rPr lang="en-IN" sz="2800" dirty="0" smtClean="0">
                <a:latin typeface="Times New Roman" panose="02020603050405020304" pitchFamily="18" charset="0"/>
                <a:cs typeface="Times New Roman" panose="02020603050405020304" pitchFamily="18" charset="0"/>
              </a:rPr>
              <a:t>5.View Results-</a:t>
            </a:r>
          </a:p>
          <a:p>
            <a:pPr>
              <a:buFont typeface="Wingdings" panose="05000000000000000000" charset="0"/>
              <a:buChar char="q"/>
            </a:pPr>
            <a:r>
              <a:rPr lang="en-IN" sz="2800" dirty="0" smtClean="0">
                <a:latin typeface="Times New Roman" panose="02020603050405020304" pitchFamily="18" charset="0"/>
                <a:cs typeface="Times New Roman" panose="02020603050405020304" pitchFamily="18" charset="0"/>
              </a:rPr>
              <a:t>This provides user friendly representation of the votes </a:t>
            </a:r>
          </a:p>
          <a:p>
            <a:pPr marL="0" indent="0">
              <a:buFont typeface="Wingdings" panose="05000000000000000000" charset="0"/>
              <a:buNone/>
            </a:pPr>
            <a:r>
              <a:rPr lang="en-IN" sz="2800" dirty="0" smtClean="0">
                <a:latin typeface="Times New Roman" panose="02020603050405020304" pitchFamily="18" charset="0"/>
                <a:cs typeface="Times New Roman" panose="02020603050405020304" pitchFamily="18" charset="0"/>
              </a:rPr>
              <a:t>obtained by each candidate. </a:t>
            </a:r>
          </a:p>
          <a:p>
            <a:pPr>
              <a:buFont typeface="Wingdings" panose="05000000000000000000" charset="0"/>
              <a:buChar char="q"/>
            </a:pPr>
            <a:r>
              <a:rPr lang="en-IN" sz="2800" dirty="0" smtClean="0">
                <a:latin typeface="Times New Roman" panose="02020603050405020304" pitchFamily="18" charset="0"/>
                <a:cs typeface="Times New Roman" panose="02020603050405020304" pitchFamily="18" charset="0"/>
              </a:rPr>
              <a:t>It includes the votes obtained by each candidate. </a:t>
            </a:r>
          </a:p>
          <a:p>
            <a:pPr marL="0" indent="0">
              <a:buFont typeface="Wingdings" panose="05000000000000000000" pitchFamily="2" charset="2"/>
              <a:buNone/>
            </a:pPr>
            <a:r>
              <a:rPr lang="en-IN" sz="2800" dirty="0" smtClean="0">
                <a:latin typeface="Times New Roman" panose="02020603050405020304" pitchFamily="18" charset="0"/>
                <a:cs typeface="Times New Roman" panose="02020603050405020304" pitchFamily="18" charset="0"/>
              </a:rPr>
              <a:t>6.Logout</a:t>
            </a:r>
          </a:p>
          <a:p>
            <a:pPr>
              <a:buNone/>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altLang="en-US"/>
              <a:t> </a:t>
            </a:r>
            <a:r>
              <a:rPr lang="en-IN" altLang="en-US">
                <a:latin typeface="Times New Roman" panose="02020603050405020304" pitchFamily="18" charset="0"/>
                <a:cs typeface="Times New Roman" panose="02020603050405020304" pitchFamily="18" charset="0"/>
              </a:rPr>
              <a:t>Output Screens</a:t>
            </a:r>
          </a:p>
        </p:txBody>
      </p:sp>
      <p:sp>
        <p:nvSpPr>
          <p:cNvPr id="3" name="Content Placeholder 2"/>
          <p:cNvSpPr>
            <a:spLocks noGrp="1"/>
          </p:cNvSpPr>
          <p:nvPr>
            <p:ph sz="half" idx="1"/>
          </p:nvPr>
        </p:nvSpPr>
        <p:spPr>
          <a:xfrm>
            <a:off x="457200" y="1417955"/>
            <a:ext cx="8229600" cy="4712970"/>
          </a:xfrm>
        </p:spPr>
        <p:txBody>
          <a:bodyPr/>
          <a:lstStyle/>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buNone/>
            </a:pPr>
            <a:endParaRPr lang="en-IN" altLang="en-US" sz="1800"/>
          </a:p>
          <a:p>
            <a:pPr marL="0" indent="0" algn="ctr">
              <a:buNone/>
            </a:pPr>
            <a:r>
              <a:rPr lang="en-IN" altLang="en-US" sz="1800">
                <a:sym typeface="+mn-ea"/>
              </a:rPr>
              <a:t> </a:t>
            </a:r>
          </a:p>
          <a:p>
            <a:pPr marL="0" indent="0" algn="ctr">
              <a:buNone/>
            </a:pPr>
            <a:endParaRPr lang="en-IN" altLang="en-US" sz="1800">
              <a:sym typeface="+mn-ea"/>
            </a:endParaRPr>
          </a:p>
          <a:p>
            <a:pPr marL="0" indent="0" algn="ctr">
              <a:buNone/>
            </a:pPr>
            <a:r>
              <a:rPr lang="en-IN" altLang="en-US" sz="1800">
                <a:sym typeface="+mn-ea"/>
              </a:rPr>
              <a:t>      Fig: 1 admin and voter login form</a:t>
            </a:r>
            <a:endParaRPr lang="en-IN" altLang="en-US" sz="1800"/>
          </a:p>
          <a:p>
            <a:pPr marL="0" indent="0">
              <a:buNone/>
            </a:pPr>
            <a:endParaRPr lang="en-IN" altLang="en-US" sz="1800"/>
          </a:p>
        </p:txBody>
      </p:sp>
      <p:pic>
        <p:nvPicPr>
          <p:cNvPr id="6" name="Content Placeholder 5"/>
          <p:cNvPicPr>
            <a:picLocks noGrp="1" noChangeAspect="1"/>
          </p:cNvPicPr>
          <p:nvPr>
            <p:ph sz="half" idx="2"/>
          </p:nvPr>
        </p:nvPicPr>
        <p:blipFill>
          <a:blip r:embed="rId2" cstate="print">
            <a:lum bright="-30000" contrast="-40000"/>
          </a:blip>
          <a:stretch>
            <a:fillRect/>
          </a:stretch>
        </p:blipFill>
        <p:spPr>
          <a:xfrm>
            <a:off x="457835" y="1090295"/>
            <a:ext cx="8228965" cy="461327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 </a:t>
            </a:r>
          </a:p>
        </p:txBody>
      </p:sp>
      <p:sp>
        <p:nvSpPr>
          <p:cNvPr id="3" name="Content Placeholder 2"/>
          <p:cNvSpPr>
            <a:spLocks noGrp="1"/>
          </p:cNvSpPr>
          <p:nvPr>
            <p:ph sz="half" idx="1"/>
          </p:nvPr>
        </p:nvSpPr>
        <p:spPr>
          <a:xfrm>
            <a:off x="457200" y="1600200"/>
            <a:ext cx="8229600" cy="4530725"/>
          </a:xfrm>
        </p:spPr>
        <p:txBody>
          <a:bodyPr/>
          <a:lstStyle/>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sym typeface="+mn-ea"/>
            </a:endParaRPr>
          </a:p>
          <a:p>
            <a:pPr marL="0" indent="0">
              <a:buNone/>
            </a:pPr>
            <a:r>
              <a:rPr lang="en-IN" altLang="en-US" sz="1800" dirty="0">
                <a:sym typeface="+mn-ea"/>
              </a:rPr>
              <a:t>                                    </a:t>
            </a:r>
            <a:r>
              <a:rPr lang="en-IN" altLang="en-US" sz="1800" dirty="0" smtClean="0">
                <a:sym typeface="+mn-ea"/>
              </a:rPr>
              <a:t>Fig:2 voters </a:t>
            </a:r>
            <a:r>
              <a:rPr lang="en-IN" altLang="en-US" sz="1800" dirty="0">
                <a:sym typeface="+mn-ea"/>
              </a:rPr>
              <a:t>register for the election</a:t>
            </a:r>
            <a:endParaRPr lang="en-IN" altLang="en-US" sz="1800" dirty="0"/>
          </a:p>
          <a:p>
            <a:pPr marL="0" indent="0">
              <a:buNone/>
            </a:pPr>
            <a:endParaRPr lang="en-IN" altLang="en-US" sz="1800" dirty="0"/>
          </a:p>
        </p:txBody>
      </p:sp>
      <p:pic>
        <p:nvPicPr>
          <p:cNvPr id="4" name="Content Placeholder 3"/>
          <p:cNvPicPr>
            <a:picLocks noGrp="1" noChangeAspect="1"/>
          </p:cNvPicPr>
          <p:nvPr>
            <p:ph sz="half" idx="2"/>
          </p:nvPr>
        </p:nvPicPr>
        <p:blipFill>
          <a:blip r:embed="rId2" cstate="print">
            <a:lum bright="-30000" contrast="-40000"/>
          </a:blip>
          <a:stretch>
            <a:fillRect/>
          </a:stretch>
        </p:blipFill>
        <p:spPr>
          <a:xfrm>
            <a:off x="457835" y="737235"/>
            <a:ext cx="8228965" cy="491299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altLang="en-US"/>
              <a:t> </a:t>
            </a:r>
          </a:p>
        </p:txBody>
      </p:sp>
      <p:sp>
        <p:nvSpPr>
          <p:cNvPr id="3" name="Content Placeholder 2"/>
          <p:cNvSpPr>
            <a:spLocks noGrp="1"/>
          </p:cNvSpPr>
          <p:nvPr>
            <p:ph sz="half" idx="1"/>
          </p:nvPr>
        </p:nvSpPr>
        <p:spPr>
          <a:xfrm>
            <a:off x="457200" y="1626235"/>
            <a:ext cx="8229600" cy="4504690"/>
          </a:xfrm>
        </p:spPr>
        <p:txBody>
          <a:bodyPr/>
          <a:lstStyle/>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r>
              <a:rPr lang="en-IN" altLang="en-US" sz="1800" dirty="0">
                <a:sym typeface="+mn-ea"/>
              </a:rPr>
              <a:t>                                           Fig: </a:t>
            </a:r>
            <a:r>
              <a:rPr lang="en-IN" altLang="en-US" sz="1800" dirty="0" smtClean="0">
                <a:sym typeface="+mn-ea"/>
              </a:rPr>
              <a:t>3 </a:t>
            </a:r>
            <a:r>
              <a:rPr lang="en-IN" altLang="en-US" sz="1800" dirty="0">
                <a:sym typeface="+mn-ea"/>
              </a:rPr>
              <a:t>Admin add the election</a:t>
            </a:r>
            <a:endParaRPr lang="en-IN" altLang="en-US" sz="1800" dirty="0"/>
          </a:p>
          <a:p>
            <a:pPr marL="0" indent="0">
              <a:buNone/>
            </a:pPr>
            <a:endParaRPr lang="en-IN" altLang="en-US" sz="1800" dirty="0"/>
          </a:p>
        </p:txBody>
      </p:sp>
      <p:pic>
        <p:nvPicPr>
          <p:cNvPr id="7" name="Content Placeholder 6"/>
          <p:cNvPicPr>
            <a:picLocks noGrp="1" noChangeAspect="1"/>
          </p:cNvPicPr>
          <p:nvPr>
            <p:ph sz="half" idx="2"/>
          </p:nvPr>
        </p:nvPicPr>
        <p:blipFill>
          <a:blip r:embed="rId2" cstate="print">
            <a:lum bright="-30000" contrast="-40000"/>
          </a:blip>
          <a:stretch>
            <a:fillRect/>
          </a:stretch>
        </p:blipFill>
        <p:spPr>
          <a:xfrm>
            <a:off x="457835" y="511810"/>
            <a:ext cx="8228965" cy="511937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1800" dirty="0" smtClean="0">
                <a:solidFill>
                  <a:schemeClr val="tx1"/>
                </a:solidFill>
                <a:latin typeface="+mn-lt"/>
              </a:rPr>
              <a:t>Fig: 4 participants can apply for the elections</a:t>
            </a:r>
            <a:r>
              <a:rPr lang="en-IN" dirty="0" smtClean="0"/>
              <a:t/>
            </a:r>
            <a:br>
              <a:rPr lang="en-IN" dirty="0" smtClean="0"/>
            </a:br>
            <a:endParaRPr lang="en-IN" dirty="0"/>
          </a:p>
        </p:txBody>
      </p:sp>
      <p:sp>
        <p:nvSpPr>
          <p:cNvPr id="4" name="Content Placeholder 3"/>
          <p:cNvSpPr>
            <a:spLocks noGrp="1"/>
          </p:cNvSpPr>
          <p:nvPr>
            <p:ph sz="half" idx="2"/>
          </p:nvPr>
        </p:nvSpPr>
        <p:spPr/>
        <p:txBody>
          <a:bodyPr/>
          <a:lstStyle/>
          <a:p>
            <a:pPr>
              <a:buNone/>
            </a:pPr>
            <a:r>
              <a:rPr lang="en-IN" dirty="0" smtClean="0"/>
              <a:t>  </a:t>
            </a:r>
            <a:endParaRPr lang="en-IN" dirty="0"/>
          </a:p>
        </p:txBody>
      </p:sp>
      <p:pic>
        <p:nvPicPr>
          <p:cNvPr id="1030" name="Picture 6" descr="C:\Users\MyComputer\Pictures\Screenshots\Screenshot (133).png"/>
          <p:cNvPicPr>
            <a:picLocks noGrp="1" noChangeAspect="1" noChangeArrowheads="1"/>
          </p:cNvPicPr>
          <p:nvPr>
            <p:ph sz="half" idx="1"/>
          </p:nvPr>
        </p:nvPicPr>
        <p:blipFill>
          <a:blip r:embed="rId2" cstate="print">
            <a:lum bright="-30000" contrast="-40000"/>
          </a:blip>
          <a:srcRect/>
          <a:stretch>
            <a:fillRect/>
          </a:stretch>
        </p:blipFill>
        <p:spPr bwMode="auto">
          <a:xfrm>
            <a:off x="467544" y="404664"/>
            <a:ext cx="8058555" cy="4818757"/>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altLang="en-US"/>
              <a:t> </a:t>
            </a:r>
          </a:p>
        </p:txBody>
      </p:sp>
      <p:sp>
        <p:nvSpPr>
          <p:cNvPr id="3" name="Content Placeholder 2"/>
          <p:cNvSpPr>
            <a:spLocks noGrp="1"/>
          </p:cNvSpPr>
          <p:nvPr>
            <p:ph sz="half" idx="1"/>
          </p:nvPr>
        </p:nvSpPr>
        <p:spPr>
          <a:xfrm>
            <a:off x="457200" y="1600200"/>
            <a:ext cx="7854950" cy="4530725"/>
          </a:xfrm>
        </p:spPr>
        <p:txBody>
          <a:bodyPr/>
          <a:lstStyle/>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r>
              <a:rPr lang="en-IN" altLang="en-US" sz="1800" dirty="0">
                <a:sym typeface="+mn-ea"/>
              </a:rPr>
              <a:t>                                      Fig: </a:t>
            </a:r>
            <a:r>
              <a:rPr lang="en-IN" altLang="en-US" sz="1800" dirty="0" smtClean="0">
                <a:sym typeface="+mn-ea"/>
              </a:rPr>
              <a:t>5 voter </a:t>
            </a:r>
            <a:r>
              <a:rPr lang="en-IN" altLang="en-US" sz="1800" dirty="0">
                <a:sym typeface="+mn-ea"/>
              </a:rPr>
              <a:t>vote for candidate</a:t>
            </a:r>
            <a:endParaRPr lang="en-IN" altLang="en-US" sz="1800" dirty="0"/>
          </a:p>
          <a:p>
            <a:pPr marL="0" indent="0">
              <a:buNone/>
            </a:pPr>
            <a:endParaRPr lang="en-IN" altLang="en-US" sz="1800" dirty="0"/>
          </a:p>
        </p:txBody>
      </p:sp>
      <p:pic>
        <p:nvPicPr>
          <p:cNvPr id="4" name="Content Placeholder 3"/>
          <p:cNvPicPr>
            <a:picLocks noGrp="1" noChangeAspect="1"/>
          </p:cNvPicPr>
          <p:nvPr>
            <p:ph sz="half" idx="2"/>
          </p:nvPr>
        </p:nvPicPr>
        <p:blipFill>
          <a:blip r:embed="rId2" cstate="print">
            <a:lum bright="-30000" contrast="-40000"/>
          </a:blip>
          <a:stretch>
            <a:fillRect/>
          </a:stretch>
        </p:blipFill>
        <p:spPr>
          <a:xfrm>
            <a:off x="457835" y="662305"/>
            <a:ext cx="7853680" cy="494728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altLang="en-US"/>
              <a:t> </a:t>
            </a:r>
          </a:p>
        </p:txBody>
      </p:sp>
      <p:sp>
        <p:nvSpPr>
          <p:cNvPr id="3" name="Content Placeholder 2"/>
          <p:cNvSpPr>
            <a:spLocks noGrp="1"/>
          </p:cNvSpPr>
          <p:nvPr>
            <p:ph sz="half" idx="1"/>
          </p:nvPr>
        </p:nvSpPr>
        <p:spPr>
          <a:xfrm>
            <a:off x="457200" y="1600200"/>
            <a:ext cx="8229600" cy="4530725"/>
          </a:xfrm>
        </p:spPr>
        <p:txBody>
          <a:bodyPr/>
          <a:lstStyle/>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endParaRPr lang="en-IN" altLang="en-US" sz="1800" dirty="0"/>
          </a:p>
          <a:p>
            <a:pPr marL="0" indent="0">
              <a:buNone/>
            </a:pPr>
            <a:r>
              <a:rPr lang="en-IN" altLang="en-US" sz="1800" dirty="0">
                <a:sym typeface="+mn-ea"/>
              </a:rPr>
              <a:t>                            Fig: </a:t>
            </a:r>
            <a:r>
              <a:rPr lang="en-IN" altLang="en-US" sz="1800" dirty="0" smtClean="0">
                <a:sym typeface="+mn-ea"/>
              </a:rPr>
              <a:t>6 </a:t>
            </a:r>
            <a:r>
              <a:rPr lang="en-IN" altLang="en-US" sz="1800" dirty="0">
                <a:sym typeface="+mn-ea"/>
              </a:rPr>
              <a:t>characterising the results</a:t>
            </a:r>
            <a:endParaRPr lang="en-IN" altLang="en-US" sz="1800" dirty="0"/>
          </a:p>
          <a:p>
            <a:pPr marL="0" indent="0">
              <a:buNone/>
            </a:pPr>
            <a:endParaRPr lang="en-IN" altLang="en-US" sz="1800" dirty="0"/>
          </a:p>
          <a:p>
            <a:pPr marL="0" indent="0">
              <a:buNone/>
            </a:pPr>
            <a:endParaRPr lang="en-IN" altLang="en-US" sz="1800" dirty="0"/>
          </a:p>
        </p:txBody>
      </p:sp>
      <p:pic>
        <p:nvPicPr>
          <p:cNvPr id="5" name="Content Placeholder 4"/>
          <p:cNvPicPr>
            <a:picLocks noGrp="1" noChangeAspect="1"/>
          </p:cNvPicPr>
          <p:nvPr>
            <p:ph sz="half" idx="2"/>
          </p:nvPr>
        </p:nvPicPr>
        <p:blipFill>
          <a:blip r:embed="rId3" cstate="print">
            <a:lum bright="-30000" contrast="-40000"/>
          </a:blip>
          <a:stretch>
            <a:fillRect/>
          </a:stretch>
        </p:blipFill>
        <p:spPr>
          <a:xfrm>
            <a:off x="457200" y="685165"/>
            <a:ext cx="8229600" cy="464248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This system offers significant cost benefits over paper elections in a vote to vote comparison.</a:t>
            </a:r>
            <a:r>
              <a:rPr lang="en-IN" sz="2800" dirty="0" smtClean="0"/>
              <a:t> </a:t>
            </a:r>
            <a:r>
              <a:rPr lang="en-IN" sz="2800" dirty="0" smtClean="0">
                <a:latin typeface="Times New Roman" panose="02020603050405020304" pitchFamily="18" charset="0"/>
                <a:cs typeface="Times New Roman" panose="02020603050405020304" pitchFamily="18" charset="0"/>
              </a:rPr>
              <a:t>It reduces the time required to set up and conduct elections. With the advent technology and internet in our day to day life, we were able to offer advanced voting system to voters both in the college and outside through our voting system.</a:t>
            </a:r>
          </a:p>
          <a:p>
            <a:pPr marL="0" indent="0" algn="just">
              <a:buFont typeface="Wingdings" panose="05000000000000000000" pitchFamily="2" charset="2"/>
              <a:buNone/>
            </a:pPr>
            <a:endParaRPr lang="en-IN"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Module Description</a:t>
            </a:r>
          </a:p>
          <a:p>
            <a:pPr>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Output </a:t>
            </a:r>
          </a:p>
          <a:p>
            <a:pPr>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94740"/>
            <a:ext cx="8229600" cy="5036185"/>
          </a:xfrm>
        </p:spPr>
        <p:txBody>
          <a:bodyPr/>
          <a:lstStyle/>
          <a:p>
            <a:pPr algn="just">
              <a:buFont typeface="Wingdings" pitchFamily="2" charset="2"/>
              <a:buChar char="Ø"/>
            </a:pPr>
            <a:r>
              <a:rPr lang="en-IN" sz="2400" dirty="0" smtClean="0">
                <a:latin typeface="Times New Roman" pitchFamily="18" charset="0"/>
                <a:cs typeface="Times New Roman" pitchFamily="18" charset="0"/>
              </a:rPr>
              <a:t>[1]     Kumar, Sanjay, </a:t>
            </a:r>
            <a:r>
              <a:rPr lang="en-IN" sz="2400" dirty="0" err="1" smtClean="0">
                <a:latin typeface="Times New Roman" pitchFamily="18" charset="0"/>
                <a:cs typeface="Times New Roman" pitchFamily="18" charset="0"/>
              </a:rPr>
              <a:t>Walia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Ekta</a:t>
            </a:r>
            <a:r>
              <a:rPr lang="en-IN" sz="2400" dirty="0" smtClean="0">
                <a:latin typeface="Times New Roman" pitchFamily="18" charset="0"/>
                <a:cs typeface="Times New Roman" pitchFamily="18" charset="0"/>
              </a:rPr>
              <a:t> (2011). Analysis of Electronic </a:t>
            </a:r>
            <a:r>
              <a:rPr lang="en-IN" sz="2800" dirty="0" smtClean="0">
                <a:latin typeface="Times New Roman" pitchFamily="18" charset="0"/>
                <a:cs typeface="Times New Roman" pitchFamily="18" charset="0"/>
              </a:rPr>
              <a:t>Voting</a:t>
            </a:r>
            <a:r>
              <a:rPr lang="en-IN" sz="2400" dirty="0" smtClean="0">
                <a:latin typeface="Times New Roman" pitchFamily="18" charset="0"/>
                <a:cs typeface="Times New Roman" pitchFamily="18" charset="0"/>
              </a:rPr>
              <a:t> system in Various  Countries. International Journal on Computer Science and Engineering, 3(5), 1825- 1830.</a:t>
            </a:r>
          </a:p>
          <a:p>
            <a:pPr algn="just">
              <a:buFont typeface="Wingdings" pitchFamily="2" charset="2"/>
              <a:buChar char="Ø"/>
            </a:pPr>
            <a:r>
              <a:rPr lang="en-IN" sz="2400" dirty="0" smtClean="0">
                <a:latin typeface="Times New Roman" pitchFamily="18" charset="0"/>
                <a:cs typeface="Times New Roman" pitchFamily="18" charset="0"/>
              </a:rPr>
              <a:t>[2]     </a:t>
            </a:r>
            <a:r>
              <a:rPr lang="en-IN" sz="2400" dirty="0" err="1" smtClean="0">
                <a:latin typeface="Times New Roman" pitchFamily="18" charset="0"/>
                <a:cs typeface="Times New Roman" pitchFamily="18" charset="0"/>
              </a:rPr>
              <a:t>Emad</a:t>
            </a:r>
            <a:r>
              <a:rPr lang="en-IN" sz="2400" dirty="0" smtClean="0">
                <a:latin typeface="Times New Roman" pitchFamily="18" charset="0"/>
                <a:cs typeface="Times New Roman" pitchFamily="18" charset="0"/>
              </a:rPr>
              <a:t> ABU-SHANAB, Michael and </a:t>
            </a:r>
            <a:r>
              <a:rPr lang="en-IN" sz="2400" dirty="0" err="1" smtClean="0">
                <a:latin typeface="Times New Roman" pitchFamily="18" charset="0"/>
                <a:cs typeface="Times New Roman" pitchFamily="18" charset="0"/>
              </a:rPr>
              <a:t>Heba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Refai</a:t>
            </a:r>
            <a:r>
              <a:rPr lang="en-IN" sz="2400" dirty="0" smtClean="0">
                <a:latin typeface="Times New Roman" pitchFamily="18" charset="0"/>
                <a:cs typeface="Times New Roman" pitchFamily="18" charset="0"/>
              </a:rPr>
              <a:t> (2010). E-voting Systems: A Tool for E-democracy. </a:t>
            </a:r>
          </a:p>
          <a:p>
            <a:pPr algn="just">
              <a:buFont typeface="Wingdings" pitchFamily="2" charset="2"/>
              <a:buChar char="Ø"/>
            </a:pPr>
            <a:r>
              <a:rPr lang="en-IN" sz="2400" dirty="0" smtClean="0">
                <a:latin typeface="Times New Roman" pitchFamily="18" charset="0"/>
                <a:cs typeface="Times New Roman" pitchFamily="18" charset="0"/>
              </a:rPr>
              <a:t>[3]     </a:t>
            </a:r>
            <a:r>
              <a:rPr lang="en-IN" sz="2400" dirty="0" err="1" smtClean="0">
                <a:latin typeface="Times New Roman" pitchFamily="18" charset="0"/>
                <a:cs typeface="Times New Roman" pitchFamily="18" charset="0"/>
              </a:rPr>
              <a:t>Kanika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Garg</a:t>
            </a:r>
            <a:r>
              <a:rPr lang="en-IN" sz="2400" dirty="0" smtClean="0">
                <a:latin typeface="Times New Roman" pitchFamily="18" charset="0"/>
                <a:cs typeface="Times New Roman" pitchFamily="18" charset="0"/>
              </a:rPr>
              <a:t> , </a:t>
            </a:r>
            <a:r>
              <a:rPr lang="en-IN" sz="2400" dirty="0" err="1" smtClean="0">
                <a:latin typeface="Times New Roman" pitchFamily="18" charset="0"/>
                <a:cs typeface="Times New Roman" pitchFamily="18" charset="0"/>
              </a:rPr>
              <a:t>Kanika</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Garg</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Sachin</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Bisht</a:t>
            </a:r>
            <a:r>
              <a:rPr lang="en-IN" sz="2400" dirty="0" smtClean="0">
                <a:latin typeface="Times New Roman" pitchFamily="18" charset="0"/>
                <a:cs typeface="Times New Roman" pitchFamily="18" charset="0"/>
              </a:rPr>
              <a:t>(2019). A </a:t>
            </a:r>
            <a:r>
              <a:rPr lang="en-IN" sz="2400" dirty="0" err="1" smtClean="0">
                <a:latin typeface="Times New Roman" pitchFamily="18" charset="0"/>
                <a:cs typeface="Times New Roman" pitchFamily="18" charset="0"/>
              </a:rPr>
              <a:t>Comparitive</a:t>
            </a:r>
            <a:r>
              <a:rPr lang="en-IN" sz="2400" dirty="0" smtClean="0">
                <a:latin typeface="Times New Roman" pitchFamily="18" charset="0"/>
                <a:cs typeface="Times New Roman" pitchFamily="18" charset="0"/>
              </a:rPr>
              <a:t> Analysis on E-Voting System Using Blockchain. International Conference on Internet of Things.</a:t>
            </a:r>
          </a:p>
          <a:p>
            <a:pPr>
              <a:buFont typeface="Wingdings" panose="05000000000000000000" charset="0"/>
              <a:buChar char="Ø"/>
            </a:pPr>
            <a:endParaRPr lang="en-IN" alt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smtClean="0">
                <a:effectLst>
                  <a:outerShdw blurRad="38100" dist="38100" dir="2700000" algn="tl">
                    <a:srgbClr val="000000">
                      <a:alpha val="43137"/>
                    </a:srgbClr>
                  </a:outerShdw>
                </a:effectLst>
              </a:rPr>
              <a:t>  Thank you</a:t>
            </a:r>
            <a:endParaRPr lang="en-US" dirty="0">
              <a:effectLst>
                <a:outerShdw blurRad="38100" dist="38100" dir="2700000" algn="tl">
                  <a:srgbClr val="000000">
                    <a:alpha val="43137"/>
                  </a:srgbClr>
                </a:outerShdw>
              </a:effectLst>
            </a:endParaRP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smtClean="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anose="04090605060D06020702" pitchFamily="82" charset="0"/>
              <a:cs typeface="+mn-cs"/>
            </a:endParaRPr>
          </a:p>
        </p:txBody>
      </p:sp>
    </p:spTree>
  </p:cSld>
  <p:clrMapOvr>
    <a:masterClrMapping/>
  </p:clrMapOvr>
  <mc:AlternateContent xmlns:mc="http://schemas.openxmlformats.org/markup-compatibility/2006">
    <mc:Choice xmlns="" xmlns:p14="http://schemas.microsoft.com/office/powerpoint/2010/main" Requires="p14">
      <p:transition spd="med">
        <p14:gallery dir="l"/>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r>
              <a:rPr lang="en-US" dirty="0" smtClean="0">
                <a:effectLst>
                  <a:outerShdw blurRad="38100" dist="38100" dir="2700000" algn="tl">
                    <a:srgbClr val="000000">
                      <a:alpha val="43137"/>
                    </a:srgbClr>
                  </a:outerShdw>
                </a:effectLst>
              </a:rPr>
              <a:t> </a:t>
            </a:r>
          </a:p>
        </p:txBody>
      </p:sp>
      <p:sp>
        <p:nvSpPr>
          <p:cNvPr id="8195" name="Content Placeholder 2"/>
          <p:cNvSpPr>
            <a:spLocks noGrp="1"/>
          </p:cNvSpPr>
          <p:nvPr>
            <p:ph idx="1"/>
          </p:nvPr>
        </p:nvSpPr>
        <p:spPr>
          <a:xfrm>
            <a:off x="304800" y="1066800"/>
            <a:ext cx="8458200" cy="5064125"/>
          </a:xfrm>
        </p:spPr>
        <p:txBody>
          <a:bodyPr/>
          <a:lstStyle/>
          <a:p>
            <a:pPr algn="jus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The online voting system is the system that aims to eliminate the need to cast the votes using paper or having to gather in person. </a:t>
            </a:r>
          </a:p>
          <a:p>
            <a:pPr algn="jus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To maintain voters integrity and to create pleasant experience for the voters. </a:t>
            </a:r>
          </a:p>
          <a:p>
            <a:pPr algn="jus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The administrator’s effort is much reduced by checking the election status of all the localities individually forms a place and it is easy for him to announce the election result.</a:t>
            </a:r>
          </a:p>
          <a:p>
            <a:pPr algn="just">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 Voting system is mainly used to avoid illegal polling.</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Problem Statement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None/>
            </a:pPr>
            <a:r>
              <a:rPr lang="en-IN" altLang="en-US" sz="3200" dirty="0" smtClean="0">
                <a:latin typeface="Times New Roman" panose="02020603050405020304" pitchFamily="18" charset="0"/>
                <a:cs typeface="Times New Roman" panose="02020603050405020304" pitchFamily="18" charset="0"/>
              </a:rPr>
              <a:t>		Building a trustworthy voting system by providing integrity, accountability and </a:t>
            </a:r>
            <a:r>
              <a:rPr lang="en-IN" altLang="en-US" sz="3200" dirty="0" smtClean="0">
                <a:latin typeface="Times New Roman" panose="02020603050405020304" pitchFamily="18" charset="0"/>
                <a:cs typeface="Times New Roman" panose="02020603050405020304" pitchFamily="18" charset="0"/>
                <a:sym typeface="+mn-ea"/>
              </a:rPr>
              <a:t>irreversible. And it could increase voter turnout because of convenience, and it helps to reduce fraud voting.</a:t>
            </a:r>
          </a:p>
          <a:p>
            <a:pPr>
              <a:buNone/>
            </a:pPr>
            <a:endParaRPr lang="en-IN"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Existing System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charset="0"/>
              <a:buChar char="Ø"/>
            </a:pPr>
            <a:r>
              <a:rPr lang="en-IN" altLang="en-US" sz="2800" dirty="0" smtClean="0">
                <a:latin typeface="Times New Roman" panose="02020603050405020304" pitchFamily="18" charset="0"/>
                <a:cs typeface="Times New Roman" panose="02020603050405020304" pitchFamily="18" charset="0"/>
              </a:rPr>
              <a:t>In the current system, voting is generally done either by writing your opinion on the paper or by electronic voting machines.</a:t>
            </a:r>
          </a:p>
          <a:p>
            <a:pPr algn="just">
              <a:buFont typeface="Wingdings" panose="05000000000000000000" charset="0"/>
              <a:buChar char="Ø"/>
            </a:pPr>
            <a:r>
              <a:rPr lang="en-IN" altLang="en-US" sz="2800" dirty="0" smtClean="0">
                <a:latin typeface="Times New Roman" panose="02020603050405020304" pitchFamily="18" charset="0"/>
                <a:cs typeface="Times New Roman" panose="02020603050405020304" pitchFamily="18" charset="0"/>
              </a:rPr>
              <a:t>In this voters cast their vote from the polling stations held at particular locations by standing in long queues.</a:t>
            </a:r>
          </a:p>
          <a:p>
            <a:pPr algn="just">
              <a:buFont typeface="Wingdings" panose="05000000000000000000" charset="0"/>
              <a:buChar char="Ø"/>
            </a:pPr>
            <a:r>
              <a:rPr lang="en-IN" altLang="en-US" sz="2800" dirty="0" smtClean="0">
                <a:latin typeface="Times New Roman" panose="02020603050405020304" pitchFamily="18" charset="0"/>
                <a:cs typeface="Times New Roman" panose="02020603050405020304" pitchFamily="18" charset="0"/>
              </a:rPr>
              <a:t>In this system their is chance of occuring illegal activites.</a:t>
            </a:r>
          </a:p>
          <a:p>
            <a:pPr algn="just">
              <a:buFont typeface="Wingdings" panose="05000000000000000000" charset="0"/>
              <a:buChar char="Ø"/>
            </a:pPr>
            <a:r>
              <a:rPr lang="en-IN" altLang="en-US" sz="2800" dirty="0" smtClean="0">
                <a:latin typeface="Times New Roman" panose="02020603050405020304" pitchFamily="18" charset="0"/>
                <a:cs typeface="Times New Roman" panose="02020603050405020304" pitchFamily="18" charset="0"/>
              </a:rPr>
              <a:t>It takes a lot of time to declare the results.</a:t>
            </a: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pPr>
              <a:buNone/>
            </a:pPr>
            <a:r>
              <a:rPr lang="en-IN" dirty="0" smtClean="0"/>
              <a:t> </a:t>
            </a:r>
            <a:endParaRPr lang="en-IN" dirty="0"/>
          </a:p>
        </p:txBody>
      </p:sp>
      <p:pic>
        <p:nvPicPr>
          <p:cNvPr id="4" name="Chart Placeholder 3"/>
          <p:cNvPicPr>
            <a:picLocks noGrp="1" noChangeAspect="1"/>
          </p:cNvPicPr>
          <p:nvPr/>
        </p:nvPicPr>
        <p:blipFill>
          <a:blip r:embed="rId2" cstate="print">
            <a:duotone>
              <a:prstClr val="black"/>
              <a:schemeClr val="accent2">
                <a:tint val="45000"/>
                <a:satMod val="400000"/>
              </a:schemeClr>
            </a:duotone>
          </a:blip>
          <a:stretch>
            <a:fillRect/>
          </a:stretch>
        </p:blipFill>
        <p:spPr>
          <a:xfrm>
            <a:off x="456883" y="720090"/>
            <a:ext cx="7715517" cy="5417820"/>
          </a:xfrm>
          <a:prstGeom prst="rect">
            <a:avLst/>
          </a:prstGeom>
          <a:noFill/>
          <a:ln>
            <a:noFill/>
          </a:ln>
        </p:spPr>
      </p:pic>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a:xfrm>
            <a:off x="457200" y="1417955"/>
            <a:ext cx="8229600" cy="4712970"/>
          </a:xfrm>
        </p:spPr>
        <p:txBody>
          <a:bodyPr/>
          <a:lstStyle/>
          <a:p>
            <a:pPr algn="just">
              <a:buFont typeface="Wingdings" panose="05000000000000000000" charset="0"/>
              <a:buChar char="Ø"/>
            </a:pPr>
            <a:r>
              <a:rPr lang="en-IN" sz="2800" dirty="0" smtClean="0">
                <a:latin typeface="Times New Roman" panose="02020603050405020304" pitchFamily="18" charset="0"/>
                <a:cs typeface="Times New Roman" panose="02020603050405020304" pitchFamily="18" charset="0"/>
              </a:rPr>
              <a:t>The proposed system is a web based application. </a:t>
            </a:r>
          </a:p>
          <a:p>
            <a:pPr algn="just">
              <a:buFont typeface="Wingdings" panose="05000000000000000000" charset="0"/>
              <a:buChar char="Ø"/>
            </a:pPr>
            <a:r>
              <a:rPr lang="en-IN" sz="2800" dirty="0" smtClean="0">
                <a:latin typeface="Times New Roman" panose="02020603050405020304" pitchFamily="18" charset="0"/>
                <a:cs typeface="Times New Roman" panose="02020603050405020304" pitchFamily="18" charset="0"/>
              </a:rPr>
              <a:t>As it a web application voters can cast their votes from any location.</a:t>
            </a:r>
          </a:p>
          <a:p>
            <a:pPr algn="just">
              <a:buFont typeface="Wingdings" panose="05000000000000000000" charset="0"/>
              <a:buChar char="Ø"/>
            </a:pPr>
            <a:r>
              <a:rPr lang="en-IN" sz="2800" dirty="0" smtClean="0">
                <a:latin typeface="Times New Roman" panose="02020603050405020304" pitchFamily="18" charset="0"/>
                <a:cs typeface="Times New Roman" panose="02020603050405020304" pitchFamily="18" charset="0"/>
              </a:rPr>
              <a:t>No user can cast multiple votes. And the results will declare in very less time.</a:t>
            </a:r>
          </a:p>
          <a:p>
            <a:pPr algn="just">
              <a:buFont typeface="Wingdings" panose="05000000000000000000" charset="0"/>
              <a:buChar char="Ø"/>
            </a:pPr>
            <a:r>
              <a:rPr lang="en-IN" sz="2800" dirty="0" smtClean="0">
                <a:latin typeface="Times New Roman" panose="02020603050405020304" pitchFamily="18" charset="0"/>
                <a:cs typeface="Times New Roman" panose="02020603050405020304" pitchFamily="18" charset="0"/>
              </a:rPr>
              <a:t>By this system voters can cast votes easily and fastly. As they can access the system without going to polling booths and standing in long queues. </a:t>
            </a:r>
          </a:p>
          <a:p>
            <a:pPr algn="just">
              <a:buFont typeface="Wingdings" panose="05000000000000000000" charset="0"/>
              <a:buChar char="Ø"/>
            </a:pPr>
            <a:r>
              <a:rPr lang="en-IN" sz="2800" dirty="0" smtClean="0">
                <a:latin typeface="Times New Roman" panose="02020603050405020304" pitchFamily="18" charset="0"/>
                <a:cs typeface="Times New Roman" panose="02020603050405020304" pitchFamily="18" charset="0"/>
              </a:rPr>
              <a:t>And it is very helpful to people who are unable to go to polling booths.</a:t>
            </a:r>
            <a:endParaRPr lang="en-US" sz="2800" dirty="0" smtClean="0">
              <a:latin typeface="Times New Roman" panose="02020603050405020304" pitchFamily="18" charset="0"/>
              <a:cs typeface="Times New Roman" panose="02020603050405020304" pitchFamily="18" charset="0"/>
            </a:endParaRPr>
          </a:p>
          <a:p>
            <a:pPr>
              <a:buNone/>
            </a:pPr>
            <a:endParaRPr lang="en-IN" dirty="0"/>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Module Description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None/>
            </a:pPr>
            <a:r>
              <a:rPr lang="en-IN" sz="2800" dirty="0" smtClean="0">
                <a:latin typeface="Times New Roman" panose="02020603050405020304" pitchFamily="18" charset="0"/>
                <a:cs typeface="Times New Roman" panose="02020603050405020304" pitchFamily="18" charset="0"/>
              </a:rPr>
              <a:t>The Proposed System consists of two modules:</a:t>
            </a:r>
          </a:p>
          <a:p>
            <a:pPr marL="514350" indent="-514350">
              <a:buFont typeface="+mj-lt"/>
              <a:buAutoNum type="arabicPeriod"/>
            </a:pPr>
            <a:r>
              <a:rPr lang="en-IN" sz="2800" dirty="0" smtClean="0">
                <a:latin typeface="Times New Roman" panose="02020603050405020304" pitchFamily="18" charset="0"/>
                <a:cs typeface="Times New Roman" panose="02020603050405020304" pitchFamily="18" charset="0"/>
              </a:rPr>
              <a:t>Administrator Module</a:t>
            </a:r>
          </a:p>
          <a:p>
            <a:pPr marL="514350" indent="-514350">
              <a:buFont typeface="+mj-lt"/>
              <a:buAutoNum type="arabicPeriod"/>
            </a:pPr>
            <a:r>
              <a:rPr lang="en-IN" sz="2800" dirty="0" smtClean="0">
                <a:latin typeface="Times New Roman" panose="02020603050405020304" pitchFamily="18" charset="0"/>
                <a:cs typeface="Times New Roman" panose="02020603050405020304" pitchFamily="18" charset="0"/>
              </a:rPr>
              <a:t>Voter Module</a:t>
            </a: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835" y="1196975"/>
            <a:ext cx="8228965" cy="4933950"/>
          </a:xfrm>
        </p:spPr>
        <p:txBody>
          <a:bodyPr/>
          <a:lstStyle/>
          <a:p>
            <a:pPr marL="514350" indent="-514350">
              <a:buNone/>
            </a:pPr>
            <a:r>
              <a:rPr lang="en-IN" b="1" u="sng" dirty="0" smtClean="0">
                <a:latin typeface="Times New Roman" panose="02020603050405020304" pitchFamily="18" charset="0"/>
                <a:cs typeface="Times New Roman" panose="02020603050405020304" pitchFamily="18" charset="0"/>
              </a:rPr>
              <a:t>Administrator Module:</a:t>
            </a:r>
          </a:p>
          <a:p>
            <a:pPr marL="514350" indent="-514350" algn="just">
              <a:buNone/>
            </a:pPr>
            <a:r>
              <a:rPr lang="en-IN" dirty="0" smtClean="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Administrator interface consists of user name</a:t>
            </a:r>
          </a:p>
          <a:p>
            <a:pPr marL="514350" indent="-514350" algn="just">
              <a:buNone/>
            </a:pPr>
            <a:r>
              <a:rPr lang="en-IN" sz="2800" dirty="0" smtClean="0">
                <a:latin typeface="Times New Roman" panose="02020603050405020304" pitchFamily="18" charset="0"/>
                <a:cs typeface="Times New Roman" panose="02020603050405020304" pitchFamily="18" charset="0"/>
              </a:rPr>
              <a:t>and unique password to login onto the system.</a:t>
            </a:r>
          </a:p>
          <a:p>
            <a:pPr marL="514350" indent="-514350">
              <a:buNone/>
            </a:pPr>
            <a:r>
              <a:rPr lang="en-IN" sz="2800" dirty="0" smtClean="0">
                <a:latin typeface="Times New Roman" panose="02020603050405020304" pitchFamily="18" charset="0"/>
                <a:cs typeface="Times New Roman" panose="02020603050405020304" pitchFamily="18" charset="0"/>
              </a:rPr>
              <a:t>The following tasks performed by the administrator:</a:t>
            </a:r>
          </a:p>
          <a:p>
            <a:pPr marL="0" indent="0">
              <a:buFont typeface="+mj-lt"/>
              <a:buNone/>
            </a:pPr>
            <a:r>
              <a:rPr lang="en-IN" sz="2800" dirty="0" smtClean="0">
                <a:latin typeface="Times New Roman" panose="02020603050405020304" pitchFamily="18" charset="0"/>
                <a:cs typeface="Times New Roman" panose="02020603050405020304" pitchFamily="18" charset="0"/>
              </a:rPr>
              <a:t>1. Select Candidate-</a:t>
            </a:r>
          </a:p>
          <a:p>
            <a:pPr algn="just">
              <a:buFont typeface="Wingdings" panose="05000000000000000000" charset="0"/>
              <a:buChar char="q"/>
            </a:pPr>
            <a:r>
              <a:rPr lang="en-IN" sz="2800" dirty="0" smtClean="0">
                <a:latin typeface="Times New Roman" panose="02020603050405020304" pitchFamily="18" charset="0"/>
                <a:cs typeface="Times New Roman" panose="02020603050405020304" pitchFamily="18" charset="0"/>
              </a:rPr>
              <a:t>Here the admin can select the list of candidates in </a:t>
            </a:r>
          </a:p>
          <a:p>
            <a:pPr marL="0" indent="0" algn="just">
              <a:buFont typeface="Wingdings" panose="05000000000000000000" charset="0"/>
              <a:buNone/>
            </a:pPr>
            <a:r>
              <a:rPr lang="en-IN" sz="2800" dirty="0" smtClean="0">
                <a:latin typeface="Times New Roman" panose="02020603050405020304" pitchFamily="18" charset="0"/>
                <a:cs typeface="Times New Roman" panose="02020603050405020304" pitchFamily="18" charset="0"/>
              </a:rPr>
              <a:t>the election. </a:t>
            </a:r>
          </a:p>
          <a:p>
            <a:pPr algn="just">
              <a:buFont typeface="Wingdings" panose="05000000000000000000" charset="0"/>
              <a:buChar char="q"/>
            </a:pPr>
            <a:r>
              <a:rPr lang="en-IN" sz="2800" dirty="0" smtClean="0">
                <a:latin typeface="Times New Roman" panose="02020603050405020304" pitchFamily="18" charset="0"/>
                <a:cs typeface="Times New Roman" panose="02020603050405020304" pitchFamily="18" charset="0"/>
              </a:rPr>
              <a:t>The candidates will be added to the list only after </a:t>
            </a:r>
          </a:p>
          <a:p>
            <a:pPr marL="0" indent="0" algn="just">
              <a:buFont typeface="Wingdings" panose="05000000000000000000" charset="0"/>
              <a:buNone/>
            </a:pPr>
            <a:r>
              <a:rPr lang="en-IN" sz="2800" dirty="0" smtClean="0">
                <a:latin typeface="Times New Roman" panose="02020603050405020304" pitchFamily="18" charset="0"/>
                <a:cs typeface="Times New Roman" panose="02020603050405020304" pitchFamily="18" charset="0"/>
              </a:rPr>
              <a:t>completing the procedures</a:t>
            </a:r>
            <a:r>
              <a:rPr lang="en-IN" sz="2800" dirty="0" smtClean="0"/>
              <a:t>.</a:t>
            </a:r>
          </a:p>
          <a:p>
            <a:pPr>
              <a:buFont typeface="Wingdings" panose="05000000000000000000" charset="0"/>
              <a:buChar char="q"/>
            </a:pPr>
            <a:endParaRPr lang="en-IN" sz="2800" dirty="0" smtClean="0">
              <a:latin typeface="Times New Roman" panose="02020603050405020304" pitchFamily="18" charset="0"/>
              <a:cs typeface="Times New Roman" panose="02020603050405020304" pitchFamily="18" charset="0"/>
            </a:endParaRPr>
          </a:p>
          <a:p>
            <a:pPr>
              <a:buFont typeface="+mj-lt"/>
              <a:buAutoNum type="arabicPeriod"/>
            </a:pPr>
            <a:endParaRPr lang="en-IN" dirty="0" smtClean="0">
              <a:latin typeface="Times New Roman" panose="02020603050405020304" pitchFamily="18" charset="0"/>
              <a:cs typeface="Times New Roman" panose="02020603050405020304" pitchFamily="18" charset="0"/>
            </a:endParaRPr>
          </a:p>
          <a:p>
            <a:pPr>
              <a:buNone/>
            </a:pPr>
            <a:endParaRPr lang="en-IN" dirty="0" smtClean="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256</TotalTime>
  <Words>598</Words>
  <Application>Microsoft Office PowerPoint</Application>
  <PresentationFormat>On-screen Show (4:3)</PresentationFormat>
  <Paragraphs>163</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Theme1</vt:lpstr>
      <vt:lpstr>Trustworthy E-voting System </vt:lpstr>
      <vt:lpstr>Contents</vt:lpstr>
      <vt:lpstr>Introduction </vt:lpstr>
      <vt:lpstr>Problem Statement</vt:lpstr>
      <vt:lpstr>Existing System</vt:lpstr>
      <vt:lpstr> </vt:lpstr>
      <vt:lpstr>Proposed System</vt:lpstr>
      <vt:lpstr>Module Description</vt:lpstr>
      <vt:lpstr>Contd…</vt:lpstr>
      <vt:lpstr>Contd…</vt:lpstr>
      <vt:lpstr>Contd…</vt:lpstr>
      <vt:lpstr>Contd…</vt:lpstr>
      <vt:lpstr> Output Screens</vt:lpstr>
      <vt:lpstr> </vt:lpstr>
      <vt:lpstr> </vt:lpstr>
      <vt:lpstr>                                Fig: 4 participants can apply for the elections </vt:lpstr>
      <vt:lpstr> </vt:lpstr>
      <vt:lpstr> </vt:lpstr>
      <vt:lpstr>Conclusion</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surekha reddy</cp:lastModifiedBy>
  <cp:revision>315</cp:revision>
  <dcterms:created xsi:type="dcterms:W3CDTF">2006-08-16T00:00:00Z</dcterms:created>
  <dcterms:modified xsi:type="dcterms:W3CDTF">2020-08-21T13:51:58Z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