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0" r:id="rId11"/>
    <p:sldId id="265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B244C0BA-1738-A4F1-3912-23E3DBE4ED8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34537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C0B4E435-DA5C-96CD-1A49-E7F0CE5AB96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098353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3A2CCBC5-7CC8-0BEB-73B7-9E759547D4F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462919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8D507A3E-5329-6477-E4BB-466C90D6D92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42364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8CF7FB98-7CEF-754B-A1D0-AC74B339B14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707515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0194598D-FCDB-C380-4A20-D5249F51633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317829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23B31D83-2505-159F-DB3E-E183FE0545D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606125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E19B9203-939A-214C-5593-B508048CB15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495497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DAE42B7E-1244-AF5D-F025-00BE0019E34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12304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960D5825-32F3-DA48-F834-FBDC611FD8C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987612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64842F60-A9F3-F147-7C2F-DA2AF32673C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996616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827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C5A67-118C-4E4F-B36D-98915F747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stel colors in gradient surface design">
            <a:extLst>
              <a:ext uri="{FF2B5EF4-FFF2-40B4-BE49-F238E27FC236}">
                <a16:creationId xmlns:a16="http://schemas.microsoft.com/office/drawing/2014/main" id="{3E8D24F0-D0B6-3775-2654-DFA048579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850" r="-2" b="9908"/>
          <a:stretch/>
        </p:blipFill>
        <p:spPr>
          <a:xfrm>
            <a:off x="-4199" y="10"/>
            <a:ext cx="1219619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0F8B35-FE0B-427D-9196-5DB8CC69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4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29DB3-1494-E9FD-0113-DB4C858F2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1849" y="1921623"/>
            <a:ext cx="6868301" cy="1750731"/>
          </a:xfrm>
        </p:spPr>
        <p:txBody>
          <a:bodyPr anchor="b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EXCEL REASSESMENT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E6C3F-9C26-1B6B-1E93-CDAD92695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1459" y="4766659"/>
            <a:ext cx="3628704" cy="106165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BY</a:t>
            </a:r>
          </a:p>
          <a:p>
            <a:pPr algn="ctr"/>
            <a:r>
              <a:rPr lang="en-IN" dirty="0">
                <a:solidFill>
                  <a:srgbClr val="FFFFFF"/>
                </a:solidFill>
              </a:rPr>
              <a:t>SANGAVI V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dirty="0">
                <a:solidFill>
                  <a:srgbClr val="FFFFFF"/>
                </a:solidFill>
              </a:rPr>
              <a:t>4302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59B18A-94FC-4D49-98EB-BEC65B32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76602" y="4316294"/>
            <a:ext cx="1458419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664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79F1-0896-CDEE-6269-7DD9D4A7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Q-8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79F56-CA6A-F7B3-1952-A17A1013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863" y="2078400"/>
            <a:ext cx="2960914" cy="39032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b="1" dirty="0">
                <a:solidFill>
                  <a:schemeClr val="bg1"/>
                </a:solidFill>
              </a:rPr>
              <a:t>Inference</a:t>
            </a:r>
          </a:p>
          <a:p>
            <a:r>
              <a:rPr lang="en-IN" b="1" dirty="0">
                <a:solidFill>
                  <a:schemeClr val="bg1"/>
                </a:solidFill>
              </a:rPr>
              <a:t>We infer that retention rate of the customer year wise has a good impact.</a:t>
            </a: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CB9FAF5-8A3E-D41F-A8BA-B21A4DBE9055}"/>
              </a:ext>
            </a:extLst>
          </p:cNvPr>
          <p:cNvSpPr txBox="1">
            <a:spLocks/>
          </p:cNvSpPr>
          <p:nvPr/>
        </p:nvSpPr>
        <p:spPr>
          <a:xfrm>
            <a:off x="936172" y="2078400"/>
            <a:ext cx="2960914" cy="39032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bg1"/>
                </a:solidFill>
              </a:rPr>
              <a:t>Insights</a:t>
            </a:r>
          </a:p>
          <a:p>
            <a:r>
              <a:rPr lang="en-IN" b="1" dirty="0">
                <a:solidFill>
                  <a:schemeClr val="bg1"/>
                </a:solidFill>
              </a:rPr>
              <a:t>Retention of the customer is important to have a good growth.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7478D7-D99C-1788-4FBF-531F24308267}"/>
              </a:ext>
            </a:extLst>
          </p:cNvPr>
          <p:cNvSpPr/>
          <p:nvPr/>
        </p:nvSpPr>
        <p:spPr>
          <a:xfrm>
            <a:off x="3518263" y="435429"/>
            <a:ext cx="6992983" cy="592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bg1"/>
                </a:solidFill>
              </a:rPr>
              <a:t>Formula:Pivot</a:t>
            </a:r>
            <a:r>
              <a:rPr lang="en-IN" dirty="0">
                <a:solidFill>
                  <a:schemeClr val="bg1"/>
                </a:solidFill>
              </a:rPr>
              <a:t> Table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C97C1-395A-978D-1AAC-5B701BB92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750" y="1384478"/>
            <a:ext cx="1397072" cy="577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036602-5DBE-52CE-3E8A-80E16714E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932" y="1448869"/>
            <a:ext cx="1660553" cy="2134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EC33EE-B0AB-F37E-913E-39D412FB9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7818" y="2403231"/>
            <a:ext cx="1124008" cy="14161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93DAD1-5253-FD6E-F6C9-5CDEF3AF4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191" y="3754040"/>
            <a:ext cx="1111307" cy="14288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995F14-7675-1E29-2EC4-AF05FE412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5632" y="4111692"/>
            <a:ext cx="1111307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2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79F1-0896-CDEE-6269-7DD9D4A7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Q-9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9EB37-EEB1-E94D-FFC0-5203A09F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B09E8-DBB5-E917-2479-DF904A5CD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01" y="2370668"/>
            <a:ext cx="11760804" cy="3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6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79F1-0896-CDEE-6269-7DD9D4A7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Q-9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9EB37-EEB1-E94D-FFC0-5203A09F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197E3-AC58-8AB9-611F-583DEFCAB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24" y="2588133"/>
            <a:ext cx="11570295" cy="36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9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79F1-0896-CDEE-6269-7DD9D4A7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Q-9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6B0B41-DD73-BF5E-84C2-DA626B40F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264" y="2202806"/>
            <a:ext cx="4332706" cy="269283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7C5B12-769E-35D4-2DAF-32C08B22B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563" y="2152302"/>
            <a:ext cx="4540483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2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79F1-0896-CDEE-6269-7DD9D4A7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Q-1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79F56-CA6A-F7B3-1952-A17A1013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863" y="2078400"/>
            <a:ext cx="2960914" cy="39032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b="1" dirty="0">
                <a:solidFill>
                  <a:schemeClr val="bg1"/>
                </a:solidFill>
              </a:rPr>
              <a:t>Inference</a:t>
            </a:r>
          </a:p>
          <a:p>
            <a:r>
              <a:rPr lang="en-IN" b="1" dirty="0">
                <a:solidFill>
                  <a:schemeClr val="bg1"/>
                </a:solidFill>
              </a:rPr>
              <a:t>We infer that around 3% of the orders where returned.</a:t>
            </a:r>
          </a:p>
          <a:p>
            <a:r>
              <a:rPr lang="en-IN" b="1" dirty="0">
                <a:solidFill>
                  <a:schemeClr val="bg1"/>
                </a:solidFill>
              </a:rPr>
              <a:t>Trudy Schmidt has the highest order return.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CB9FAF5-8A3E-D41F-A8BA-B21A4DBE9055}"/>
              </a:ext>
            </a:extLst>
          </p:cNvPr>
          <p:cNvSpPr txBox="1">
            <a:spLocks/>
          </p:cNvSpPr>
          <p:nvPr/>
        </p:nvSpPr>
        <p:spPr>
          <a:xfrm>
            <a:off x="936172" y="2078400"/>
            <a:ext cx="2960914" cy="39032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bg1"/>
                </a:solidFill>
              </a:rPr>
              <a:t>Insights</a:t>
            </a:r>
          </a:p>
          <a:p>
            <a:r>
              <a:rPr lang="en-IN" b="1" dirty="0">
                <a:solidFill>
                  <a:schemeClr val="bg1"/>
                </a:solidFill>
              </a:rPr>
              <a:t>In order to check the performance of the business we need to analyse the sales and profit.</a:t>
            </a: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7478D7-D99C-1788-4FBF-531F24308267}"/>
              </a:ext>
            </a:extLst>
          </p:cNvPr>
          <p:cNvSpPr/>
          <p:nvPr/>
        </p:nvSpPr>
        <p:spPr>
          <a:xfrm>
            <a:off x="3518263" y="435429"/>
            <a:ext cx="6992983" cy="592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Formula: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Profit Margin:=(AE9/AE6)*100,Total Sales:=SUM(S:S)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785E5-44C0-CA26-34DF-A9B50073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021" y="1136815"/>
            <a:ext cx="2673487" cy="1695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C106B9-9DD9-25DE-04FE-9B178A7CE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726" y="4118632"/>
            <a:ext cx="3692474" cy="23039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9707CE-11E6-E7ED-E993-AF614DDA3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0508" y="1984583"/>
            <a:ext cx="1905098" cy="8255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FB5FA7-09A8-1DA4-3D52-B647958DC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7021" y="2948087"/>
            <a:ext cx="4664979" cy="85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2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79F1-0896-CDEE-6269-7DD9D4A7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Q-2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79F56-CA6A-F7B3-1952-A17A1013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863" y="2078400"/>
            <a:ext cx="2960914" cy="39032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b="1" dirty="0">
                <a:solidFill>
                  <a:schemeClr val="bg1"/>
                </a:solidFill>
              </a:rPr>
              <a:t>Inference</a:t>
            </a:r>
          </a:p>
          <a:p>
            <a:r>
              <a:rPr lang="en-IN" b="1" dirty="0">
                <a:solidFill>
                  <a:schemeClr val="bg1"/>
                </a:solidFill>
              </a:rPr>
              <a:t>We infer that standard class has the Slowest shipping</a:t>
            </a:r>
          </a:p>
          <a:p>
            <a:r>
              <a:rPr lang="en-IN" b="1" dirty="0">
                <a:solidFill>
                  <a:schemeClr val="bg1"/>
                </a:solidFill>
              </a:rPr>
              <a:t>Same Day shipment is the fastest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CB9FAF5-8A3E-D41F-A8BA-B21A4DBE9055}"/>
              </a:ext>
            </a:extLst>
          </p:cNvPr>
          <p:cNvSpPr txBox="1">
            <a:spLocks/>
          </p:cNvSpPr>
          <p:nvPr/>
        </p:nvSpPr>
        <p:spPr>
          <a:xfrm>
            <a:off x="936172" y="2078400"/>
            <a:ext cx="2960914" cy="39032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bg1"/>
                </a:solidFill>
              </a:rPr>
              <a:t>Insights</a:t>
            </a:r>
          </a:p>
          <a:p>
            <a:r>
              <a:rPr lang="en-IN" b="1" dirty="0">
                <a:solidFill>
                  <a:schemeClr val="bg1"/>
                </a:solidFill>
              </a:rPr>
              <a:t>The Shipment plays a key role in customer satisfaction and Retention.</a:t>
            </a:r>
          </a:p>
          <a:p>
            <a:r>
              <a:rPr lang="en-IN" b="1" dirty="0">
                <a:solidFill>
                  <a:schemeClr val="bg1"/>
                </a:solidFill>
              </a:rPr>
              <a:t>It Affects the customer acquisition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7478D7-D99C-1788-4FBF-531F24308267}"/>
              </a:ext>
            </a:extLst>
          </p:cNvPr>
          <p:cNvSpPr/>
          <p:nvPr/>
        </p:nvSpPr>
        <p:spPr>
          <a:xfrm>
            <a:off x="3518263" y="435429"/>
            <a:ext cx="6992983" cy="592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bg1"/>
                </a:solidFill>
              </a:rPr>
              <a:t>Formula:Pivot</a:t>
            </a:r>
            <a:r>
              <a:rPr lang="en-IN" dirty="0">
                <a:solidFill>
                  <a:schemeClr val="bg1"/>
                </a:solidFill>
              </a:rPr>
              <a:t> Table</a:t>
            </a:r>
            <a:r>
              <a:rPr lang="en-IN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E4146-0516-0BD4-78D7-4966F6E6B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197" y="1962358"/>
            <a:ext cx="2216264" cy="1028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5CD350-3A8C-FDE0-BE03-A4473E7DA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511" y="3731074"/>
            <a:ext cx="4597636" cy="6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79F1-0896-CDEE-6269-7DD9D4A7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Q-3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79F56-CA6A-F7B3-1952-A17A1013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863" y="2078400"/>
            <a:ext cx="2960914" cy="39032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b="1" dirty="0">
                <a:solidFill>
                  <a:schemeClr val="bg1"/>
                </a:solidFill>
              </a:rPr>
              <a:t>Inference</a:t>
            </a:r>
          </a:p>
          <a:p>
            <a:r>
              <a:rPr lang="en-IN" b="1" dirty="0">
                <a:solidFill>
                  <a:schemeClr val="bg1"/>
                </a:solidFill>
              </a:rPr>
              <a:t>We infer that sales over 10000 has good Profit and based on the shipment mode Standard class performs better than the first class.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CB9FAF5-8A3E-D41F-A8BA-B21A4DBE9055}"/>
              </a:ext>
            </a:extLst>
          </p:cNvPr>
          <p:cNvSpPr txBox="1">
            <a:spLocks/>
          </p:cNvSpPr>
          <p:nvPr/>
        </p:nvSpPr>
        <p:spPr>
          <a:xfrm>
            <a:off x="936172" y="2078400"/>
            <a:ext cx="2960914" cy="39032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bg1"/>
                </a:solidFill>
              </a:rPr>
              <a:t>Insights</a:t>
            </a:r>
          </a:p>
          <a:p>
            <a:r>
              <a:rPr lang="en-IN" b="1" dirty="0">
                <a:solidFill>
                  <a:schemeClr val="bg1"/>
                </a:solidFill>
              </a:rPr>
              <a:t>Customer with different priority contributes differently to the way the business gets profit.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7478D7-D99C-1788-4FBF-531F24308267}"/>
              </a:ext>
            </a:extLst>
          </p:cNvPr>
          <p:cNvSpPr/>
          <p:nvPr/>
        </p:nvSpPr>
        <p:spPr>
          <a:xfrm>
            <a:off x="3518263" y="435429"/>
            <a:ext cx="6992983" cy="592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Formula: Pivot Table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3C56D-90E3-08EE-2F33-80F40042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136" y="1514185"/>
            <a:ext cx="3238666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9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79F1-0896-CDEE-6269-7DD9D4A7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Q-4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79F56-CA6A-F7B3-1952-A17A1013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863" y="2078400"/>
            <a:ext cx="2960914" cy="39032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b="1" dirty="0">
                <a:solidFill>
                  <a:schemeClr val="bg1"/>
                </a:solidFill>
              </a:rPr>
              <a:t>Inference</a:t>
            </a:r>
          </a:p>
          <a:p>
            <a:r>
              <a:rPr lang="en-IN" b="1" dirty="0">
                <a:solidFill>
                  <a:schemeClr val="bg1"/>
                </a:solidFill>
              </a:rPr>
              <a:t>We infer that Technology performs better and in that Accessories perform good.</a:t>
            </a:r>
          </a:p>
          <a:p>
            <a:r>
              <a:rPr lang="en-IN" b="1" dirty="0">
                <a:solidFill>
                  <a:schemeClr val="bg1"/>
                </a:solidFill>
              </a:rPr>
              <a:t>The profit is higher for this category.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CB9FAF5-8A3E-D41F-A8BA-B21A4DBE9055}"/>
              </a:ext>
            </a:extLst>
          </p:cNvPr>
          <p:cNvSpPr txBox="1">
            <a:spLocks/>
          </p:cNvSpPr>
          <p:nvPr/>
        </p:nvSpPr>
        <p:spPr>
          <a:xfrm>
            <a:off x="936172" y="2078400"/>
            <a:ext cx="2960914" cy="39032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bg1"/>
                </a:solidFill>
              </a:rPr>
              <a:t>Insights</a:t>
            </a:r>
          </a:p>
          <a:p>
            <a:r>
              <a:rPr lang="en-IN" b="1" dirty="0">
                <a:solidFill>
                  <a:schemeClr val="bg1"/>
                </a:solidFill>
              </a:rPr>
              <a:t>Category which sells high has higher probability of going out of stock </a:t>
            </a:r>
          </a:p>
          <a:p>
            <a:r>
              <a:rPr lang="en-IN" b="1" dirty="0">
                <a:solidFill>
                  <a:schemeClr val="bg1"/>
                </a:solidFill>
              </a:rPr>
              <a:t>Its good to analyse the type which customer prefers.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7478D7-D99C-1788-4FBF-531F24308267}"/>
              </a:ext>
            </a:extLst>
          </p:cNvPr>
          <p:cNvSpPr/>
          <p:nvPr/>
        </p:nvSpPr>
        <p:spPr>
          <a:xfrm>
            <a:off x="3518263" y="435429"/>
            <a:ext cx="6992983" cy="592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bg1"/>
                </a:solidFill>
              </a:rPr>
              <a:t>Formula:Pivot</a:t>
            </a:r>
            <a:r>
              <a:rPr lang="en-IN" dirty="0">
                <a:solidFill>
                  <a:schemeClr val="bg1"/>
                </a:solidFill>
              </a:rPr>
              <a:t> Table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DA653-B3F1-EF5C-28FC-4F750A311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826" y="2403231"/>
            <a:ext cx="2406774" cy="32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3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79F1-0896-CDEE-6269-7DD9D4A7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Q-5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79F56-CA6A-F7B3-1952-A17A1013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863" y="2078400"/>
            <a:ext cx="2960914" cy="39032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b="1" dirty="0">
                <a:solidFill>
                  <a:schemeClr val="bg1"/>
                </a:solidFill>
              </a:rPr>
              <a:t>Inference</a:t>
            </a:r>
          </a:p>
          <a:p>
            <a:r>
              <a:rPr lang="en-IN" b="1" dirty="0">
                <a:solidFill>
                  <a:schemeClr val="bg1"/>
                </a:solidFill>
              </a:rPr>
              <a:t>We infer that west region has highest sale among the others.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CB9FAF5-8A3E-D41F-A8BA-B21A4DBE9055}"/>
              </a:ext>
            </a:extLst>
          </p:cNvPr>
          <p:cNvSpPr txBox="1">
            <a:spLocks/>
          </p:cNvSpPr>
          <p:nvPr/>
        </p:nvSpPr>
        <p:spPr>
          <a:xfrm>
            <a:off x="936172" y="2078400"/>
            <a:ext cx="2960914" cy="39032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bg1"/>
                </a:solidFill>
              </a:rPr>
              <a:t>Insights</a:t>
            </a:r>
          </a:p>
          <a:p>
            <a:r>
              <a:rPr lang="en-IN" b="1" dirty="0">
                <a:solidFill>
                  <a:schemeClr val="bg1"/>
                </a:solidFill>
              </a:rPr>
              <a:t>Which region is better at selling the products can help in increasing the sales of similar products or the same product in future.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7478D7-D99C-1788-4FBF-531F24308267}"/>
              </a:ext>
            </a:extLst>
          </p:cNvPr>
          <p:cNvSpPr/>
          <p:nvPr/>
        </p:nvSpPr>
        <p:spPr>
          <a:xfrm>
            <a:off x="3518263" y="435429"/>
            <a:ext cx="6992983" cy="592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bg1"/>
                </a:solidFill>
              </a:rPr>
              <a:t>Formula:Pivot</a:t>
            </a:r>
            <a:r>
              <a:rPr lang="en-IN" dirty="0">
                <a:solidFill>
                  <a:schemeClr val="bg1"/>
                </a:solidFill>
              </a:rPr>
              <a:t> Table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D0301-5CA5-4513-69F8-CDE1AE671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016" y="1190921"/>
            <a:ext cx="3854648" cy="1035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57C596-2FDB-3180-685A-8FE95AD2E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016" y="2500032"/>
            <a:ext cx="3816546" cy="12446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EF9BE0-7933-EEDD-FA7A-6C9F67BF0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573" y="3861201"/>
            <a:ext cx="4559534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6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79F1-0896-CDEE-6269-7DD9D4A7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Q-6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79F56-CA6A-F7B3-1952-A17A1013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863" y="2078400"/>
            <a:ext cx="2960914" cy="39032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b="1" dirty="0">
                <a:solidFill>
                  <a:schemeClr val="bg1"/>
                </a:solidFill>
              </a:rPr>
              <a:t>Inference</a:t>
            </a:r>
          </a:p>
          <a:p>
            <a:r>
              <a:rPr lang="en-IN" b="1" dirty="0">
                <a:solidFill>
                  <a:schemeClr val="bg1"/>
                </a:solidFill>
              </a:rPr>
              <a:t>We infer that discount on quantity has some good correlation.</a:t>
            </a:r>
          </a:p>
          <a:p>
            <a:r>
              <a:rPr lang="en-IN" b="1" dirty="0">
                <a:solidFill>
                  <a:schemeClr val="bg1"/>
                </a:solidFill>
              </a:rPr>
              <a:t>While Profit and discount has less correlation.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CB9FAF5-8A3E-D41F-A8BA-B21A4DBE9055}"/>
              </a:ext>
            </a:extLst>
          </p:cNvPr>
          <p:cNvSpPr txBox="1">
            <a:spLocks/>
          </p:cNvSpPr>
          <p:nvPr/>
        </p:nvSpPr>
        <p:spPr>
          <a:xfrm>
            <a:off x="936172" y="2078400"/>
            <a:ext cx="2960914" cy="39032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bg1"/>
                </a:solidFill>
              </a:rPr>
              <a:t>Insights</a:t>
            </a:r>
          </a:p>
          <a:p>
            <a:r>
              <a:rPr lang="en-IN" b="1" dirty="0">
                <a:solidFill>
                  <a:schemeClr val="bg1"/>
                </a:solidFill>
              </a:rPr>
              <a:t>Correlation is important to find the impact of different metrics which directly or indirectly affect the scale of growth.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7478D7-D99C-1788-4FBF-531F24308267}"/>
              </a:ext>
            </a:extLst>
          </p:cNvPr>
          <p:cNvSpPr/>
          <p:nvPr/>
        </p:nvSpPr>
        <p:spPr>
          <a:xfrm>
            <a:off x="3518263" y="435429"/>
            <a:ext cx="6992983" cy="592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bg1"/>
                </a:solidFill>
              </a:rPr>
              <a:t>Formula:Pivot</a:t>
            </a:r>
            <a:r>
              <a:rPr lang="en-IN" dirty="0">
                <a:solidFill>
                  <a:schemeClr val="bg1"/>
                </a:solidFill>
              </a:rPr>
              <a:t> Table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33E3-437F-E952-D35D-CE4402CAF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330" y="1123761"/>
            <a:ext cx="4564285" cy="212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79F1-0896-CDEE-6269-7DD9D4A7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Q-7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79F56-CA6A-F7B3-1952-A17A1013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863" y="2078400"/>
            <a:ext cx="2960914" cy="39032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b="1" dirty="0">
                <a:solidFill>
                  <a:schemeClr val="bg1"/>
                </a:solidFill>
              </a:rPr>
              <a:t>Inference</a:t>
            </a:r>
          </a:p>
          <a:p>
            <a:r>
              <a:rPr lang="en-IN" b="1" dirty="0">
                <a:solidFill>
                  <a:schemeClr val="bg1"/>
                </a:solidFill>
              </a:rPr>
              <a:t>We infer that central performs better compared to others.</a:t>
            </a:r>
          </a:p>
          <a:p>
            <a:r>
              <a:rPr lang="en-IN" b="1" dirty="0">
                <a:solidFill>
                  <a:schemeClr val="bg1"/>
                </a:solidFill>
              </a:rPr>
              <a:t>While East region may not be good as central but it has potential if we increase the Sales.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CB9FAF5-8A3E-D41F-A8BA-B21A4DBE9055}"/>
              </a:ext>
            </a:extLst>
          </p:cNvPr>
          <p:cNvSpPr txBox="1">
            <a:spLocks/>
          </p:cNvSpPr>
          <p:nvPr/>
        </p:nvSpPr>
        <p:spPr>
          <a:xfrm>
            <a:off x="936172" y="2078400"/>
            <a:ext cx="2960914" cy="39032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bg1"/>
                </a:solidFill>
              </a:rPr>
              <a:t>Insights</a:t>
            </a:r>
          </a:p>
          <a:p>
            <a:r>
              <a:rPr lang="en-IN" b="1" dirty="0">
                <a:solidFill>
                  <a:schemeClr val="bg1"/>
                </a:solidFill>
              </a:rPr>
              <a:t>Targeting the customer based on the geographical locations can also help in improving their satisfaction on different product.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7478D7-D99C-1788-4FBF-531F24308267}"/>
              </a:ext>
            </a:extLst>
          </p:cNvPr>
          <p:cNvSpPr/>
          <p:nvPr/>
        </p:nvSpPr>
        <p:spPr>
          <a:xfrm>
            <a:off x="3518263" y="435429"/>
            <a:ext cx="6992983" cy="592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bg1"/>
                </a:solidFill>
              </a:rPr>
              <a:t>Formula:Pivot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Tavle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62000-8AAC-6886-D0EE-3B689107B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345" y="2304589"/>
            <a:ext cx="4083260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8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79F1-0896-CDEE-6269-7DD9D4A7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Q-7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9EB37-EEB1-E94D-FFC0-5203A09F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Year on Year growth analysis can be done in order to understand the pattern.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Local market analysis is important to establish new unit in the region.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After that analysis of products that sells good can be a key factor.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Target audience is also important to have a reach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FF3199-AD0D-FF6B-DFC8-F57DEDB63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1662817"/>
            <a:ext cx="2019404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06945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a29c796b-b23f-4b8c-9ef0-218d5f6cdd15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9CFE9707-50A2-4538-80E7-ABCB26D26BB5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436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Georgia Pro Light</vt:lpstr>
      <vt:lpstr>Microsoft Sans Serif</vt:lpstr>
      <vt:lpstr>VaultVTI</vt:lpstr>
      <vt:lpstr>EXCEL REASSESMENT</vt:lpstr>
      <vt:lpstr>Q-1</vt:lpstr>
      <vt:lpstr>Q-2</vt:lpstr>
      <vt:lpstr>Q-3</vt:lpstr>
      <vt:lpstr>Q-4</vt:lpstr>
      <vt:lpstr>Q-5</vt:lpstr>
      <vt:lpstr>Q-6</vt:lpstr>
      <vt:lpstr>Q-7</vt:lpstr>
      <vt:lpstr>Q-7</vt:lpstr>
      <vt:lpstr>Q-8</vt:lpstr>
      <vt:lpstr>Q-9</vt:lpstr>
      <vt:lpstr>Q-9</vt:lpstr>
      <vt:lpstr>Q-9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REASSESMENT</dc:title>
  <dc:creator>Sangavi V</dc:creator>
  <cp:keywords>Classification=LV_C0NF1D3NT1AL</cp:keywords>
  <cp:lastModifiedBy>Sangavi V</cp:lastModifiedBy>
  <cp:revision>7</cp:revision>
  <dcterms:created xsi:type="dcterms:W3CDTF">2024-03-27T02:03:31Z</dcterms:created>
  <dcterms:modified xsi:type="dcterms:W3CDTF">2024-03-27T11:50:28Z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a29c796b-b23f-4b8c-9ef0-218d5f6cdd15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