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8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4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8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4" y="840982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  <a:path w="965834" h="1000125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2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7" y="8116558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>
                <a:moveTo>
                  <a:pt x="3335756" y="602614"/>
                </a:moveTo>
                <a:lnTo>
                  <a:pt x="3321303" y="602614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4"/>
                </a:lnTo>
                <a:close/>
              </a:path>
              <a:path w="3336290" h="2171065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4"/>
                </a:lnTo>
                <a:lnTo>
                  <a:pt x="3335756" y="602614"/>
                </a:lnTo>
                <a:lnTo>
                  <a:pt x="3335756" y="582460"/>
                </a:lnTo>
                <a:close/>
              </a:path>
              <a:path w="3336290" h="2171065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5432" y="3109772"/>
            <a:ext cx="7449835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46" y="3273811"/>
            <a:ext cx="8366125" cy="266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925" y="2406650"/>
            <a:ext cx="16960850" cy="30600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290" marR="5080" indent="-22225">
              <a:lnSpc>
                <a:spcPts val="11930"/>
              </a:lnSpc>
              <a:spcBef>
                <a:spcPts val="330"/>
              </a:spcBef>
            </a:pPr>
            <a:r>
              <a:rPr sz="9950" spc="-1135" dirty="0"/>
              <a:t>Optimizing</a:t>
            </a:r>
            <a:r>
              <a:rPr sz="9950" spc="-1370" dirty="0"/>
              <a:t> </a:t>
            </a:r>
            <a:r>
              <a:rPr sz="9950" spc="-1295" dirty="0"/>
              <a:t>Performance:</a:t>
            </a:r>
            <a:r>
              <a:rPr sz="9950" spc="-1365" dirty="0"/>
              <a:t> </a:t>
            </a:r>
            <a:r>
              <a:rPr sz="9950" spc="-1315" dirty="0"/>
              <a:t>Harnessing </a:t>
            </a:r>
            <a:r>
              <a:rPr sz="9950" spc="-980" dirty="0"/>
              <a:t>Multithreading</a:t>
            </a:r>
            <a:r>
              <a:rPr sz="9950" spc="-1365" dirty="0"/>
              <a:t> </a:t>
            </a:r>
            <a:r>
              <a:rPr sz="9950" spc="-885" dirty="0"/>
              <a:t>in</a:t>
            </a:r>
            <a:r>
              <a:rPr sz="9950" spc="-1360" dirty="0"/>
              <a:t> </a:t>
            </a:r>
            <a:r>
              <a:rPr sz="9950" spc="-1180" dirty="0"/>
              <a:t>Operating</a:t>
            </a:r>
            <a:r>
              <a:rPr sz="9950" spc="-1360" dirty="0"/>
              <a:t> </a:t>
            </a:r>
            <a:r>
              <a:rPr sz="9950" spc="-1630" dirty="0"/>
              <a:t>Systems</a:t>
            </a:r>
            <a:endParaRPr sz="9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2EC81-283E-9BF5-D402-5DBAC0F3B0B7}"/>
              </a:ext>
            </a:extLst>
          </p:cNvPr>
          <p:cNvSpPr txBox="1"/>
          <p:nvPr/>
        </p:nvSpPr>
        <p:spPr>
          <a:xfrm>
            <a:off x="11436350" y="6140450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- Sabarevason D</a:t>
            </a:r>
          </a:p>
          <a:p>
            <a:pPr algn="r"/>
            <a:r>
              <a:rPr lang="en-US" sz="2800" b="1" dirty="0"/>
              <a:t>- 73772227141</a:t>
            </a:r>
            <a:br>
              <a:rPr lang="en-US" sz="2800" b="1" dirty="0"/>
            </a:br>
            <a:r>
              <a:rPr lang="en-US" sz="2800" b="1" dirty="0"/>
              <a:t>- Operating System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32924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/>
              <a:t>Introduction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0108" y="2411641"/>
            <a:ext cx="1464157" cy="2916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967" y="2792641"/>
            <a:ext cx="2330183" cy="29729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01624" y="2315172"/>
            <a:ext cx="6588125" cy="15227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6810" marR="5080" indent="-2404745">
              <a:lnSpc>
                <a:spcPct val="102000"/>
              </a:lnSpc>
              <a:spcBef>
                <a:spcPts val="35"/>
              </a:spcBef>
              <a:tabLst>
                <a:tab pos="4022725" algn="l"/>
              </a:tabLst>
            </a:pPr>
            <a:r>
              <a:rPr sz="2450" spc="-65" dirty="0">
                <a:latin typeface="Tahoma"/>
                <a:cs typeface="Tahoma"/>
              </a:rPr>
              <a:t>Understanding</a:t>
            </a:r>
            <a:r>
              <a:rPr sz="2450" spc="-16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the</a:t>
            </a:r>
            <a:r>
              <a:rPr sz="2450" dirty="0">
                <a:latin typeface="Tahoma"/>
                <a:cs typeface="Tahoma"/>
              </a:rPr>
              <a:t>		</a:t>
            </a:r>
            <a:r>
              <a:rPr sz="2450" spc="-60" dirty="0">
                <a:latin typeface="Tahoma"/>
                <a:cs typeface="Tahoma"/>
              </a:rPr>
              <a:t>of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multithreading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in is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crucial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70" dirty="0">
                <a:latin typeface="Tahoma"/>
                <a:cs typeface="Tahoma"/>
              </a:rPr>
              <a:t>for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optimizing</a:t>
            </a:r>
            <a:endParaRPr sz="2450">
              <a:latin typeface="Tahoma"/>
              <a:cs typeface="Tahoma"/>
            </a:endParaRPr>
          </a:p>
          <a:p>
            <a:pPr marL="12700" marR="895985">
              <a:lnSpc>
                <a:spcPts val="2930"/>
              </a:lnSpc>
              <a:spcBef>
                <a:spcPts val="90"/>
              </a:spcBef>
            </a:pPr>
            <a:r>
              <a:rPr sz="2450" spc="-80" dirty="0">
                <a:latin typeface="Tahoma"/>
                <a:cs typeface="Tahoma"/>
              </a:rPr>
              <a:t>performance.</a:t>
            </a:r>
            <a:r>
              <a:rPr sz="2450" spc="-215" dirty="0">
                <a:latin typeface="Tahoma"/>
                <a:cs typeface="Tahoma"/>
              </a:rPr>
              <a:t> </a:t>
            </a:r>
            <a:r>
              <a:rPr sz="2450" spc="-70" dirty="0">
                <a:latin typeface="Tahoma"/>
                <a:cs typeface="Tahoma"/>
              </a:rPr>
              <a:t>This</a:t>
            </a:r>
            <a:r>
              <a:rPr sz="2450" spc="-210" dirty="0">
                <a:latin typeface="Tahoma"/>
                <a:cs typeface="Tahoma"/>
              </a:rPr>
              <a:t> </a:t>
            </a:r>
            <a:r>
              <a:rPr sz="2450" spc="-60" dirty="0">
                <a:latin typeface="Tahoma"/>
                <a:cs typeface="Tahoma"/>
              </a:rPr>
              <a:t>presentation</a:t>
            </a:r>
            <a:r>
              <a:rPr sz="2450" spc="-210" dirty="0">
                <a:latin typeface="Tahoma"/>
                <a:cs typeface="Tahoma"/>
              </a:rPr>
              <a:t> </a:t>
            </a:r>
            <a:r>
              <a:rPr sz="2450" spc="-70" dirty="0">
                <a:latin typeface="Tahoma"/>
                <a:cs typeface="Tahoma"/>
              </a:rPr>
              <a:t>explores</a:t>
            </a:r>
            <a:r>
              <a:rPr sz="2450" spc="-21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the </a:t>
            </a:r>
            <a:r>
              <a:rPr sz="2450" spc="-65" dirty="0">
                <a:latin typeface="Tahoma"/>
                <a:cs typeface="Tahoma"/>
              </a:rPr>
              <a:t>beneﬁts</a:t>
            </a:r>
            <a:r>
              <a:rPr sz="2450" spc="-235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and</a:t>
            </a:r>
            <a:r>
              <a:rPr sz="2450" spc="-235" dirty="0">
                <a:latin typeface="Tahoma"/>
                <a:cs typeface="Tahoma"/>
              </a:rPr>
              <a:t> </a:t>
            </a:r>
            <a:r>
              <a:rPr sz="2450" spc="-65" dirty="0">
                <a:latin typeface="Tahoma"/>
                <a:cs typeface="Tahoma"/>
              </a:rPr>
              <a:t>challenges</a:t>
            </a:r>
            <a:r>
              <a:rPr sz="2450" spc="-235" dirty="0">
                <a:latin typeface="Tahoma"/>
                <a:cs typeface="Tahoma"/>
              </a:rPr>
              <a:t> </a:t>
            </a:r>
            <a:r>
              <a:rPr sz="2450" spc="-60" dirty="0">
                <a:latin typeface="Tahoma"/>
                <a:cs typeface="Tahoma"/>
              </a:rPr>
              <a:t>of</a:t>
            </a:r>
            <a:r>
              <a:rPr sz="2450" spc="-235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harnessing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9865" y="3895534"/>
            <a:ext cx="1224825" cy="3044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01624" y="3810603"/>
            <a:ext cx="51822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2965" algn="l"/>
              </a:tabLst>
            </a:pPr>
            <a:r>
              <a:rPr sz="2450" spc="-50" dirty="0">
                <a:latin typeface="Tahoma"/>
                <a:cs typeface="Tahoma"/>
              </a:rPr>
              <a:t>multithreading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to</a:t>
            </a:r>
            <a:r>
              <a:rPr sz="2450" spc="-225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achieve</a:t>
            </a:r>
            <a:r>
              <a:rPr sz="2450" dirty="0">
                <a:latin typeface="Tahoma"/>
                <a:cs typeface="Tahoma"/>
              </a:rPr>
              <a:t>	</a:t>
            </a:r>
            <a:r>
              <a:rPr sz="2450" spc="-25" dirty="0">
                <a:latin typeface="Tahoma"/>
                <a:cs typeface="Tahoma"/>
              </a:rPr>
              <a:t>and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9878" y="3899255"/>
            <a:ext cx="1306296" cy="30071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821790" y="3810603"/>
            <a:ext cx="1009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10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91109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9" dirty="0"/>
              <a:t>MU</a:t>
            </a:r>
            <a:r>
              <a:rPr spc="-1714" dirty="0"/>
              <a:t>L</a:t>
            </a:r>
            <a:r>
              <a:rPr spc="-919" dirty="0"/>
              <a:t>TITHREADIN</a:t>
            </a:r>
            <a:r>
              <a:rPr spc="-910" dirty="0"/>
              <a:t>G</a:t>
            </a:r>
            <a:r>
              <a:rPr spc="-775" dirty="0"/>
              <a:t> </a:t>
            </a:r>
            <a:r>
              <a:rPr spc="-1130" dirty="0"/>
              <a:t>FUNDAMENTALS</a:t>
            </a: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1629" y="2534208"/>
            <a:ext cx="2860281" cy="2239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9536" y="2561056"/>
            <a:ext cx="1322578" cy="19709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917974" y="2450205"/>
            <a:ext cx="17576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75" dirty="0">
                <a:latin typeface="Tahoma"/>
                <a:cs typeface="Tahoma"/>
              </a:rPr>
              <a:t>processing.</a:t>
            </a:r>
            <a:r>
              <a:rPr sz="2300" spc="-17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By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9481" y="2877108"/>
            <a:ext cx="1301216" cy="28113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609185" y="2450212"/>
            <a:ext cx="11891010" cy="7188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2700"/>
              </a:lnSpc>
              <a:spcBef>
                <a:spcPts val="235"/>
              </a:spcBef>
              <a:tabLst>
                <a:tab pos="2661920" algn="l"/>
                <a:tab pos="5621655" algn="l"/>
              </a:tabLst>
            </a:pPr>
            <a:r>
              <a:rPr sz="2300" spc="-55" dirty="0">
                <a:latin typeface="Tahoma"/>
                <a:cs typeface="Tahoma"/>
              </a:rPr>
              <a:t>Multithreading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allows</a:t>
            </a:r>
            <a:r>
              <a:rPr sz="2300" dirty="0">
                <a:latin typeface="Tahoma"/>
                <a:cs typeface="Tahoma"/>
              </a:rPr>
              <a:t>		</a:t>
            </a:r>
            <a:r>
              <a:rPr sz="2300" spc="-60" dirty="0">
                <a:latin typeface="Tahoma"/>
                <a:cs typeface="Tahoma"/>
              </a:rPr>
              <a:t>of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multiple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threads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within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a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single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process,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enabling leveraging</a:t>
            </a:r>
            <a:r>
              <a:rPr sz="2300" dirty="0">
                <a:latin typeface="Tahoma"/>
                <a:cs typeface="Tahoma"/>
              </a:rPr>
              <a:t>	</a:t>
            </a:r>
            <a:r>
              <a:rPr sz="2300" spc="-155" dirty="0">
                <a:latin typeface="Tahoma"/>
                <a:cs typeface="Tahoma"/>
              </a:rPr>
              <a:t>,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operating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85" dirty="0">
                <a:latin typeface="Tahoma"/>
                <a:cs typeface="Tahoma"/>
              </a:rPr>
              <a:t>systems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can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maximize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9353" y="2877108"/>
            <a:ext cx="1176020" cy="224154"/>
          </a:xfrm>
          <a:custGeom>
            <a:avLst/>
            <a:gdLst/>
            <a:ahLst/>
            <a:cxnLst/>
            <a:rect l="l" t="t" r="r" b="b"/>
            <a:pathLst>
              <a:path w="1176020" h="224155">
                <a:moveTo>
                  <a:pt x="33121" y="66814"/>
                </a:moveTo>
                <a:lnTo>
                  <a:pt x="0" y="66814"/>
                </a:lnTo>
                <a:lnTo>
                  <a:pt x="0" y="162763"/>
                </a:lnTo>
                <a:lnTo>
                  <a:pt x="12039" y="207911"/>
                </a:lnTo>
                <a:lnTo>
                  <a:pt x="48996" y="223939"/>
                </a:lnTo>
                <a:lnTo>
                  <a:pt x="57028" y="223450"/>
                </a:lnTo>
                <a:lnTo>
                  <a:pt x="92002" y="202263"/>
                </a:lnTo>
                <a:lnTo>
                  <a:pt x="95567" y="196303"/>
                </a:lnTo>
                <a:lnTo>
                  <a:pt x="122440" y="196303"/>
                </a:lnTo>
                <a:lnTo>
                  <a:pt x="122440" y="193459"/>
                </a:lnTo>
                <a:lnTo>
                  <a:pt x="47574" y="193459"/>
                </a:lnTo>
                <a:lnTo>
                  <a:pt x="41897" y="190982"/>
                </a:lnTo>
                <a:lnTo>
                  <a:pt x="33223" y="162763"/>
                </a:lnTo>
                <a:lnTo>
                  <a:pt x="33121" y="66814"/>
                </a:lnTo>
                <a:close/>
              </a:path>
              <a:path w="1176020" h="224155">
                <a:moveTo>
                  <a:pt x="122440" y="196303"/>
                </a:moveTo>
                <a:lnTo>
                  <a:pt x="95567" y="196303"/>
                </a:lnTo>
                <a:lnTo>
                  <a:pt x="92951" y="220446"/>
                </a:lnTo>
                <a:lnTo>
                  <a:pt x="122440" y="220446"/>
                </a:lnTo>
                <a:lnTo>
                  <a:pt x="122440" y="196303"/>
                </a:lnTo>
                <a:close/>
              </a:path>
              <a:path w="1176020" h="224155">
                <a:moveTo>
                  <a:pt x="122440" y="66814"/>
                </a:moveTo>
                <a:lnTo>
                  <a:pt x="89027" y="66814"/>
                </a:lnTo>
                <a:lnTo>
                  <a:pt x="89027" y="172300"/>
                </a:lnTo>
                <a:lnTo>
                  <a:pt x="83286" y="179425"/>
                </a:lnTo>
                <a:lnTo>
                  <a:pt x="77774" y="184734"/>
                </a:lnTo>
                <a:lnTo>
                  <a:pt x="67233" y="191719"/>
                </a:lnTo>
                <a:lnTo>
                  <a:pt x="61531" y="193459"/>
                </a:lnTo>
                <a:lnTo>
                  <a:pt x="122440" y="193459"/>
                </a:lnTo>
                <a:lnTo>
                  <a:pt x="122440" y="66814"/>
                </a:lnTo>
                <a:close/>
              </a:path>
              <a:path w="1176020" h="224155">
                <a:moveTo>
                  <a:pt x="196761" y="96443"/>
                </a:moveTo>
                <a:lnTo>
                  <a:pt x="163360" y="96443"/>
                </a:lnTo>
                <a:lnTo>
                  <a:pt x="163360" y="171805"/>
                </a:lnTo>
                <a:lnTo>
                  <a:pt x="173189" y="209054"/>
                </a:lnTo>
                <a:lnTo>
                  <a:pt x="208508" y="223939"/>
                </a:lnTo>
                <a:lnTo>
                  <a:pt x="212877" y="223939"/>
                </a:lnTo>
                <a:lnTo>
                  <a:pt x="217512" y="223367"/>
                </a:lnTo>
                <a:lnTo>
                  <a:pt x="227342" y="221094"/>
                </a:lnTo>
                <a:lnTo>
                  <a:pt x="233629" y="219163"/>
                </a:lnTo>
                <a:lnTo>
                  <a:pt x="241274" y="216458"/>
                </a:lnTo>
                <a:lnTo>
                  <a:pt x="235181" y="194310"/>
                </a:lnTo>
                <a:lnTo>
                  <a:pt x="206844" y="194310"/>
                </a:lnTo>
                <a:lnTo>
                  <a:pt x="202514" y="192557"/>
                </a:lnTo>
                <a:lnTo>
                  <a:pt x="200177" y="189039"/>
                </a:lnTo>
                <a:lnTo>
                  <a:pt x="197904" y="185483"/>
                </a:lnTo>
                <a:lnTo>
                  <a:pt x="196761" y="179920"/>
                </a:lnTo>
                <a:lnTo>
                  <a:pt x="196761" y="96443"/>
                </a:lnTo>
                <a:close/>
              </a:path>
              <a:path w="1176020" h="224155">
                <a:moveTo>
                  <a:pt x="233514" y="188252"/>
                </a:moveTo>
                <a:lnTo>
                  <a:pt x="227241" y="190957"/>
                </a:lnTo>
                <a:lnTo>
                  <a:pt x="222783" y="192646"/>
                </a:lnTo>
                <a:lnTo>
                  <a:pt x="217512" y="193979"/>
                </a:lnTo>
                <a:lnTo>
                  <a:pt x="215214" y="194310"/>
                </a:lnTo>
                <a:lnTo>
                  <a:pt x="235181" y="194310"/>
                </a:lnTo>
                <a:lnTo>
                  <a:pt x="233514" y="188252"/>
                </a:lnTo>
                <a:close/>
              </a:path>
              <a:path w="1176020" h="224155">
                <a:moveTo>
                  <a:pt x="196761" y="26847"/>
                </a:moveTo>
                <a:lnTo>
                  <a:pt x="167271" y="26847"/>
                </a:lnTo>
                <a:lnTo>
                  <a:pt x="164642" y="67170"/>
                </a:lnTo>
                <a:lnTo>
                  <a:pt x="142062" y="68732"/>
                </a:lnTo>
                <a:lnTo>
                  <a:pt x="142062" y="96443"/>
                </a:lnTo>
                <a:lnTo>
                  <a:pt x="235585" y="96443"/>
                </a:lnTo>
                <a:lnTo>
                  <a:pt x="235585" y="66814"/>
                </a:lnTo>
                <a:lnTo>
                  <a:pt x="196761" y="66814"/>
                </a:lnTo>
                <a:lnTo>
                  <a:pt x="196761" y="26847"/>
                </a:lnTo>
                <a:close/>
              </a:path>
              <a:path w="1176020" h="224155">
                <a:moveTo>
                  <a:pt x="278955" y="7340"/>
                </a:moveTo>
                <a:lnTo>
                  <a:pt x="267322" y="7340"/>
                </a:lnTo>
                <a:lnTo>
                  <a:pt x="262458" y="9283"/>
                </a:lnTo>
                <a:lnTo>
                  <a:pt x="254381" y="17068"/>
                </a:lnTo>
                <a:lnTo>
                  <a:pt x="252361" y="21907"/>
                </a:lnTo>
                <a:lnTo>
                  <a:pt x="252361" y="33883"/>
                </a:lnTo>
                <a:lnTo>
                  <a:pt x="254381" y="38912"/>
                </a:lnTo>
                <a:lnTo>
                  <a:pt x="258419" y="42811"/>
                </a:lnTo>
                <a:lnTo>
                  <a:pt x="262458" y="46647"/>
                </a:lnTo>
                <a:lnTo>
                  <a:pt x="267322" y="48577"/>
                </a:lnTo>
                <a:lnTo>
                  <a:pt x="278955" y="48577"/>
                </a:lnTo>
                <a:lnTo>
                  <a:pt x="283857" y="46634"/>
                </a:lnTo>
                <a:lnTo>
                  <a:pt x="287756" y="42735"/>
                </a:lnTo>
                <a:lnTo>
                  <a:pt x="291706" y="38849"/>
                </a:lnTo>
                <a:lnTo>
                  <a:pt x="293654" y="33883"/>
                </a:lnTo>
                <a:lnTo>
                  <a:pt x="293654" y="21907"/>
                </a:lnTo>
                <a:lnTo>
                  <a:pt x="291706" y="17145"/>
                </a:lnTo>
                <a:lnTo>
                  <a:pt x="287756" y="13246"/>
                </a:lnTo>
                <a:lnTo>
                  <a:pt x="283857" y="9309"/>
                </a:lnTo>
                <a:lnTo>
                  <a:pt x="278955" y="7340"/>
                </a:lnTo>
                <a:close/>
              </a:path>
              <a:path w="1176020" h="224155">
                <a:moveTo>
                  <a:pt x="289255" y="66814"/>
                </a:moveTo>
                <a:lnTo>
                  <a:pt x="256133" y="66814"/>
                </a:lnTo>
                <a:lnTo>
                  <a:pt x="256133" y="220446"/>
                </a:lnTo>
                <a:lnTo>
                  <a:pt x="289255" y="220446"/>
                </a:lnTo>
                <a:lnTo>
                  <a:pt x="289255" y="66814"/>
                </a:lnTo>
                <a:close/>
              </a:path>
              <a:path w="1176020" h="224155">
                <a:moveTo>
                  <a:pt x="359854" y="0"/>
                </a:moveTo>
                <a:lnTo>
                  <a:pt x="326720" y="0"/>
                </a:lnTo>
                <a:lnTo>
                  <a:pt x="326720" y="195567"/>
                </a:lnTo>
                <a:lnTo>
                  <a:pt x="349211" y="223939"/>
                </a:lnTo>
                <a:lnTo>
                  <a:pt x="359130" y="223939"/>
                </a:lnTo>
                <a:lnTo>
                  <a:pt x="361988" y="223697"/>
                </a:lnTo>
                <a:lnTo>
                  <a:pt x="364401" y="223227"/>
                </a:lnTo>
                <a:lnTo>
                  <a:pt x="366826" y="222796"/>
                </a:lnTo>
                <a:lnTo>
                  <a:pt x="370535" y="221615"/>
                </a:lnTo>
                <a:lnTo>
                  <a:pt x="375513" y="219659"/>
                </a:lnTo>
                <a:lnTo>
                  <a:pt x="370919" y="194106"/>
                </a:lnTo>
                <a:lnTo>
                  <a:pt x="360426" y="194106"/>
                </a:lnTo>
                <a:lnTo>
                  <a:pt x="360133" y="193738"/>
                </a:lnTo>
                <a:lnTo>
                  <a:pt x="359943" y="193357"/>
                </a:lnTo>
                <a:lnTo>
                  <a:pt x="359854" y="0"/>
                </a:lnTo>
                <a:close/>
              </a:path>
              <a:path w="1176020" h="224155">
                <a:moveTo>
                  <a:pt x="370674" y="192747"/>
                </a:moveTo>
                <a:lnTo>
                  <a:pt x="362597" y="193852"/>
                </a:lnTo>
                <a:lnTo>
                  <a:pt x="361988" y="193954"/>
                </a:lnTo>
                <a:lnTo>
                  <a:pt x="360870" y="194030"/>
                </a:lnTo>
                <a:lnTo>
                  <a:pt x="360489" y="194030"/>
                </a:lnTo>
                <a:lnTo>
                  <a:pt x="370919" y="194106"/>
                </a:lnTo>
                <a:lnTo>
                  <a:pt x="370674" y="192747"/>
                </a:lnTo>
                <a:close/>
              </a:path>
              <a:path w="1176020" h="224155">
                <a:moveTo>
                  <a:pt x="422465" y="7340"/>
                </a:moveTo>
                <a:lnTo>
                  <a:pt x="410832" y="7340"/>
                </a:lnTo>
                <a:lnTo>
                  <a:pt x="405968" y="9283"/>
                </a:lnTo>
                <a:lnTo>
                  <a:pt x="397891" y="17068"/>
                </a:lnTo>
                <a:lnTo>
                  <a:pt x="395871" y="21907"/>
                </a:lnTo>
                <a:lnTo>
                  <a:pt x="395871" y="33883"/>
                </a:lnTo>
                <a:lnTo>
                  <a:pt x="397891" y="38912"/>
                </a:lnTo>
                <a:lnTo>
                  <a:pt x="401929" y="42811"/>
                </a:lnTo>
                <a:lnTo>
                  <a:pt x="405968" y="46647"/>
                </a:lnTo>
                <a:lnTo>
                  <a:pt x="410832" y="48577"/>
                </a:lnTo>
                <a:lnTo>
                  <a:pt x="422465" y="48577"/>
                </a:lnTo>
                <a:lnTo>
                  <a:pt x="427380" y="46634"/>
                </a:lnTo>
                <a:lnTo>
                  <a:pt x="431279" y="42735"/>
                </a:lnTo>
                <a:lnTo>
                  <a:pt x="435216" y="38849"/>
                </a:lnTo>
                <a:lnTo>
                  <a:pt x="437177" y="33883"/>
                </a:lnTo>
                <a:lnTo>
                  <a:pt x="437176" y="21907"/>
                </a:lnTo>
                <a:lnTo>
                  <a:pt x="435216" y="17145"/>
                </a:lnTo>
                <a:lnTo>
                  <a:pt x="431279" y="13246"/>
                </a:lnTo>
                <a:lnTo>
                  <a:pt x="427380" y="9309"/>
                </a:lnTo>
                <a:lnTo>
                  <a:pt x="422465" y="7340"/>
                </a:lnTo>
                <a:close/>
              </a:path>
              <a:path w="1176020" h="224155">
                <a:moveTo>
                  <a:pt x="432777" y="66814"/>
                </a:moveTo>
                <a:lnTo>
                  <a:pt x="399656" y="66814"/>
                </a:lnTo>
                <a:lnTo>
                  <a:pt x="399656" y="220446"/>
                </a:lnTo>
                <a:lnTo>
                  <a:pt x="432777" y="220446"/>
                </a:lnTo>
                <a:lnTo>
                  <a:pt x="432777" y="66814"/>
                </a:lnTo>
                <a:close/>
              </a:path>
              <a:path w="1176020" h="224155">
                <a:moveTo>
                  <a:pt x="569887" y="66814"/>
                </a:moveTo>
                <a:lnTo>
                  <a:pt x="462699" y="66814"/>
                </a:lnTo>
                <a:lnTo>
                  <a:pt x="462699" y="96443"/>
                </a:lnTo>
                <a:lnTo>
                  <a:pt x="525513" y="96443"/>
                </a:lnTo>
                <a:lnTo>
                  <a:pt x="454215" y="201142"/>
                </a:lnTo>
                <a:lnTo>
                  <a:pt x="454215" y="220446"/>
                </a:lnTo>
                <a:lnTo>
                  <a:pt x="572528" y="220446"/>
                </a:lnTo>
                <a:lnTo>
                  <a:pt x="572528" y="190817"/>
                </a:lnTo>
                <a:lnTo>
                  <a:pt x="498589" y="190817"/>
                </a:lnTo>
                <a:lnTo>
                  <a:pt x="569887" y="86118"/>
                </a:lnTo>
                <a:lnTo>
                  <a:pt x="569887" y="66814"/>
                </a:lnTo>
                <a:close/>
              </a:path>
              <a:path w="1176020" h="224155">
                <a:moveTo>
                  <a:pt x="691500" y="93230"/>
                </a:moveTo>
                <a:lnTo>
                  <a:pt x="646645" y="93230"/>
                </a:lnTo>
                <a:lnTo>
                  <a:pt x="651662" y="94615"/>
                </a:lnTo>
                <a:lnTo>
                  <a:pt x="658304" y="100126"/>
                </a:lnTo>
                <a:lnTo>
                  <a:pt x="660692" y="104038"/>
                </a:lnTo>
                <a:lnTo>
                  <a:pt x="663536" y="114160"/>
                </a:lnTo>
                <a:lnTo>
                  <a:pt x="664248" y="117690"/>
                </a:lnTo>
                <a:lnTo>
                  <a:pt x="664248" y="119735"/>
                </a:lnTo>
                <a:lnTo>
                  <a:pt x="644567" y="122519"/>
                </a:lnTo>
                <a:lnTo>
                  <a:pt x="627189" y="126450"/>
                </a:lnTo>
                <a:lnTo>
                  <a:pt x="589197" y="145386"/>
                </a:lnTo>
                <a:lnTo>
                  <a:pt x="576135" y="178206"/>
                </a:lnTo>
                <a:lnTo>
                  <a:pt x="576540" y="185090"/>
                </a:lnTo>
                <a:lnTo>
                  <a:pt x="606958" y="222161"/>
                </a:lnTo>
                <a:lnTo>
                  <a:pt x="614908" y="223939"/>
                </a:lnTo>
                <a:lnTo>
                  <a:pt x="623646" y="223939"/>
                </a:lnTo>
                <a:lnTo>
                  <a:pt x="665721" y="208026"/>
                </a:lnTo>
                <a:lnTo>
                  <a:pt x="670712" y="201561"/>
                </a:lnTo>
                <a:lnTo>
                  <a:pt x="697369" y="201561"/>
                </a:lnTo>
                <a:lnTo>
                  <a:pt x="697369" y="194602"/>
                </a:lnTo>
                <a:lnTo>
                  <a:pt x="623506" y="194602"/>
                </a:lnTo>
                <a:lnTo>
                  <a:pt x="618756" y="193217"/>
                </a:lnTo>
                <a:lnTo>
                  <a:pt x="614959" y="190461"/>
                </a:lnTo>
                <a:lnTo>
                  <a:pt x="611162" y="187667"/>
                </a:lnTo>
                <a:lnTo>
                  <a:pt x="609257" y="183108"/>
                </a:lnTo>
                <a:lnTo>
                  <a:pt x="609257" y="171856"/>
                </a:lnTo>
                <a:lnTo>
                  <a:pt x="610971" y="167462"/>
                </a:lnTo>
                <a:lnTo>
                  <a:pt x="614387" y="163614"/>
                </a:lnTo>
                <a:lnTo>
                  <a:pt x="617804" y="159715"/>
                </a:lnTo>
                <a:lnTo>
                  <a:pt x="655675" y="147362"/>
                </a:lnTo>
                <a:lnTo>
                  <a:pt x="664248" y="146164"/>
                </a:lnTo>
                <a:lnTo>
                  <a:pt x="697369" y="146164"/>
                </a:lnTo>
                <a:lnTo>
                  <a:pt x="697354" y="126450"/>
                </a:lnTo>
                <a:lnTo>
                  <a:pt x="692023" y="94373"/>
                </a:lnTo>
                <a:lnTo>
                  <a:pt x="691500" y="93230"/>
                </a:lnTo>
                <a:close/>
              </a:path>
              <a:path w="1176020" h="224155">
                <a:moveTo>
                  <a:pt x="697369" y="201561"/>
                </a:moveTo>
                <a:lnTo>
                  <a:pt x="670712" y="201561"/>
                </a:lnTo>
                <a:lnTo>
                  <a:pt x="668312" y="220446"/>
                </a:lnTo>
                <a:lnTo>
                  <a:pt x="697369" y="220446"/>
                </a:lnTo>
                <a:lnTo>
                  <a:pt x="697369" y="201561"/>
                </a:lnTo>
                <a:close/>
              </a:path>
              <a:path w="1176020" h="224155">
                <a:moveTo>
                  <a:pt x="697369" y="146164"/>
                </a:moveTo>
                <a:lnTo>
                  <a:pt x="664248" y="146164"/>
                </a:lnTo>
                <a:lnTo>
                  <a:pt x="664248" y="178066"/>
                </a:lnTo>
                <a:lnTo>
                  <a:pt x="658596" y="182956"/>
                </a:lnTo>
                <a:lnTo>
                  <a:pt x="652868" y="186944"/>
                </a:lnTo>
                <a:lnTo>
                  <a:pt x="641337" y="193078"/>
                </a:lnTo>
                <a:lnTo>
                  <a:pt x="635381" y="194602"/>
                </a:lnTo>
                <a:lnTo>
                  <a:pt x="697369" y="194602"/>
                </a:lnTo>
                <a:lnTo>
                  <a:pt x="697369" y="146164"/>
                </a:lnTo>
                <a:close/>
              </a:path>
              <a:path w="1176020" h="224155">
                <a:moveTo>
                  <a:pt x="643445" y="63322"/>
                </a:moveTo>
                <a:lnTo>
                  <a:pt x="635330" y="63322"/>
                </a:lnTo>
                <a:lnTo>
                  <a:pt x="627634" y="64363"/>
                </a:lnTo>
                <a:lnTo>
                  <a:pt x="587933" y="81229"/>
                </a:lnTo>
                <a:lnTo>
                  <a:pt x="580478" y="86118"/>
                </a:lnTo>
                <a:lnTo>
                  <a:pt x="595083" y="111328"/>
                </a:lnTo>
                <a:lnTo>
                  <a:pt x="601477" y="107117"/>
                </a:lnTo>
                <a:lnTo>
                  <a:pt x="607477" y="103458"/>
                </a:lnTo>
                <a:lnTo>
                  <a:pt x="613084" y="100350"/>
                </a:lnTo>
                <a:lnTo>
                  <a:pt x="618299" y="97790"/>
                </a:lnTo>
                <a:lnTo>
                  <a:pt x="625043" y="94754"/>
                </a:lnTo>
                <a:lnTo>
                  <a:pt x="632269" y="93230"/>
                </a:lnTo>
                <a:lnTo>
                  <a:pt x="691500" y="93230"/>
                </a:lnTo>
                <a:lnTo>
                  <a:pt x="688922" y="87592"/>
                </a:lnTo>
                <a:lnTo>
                  <a:pt x="652434" y="63848"/>
                </a:lnTo>
                <a:lnTo>
                  <a:pt x="643445" y="63322"/>
                </a:lnTo>
                <a:close/>
              </a:path>
              <a:path w="1176020" h="224155">
                <a:moveTo>
                  <a:pt x="764997" y="96443"/>
                </a:moveTo>
                <a:lnTo>
                  <a:pt x="731596" y="96443"/>
                </a:lnTo>
                <a:lnTo>
                  <a:pt x="731596" y="171805"/>
                </a:lnTo>
                <a:lnTo>
                  <a:pt x="741426" y="209054"/>
                </a:lnTo>
                <a:lnTo>
                  <a:pt x="776757" y="223939"/>
                </a:lnTo>
                <a:lnTo>
                  <a:pt x="781113" y="223939"/>
                </a:lnTo>
                <a:lnTo>
                  <a:pt x="785749" y="223367"/>
                </a:lnTo>
                <a:lnTo>
                  <a:pt x="795578" y="221094"/>
                </a:lnTo>
                <a:lnTo>
                  <a:pt x="801865" y="219163"/>
                </a:lnTo>
                <a:lnTo>
                  <a:pt x="809510" y="216458"/>
                </a:lnTo>
                <a:lnTo>
                  <a:pt x="803417" y="194310"/>
                </a:lnTo>
                <a:lnTo>
                  <a:pt x="775093" y="194310"/>
                </a:lnTo>
                <a:lnTo>
                  <a:pt x="770750" y="192557"/>
                </a:lnTo>
                <a:lnTo>
                  <a:pt x="768413" y="189039"/>
                </a:lnTo>
                <a:lnTo>
                  <a:pt x="766140" y="185483"/>
                </a:lnTo>
                <a:lnTo>
                  <a:pt x="764997" y="179920"/>
                </a:lnTo>
                <a:lnTo>
                  <a:pt x="764997" y="96443"/>
                </a:lnTo>
                <a:close/>
              </a:path>
              <a:path w="1176020" h="224155">
                <a:moveTo>
                  <a:pt x="801751" y="188252"/>
                </a:moveTo>
                <a:lnTo>
                  <a:pt x="795489" y="190957"/>
                </a:lnTo>
                <a:lnTo>
                  <a:pt x="791019" y="192646"/>
                </a:lnTo>
                <a:lnTo>
                  <a:pt x="785749" y="193979"/>
                </a:lnTo>
                <a:lnTo>
                  <a:pt x="783450" y="194310"/>
                </a:lnTo>
                <a:lnTo>
                  <a:pt x="803417" y="194310"/>
                </a:lnTo>
                <a:lnTo>
                  <a:pt x="801751" y="188252"/>
                </a:lnTo>
                <a:close/>
              </a:path>
              <a:path w="1176020" h="224155">
                <a:moveTo>
                  <a:pt x="764997" y="26847"/>
                </a:moveTo>
                <a:lnTo>
                  <a:pt x="735507" y="26847"/>
                </a:lnTo>
                <a:lnTo>
                  <a:pt x="732878" y="67170"/>
                </a:lnTo>
                <a:lnTo>
                  <a:pt x="710298" y="68732"/>
                </a:lnTo>
                <a:lnTo>
                  <a:pt x="710298" y="96443"/>
                </a:lnTo>
                <a:lnTo>
                  <a:pt x="803821" y="96443"/>
                </a:lnTo>
                <a:lnTo>
                  <a:pt x="803821" y="66814"/>
                </a:lnTo>
                <a:lnTo>
                  <a:pt x="764997" y="66814"/>
                </a:lnTo>
                <a:lnTo>
                  <a:pt x="764997" y="26847"/>
                </a:lnTo>
                <a:close/>
              </a:path>
              <a:path w="1176020" h="224155">
                <a:moveTo>
                  <a:pt x="847191" y="7340"/>
                </a:moveTo>
                <a:lnTo>
                  <a:pt x="835558" y="7340"/>
                </a:lnTo>
                <a:lnTo>
                  <a:pt x="830694" y="9283"/>
                </a:lnTo>
                <a:lnTo>
                  <a:pt x="822617" y="17068"/>
                </a:lnTo>
                <a:lnTo>
                  <a:pt x="820597" y="21907"/>
                </a:lnTo>
                <a:lnTo>
                  <a:pt x="820597" y="33883"/>
                </a:lnTo>
                <a:lnTo>
                  <a:pt x="822617" y="38912"/>
                </a:lnTo>
                <a:lnTo>
                  <a:pt x="826655" y="42811"/>
                </a:lnTo>
                <a:lnTo>
                  <a:pt x="830694" y="46647"/>
                </a:lnTo>
                <a:lnTo>
                  <a:pt x="835558" y="48577"/>
                </a:lnTo>
                <a:lnTo>
                  <a:pt x="847191" y="48577"/>
                </a:lnTo>
                <a:lnTo>
                  <a:pt x="852106" y="46634"/>
                </a:lnTo>
                <a:lnTo>
                  <a:pt x="855992" y="42735"/>
                </a:lnTo>
                <a:lnTo>
                  <a:pt x="859942" y="38849"/>
                </a:lnTo>
                <a:lnTo>
                  <a:pt x="861890" y="33883"/>
                </a:lnTo>
                <a:lnTo>
                  <a:pt x="861890" y="21907"/>
                </a:lnTo>
                <a:lnTo>
                  <a:pt x="859942" y="17145"/>
                </a:lnTo>
                <a:lnTo>
                  <a:pt x="855992" y="13246"/>
                </a:lnTo>
                <a:lnTo>
                  <a:pt x="852106" y="9309"/>
                </a:lnTo>
                <a:lnTo>
                  <a:pt x="847191" y="7340"/>
                </a:lnTo>
                <a:close/>
              </a:path>
              <a:path w="1176020" h="224155">
                <a:moveTo>
                  <a:pt x="857491" y="66814"/>
                </a:moveTo>
                <a:lnTo>
                  <a:pt x="824369" y="66814"/>
                </a:lnTo>
                <a:lnTo>
                  <a:pt x="824369" y="220446"/>
                </a:lnTo>
                <a:lnTo>
                  <a:pt x="857491" y="220446"/>
                </a:lnTo>
                <a:lnTo>
                  <a:pt x="857491" y="66814"/>
                </a:lnTo>
                <a:close/>
              </a:path>
              <a:path w="1176020" h="224155">
                <a:moveTo>
                  <a:pt x="955014" y="63322"/>
                </a:moveTo>
                <a:lnTo>
                  <a:pt x="912002" y="78284"/>
                </a:lnTo>
                <a:lnTo>
                  <a:pt x="889417" y="110285"/>
                </a:lnTo>
                <a:lnTo>
                  <a:pt x="883920" y="143802"/>
                </a:lnTo>
                <a:lnTo>
                  <a:pt x="884531" y="155953"/>
                </a:lnTo>
                <a:lnTo>
                  <a:pt x="899006" y="195297"/>
                </a:lnTo>
                <a:lnTo>
                  <a:pt x="936775" y="221537"/>
                </a:lnTo>
                <a:lnTo>
                  <a:pt x="955014" y="223939"/>
                </a:lnTo>
                <a:lnTo>
                  <a:pt x="964279" y="223338"/>
                </a:lnTo>
                <a:lnTo>
                  <a:pt x="1004600" y="202663"/>
                </a:lnTo>
                <a:lnTo>
                  <a:pt x="1011561" y="194030"/>
                </a:lnTo>
                <a:lnTo>
                  <a:pt x="947940" y="194030"/>
                </a:lnTo>
                <a:lnTo>
                  <a:pt x="941616" y="192049"/>
                </a:lnTo>
                <a:lnTo>
                  <a:pt x="919376" y="158411"/>
                </a:lnTo>
                <a:lnTo>
                  <a:pt x="918184" y="143802"/>
                </a:lnTo>
                <a:lnTo>
                  <a:pt x="918482" y="136325"/>
                </a:lnTo>
                <a:lnTo>
                  <a:pt x="941692" y="95275"/>
                </a:lnTo>
                <a:lnTo>
                  <a:pt x="947978" y="93230"/>
                </a:lnTo>
                <a:lnTo>
                  <a:pt x="1011419" y="93230"/>
                </a:lnTo>
                <a:lnTo>
                  <a:pt x="1010749" y="92167"/>
                </a:lnTo>
                <a:lnTo>
                  <a:pt x="973196" y="65724"/>
                </a:lnTo>
                <a:lnTo>
                  <a:pt x="964279" y="63922"/>
                </a:lnTo>
                <a:lnTo>
                  <a:pt x="955014" y="63322"/>
                </a:lnTo>
                <a:close/>
              </a:path>
              <a:path w="1176020" h="224155">
                <a:moveTo>
                  <a:pt x="1011419" y="93230"/>
                </a:moveTo>
                <a:lnTo>
                  <a:pt x="962228" y="93230"/>
                </a:lnTo>
                <a:lnTo>
                  <a:pt x="968616" y="95275"/>
                </a:lnTo>
                <a:lnTo>
                  <a:pt x="976125" y="100787"/>
                </a:lnTo>
                <a:lnTo>
                  <a:pt x="991819" y="136325"/>
                </a:lnTo>
                <a:lnTo>
                  <a:pt x="992124" y="143802"/>
                </a:lnTo>
                <a:lnTo>
                  <a:pt x="991819" y="151374"/>
                </a:lnTo>
                <a:lnTo>
                  <a:pt x="968667" y="192049"/>
                </a:lnTo>
                <a:lnTo>
                  <a:pt x="962279" y="194030"/>
                </a:lnTo>
                <a:lnTo>
                  <a:pt x="1011561" y="194030"/>
                </a:lnTo>
                <a:lnTo>
                  <a:pt x="1025472" y="155953"/>
                </a:lnTo>
                <a:lnTo>
                  <a:pt x="1026096" y="143802"/>
                </a:lnTo>
                <a:lnTo>
                  <a:pt x="1025472" y="131764"/>
                </a:lnTo>
                <a:lnTo>
                  <a:pt x="1023602" y="120570"/>
                </a:lnTo>
                <a:lnTo>
                  <a:pt x="1020486" y="110219"/>
                </a:lnTo>
                <a:lnTo>
                  <a:pt x="1016127" y="100711"/>
                </a:lnTo>
                <a:lnTo>
                  <a:pt x="1011419" y="93230"/>
                </a:lnTo>
                <a:close/>
              </a:path>
              <a:path w="1176020" h="224155">
                <a:moveTo>
                  <a:pt x="1081620" y="66814"/>
                </a:moveTo>
                <a:lnTo>
                  <a:pt x="1052487" y="66814"/>
                </a:lnTo>
                <a:lnTo>
                  <a:pt x="1052487" y="220446"/>
                </a:lnTo>
                <a:lnTo>
                  <a:pt x="1085608" y="220446"/>
                </a:lnTo>
                <a:lnTo>
                  <a:pt x="1085608" y="113322"/>
                </a:lnTo>
                <a:lnTo>
                  <a:pt x="1091730" y="107251"/>
                </a:lnTo>
                <a:lnTo>
                  <a:pt x="1097407" y="102527"/>
                </a:lnTo>
                <a:lnTo>
                  <a:pt x="1107897" y="95770"/>
                </a:lnTo>
                <a:lnTo>
                  <a:pt x="1113713" y="94094"/>
                </a:lnTo>
                <a:lnTo>
                  <a:pt x="1170882" y="94094"/>
                </a:lnTo>
                <a:lnTo>
                  <a:pt x="1169229" y="89446"/>
                </a:lnTo>
                <a:lnTo>
                  <a:pt x="1079080" y="89446"/>
                </a:lnTo>
                <a:lnTo>
                  <a:pt x="1081620" y="66814"/>
                </a:lnTo>
                <a:close/>
              </a:path>
              <a:path w="1176020" h="224155">
                <a:moveTo>
                  <a:pt x="1170882" y="94094"/>
                </a:moveTo>
                <a:lnTo>
                  <a:pt x="1127912" y="94094"/>
                </a:lnTo>
                <a:lnTo>
                  <a:pt x="1133538" y="96545"/>
                </a:lnTo>
                <a:lnTo>
                  <a:pt x="1136967" y="101434"/>
                </a:lnTo>
                <a:lnTo>
                  <a:pt x="1142085" y="220446"/>
                </a:lnTo>
                <a:lnTo>
                  <a:pt x="1175499" y="220446"/>
                </a:lnTo>
                <a:lnTo>
                  <a:pt x="1175499" y="124498"/>
                </a:lnTo>
                <a:lnTo>
                  <a:pt x="1174754" y="110786"/>
                </a:lnTo>
                <a:lnTo>
                  <a:pt x="1172521" y="98702"/>
                </a:lnTo>
                <a:lnTo>
                  <a:pt x="1170882" y="94094"/>
                </a:lnTo>
                <a:close/>
              </a:path>
              <a:path w="1176020" h="224155">
                <a:moveTo>
                  <a:pt x="1126210" y="63322"/>
                </a:moveTo>
                <a:lnTo>
                  <a:pt x="1087283" y="79103"/>
                </a:lnTo>
                <a:lnTo>
                  <a:pt x="1079080" y="89446"/>
                </a:lnTo>
                <a:lnTo>
                  <a:pt x="1169229" y="89446"/>
                </a:lnTo>
                <a:lnTo>
                  <a:pt x="1138133" y="64329"/>
                </a:lnTo>
                <a:lnTo>
                  <a:pt x="1126210" y="63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621199" y="2793105"/>
            <a:ext cx="54324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60" dirty="0">
                <a:latin typeface="Tahoma"/>
                <a:cs typeface="Tahoma"/>
              </a:rPr>
              <a:t>of</a:t>
            </a:r>
            <a:r>
              <a:rPr sz="2300" spc="-22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CPU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resources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and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improve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overall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system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3794" y="2873616"/>
            <a:ext cx="1532255" cy="28463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6641953" y="2793105"/>
            <a:ext cx="965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90" dirty="0">
                <a:latin typeface="Tahoma"/>
                <a:cs typeface="Tahoma"/>
              </a:rPr>
              <a:t>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7944" y="4400575"/>
            <a:ext cx="1732051" cy="31375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14822" y="4313421"/>
            <a:ext cx="507619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36570" algn="l"/>
              </a:tabLst>
            </a:pPr>
            <a:r>
              <a:rPr sz="2500" spc="-10" dirty="0">
                <a:latin typeface="Tahoma"/>
                <a:cs typeface="Tahoma"/>
              </a:rPr>
              <a:t>Ensuring</a:t>
            </a:r>
            <a:r>
              <a:rPr sz="2500" dirty="0">
                <a:latin typeface="Tahoma"/>
                <a:cs typeface="Tahoma"/>
              </a:rPr>
              <a:t>	</a:t>
            </a:r>
            <a:r>
              <a:rPr sz="2500" spc="-65" dirty="0">
                <a:latin typeface="Tahoma"/>
                <a:cs typeface="Tahoma"/>
              </a:rPr>
              <a:t>through</a:t>
            </a:r>
            <a:r>
              <a:rPr sz="2500" spc="-21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proper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9242" y="4404411"/>
            <a:ext cx="2097366" cy="3099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9212" y="4694421"/>
            <a:ext cx="516191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latin typeface="Tahoma"/>
                <a:cs typeface="Tahoma"/>
              </a:rPr>
              <a:t>mechanisms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is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essential</a:t>
            </a:r>
            <a:r>
              <a:rPr sz="2500" spc="-235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for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preventing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9486" y="4785411"/>
            <a:ext cx="2001939" cy="24587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520062" y="4694421"/>
            <a:ext cx="53721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Tahoma"/>
                <a:cs typeface="Tahoma"/>
              </a:rPr>
              <a:t>and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2744" y="5166411"/>
            <a:ext cx="1763712" cy="3144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31320" y="5075421"/>
            <a:ext cx="616204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42970" algn="l"/>
              </a:tabLst>
            </a:pPr>
            <a:r>
              <a:rPr sz="2500" spc="-10" dirty="0">
                <a:latin typeface="Tahoma"/>
                <a:cs typeface="Tahoma"/>
              </a:rPr>
              <a:t>maintaining</a:t>
            </a:r>
            <a:r>
              <a:rPr sz="2500" dirty="0">
                <a:latin typeface="Tahoma"/>
                <a:cs typeface="Tahoma"/>
              </a:rPr>
              <a:t>	</a:t>
            </a:r>
            <a:r>
              <a:rPr sz="2500" spc="-160" dirty="0">
                <a:latin typeface="Tahoma"/>
                <a:cs typeface="Tahoma"/>
              </a:rPr>
              <a:t>.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Techniques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such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671414" y="5195887"/>
            <a:ext cx="1096010" cy="216535"/>
          </a:xfrm>
          <a:custGeom>
            <a:avLst/>
            <a:gdLst/>
            <a:ahLst/>
            <a:cxnLst/>
            <a:rect l="l" t="t" r="r" b="b"/>
            <a:pathLst>
              <a:path w="1096009" h="216535">
                <a:moveTo>
                  <a:pt x="31991" y="43878"/>
                </a:moveTo>
                <a:lnTo>
                  <a:pt x="0" y="43878"/>
                </a:lnTo>
                <a:lnTo>
                  <a:pt x="0" y="212559"/>
                </a:lnTo>
                <a:lnTo>
                  <a:pt x="36372" y="212559"/>
                </a:lnTo>
                <a:lnTo>
                  <a:pt x="36372" y="94792"/>
                </a:lnTo>
                <a:lnTo>
                  <a:pt x="45554" y="85623"/>
                </a:lnTo>
                <a:lnTo>
                  <a:pt x="54336" y="79070"/>
                </a:lnTo>
                <a:lnTo>
                  <a:pt x="62718" y="75136"/>
                </a:lnTo>
                <a:lnTo>
                  <a:pt x="70700" y="73825"/>
                </a:lnTo>
                <a:lnTo>
                  <a:pt x="220256" y="73825"/>
                </a:lnTo>
                <a:lnTo>
                  <a:pt x="218332" y="68478"/>
                </a:lnTo>
                <a:lnTo>
                  <a:pt x="29235" y="68478"/>
                </a:lnTo>
                <a:lnTo>
                  <a:pt x="31991" y="43878"/>
                </a:lnTo>
                <a:close/>
              </a:path>
              <a:path w="1096009" h="216535">
                <a:moveTo>
                  <a:pt x="159981" y="73825"/>
                </a:moveTo>
                <a:lnTo>
                  <a:pt x="78879" y="73825"/>
                </a:lnTo>
                <a:lnTo>
                  <a:pt x="84823" y="76517"/>
                </a:lnTo>
                <a:lnTo>
                  <a:pt x="88531" y="81876"/>
                </a:lnTo>
                <a:lnTo>
                  <a:pt x="94157" y="212559"/>
                </a:lnTo>
                <a:lnTo>
                  <a:pt x="130835" y="212559"/>
                </a:lnTo>
                <a:lnTo>
                  <a:pt x="130835" y="94792"/>
                </a:lnTo>
                <a:lnTo>
                  <a:pt x="136779" y="88163"/>
                </a:lnTo>
                <a:lnTo>
                  <a:pt x="142697" y="83032"/>
                </a:lnTo>
                <a:lnTo>
                  <a:pt x="154533" y="75679"/>
                </a:lnTo>
                <a:lnTo>
                  <a:pt x="159981" y="73825"/>
                </a:lnTo>
                <a:close/>
              </a:path>
              <a:path w="1096009" h="216535">
                <a:moveTo>
                  <a:pt x="220256" y="73825"/>
                </a:moveTo>
                <a:lnTo>
                  <a:pt x="173278" y="73825"/>
                </a:lnTo>
                <a:lnTo>
                  <a:pt x="179324" y="76517"/>
                </a:lnTo>
                <a:lnTo>
                  <a:pt x="183083" y="81876"/>
                </a:lnTo>
                <a:lnTo>
                  <a:pt x="188709" y="212559"/>
                </a:lnTo>
                <a:lnTo>
                  <a:pt x="225386" y="212559"/>
                </a:lnTo>
                <a:lnTo>
                  <a:pt x="225386" y="107226"/>
                </a:lnTo>
                <a:lnTo>
                  <a:pt x="224560" y="92166"/>
                </a:lnTo>
                <a:lnTo>
                  <a:pt x="222081" y="78897"/>
                </a:lnTo>
                <a:lnTo>
                  <a:pt x="220256" y="73825"/>
                </a:lnTo>
                <a:close/>
              </a:path>
              <a:path w="1096009" h="216535">
                <a:moveTo>
                  <a:pt x="77114" y="40043"/>
                </a:moveTo>
                <a:lnTo>
                  <a:pt x="37388" y="57473"/>
                </a:lnTo>
                <a:lnTo>
                  <a:pt x="29235" y="68478"/>
                </a:lnTo>
                <a:lnTo>
                  <a:pt x="218332" y="68478"/>
                </a:lnTo>
                <a:lnTo>
                  <a:pt x="217950" y="67415"/>
                </a:lnTo>
                <a:lnTo>
                  <a:pt x="215894" y="63969"/>
                </a:lnTo>
                <a:lnTo>
                  <a:pt x="122859" y="63969"/>
                </a:lnTo>
                <a:lnTo>
                  <a:pt x="121818" y="60744"/>
                </a:lnTo>
                <a:lnTo>
                  <a:pt x="86874" y="40640"/>
                </a:lnTo>
                <a:lnTo>
                  <a:pt x="77114" y="40043"/>
                </a:lnTo>
                <a:close/>
              </a:path>
              <a:path w="1096009" h="216535">
                <a:moveTo>
                  <a:pt x="171665" y="40043"/>
                </a:moveTo>
                <a:lnTo>
                  <a:pt x="132842" y="55245"/>
                </a:lnTo>
                <a:lnTo>
                  <a:pt x="122859" y="63969"/>
                </a:lnTo>
                <a:lnTo>
                  <a:pt x="215894" y="63969"/>
                </a:lnTo>
                <a:lnTo>
                  <a:pt x="184462" y="41148"/>
                </a:lnTo>
                <a:lnTo>
                  <a:pt x="171665" y="40043"/>
                </a:lnTo>
                <a:close/>
              </a:path>
              <a:path w="1096009" h="216535">
                <a:moveTo>
                  <a:pt x="298323" y="43878"/>
                </a:moveTo>
                <a:lnTo>
                  <a:pt x="261962" y="43878"/>
                </a:lnTo>
                <a:lnTo>
                  <a:pt x="261962" y="149212"/>
                </a:lnTo>
                <a:lnTo>
                  <a:pt x="269399" y="189099"/>
                </a:lnTo>
                <a:lnTo>
                  <a:pt x="302969" y="215295"/>
                </a:lnTo>
                <a:lnTo>
                  <a:pt x="315772" y="216395"/>
                </a:lnTo>
                <a:lnTo>
                  <a:pt x="324582" y="215857"/>
                </a:lnTo>
                <a:lnTo>
                  <a:pt x="362980" y="192593"/>
                </a:lnTo>
                <a:lnTo>
                  <a:pt x="366890" y="186042"/>
                </a:lnTo>
                <a:lnTo>
                  <a:pt x="396392" y="186042"/>
                </a:lnTo>
                <a:lnTo>
                  <a:pt x="396392" y="182918"/>
                </a:lnTo>
                <a:lnTo>
                  <a:pt x="314210" y="182918"/>
                </a:lnTo>
                <a:lnTo>
                  <a:pt x="307975" y="180213"/>
                </a:lnTo>
                <a:lnTo>
                  <a:pt x="298434" y="149212"/>
                </a:lnTo>
                <a:lnTo>
                  <a:pt x="298323" y="43878"/>
                </a:lnTo>
                <a:close/>
              </a:path>
              <a:path w="1096009" h="216535">
                <a:moveTo>
                  <a:pt x="396392" y="186042"/>
                </a:moveTo>
                <a:lnTo>
                  <a:pt x="366890" y="186042"/>
                </a:lnTo>
                <a:lnTo>
                  <a:pt x="364020" y="212559"/>
                </a:lnTo>
                <a:lnTo>
                  <a:pt x="396392" y="212559"/>
                </a:lnTo>
                <a:lnTo>
                  <a:pt x="396392" y="186042"/>
                </a:lnTo>
                <a:close/>
              </a:path>
              <a:path w="1096009" h="216535">
                <a:moveTo>
                  <a:pt x="396392" y="43878"/>
                </a:moveTo>
                <a:lnTo>
                  <a:pt x="359714" y="43878"/>
                </a:lnTo>
                <a:lnTo>
                  <a:pt x="359714" y="159689"/>
                </a:lnTo>
                <a:lnTo>
                  <a:pt x="353415" y="167513"/>
                </a:lnTo>
                <a:lnTo>
                  <a:pt x="347370" y="173355"/>
                </a:lnTo>
                <a:lnTo>
                  <a:pt x="335788" y="181025"/>
                </a:lnTo>
                <a:lnTo>
                  <a:pt x="329526" y="182918"/>
                </a:lnTo>
                <a:lnTo>
                  <a:pt x="396392" y="182918"/>
                </a:lnTo>
                <a:lnTo>
                  <a:pt x="396392" y="43878"/>
                </a:lnTo>
                <a:close/>
              </a:path>
              <a:path w="1096009" h="216535">
                <a:moveTo>
                  <a:pt x="478002" y="76415"/>
                </a:moveTo>
                <a:lnTo>
                  <a:pt x="441325" y="76415"/>
                </a:lnTo>
                <a:lnTo>
                  <a:pt x="441325" y="159143"/>
                </a:lnTo>
                <a:lnTo>
                  <a:pt x="452120" y="200050"/>
                </a:lnTo>
                <a:lnTo>
                  <a:pt x="490905" y="216395"/>
                </a:lnTo>
                <a:lnTo>
                  <a:pt x="495706" y="216395"/>
                </a:lnTo>
                <a:lnTo>
                  <a:pt x="500786" y="215773"/>
                </a:lnTo>
                <a:lnTo>
                  <a:pt x="511581" y="213271"/>
                </a:lnTo>
                <a:lnTo>
                  <a:pt x="518490" y="211150"/>
                </a:lnTo>
                <a:lnTo>
                  <a:pt x="526884" y="208178"/>
                </a:lnTo>
                <a:lnTo>
                  <a:pt x="520194" y="183870"/>
                </a:lnTo>
                <a:lnTo>
                  <a:pt x="489089" y="183870"/>
                </a:lnTo>
                <a:lnTo>
                  <a:pt x="484314" y="181940"/>
                </a:lnTo>
                <a:lnTo>
                  <a:pt x="481761" y="178079"/>
                </a:lnTo>
                <a:lnTo>
                  <a:pt x="479259" y="174167"/>
                </a:lnTo>
                <a:lnTo>
                  <a:pt x="478002" y="168059"/>
                </a:lnTo>
                <a:lnTo>
                  <a:pt x="478002" y="76415"/>
                </a:lnTo>
                <a:close/>
              </a:path>
              <a:path w="1096009" h="216535">
                <a:moveTo>
                  <a:pt x="518363" y="177215"/>
                </a:moveTo>
                <a:lnTo>
                  <a:pt x="511467" y="180187"/>
                </a:lnTo>
                <a:lnTo>
                  <a:pt x="506577" y="182041"/>
                </a:lnTo>
                <a:lnTo>
                  <a:pt x="500786" y="183502"/>
                </a:lnTo>
                <a:lnTo>
                  <a:pt x="498259" y="183870"/>
                </a:lnTo>
                <a:lnTo>
                  <a:pt x="520194" y="183870"/>
                </a:lnTo>
                <a:lnTo>
                  <a:pt x="518363" y="177215"/>
                </a:lnTo>
                <a:close/>
              </a:path>
              <a:path w="1096009" h="216535">
                <a:moveTo>
                  <a:pt x="478002" y="0"/>
                </a:moveTo>
                <a:lnTo>
                  <a:pt x="445630" y="0"/>
                </a:lnTo>
                <a:lnTo>
                  <a:pt x="442734" y="44272"/>
                </a:lnTo>
                <a:lnTo>
                  <a:pt x="417944" y="45986"/>
                </a:lnTo>
                <a:lnTo>
                  <a:pt x="417944" y="76415"/>
                </a:lnTo>
                <a:lnTo>
                  <a:pt x="520623" y="76415"/>
                </a:lnTo>
                <a:lnTo>
                  <a:pt x="520623" y="43878"/>
                </a:lnTo>
                <a:lnTo>
                  <a:pt x="478002" y="43878"/>
                </a:lnTo>
                <a:lnTo>
                  <a:pt x="478002" y="0"/>
                </a:lnTo>
                <a:close/>
              </a:path>
              <a:path w="1096009" h="216535">
                <a:moveTo>
                  <a:pt x="602996" y="40043"/>
                </a:moveTo>
                <a:lnTo>
                  <a:pt x="565772" y="50990"/>
                </a:lnTo>
                <a:lnTo>
                  <a:pt x="537616" y="81800"/>
                </a:lnTo>
                <a:lnTo>
                  <a:pt x="527105" y="124663"/>
                </a:lnTo>
                <a:lnTo>
                  <a:pt x="527002" y="130238"/>
                </a:lnTo>
                <a:lnTo>
                  <a:pt x="527579" y="141585"/>
                </a:lnTo>
                <a:lnTo>
                  <a:pt x="543481" y="184597"/>
                </a:lnTo>
                <a:lnTo>
                  <a:pt x="576003" y="210373"/>
                </a:lnTo>
                <a:lnTo>
                  <a:pt x="607225" y="216395"/>
                </a:lnTo>
                <a:lnTo>
                  <a:pt x="615711" y="216073"/>
                </a:lnTo>
                <a:lnTo>
                  <a:pt x="659265" y="200677"/>
                </a:lnTo>
                <a:lnTo>
                  <a:pt x="666978" y="195910"/>
                </a:lnTo>
                <a:lnTo>
                  <a:pt x="660338" y="184175"/>
                </a:lnTo>
                <a:lnTo>
                  <a:pt x="601433" y="184175"/>
                </a:lnTo>
                <a:lnTo>
                  <a:pt x="593534" y="182143"/>
                </a:lnTo>
                <a:lnTo>
                  <a:pt x="566140" y="154292"/>
                </a:lnTo>
                <a:lnTo>
                  <a:pt x="563257" y="140144"/>
                </a:lnTo>
                <a:lnTo>
                  <a:pt x="668299" y="140144"/>
                </a:lnTo>
                <a:lnTo>
                  <a:pt x="669493" y="134467"/>
                </a:lnTo>
                <a:lnTo>
                  <a:pt x="670229" y="130238"/>
                </a:lnTo>
                <a:lnTo>
                  <a:pt x="670750" y="124663"/>
                </a:lnTo>
                <a:lnTo>
                  <a:pt x="670877" y="121983"/>
                </a:lnTo>
                <a:lnTo>
                  <a:pt x="670877" y="119418"/>
                </a:lnTo>
                <a:lnTo>
                  <a:pt x="670466" y="109880"/>
                </a:lnTo>
                <a:lnTo>
                  <a:pt x="564184" y="109880"/>
                </a:lnTo>
                <a:lnTo>
                  <a:pt x="565226" y="104546"/>
                </a:lnTo>
                <a:lnTo>
                  <a:pt x="590588" y="74142"/>
                </a:lnTo>
                <a:lnTo>
                  <a:pt x="596900" y="72263"/>
                </a:lnTo>
                <a:lnTo>
                  <a:pt x="659936" y="72263"/>
                </a:lnTo>
                <a:lnTo>
                  <a:pt x="658481" y="69502"/>
                </a:lnTo>
                <a:lnTo>
                  <a:pt x="622749" y="42565"/>
                </a:lnTo>
                <a:lnTo>
                  <a:pt x="613235" y="40673"/>
                </a:lnTo>
                <a:lnTo>
                  <a:pt x="602996" y="40043"/>
                </a:lnTo>
                <a:close/>
              </a:path>
              <a:path w="1096009" h="216535">
                <a:moveTo>
                  <a:pt x="893165" y="40043"/>
                </a:moveTo>
                <a:lnTo>
                  <a:pt x="855941" y="50990"/>
                </a:lnTo>
                <a:lnTo>
                  <a:pt x="827786" y="81800"/>
                </a:lnTo>
                <a:lnTo>
                  <a:pt x="817274" y="124663"/>
                </a:lnTo>
                <a:lnTo>
                  <a:pt x="817172" y="130238"/>
                </a:lnTo>
                <a:lnTo>
                  <a:pt x="817749" y="141585"/>
                </a:lnTo>
                <a:lnTo>
                  <a:pt x="833649" y="184597"/>
                </a:lnTo>
                <a:lnTo>
                  <a:pt x="866172" y="210373"/>
                </a:lnTo>
                <a:lnTo>
                  <a:pt x="897394" y="216395"/>
                </a:lnTo>
                <a:lnTo>
                  <a:pt x="905881" y="216073"/>
                </a:lnTo>
                <a:lnTo>
                  <a:pt x="949429" y="200677"/>
                </a:lnTo>
                <a:lnTo>
                  <a:pt x="957135" y="195910"/>
                </a:lnTo>
                <a:lnTo>
                  <a:pt x="950501" y="184175"/>
                </a:lnTo>
                <a:lnTo>
                  <a:pt x="891603" y="184175"/>
                </a:lnTo>
                <a:lnTo>
                  <a:pt x="883704" y="182143"/>
                </a:lnTo>
                <a:lnTo>
                  <a:pt x="856310" y="154292"/>
                </a:lnTo>
                <a:lnTo>
                  <a:pt x="853427" y="140144"/>
                </a:lnTo>
                <a:lnTo>
                  <a:pt x="958469" y="140144"/>
                </a:lnTo>
                <a:lnTo>
                  <a:pt x="959662" y="134467"/>
                </a:lnTo>
                <a:lnTo>
                  <a:pt x="960399" y="130238"/>
                </a:lnTo>
                <a:lnTo>
                  <a:pt x="960920" y="124663"/>
                </a:lnTo>
                <a:lnTo>
                  <a:pt x="961047" y="121983"/>
                </a:lnTo>
                <a:lnTo>
                  <a:pt x="961047" y="119418"/>
                </a:lnTo>
                <a:lnTo>
                  <a:pt x="960635" y="109880"/>
                </a:lnTo>
                <a:lnTo>
                  <a:pt x="854354" y="109880"/>
                </a:lnTo>
                <a:lnTo>
                  <a:pt x="855395" y="104546"/>
                </a:lnTo>
                <a:lnTo>
                  <a:pt x="880757" y="74142"/>
                </a:lnTo>
                <a:lnTo>
                  <a:pt x="887069" y="72263"/>
                </a:lnTo>
                <a:lnTo>
                  <a:pt x="950106" y="72263"/>
                </a:lnTo>
                <a:lnTo>
                  <a:pt x="948651" y="69502"/>
                </a:lnTo>
                <a:lnTo>
                  <a:pt x="912918" y="42565"/>
                </a:lnTo>
                <a:lnTo>
                  <a:pt x="903404" y="40673"/>
                </a:lnTo>
                <a:lnTo>
                  <a:pt x="893165" y="40043"/>
                </a:lnTo>
                <a:close/>
              </a:path>
              <a:path w="1096009" h="216535">
                <a:moveTo>
                  <a:pt x="711492" y="43878"/>
                </a:moveTo>
                <a:lnTo>
                  <a:pt x="670280" y="43878"/>
                </a:lnTo>
                <a:lnTo>
                  <a:pt x="721969" y="124891"/>
                </a:lnTo>
                <a:lnTo>
                  <a:pt x="666521" y="212559"/>
                </a:lnTo>
                <a:lnTo>
                  <a:pt x="706729" y="212559"/>
                </a:lnTo>
                <a:lnTo>
                  <a:pt x="733871" y="166814"/>
                </a:lnTo>
                <a:lnTo>
                  <a:pt x="736600" y="162115"/>
                </a:lnTo>
                <a:lnTo>
                  <a:pt x="740752" y="154762"/>
                </a:lnTo>
                <a:lnTo>
                  <a:pt x="741807" y="152031"/>
                </a:lnTo>
                <a:lnTo>
                  <a:pt x="742403" y="149237"/>
                </a:lnTo>
                <a:lnTo>
                  <a:pt x="780547" y="149237"/>
                </a:lnTo>
                <a:lnTo>
                  <a:pt x="766165" y="127012"/>
                </a:lnTo>
                <a:lnTo>
                  <a:pt x="781846" y="101523"/>
                </a:lnTo>
                <a:lnTo>
                  <a:pt x="745769" y="101523"/>
                </a:lnTo>
                <a:lnTo>
                  <a:pt x="745185" y="99441"/>
                </a:lnTo>
                <a:lnTo>
                  <a:pt x="744296" y="97421"/>
                </a:lnTo>
                <a:lnTo>
                  <a:pt x="740435" y="91211"/>
                </a:lnTo>
                <a:lnTo>
                  <a:pt x="737819" y="86944"/>
                </a:lnTo>
                <a:lnTo>
                  <a:pt x="734612" y="81597"/>
                </a:lnTo>
                <a:lnTo>
                  <a:pt x="711492" y="43878"/>
                </a:lnTo>
                <a:close/>
              </a:path>
              <a:path w="1096009" h="216535">
                <a:moveTo>
                  <a:pt x="780547" y="149237"/>
                </a:moveTo>
                <a:lnTo>
                  <a:pt x="742403" y="149237"/>
                </a:lnTo>
                <a:lnTo>
                  <a:pt x="743102" y="152082"/>
                </a:lnTo>
                <a:lnTo>
                  <a:pt x="744296" y="154838"/>
                </a:lnTo>
                <a:lnTo>
                  <a:pt x="748957" y="162140"/>
                </a:lnTo>
                <a:lnTo>
                  <a:pt x="751739" y="166839"/>
                </a:lnTo>
                <a:lnTo>
                  <a:pt x="754278" y="171513"/>
                </a:lnTo>
                <a:lnTo>
                  <a:pt x="780313" y="212559"/>
                </a:lnTo>
                <a:lnTo>
                  <a:pt x="821524" y="212559"/>
                </a:lnTo>
                <a:lnTo>
                  <a:pt x="780547" y="149237"/>
                </a:lnTo>
                <a:close/>
              </a:path>
              <a:path w="1096009" h="216535">
                <a:moveTo>
                  <a:pt x="651802" y="169087"/>
                </a:moveTo>
                <a:lnTo>
                  <a:pt x="616966" y="184175"/>
                </a:lnTo>
                <a:lnTo>
                  <a:pt x="660338" y="184175"/>
                </a:lnTo>
                <a:lnTo>
                  <a:pt x="651802" y="169087"/>
                </a:lnTo>
                <a:close/>
              </a:path>
              <a:path w="1096009" h="216535">
                <a:moveTo>
                  <a:pt x="941971" y="169087"/>
                </a:moveTo>
                <a:lnTo>
                  <a:pt x="907148" y="184175"/>
                </a:lnTo>
                <a:lnTo>
                  <a:pt x="950501" y="184175"/>
                </a:lnTo>
                <a:lnTo>
                  <a:pt x="941971" y="169087"/>
                </a:lnTo>
                <a:close/>
              </a:path>
              <a:path w="1096009" h="216535">
                <a:moveTo>
                  <a:pt x="659936" y="72263"/>
                </a:moveTo>
                <a:lnTo>
                  <a:pt x="603313" y="72263"/>
                </a:lnTo>
                <a:lnTo>
                  <a:pt x="610771" y="72943"/>
                </a:lnTo>
                <a:lnTo>
                  <a:pt x="617351" y="74983"/>
                </a:lnTo>
                <a:lnTo>
                  <a:pt x="636701" y="109880"/>
                </a:lnTo>
                <a:lnTo>
                  <a:pt x="670466" y="109880"/>
                </a:lnTo>
                <a:lnTo>
                  <a:pt x="670379" y="107878"/>
                </a:lnTo>
                <a:lnTo>
                  <a:pt x="668885" y="97110"/>
                </a:lnTo>
                <a:lnTo>
                  <a:pt x="666393" y="87114"/>
                </a:lnTo>
                <a:lnTo>
                  <a:pt x="662901" y="77889"/>
                </a:lnTo>
                <a:lnTo>
                  <a:pt x="659936" y="72263"/>
                </a:lnTo>
                <a:close/>
              </a:path>
              <a:path w="1096009" h="216535">
                <a:moveTo>
                  <a:pt x="950106" y="72263"/>
                </a:moveTo>
                <a:lnTo>
                  <a:pt x="893483" y="72263"/>
                </a:lnTo>
                <a:lnTo>
                  <a:pt x="900940" y="72943"/>
                </a:lnTo>
                <a:lnTo>
                  <a:pt x="907519" y="74983"/>
                </a:lnTo>
                <a:lnTo>
                  <a:pt x="926871" y="109880"/>
                </a:lnTo>
                <a:lnTo>
                  <a:pt x="960635" y="109880"/>
                </a:lnTo>
                <a:lnTo>
                  <a:pt x="960549" y="107878"/>
                </a:lnTo>
                <a:lnTo>
                  <a:pt x="959054" y="97110"/>
                </a:lnTo>
                <a:lnTo>
                  <a:pt x="956562" y="87114"/>
                </a:lnTo>
                <a:lnTo>
                  <a:pt x="953071" y="77889"/>
                </a:lnTo>
                <a:lnTo>
                  <a:pt x="950106" y="72263"/>
                </a:lnTo>
                <a:close/>
              </a:path>
              <a:path w="1096009" h="216535">
                <a:moveTo>
                  <a:pt x="817308" y="43878"/>
                </a:moveTo>
                <a:lnTo>
                  <a:pt x="777189" y="43878"/>
                </a:lnTo>
                <a:lnTo>
                  <a:pt x="755129" y="82905"/>
                </a:lnTo>
                <a:lnTo>
                  <a:pt x="750366" y="91452"/>
                </a:lnTo>
                <a:lnTo>
                  <a:pt x="747001" y="97586"/>
                </a:lnTo>
                <a:lnTo>
                  <a:pt x="746286" y="99441"/>
                </a:lnTo>
                <a:lnTo>
                  <a:pt x="745769" y="101523"/>
                </a:lnTo>
                <a:lnTo>
                  <a:pt x="781846" y="101523"/>
                </a:lnTo>
                <a:lnTo>
                  <a:pt x="817308" y="43878"/>
                </a:lnTo>
                <a:close/>
              </a:path>
              <a:path w="1096009" h="216535">
                <a:moveTo>
                  <a:pt x="986155" y="163144"/>
                </a:moveTo>
                <a:lnTo>
                  <a:pt x="966355" y="189420"/>
                </a:lnTo>
                <a:lnTo>
                  <a:pt x="974621" y="195792"/>
                </a:lnTo>
                <a:lnTo>
                  <a:pt x="982826" y="201304"/>
                </a:lnTo>
                <a:lnTo>
                  <a:pt x="1024275" y="215980"/>
                </a:lnTo>
                <a:lnTo>
                  <a:pt x="1033157" y="216395"/>
                </a:lnTo>
                <a:lnTo>
                  <a:pt x="1042539" y="215954"/>
                </a:lnTo>
                <a:lnTo>
                  <a:pt x="1079084" y="201088"/>
                </a:lnTo>
                <a:lnTo>
                  <a:pt x="1091040" y="184873"/>
                </a:lnTo>
                <a:lnTo>
                  <a:pt x="1025321" y="184873"/>
                </a:lnTo>
                <a:lnTo>
                  <a:pt x="1017587" y="183235"/>
                </a:lnTo>
                <a:lnTo>
                  <a:pt x="1010856" y="179946"/>
                </a:lnTo>
                <a:lnTo>
                  <a:pt x="1005561" y="177022"/>
                </a:lnTo>
                <a:lnTo>
                  <a:pt x="999677" y="173245"/>
                </a:lnTo>
                <a:lnTo>
                  <a:pt x="993207" y="168618"/>
                </a:lnTo>
                <a:lnTo>
                  <a:pt x="986155" y="163144"/>
                </a:lnTo>
                <a:close/>
              </a:path>
              <a:path w="1096009" h="216535">
                <a:moveTo>
                  <a:pt x="1035697" y="40043"/>
                </a:moveTo>
                <a:lnTo>
                  <a:pt x="992174" y="54597"/>
                </a:lnTo>
                <a:lnTo>
                  <a:pt x="976223" y="90246"/>
                </a:lnTo>
                <a:lnTo>
                  <a:pt x="976750" y="97706"/>
                </a:lnTo>
                <a:lnTo>
                  <a:pt x="1004760" y="131229"/>
                </a:lnTo>
                <a:lnTo>
                  <a:pt x="1033538" y="143116"/>
                </a:lnTo>
                <a:lnTo>
                  <a:pt x="1038872" y="145364"/>
                </a:lnTo>
                <a:lnTo>
                  <a:pt x="1048778" y="150253"/>
                </a:lnTo>
                <a:lnTo>
                  <a:pt x="1052588" y="152895"/>
                </a:lnTo>
                <a:lnTo>
                  <a:pt x="1058176" y="158521"/>
                </a:lnTo>
                <a:lnTo>
                  <a:pt x="1059446" y="161810"/>
                </a:lnTo>
                <a:lnTo>
                  <a:pt x="1059446" y="170726"/>
                </a:lnTo>
                <a:lnTo>
                  <a:pt x="1057541" y="175234"/>
                </a:lnTo>
                <a:lnTo>
                  <a:pt x="1049413" y="182956"/>
                </a:lnTo>
                <a:lnTo>
                  <a:pt x="1043063" y="184873"/>
                </a:lnTo>
                <a:lnTo>
                  <a:pt x="1091040" y="184873"/>
                </a:lnTo>
                <a:lnTo>
                  <a:pt x="1091389" y="184211"/>
                </a:lnTo>
                <a:lnTo>
                  <a:pt x="1093689" y="177822"/>
                </a:lnTo>
                <a:lnTo>
                  <a:pt x="1095060" y="171190"/>
                </a:lnTo>
                <a:lnTo>
                  <a:pt x="1095514" y="164312"/>
                </a:lnTo>
                <a:lnTo>
                  <a:pt x="1094986" y="156015"/>
                </a:lnTo>
                <a:lnTo>
                  <a:pt x="1072144" y="124006"/>
                </a:lnTo>
                <a:lnTo>
                  <a:pt x="1042809" y="110972"/>
                </a:lnTo>
                <a:lnTo>
                  <a:pt x="1031633" y="106464"/>
                </a:lnTo>
                <a:lnTo>
                  <a:pt x="1012266" y="92290"/>
                </a:lnTo>
                <a:lnTo>
                  <a:pt x="1012266" y="84670"/>
                </a:lnTo>
                <a:lnTo>
                  <a:pt x="1014069" y="80759"/>
                </a:lnTo>
                <a:lnTo>
                  <a:pt x="1017663" y="77266"/>
                </a:lnTo>
                <a:lnTo>
                  <a:pt x="1021257" y="73723"/>
                </a:lnTo>
                <a:lnTo>
                  <a:pt x="1027290" y="71945"/>
                </a:lnTo>
                <a:lnTo>
                  <a:pt x="1085173" y="71945"/>
                </a:lnTo>
                <a:lnTo>
                  <a:pt x="1091958" y="62801"/>
                </a:lnTo>
                <a:lnTo>
                  <a:pt x="1057611" y="43166"/>
                </a:lnTo>
                <a:lnTo>
                  <a:pt x="1043272" y="40390"/>
                </a:lnTo>
                <a:lnTo>
                  <a:pt x="1035697" y="40043"/>
                </a:lnTo>
                <a:close/>
              </a:path>
              <a:path w="1096009" h="216535">
                <a:moveTo>
                  <a:pt x="1085173" y="71945"/>
                </a:moveTo>
                <a:lnTo>
                  <a:pt x="1042047" y="71945"/>
                </a:lnTo>
                <a:lnTo>
                  <a:pt x="1047635" y="73152"/>
                </a:lnTo>
                <a:lnTo>
                  <a:pt x="1052588" y="75552"/>
                </a:lnTo>
                <a:lnTo>
                  <a:pt x="1057668" y="77889"/>
                </a:lnTo>
                <a:lnTo>
                  <a:pt x="1064526" y="82143"/>
                </a:lnTo>
                <a:lnTo>
                  <a:pt x="1073035" y="88303"/>
                </a:lnTo>
                <a:lnTo>
                  <a:pt x="1085173" y="71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751561" y="5075421"/>
            <a:ext cx="1035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05" dirty="0">
                <a:latin typeface="Tahoma"/>
                <a:cs typeface="Tahoma"/>
              </a:rPr>
              <a:t>,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2879" y="5556936"/>
            <a:ext cx="1630654" cy="30867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4673" y="5564987"/>
            <a:ext cx="2396832" cy="30062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876759" y="5465946"/>
            <a:ext cx="7016115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151255">
              <a:lnSpc>
                <a:spcPct val="100000"/>
              </a:lnSpc>
              <a:spcBef>
                <a:spcPts val="120"/>
              </a:spcBef>
              <a:tabLst>
                <a:tab pos="4356100" algn="l"/>
              </a:tabLst>
            </a:pPr>
            <a:r>
              <a:rPr sz="2500" spc="-160" dirty="0">
                <a:latin typeface="Tahoma"/>
                <a:cs typeface="Tahoma"/>
              </a:rPr>
              <a:t>,</a:t>
            </a:r>
            <a:r>
              <a:rPr sz="2500" spc="-275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</a:t>
            </a:r>
            <a:r>
              <a:rPr sz="2500" dirty="0">
                <a:latin typeface="Tahoma"/>
                <a:cs typeface="Tahoma"/>
              </a:rPr>
              <a:t>	</a:t>
            </a:r>
            <a:r>
              <a:rPr sz="2500" spc="-35" dirty="0">
                <a:latin typeface="Tahoma"/>
                <a:cs typeface="Tahoma"/>
              </a:rPr>
              <a:t>play</a:t>
            </a:r>
            <a:r>
              <a:rPr sz="2500" spc="-265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a</a:t>
            </a:r>
            <a:r>
              <a:rPr sz="2500" spc="-26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critical</a:t>
            </a:r>
            <a:r>
              <a:rPr sz="2500" spc="-260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role</a:t>
            </a:r>
            <a:r>
              <a:rPr sz="2500" spc="-26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in </a:t>
            </a:r>
            <a:r>
              <a:rPr sz="2500" spc="-70" dirty="0">
                <a:latin typeface="Tahoma"/>
                <a:cs typeface="Tahoma"/>
              </a:rPr>
              <a:t>managing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concurrent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access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35" dirty="0">
                <a:latin typeface="Tahoma"/>
                <a:cs typeface="Tahoma"/>
              </a:rPr>
              <a:t>to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shared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resources.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25"/>
              </a:spcBef>
            </a:pPr>
            <a:r>
              <a:rPr spc="-690" dirty="0"/>
              <a:t>Thread</a:t>
            </a:r>
            <a:r>
              <a:rPr spc="-775" dirty="0"/>
              <a:t> </a:t>
            </a:r>
            <a:r>
              <a:rPr spc="-695" dirty="0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18"/>
                  </a:lnTo>
                  <a:lnTo>
                    <a:pt x="97199" y="10081"/>
                  </a:lnTo>
                  <a:lnTo>
                    <a:pt x="62637" y="28798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2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45"/>
                  </a:lnTo>
                  <a:lnTo>
                    <a:pt x="97923" y="293747"/>
                  </a:lnTo>
                  <a:lnTo>
                    <a:pt x="105124" y="295905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05"/>
                  </a:lnTo>
                  <a:lnTo>
                    <a:pt x="205924" y="293027"/>
                  </a:lnTo>
                  <a:lnTo>
                    <a:pt x="213836" y="290145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09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2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18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2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59199" y="44638"/>
                  </a:lnTo>
                  <a:lnTo>
                    <a:pt x="227525" y="20160"/>
                  </a:lnTo>
                  <a:lnTo>
                    <a:pt x="191519" y="5040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18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18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798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2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1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45"/>
                  </a:lnTo>
                  <a:lnTo>
                    <a:pt x="97918" y="293746"/>
                  </a:lnTo>
                  <a:lnTo>
                    <a:pt x="105120" y="295904"/>
                  </a:lnTo>
                  <a:lnTo>
                    <a:pt x="113044" y="298787"/>
                  </a:lnTo>
                  <a:lnTo>
                    <a:pt x="120233" y="300225"/>
                  </a:lnTo>
                  <a:lnTo>
                    <a:pt x="128158" y="301664"/>
                  </a:lnTo>
                  <a:lnTo>
                    <a:pt x="136083" y="303108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4"/>
                  </a:lnTo>
                  <a:lnTo>
                    <a:pt x="205921" y="293027"/>
                  </a:lnTo>
                  <a:lnTo>
                    <a:pt x="213834" y="290145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07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1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73219" y="4313421"/>
            <a:ext cx="8339455" cy="194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05"/>
              </a:spcBef>
            </a:pPr>
            <a:r>
              <a:rPr sz="2500" spc="-45" dirty="0">
                <a:latin typeface="Tahoma"/>
                <a:cs typeface="Tahoma"/>
              </a:rPr>
              <a:t>Optimizing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40" dirty="0">
                <a:latin typeface="Tahoma"/>
                <a:cs typeface="Tahoma"/>
              </a:rPr>
              <a:t>multithreaded</a:t>
            </a:r>
            <a:r>
              <a:rPr sz="2500" spc="-200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applications</a:t>
            </a:r>
            <a:r>
              <a:rPr sz="2500" spc="-20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requires</a:t>
            </a:r>
            <a:r>
              <a:rPr sz="2500" spc="-204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careful </a:t>
            </a:r>
            <a:r>
              <a:rPr sz="2500" spc="-45" dirty="0">
                <a:latin typeface="Tahoma"/>
                <a:cs typeface="Tahoma"/>
              </a:rPr>
              <a:t>consideration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65" dirty="0">
                <a:latin typeface="Tahoma"/>
                <a:cs typeface="Tahoma"/>
              </a:rPr>
              <a:t>of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b="1" spc="-40" dirty="0">
                <a:latin typeface="Trebuchet MS"/>
                <a:cs typeface="Trebuchet MS"/>
              </a:rPr>
              <a:t>load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-55" dirty="0">
                <a:latin typeface="Trebuchet MS"/>
                <a:cs typeface="Trebuchet MS"/>
              </a:rPr>
              <a:t>balancing</a:t>
            </a:r>
            <a:r>
              <a:rPr sz="2500" spc="-55" dirty="0">
                <a:latin typeface="Tahoma"/>
                <a:cs typeface="Tahoma"/>
              </a:rPr>
              <a:t>,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b="1" spc="-85" dirty="0">
                <a:latin typeface="Trebuchet MS"/>
                <a:cs typeface="Trebuchet MS"/>
              </a:rPr>
              <a:t>overhead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-90" dirty="0">
                <a:latin typeface="Trebuchet MS"/>
                <a:cs typeface="Trebuchet MS"/>
              </a:rPr>
              <a:t>reduction</a:t>
            </a:r>
            <a:r>
              <a:rPr sz="2500" spc="-90" dirty="0">
                <a:latin typeface="Tahoma"/>
                <a:cs typeface="Tahoma"/>
              </a:rPr>
              <a:t>,</a:t>
            </a:r>
            <a:r>
              <a:rPr sz="2500" spc="-229" dirty="0">
                <a:latin typeface="Tahoma"/>
                <a:cs typeface="Tahoma"/>
              </a:rPr>
              <a:t> </a:t>
            </a:r>
            <a:r>
              <a:rPr sz="2500" spc="-25" dirty="0">
                <a:latin typeface="Tahoma"/>
                <a:cs typeface="Tahoma"/>
              </a:rPr>
              <a:t>and </a:t>
            </a:r>
            <a:r>
              <a:rPr sz="2500" b="1" spc="-105" dirty="0">
                <a:latin typeface="Trebuchet MS"/>
                <a:cs typeface="Trebuchet MS"/>
              </a:rPr>
              <a:t>resource</a:t>
            </a:r>
            <a:r>
              <a:rPr sz="2500" b="1" spc="-190" dirty="0">
                <a:latin typeface="Trebuchet MS"/>
                <a:cs typeface="Trebuchet MS"/>
              </a:rPr>
              <a:t> </a:t>
            </a:r>
            <a:r>
              <a:rPr sz="2500" b="1" spc="-90" dirty="0">
                <a:latin typeface="Trebuchet MS"/>
                <a:cs typeface="Trebuchet MS"/>
              </a:rPr>
              <a:t>contention</a:t>
            </a:r>
            <a:r>
              <a:rPr sz="2500" spc="-90" dirty="0">
                <a:latin typeface="Tahoma"/>
                <a:cs typeface="Tahoma"/>
              </a:rPr>
              <a:t>.</a:t>
            </a:r>
            <a:r>
              <a:rPr sz="2500" spc="-220" dirty="0">
                <a:latin typeface="Tahoma"/>
                <a:cs typeface="Tahoma"/>
              </a:rPr>
              <a:t> </a:t>
            </a:r>
            <a:r>
              <a:rPr sz="2500" spc="-75" dirty="0">
                <a:latin typeface="Tahoma"/>
                <a:cs typeface="Tahoma"/>
              </a:rPr>
              <a:t>Effective</a:t>
            </a:r>
            <a:r>
              <a:rPr sz="2500" spc="-215" dirty="0">
                <a:latin typeface="Tahoma"/>
                <a:cs typeface="Tahoma"/>
              </a:rPr>
              <a:t> </a:t>
            </a:r>
            <a:r>
              <a:rPr sz="2500" b="1" spc="-80" dirty="0">
                <a:latin typeface="Trebuchet MS"/>
                <a:cs typeface="Trebuchet MS"/>
              </a:rPr>
              <a:t>thread</a:t>
            </a:r>
            <a:r>
              <a:rPr sz="2500" b="1" spc="-190" dirty="0">
                <a:latin typeface="Trebuchet MS"/>
                <a:cs typeface="Trebuchet MS"/>
              </a:rPr>
              <a:t> </a:t>
            </a:r>
            <a:r>
              <a:rPr sz="2500" b="1" spc="-35" dirty="0">
                <a:latin typeface="Trebuchet MS"/>
                <a:cs typeface="Trebuchet MS"/>
              </a:rPr>
              <a:t>pooling</a:t>
            </a:r>
            <a:r>
              <a:rPr sz="2500" b="1" spc="-18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sz="2500" spc="-220" dirty="0">
                <a:latin typeface="Tahoma"/>
                <a:cs typeface="Tahoma"/>
              </a:rPr>
              <a:t> </a:t>
            </a:r>
            <a:r>
              <a:rPr sz="2500" b="1" spc="-20" dirty="0">
                <a:latin typeface="Trebuchet MS"/>
                <a:cs typeface="Trebuchet MS"/>
              </a:rPr>
              <a:t>task </a:t>
            </a:r>
            <a:r>
              <a:rPr sz="2500" b="1" spc="-55" dirty="0">
                <a:latin typeface="Trebuchet MS"/>
                <a:cs typeface="Trebuchet MS"/>
              </a:rPr>
              <a:t>scheduling</a:t>
            </a:r>
            <a:r>
              <a:rPr sz="2500" b="1" spc="-20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ahoma"/>
                <a:cs typeface="Tahoma"/>
              </a:rPr>
              <a:t>strategies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80" dirty="0">
                <a:latin typeface="Tahoma"/>
                <a:cs typeface="Tahoma"/>
              </a:rPr>
              <a:t>are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essential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spc="-70" dirty="0">
                <a:latin typeface="Tahoma"/>
                <a:cs typeface="Tahoma"/>
              </a:rPr>
              <a:t>for</a:t>
            </a:r>
            <a:r>
              <a:rPr sz="2500" spc="-22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maximizing</a:t>
            </a:r>
            <a:r>
              <a:rPr sz="2500" spc="-225" dirty="0">
                <a:latin typeface="Tahoma"/>
                <a:cs typeface="Tahoma"/>
              </a:rPr>
              <a:t> </a:t>
            </a:r>
            <a:r>
              <a:rPr sz="2500" b="1" spc="-10" dirty="0">
                <a:latin typeface="Trebuchet MS"/>
                <a:cs typeface="Trebuchet MS"/>
              </a:rPr>
              <a:t>throughput </a:t>
            </a:r>
            <a:r>
              <a:rPr sz="2500" spc="-40" dirty="0">
                <a:latin typeface="Tahoma"/>
                <a:cs typeface="Tahoma"/>
              </a:rPr>
              <a:t>and</a:t>
            </a:r>
            <a:r>
              <a:rPr sz="2500" spc="-245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minimizing</a:t>
            </a:r>
            <a:r>
              <a:rPr sz="2500" spc="-240" dirty="0">
                <a:latin typeface="Tahoma"/>
                <a:cs typeface="Tahoma"/>
              </a:rPr>
              <a:t> </a:t>
            </a:r>
            <a:r>
              <a:rPr sz="2500" b="1" spc="-10" dirty="0">
                <a:latin typeface="Trebuchet MS"/>
                <a:cs typeface="Trebuchet MS"/>
              </a:rPr>
              <a:t>latency</a:t>
            </a:r>
            <a:r>
              <a:rPr sz="2500" spc="-10" dirty="0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10" dirty="0"/>
              <a:t>Performance</a:t>
            </a:r>
            <a:r>
              <a:rPr spc="-765" dirty="0"/>
              <a:t> </a:t>
            </a:r>
            <a:r>
              <a:rPr spc="-725" dirty="0"/>
              <a:t>Considerations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8"/>
                  </a:lnTo>
                  <a:lnTo>
                    <a:pt x="475551" y="784446"/>
                  </a:lnTo>
                  <a:lnTo>
                    <a:pt x="459335" y="742162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8"/>
                  </a:lnTo>
                  <a:lnTo>
                    <a:pt x="212993" y="474402"/>
                  </a:lnTo>
                  <a:lnTo>
                    <a:pt x="172198" y="454243"/>
                  </a:lnTo>
                  <a:lnTo>
                    <a:pt x="130196" y="438042"/>
                  </a:lnTo>
                  <a:lnTo>
                    <a:pt x="87292" y="426099"/>
                  </a:lnTo>
                  <a:lnTo>
                    <a:pt x="43792" y="418713"/>
                  </a:lnTo>
                  <a:lnTo>
                    <a:pt x="0" y="416184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5"/>
                  </a:lnTo>
                  <a:lnTo>
                    <a:pt x="289746" y="306934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0"/>
                  </a:lnTo>
                  <a:lnTo>
                    <a:pt x="415356" y="170515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5"/>
                  </a:lnTo>
                  <a:lnTo>
                    <a:pt x="607578" y="208170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4"/>
                  </a:lnTo>
                  <a:lnTo>
                    <a:pt x="744419" y="334125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8" y="414326"/>
                  </a:lnTo>
                </a:path>
                <a:path w="965834" h="916305">
                  <a:moveTo>
                    <a:pt x="965528" y="418043"/>
                  </a:moveTo>
                  <a:lnTo>
                    <a:pt x="910235" y="426099"/>
                  </a:lnTo>
                  <a:lnTo>
                    <a:pt x="867149" y="438042"/>
                  </a:lnTo>
                  <a:lnTo>
                    <a:pt x="824944" y="454243"/>
                  </a:lnTo>
                  <a:lnTo>
                    <a:pt x="783931" y="474402"/>
                  </a:lnTo>
                  <a:lnTo>
                    <a:pt x="744419" y="498218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2"/>
                  </a:lnTo>
                  <a:lnTo>
                    <a:pt x="519533" y="784446"/>
                  </a:lnTo>
                  <a:lnTo>
                    <a:pt x="507469" y="827688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13"/>
                  </a:moveTo>
                  <a:lnTo>
                    <a:pt x="0" y="1841013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56502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4" dirty="0"/>
              <a:t>Advanced</a:t>
            </a:r>
            <a:r>
              <a:rPr spc="-765" dirty="0"/>
              <a:t> </a:t>
            </a:r>
            <a:r>
              <a:rPr spc="-815" dirty="0"/>
              <a:t>Techniques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73250" y="2553737"/>
            <a:ext cx="6729730" cy="1922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050" spc="-65" dirty="0">
                <a:latin typeface="Tahoma"/>
                <a:cs typeface="Tahoma"/>
              </a:rPr>
              <a:t>Advanced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multithreading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techniques,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such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as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b="1" spc="-90" dirty="0">
                <a:latin typeface="Trebuchet MS"/>
                <a:cs typeface="Trebuchet MS"/>
              </a:rPr>
              <a:t>lock-</a:t>
            </a:r>
            <a:r>
              <a:rPr sz="2050" b="1" spc="-110" dirty="0">
                <a:latin typeface="Trebuchet MS"/>
                <a:cs typeface="Trebuchet MS"/>
              </a:rPr>
              <a:t>free</a:t>
            </a:r>
            <a:r>
              <a:rPr sz="2050" b="1" spc="-150" dirty="0">
                <a:latin typeface="Trebuchet MS"/>
                <a:cs typeface="Trebuchet MS"/>
              </a:rPr>
              <a:t> </a:t>
            </a:r>
            <a:r>
              <a:rPr sz="2050" b="1" spc="-20" dirty="0">
                <a:latin typeface="Trebuchet MS"/>
                <a:cs typeface="Trebuchet MS"/>
              </a:rPr>
              <a:t>data </a:t>
            </a:r>
            <a:r>
              <a:rPr sz="2050" b="1" spc="-75" dirty="0">
                <a:latin typeface="Trebuchet MS"/>
                <a:cs typeface="Trebuchet MS"/>
              </a:rPr>
              <a:t>structures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b="1" spc="-45" dirty="0">
                <a:latin typeface="Trebuchet MS"/>
                <a:cs typeface="Trebuchet MS"/>
              </a:rPr>
              <a:t>asynchronous</a:t>
            </a:r>
            <a:r>
              <a:rPr sz="2050" b="1" spc="-150" dirty="0">
                <a:latin typeface="Trebuchet MS"/>
                <a:cs typeface="Trebuchet MS"/>
              </a:rPr>
              <a:t> </a:t>
            </a:r>
            <a:r>
              <a:rPr sz="2050" b="1" spc="-70" dirty="0">
                <a:latin typeface="Trebuchet MS"/>
                <a:cs typeface="Trebuchet MS"/>
              </a:rPr>
              <a:t>I/O</a:t>
            </a:r>
            <a:r>
              <a:rPr sz="2050" spc="-70" dirty="0">
                <a:latin typeface="Tahoma"/>
                <a:cs typeface="Tahoma"/>
              </a:rPr>
              <a:t>,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and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b="1" spc="-55" dirty="0">
                <a:latin typeface="Trebuchet MS"/>
                <a:cs typeface="Trebuchet MS"/>
              </a:rPr>
              <a:t>parallel</a:t>
            </a:r>
            <a:r>
              <a:rPr sz="2050" b="1" spc="-145" dirty="0">
                <a:latin typeface="Trebuchet MS"/>
                <a:cs typeface="Trebuchet MS"/>
              </a:rPr>
              <a:t> </a:t>
            </a:r>
            <a:r>
              <a:rPr sz="2050" b="1" spc="-40" dirty="0">
                <a:latin typeface="Trebuchet MS"/>
                <a:cs typeface="Trebuchet MS"/>
              </a:rPr>
              <a:t>algorithms</a:t>
            </a:r>
            <a:r>
              <a:rPr sz="2050" spc="-40" dirty="0">
                <a:latin typeface="Tahoma"/>
                <a:cs typeface="Tahoma"/>
              </a:rPr>
              <a:t>,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offer </a:t>
            </a:r>
            <a:r>
              <a:rPr sz="2050" spc="-50" dirty="0">
                <a:latin typeface="Tahoma"/>
                <a:cs typeface="Tahoma"/>
              </a:rPr>
              <a:t>further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opportunities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for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enhancing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b="1" spc="-85" dirty="0">
                <a:latin typeface="Trebuchet MS"/>
                <a:cs typeface="Trebuchet MS"/>
              </a:rPr>
              <a:t>efﬁciency</a:t>
            </a:r>
            <a:r>
              <a:rPr sz="2050" b="1" spc="-140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ahoma"/>
                <a:cs typeface="Tahoma"/>
              </a:rPr>
              <a:t>and</a:t>
            </a:r>
            <a:r>
              <a:rPr sz="2050" spc="509" dirty="0">
                <a:latin typeface="Tahoma"/>
                <a:cs typeface="Tahoma"/>
              </a:rPr>
              <a:t> </a:t>
            </a:r>
            <a:r>
              <a:rPr sz="2050" b="1" spc="-45" dirty="0">
                <a:latin typeface="Trebuchet MS"/>
                <a:cs typeface="Trebuchet MS"/>
              </a:rPr>
              <a:t>scalability</a:t>
            </a:r>
            <a:r>
              <a:rPr sz="2050" b="1" spc="-145" dirty="0">
                <a:latin typeface="Trebuchet MS"/>
                <a:cs typeface="Trebuchet MS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operating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systems.</a:t>
            </a:r>
            <a:r>
              <a:rPr sz="2050" spc="-16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Understanding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these </a:t>
            </a:r>
            <a:r>
              <a:rPr sz="2050" spc="-40" dirty="0">
                <a:latin typeface="Tahoma"/>
                <a:cs typeface="Tahoma"/>
              </a:rPr>
              <a:t>techniques</a:t>
            </a:r>
            <a:r>
              <a:rPr sz="2050" spc="-1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is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vital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for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leveraging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the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full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potential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of </a:t>
            </a:r>
            <a:r>
              <a:rPr sz="2050" spc="-10" dirty="0">
                <a:latin typeface="Tahoma"/>
                <a:cs typeface="Tahoma"/>
              </a:rPr>
              <a:t>multithreading.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65" dirty="0"/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pc="-90" dirty="0"/>
              <a:t>Harnessing</a:t>
            </a:r>
            <a:r>
              <a:rPr spc="-280" dirty="0"/>
              <a:t> </a:t>
            </a:r>
            <a:r>
              <a:rPr spc="-55" dirty="0"/>
              <a:t>multithreading</a:t>
            </a:r>
            <a:r>
              <a:rPr spc="-275" dirty="0"/>
              <a:t> </a:t>
            </a:r>
            <a:r>
              <a:rPr spc="-20" dirty="0"/>
              <a:t>in</a:t>
            </a:r>
            <a:r>
              <a:rPr spc="-280" dirty="0"/>
              <a:t> </a:t>
            </a:r>
            <a:r>
              <a:rPr spc="-75" dirty="0"/>
              <a:t>operating</a:t>
            </a:r>
            <a:r>
              <a:rPr spc="-275" dirty="0"/>
              <a:t> </a:t>
            </a:r>
            <a:r>
              <a:rPr spc="-110" dirty="0"/>
              <a:t>systems</a:t>
            </a:r>
            <a:r>
              <a:rPr spc="-280" dirty="0"/>
              <a:t> </a:t>
            </a:r>
            <a:r>
              <a:rPr spc="-45" dirty="0"/>
              <a:t>is</a:t>
            </a:r>
            <a:r>
              <a:rPr spc="-275" dirty="0"/>
              <a:t> </a:t>
            </a:r>
            <a:r>
              <a:rPr spc="-50" dirty="0"/>
              <a:t>a </a:t>
            </a:r>
            <a:r>
              <a:rPr spc="-65" dirty="0"/>
              <a:t>powerful</a:t>
            </a:r>
            <a:r>
              <a:rPr spc="-280" dirty="0"/>
              <a:t> </a:t>
            </a:r>
            <a:r>
              <a:rPr spc="-110" dirty="0"/>
              <a:t>strategy</a:t>
            </a:r>
            <a:r>
              <a:rPr spc="-280" dirty="0"/>
              <a:t> </a:t>
            </a:r>
            <a:r>
              <a:rPr spc="-85" dirty="0"/>
              <a:t>for</a:t>
            </a:r>
            <a:r>
              <a:rPr spc="-280" dirty="0"/>
              <a:t> </a:t>
            </a:r>
            <a:r>
              <a:rPr spc="-70" dirty="0"/>
              <a:t>achieving</a:t>
            </a:r>
            <a:r>
              <a:rPr spc="-280" dirty="0"/>
              <a:t> </a:t>
            </a:r>
            <a:r>
              <a:rPr b="1" spc="-10" dirty="0">
                <a:latin typeface="Trebuchet MS"/>
                <a:cs typeface="Trebuchet MS"/>
              </a:rPr>
              <a:t>performance </a:t>
            </a:r>
            <a:r>
              <a:rPr b="1" spc="-105" dirty="0">
                <a:latin typeface="Trebuchet MS"/>
                <a:cs typeface="Trebuchet MS"/>
              </a:rPr>
              <a:t>optimization</a:t>
            </a:r>
            <a:r>
              <a:rPr spc="-105" dirty="0"/>
              <a:t>.</a:t>
            </a:r>
            <a:r>
              <a:rPr spc="-270" dirty="0"/>
              <a:t> </a:t>
            </a:r>
            <a:r>
              <a:rPr spc="-110" dirty="0"/>
              <a:t>By</a:t>
            </a:r>
            <a:r>
              <a:rPr spc="-270" dirty="0"/>
              <a:t> </a:t>
            </a:r>
            <a:r>
              <a:rPr spc="-75" dirty="0"/>
              <a:t>embracing</a:t>
            </a:r>
            <a:r>
              <a:rPr spc="-270" dirty="0"/>
              <a:t> </a:t>
            </a:r>
            <a:r>
              <a:rPr b="1" spc="-130" dirty="0">
                <a:latin typeface="Trebuchet MS"/>
                <a:cs typeface="Trebuchet MS"/>
              </a:rPr>
              <a:t>concurrency</a:t>
            </a:r>
            <a:r>
              <a:rPr b="1" spc="-235" dirty="0">
                <a:latin typeface="Trebuchet MS"/>
                <a:cs typeface="Trebuchet MS"/>
              </a:rPr>
              <a:t> </a:t>
            </a:r>
            <a:r>
              <a:rPr spc="-25" dirty="0"/>
              <a:t>and </a:t>
            </a:r>
            <a:r>
              <a:rPr b="1" spc="-90" dirty="0">
                <a:latin typeface="Trebuchet MS"/>
                <a:cs typeface="Trebuchet MS"/>
              </a:rPr>
              <a:t>parallelism</a:t>
            </a:r>
            <a:r>
              <a:rPr spc="-90" dirty="0"/>
              <a:t>,</a:t>
            </a:r>
            <a:r>
              <a:rPr spc="-285" dirty="0"/>
              <a:t> </a:t>
            </a:r>
            <a:r>
              <a:rPr spc="-75" dirty="0"/>
              <a:t>organizations</a:t>
            </a:r>
            <a:r>
              <a:rPr spc="-280" dirty="0"/>
              <a:t> </a:t>
            </a:r>
            <a:r>
              <a:rPr spc="-70" dirty="0"/>
              <a:t>can</a:t>
            </a:r>
            <a:r>
              <a:rPr spc="-280" dirty="0"/>
              <a:t> </a:t>
            </a:r>
            <a:r>
              <a:rPr spc="-30" dirty="0"/>
              <a:t>unlock</a:t>
            </a:r>
            <a:r>
              <a:rPr spc="-280" dirty="0"/>
              <a:t> </a:t>
            </a:r>
            <a:r>
              <a:rPr spc="-70" dirty="0"/>
              <a:t>the</a:t>
            </a:r>
            <a:r>
              <a:rPr spc="-280" dirty="0"/>
              <a:t> </a:t>
            </a:r>
            <a:r>
              <a:rPr spc="-20" dirty="0"/>
              <a:t>full</a:t>
            </a:r>
            <a:r>
              <a:rPr spc="-280" dirty="0"/>
              <a:t> </a:t>
            </a:r>
            <a:r>
              <a:rPr spc="-10" dirty="0"/>
              <a:t>potential </a:t>
            </a:r>
            <a:r>
              <a:rPr spc="-75" dirty="0"/>
              <a:t>of</a:t>
            </a:r>
            <a:r>
              <a:rPr spc="-290" dirty="0"/>
              <a:t> </a:t>
            </a:r>
            <a:r>
              <a:rPr spc="-55" dirty="0"/>
              <a:t>their</a:t>
            </a:r>
            <a:r>
              <a:rPr spc="-290" dirty="0"/>
              <a:t> </a:t>
            </a:r>
            <a:r>
              <a:rPr spc="-120" dirty="0"/>
              <a:t>systems,</a:t>
            </a:r>
            <a:r>
              <a:rPr spc="-285" dirty="0"/>
              <a:t> </a:t>
            </a:r>
            <a:r>
              <a:rPr spc="-60" dirty="0"/>
              <a:t>leading</a:t>
            </a:r>
            <a:r>
              <a:rPr spc="-290" dirty="0"/>
              <a:t> </a:t>
            </a:r>
            <a:r>
              <a:rPr spc="-45" dirty="0"/>
              <a:t>to</a:t>
            </a:r>
            <a:r>
              <a:rPr spc="-290" dirty="0"/>
              <a:t> </a:t>
            </a:r>
            <a:r>
              <a:rPr spc="-65" dirty="0"/>
              <a:t>improved</a:t>
            </a:r>
            <a:r>
              <a:rPr spc="-285" dirty="0"/>
              <a:t> </a:t>
            </a:r>
            <a:r>
              <a:rPr b="1" spc="-10" dirty="0">
                <a:latin typeface="Trebuchet MS"/>
                <a:cs typeface="Trebuchet MS"/>
              </a:rPr>
              <a:t>efﬁciency</a:t>
            </a:r>
            <a:r>
              <a:rPr spc="-10" dirty="0"/>
              <a:t>, </a:t>
            </a:r>
            <a:r>
              <a:rPr b="1" spc="-90" dirty="0">
                <a:latin typeface="Trebuchet MS"/>
                <a:cs typeface="Trebuchet MS"/>
              </a:rPr>
              <a:t>responsiveness</a:t>
            </a:r>
            <a:r>
              <a:rPr spc="-90" dirty="0"/>
              <a:t>,</a:t>
            </a:r>
            <a:r>
              <a:rPr spc="-280" dirty="0"/>
              <a:t> </a:t>
            </a:r>
            <a:r>
              <a:rPr spc="-60" dirty="0"/>
              <a:t>and</a:t>
            </a:r>
            <a:r>
              <a:rPr spc="-280" dirty="0"/>
              <a:t> </a:t>
            </a:r>
            <a:r>
              <a:rPr b="1" spc="-100" dirty="0">
                <a:latin typeface="Trebuchet MS"/>
                <a:cs typeface="Trebuchet MS"/>
              </a:rPr>
              <a:t>utilization</a:t>
            </a:r>
            <a:r>
              <a:rPr b="1" spc="-245" dirty="0">
                <a:latin typeface="Trebuchet MS"/>
                <a:cs typeface="Trebuchet MS"/>
              </a:rPr>
              <a:t> </a:t>
            </a:r>
            <a:r>
              <a:rPr spc="-75" dirty="0"/>
              <a:t>of</a:t>
            </a:r>
            <a:r>
              <a:rPr spc="-280" dirty="0"/>
              <a:t> </a:t>
            </a:r>
            <a:r>
              <a:rPr spc="-10" dirty="0"/>
              <a:t>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97550" y="3449437"/>
            <a:ext cx="634782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1639" dirty="0">
                <a:solidFill>
                  <a:srgbClr val="36D636"/>
                </a:solidFill>
              </a:rPr>
              <a:t>Thank</a:t>
            </a:r>
            <a:r>
              <a:rPr lang="en-US" sz="12000" spc="-1639" dirty="0">
                <a:solidFill>
                  <a:srgbClr val="36D636"/>
                </a:solidFill>
              </a:rPr>
              <a:t> you</a:t>
            </a:r>
            <a:r>
              <a:rPr sz="12000" spc="-1639" dirty="0">
                <a:solidFill>
                  <a:srgbClr val="36D636"/>
                </a:solidFill>
              </a:rPr>
              <a:t>!</a:t>
            </a:r>
            <a:endParaRPr sz="12000" dirty="0"/>
          </a:p>
        </p:txBody>
      </p:sp>
      <p:grpSp>
        <p:nvGrpSpPr>
          <p:cNvPr id="33" name="object 33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240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Trebuchet MS</vt:lpstr>
      <vt:lpstr>Office Theme</vt:lpstr>
      <vt:lpstr>Optimizing Performance: Harnessing Multithreading in Operating Systems</vt:lpstr>
      <vt:lpstr>Introduction</vt:lpstr>
      <vt:lpstr>MULTITHREADING FUNDAMENTALS</vt:lpstr>
      <vt:lpstr>Thread Synchronization</vt:lpstr>
      <vt:lpstr>Performance Considerations</vt:lpstr>
      <vt:lpstr>Advanced Techniques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Performance: Harnessing Multithreading in Operating Systems</dc:title>
  <dc:creator>KSREI Sabarevason D</dc:creator>
  <cp:lastModifiedBy>SABAREVASON D</cp:lastModifiedBy>
  <cp:revision>1</cp:revision>
  <dcterms:created xsi:type="dcterms:W3CDTF">2024-06-03T08:49:46Z</dcterms:created>
  <dcterms:modified xsi:type="dcterms:W3CDTF">2024-06-03T09:07:47Z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2024-06-03T00:00:00Z</vt:filetime>
  </property>
  <property fmtid="{D5CDD505-2E9C-101B-9397-08002B2CF9AE}" pid="5" name="Producer">
    <vt:lpwstr>GPL Ghostscript 10.02.0</vt:lpwstr>
  </property>
</Properties>
</file>