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4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5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8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0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7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일몰 중 야자나무 나무의 실루엣">
            <a:extLst>
              <a:ext uri="{FF2B5EF4-FFF2-40B4-BE49-F238E27FC236}">
                <a16:creationId xmlns:a16="http://schemas.microsoft.com/office/drawing/2014/main" id="{28C5C8AB-F595-A11B-F167-57BE06AF4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E24841-B365-F22B-6CE7-5CF91608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473777" cy="286640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제주관광추천</a:t>
            </a:r>
            <a:br>
              <a:rPr lang="en-US" altLang="ko-KR" sz="5400" dirty="0"/>
            </a:br>
            <a:r>
              <a:rPr lang="ko-KR" altLang="en-US" sz="5400" dirty="0"/>
              <a:t>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001EB-DA8F-AD83-F3FB-E985FD82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altLang="ko-KR" b="1" dirty="0"/>
              <a:t>AI12</a:t>
            </a:r>
            <a:r>
              <a:rPr lang="ko-KR" altLang="en-US" b="1" dirty="0"/>
              <a:t>이상빈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44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3211E-E585-764C-4BB7-AE5964CD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580" y="2683580"/>
            <a:ext cx="7335835" cy="1268984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8287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C643-440D-1CF9-E4E7-E69E019E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13" y="2908608"/>
            <a:ext cx="7335835" cy="1268984"/>
          </a:xfrm>
        </p:spPr>
        <p:txBody>
          <a:bodyPr/>
          <a:lstStyle/>
          <a:p>
            <a:r>
              <a:rPr lang="ko-KR" altLang="en-US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1E9894-8F64-1637-7E73-D97CF754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17" y="1737777"/>
            <a:ext cx="2439562" cy="877218"/>
          </a:xfrm>
          <a:prstGeom prst="rect">
            <a:avLst/>
          </a:prstGeom>
        </p:spPr>
      </p:pic>
      <p:pic>
        <p:nvPicPr>
          <p:cNvPr id="5" name="그림 4" descr="하늘이(가) 표시된 사진&#10;&#10;자동 생성된 설명">
            <a:extLst>
              <a:ext uri="{FF2B5EF4-FFF2-40B4-BE49-F238E27FC236}">
                <a16:creationId xmlns:a16="http://schemas.microsoft.com/office/drawing/2014/main" id="{24EE635E-DF00-CF30-AA12-F0426865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3" y="1171543"/>
            <a:ext cx="2730784" cy="2009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A7B4C8-B099-DB06-A695-C2ADC44E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226" y="3869438"/>
            <a:ext cx="1998706" cy="2139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7A2363-43C7-6D74-5EB4-AF1D54521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973" y="3813810"/>
            <a:ext cx="1998707" cy="21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8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602077-4234-3545-78F5-D4BE3E74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36" y="2575722"/>
            <a:ext cx="2195736" cy="10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735C95-5710-070B-24A6-C9A21DC4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14" r="44517"/>
          <a:stretch/>
        </p:blipFill>
        <p:spPr>
          <a:xfrm>
            <a:off x="8032909" y="2317225"/>
            <a:ext cx="2119139" cy="1750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BAAC9-32C1-01C6-F9CA-4393C1F41414}"/>
              </a:ext>
            </a:extLst>
          </p:cNvPr>
          <p:cNvSpPr txBox="1"/>
          <p:nvPr/>
        </p:nvSpPr>
        <p:spPr>
          <a:xfrm>
            <a:off x="1152872" y="3473475"/>
            <a:ext cx="231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펜"/>
              </a:rPr>
              <a:t>데이터 수집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B5D383-0733-497B-5219-06282DD19A0B}"/>
              </a:ext>
            </a:extLst>
          </p:cNvPr>
          <p:cNvGrpSpPr/>
          <p:nvPr/>
        </p:nvGrpSpPr>
        <p:grpSpPr>
          <a:xfrm>
            <a:off x="3513900" y="2024173"/>
            <a:ext cx="1557469" cy="1926824"/>
            <a:chOff x="2483228" y="1787755"/>
            <a:chExt cx="1557469" cy="19268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130005-BB53-D098-99AF-220709DA0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228" y="1787755"/>
              <a:ext cx="1509931" cy="155903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017DD1-5B0C-47D4-CDB4-8FE4F6B9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3228" y="2915023"/>
              <a:ext cx="1557469" cy="79955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4A057F-9EEA-488D-A75E-94B735C53F14}"/>
              </a:ext>
            </a:extLst>
          </p:cNvPr>
          <p:cNvSpPr txBox="1"/>
          <p:nvPr/>
        </p:nvSpPr>
        <p:spPr>
          <a:xfrm>
            <a:off x="3504844" y="4206070"/>
            <a:ext cx="5527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바른펜"/>
              </a:rPr>
              <a:t>데이터 </a:t>
            </a:r>
            <a:r>
              <a:rPr lang="ko-KR" altLang="en-US" b="1" dirty="0" err="1">
                <a:latin typeface="나눔바른펜"/>
              </a:rPr>
              <a:t>전처리</a:t>
            </a:r>
            <a:endParaRPr lang="en-US" altLang="ko-KR" b="1" dirty="0">
              <a:latin typeface="나눔바른펜"/>
            </a:endParaRPr>
          </a:p>
          <a:p>
            <a:r>
              <a:rPr lang="en-US" altLang="ko-KR" b="1" dirty="0">
                <a:latin typeface="나눔바른펜"/>
              </a:rPr>
              <a:t>        &amp;</a:t>
            </a:r>
          </a:p>
          <a:p>
            <a:r>
              <a:rPr lang="ko-KR" altLang="en-US" b="1" dirty="0">
                <a:latin typeface="나눔바른펜"/>
              </a:rPr>
              <a:t>   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B1D18-898A-29AC-82BE-99D9BF40F891}"/>
              </a:ext>
            </a:extLst>
          </p:cNvPr>
          <p:cNvSpPr txBox="1"/>
          <p:nvPr/>
        </p:nvSpPr>
        <p:spPr>
          <a:xfrm>
            <a:off x="5497511" y="3929071"/>
            <a:ext cx="5527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펜"/>
              </a:rPr>
              <a:t>NLP</a:t>
            </a:r>
            <a:r>
              <a:rPr lang="ko-KR" altLang="en-US" b="1" dirty="0">
                <a:latin typeface="나눔바른펜"/>
              </a:rPr>
              <a:t> </a:t>
            </a:r>
            <a:r>
              <a:rPr lang="en-US" altLang="ko-KR" b="1" dirty="0">
                <a:latin typeface="나눔바른펜"/>
              </a:rPr>
              <a:t>(Wrod2vec)</a:t>
            </a:r>
          </a:p>
          <a:p>
            <a:r>
              <a:rPr lang="ko-KR" altLang="en-US" b="1" dirty="0">
                <a:latin typeface="나눔바른펜"/>
              </a:rPr>
              <a:t>코사인 유사도 적용</a:t>
            </a:r>
            <a:endParaRPr lang="en-US" altLang="ko-KR" b="1" dirty="0">
              <a:latin typeface="나눔바른펜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821DAE-A036-03CD-9C4A-52EE9B913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27" y="2624986"/>
            <a:ext cx="838200" cy="8763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444D2B-0693-E0E1-6F4D-1E199DD06345}"/>
              </a:ext>
            </a:extLst>
          </p:cNvPr>
          <p:cNvCxnSpPr>
            <a:cxnSpLocks/>
          </p:cNvCxnSpPr>
          <p:nvPr/>
        </p:nvCxnSpPr>
        <p:spPr>
          <a:xfrm>
            <a:off x="2991166" y="3131194"/>
            <a:ext cx="532814" cy="0"/>
          </a:xfrm>
          <a:prstGeom prst="straightConnector1">
            <a:avLst/>
          </a:prstGeom>
          <a:ln w="76200">
            <a:solidFill>
              <a:srgbClr val="A353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077BD5-C19F-4F36-39A4-45FA6026B4C0}"/>
              </a:ext>
            </a:extLst>
          </p:cNvPr>
          <p:cNvCxnSpPr>
            <a:cxnSpLocks/>
          </p:cNvCxnSpPr>
          <p:nvPr/>
        </p:nvCxnSpPr>
        <p:spPr>
          <a:xfrm>
            <a:off x="5071369" y="3131194"/>
            <a:ext cx="532814" cy="0"/>
          </a:xfrm>
          <a:prstGeom prst="straightConnector1">
            <a:avLst/>
          </a:prstGeom>
          <a:ln w="76200">
            <a:solidFill>
              <a:srgbClr val="A353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6DEB8B-CC26-217F-1449-E8B684148F9D}"/>
              </a:ext>
            </a:extLst>
          </p:cNvPr>
          <p:cNvCxnSpPr>
            <a:cxnSpLocks/>
          </p:cNvCxnSpPr>
          <p:nvPr/>
        </p:nvCxnSpPr>
        <p:spPr>
          <a:xfrm>
            <a:off x="7708146" y="3155992"/>
            <a:ext cx="532814" cy="0"/>
          </a:xfrm>
          <a:prstGeom prst="straightConnector1">
            <a:avLst/>
          </a:prstGeom>
          <a:ln w="76200">
            <a:solidFill>
              <a:srgbClr val="A353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3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DD5753-527E-89B1-4436-A62DBE42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5" y="1362564"/>
            <a:ext cx="3877167" cy="2328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BAE5D1-8BCD-CEF7-9946-EF8867D8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979" y="1069841"/>
            <a:ext cx="2653714" cy="4311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6865E-0FEA-4C64-ACAE-41D7ED13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53" y="4559638"/>
            <a:ext cx="2195736" cy="10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9FC4C3-C426-CC49-C968-5BB7CC05C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752" y="1217839"/>
            <a:ext cx="2669326" cy="49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7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D721D6-DB62-2DD1-6C58-CEA5D252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8" y="1125844"/>
            <a:ext cx="5961697" cy="4736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B3C909-F9FC-985E-565B-0C7D3207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98" y="1075485"/>
            <a:ext cx="4622754" cy="48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8203BF-D386-08C4-6A8D-368C6A1B0ECF}"/>
              </a:ext>
            </a:extLst>
          </p:cNvPr>
          <p:cNvSpPr txBox="1"/>
          <p:nvPr/>
        </p:nvSpPr>
        <p:spPr>
          <a:xfrm>
            <a:off x="3609562" y="4860361"/>
            <a:ext cx="5820833" cy="1097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dirty="0"/>
              <a:t>1.</a:t>
            </a:r>
            <a:r>
              <a:rPr lang="ko-KR" altLang="en-US" sz="2200" b="1" dirty="0"/>
              <a:t> 코사인 유사도를 이용한 카테고리 연관성</a:t>
            </a:r>
          </a:p>
          <a:p>
            <a:pPr>
              <a:defRPr/>
            </a:pPr>
            <a:endParaRPr lang="ko-KR" altLang="en-US" sz="2200" b="1" dirty="0"/>
          </a:p>
          <a:p>
            <a:pPr>
              <a:defRPr/>
            </a:pPr>
            <a:r>
              <a:rPr lang="en-US" altLang="ko-KR" sz="2200" b="1" dirty="0"/>
              <a:t>2.</a:t>
            </a:r>
            <a:r>
              <a:rPr lang="ko-KR" altLang="en-US" sz="2200" b="1" dirty="0"/>
              <a:t> 감성단어사전을 이용한 감성분석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1F500-0376-A0F8-FEDB-B771D320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25" y="1236242"/>
            <a:ext cx="5299417" cy="33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63CFFE-1D6D-2D41-1AC5-2F772909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31" y="1379714"/>
            <a:ext cx="6781800" cy="32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6FCF0B-9FB8-7E57-ED4D-DB453B72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31" y="2743199"/>
            <a:ext cx="1466850" cy="2047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91131A-7DBA-15B0-2E48-6DF166752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219" y="3428999"/>
            <a:ext cx="3495675" cy="1362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AFF7A9-10F6-89E8-E9C5-6CA6D59A329C}"/>
              </a:ext>
            </a:extLst>
          </p:cNvPr>
          <p:cNvSpPr txBox="1"/>
          <p:nvPr/>
        </p:nvSpPr>
        <p:spPr>
          <a:xfrm>
            <a:off x="1587531" y="93107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리뷰 형태소 분석</a:t>
            </a:r>
            <a:r>
              <a:rPr lang="en-US" altLang="ko-KR" b="1" dirty="0"/>
              <a:t>(</a:t>
            </a:r>
            <a:r>
              <a:rPr lang="ko-KR" altLang="en-US" b="1" dirty="0"/>
              <a:t>어간 추출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A22ADF-3981-3CCD-C6E2-18357A83554A}"/>
              </a:ext>
            </a:extLst>
          </p:cNvPr>
          <p:cNvSpPr txBox="1"/>
          <p:nvPr/>
        </p:nvSpPr>
        <p:spPr>
          <a:xfrm>
            <a:off x="3659219" y="222108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Vector</a:t>
            </a:r>
            <a:r>
              <a:rPr lang="ko-KR" altLang="en-US" b="1" dirty="0"/>
              <a:t>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61DF97-FDC2-583B-CB6F-8EA1902CA966}"/>
              </a:ext>
            </a:extLst>
          </p:cNvPr>
          <p:cNvSpPr txBox="1"/>
          <p:nvPr/>
        </p:nvSpPr>
        <p:spPr>
          <a:xfrm>
            <a:off x="3592586" y="282504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코사인 유사도 기준 카테고리 별 단어 리스트 생성</a:t>
            </a:r>
          </a:p>
        </p:txBody>
      </p:sp>
    </p:spTree>
    <p:extLst>
      <p:ext uri="{BB962C8B-B14F-4D97-AF65-F5344CB8AC3E}">
        <p14:creationId xmlns:p14="http://schemas.microsoft.com/office/powerpoint/2010/main" val="21275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616D6C-3391-FE5B-408D-442F31F4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46" y="2731491"/>
            <a:ext cx="4238625" cy="3305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A56254-B40A-8914-3390-D4977220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62" y="1438385"/>
            <a:ext cx="867727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202D2-A39A-46FB-B337-EA4A5BD721E8}"/>
              </a:ext>
            </a:extLst>
          </p:cNvPr>
          <p:cNvSpPr txBox="1"/>
          <p:nvPr/>
        </p:nvSpPr>
        <p:spPr>
          <a:xfrm>
            <a:off x="1009262" y="7716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카테고리 별 단어 유사도 모음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70151-6747-13EA-3C2E-974A3AC25D60}"/>
              </a:ext>
            </a:extLst>
          </p:cNvPr>
          <p:cNvSpPr txBox="1"/>
          <p:nvPr/>
        </p:nvSpPr>
        <p:spPr>
          <a:xfrm>
            <a:off x="1009262" y="240832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단어리스트 생성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FD44A-32B3-15B1-2AAC-EED1380C27A5}"/>
              </a:ext>
            </a:extLst>
          </p:cNvPr>
          <p:cNvSpPr txBox="1"/>
          <p:nvPr/>
        </p:nvSpPr>
        <p:spPr>
          <a:xfrm>
            <a:off x="851400" y="41763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#</a:t>
            </a:r>
            <a:r>
              <a:rPr lang="ko-KR" altLang="en-US" b="1" dirty="0"/>
              <a:t>감성 단어 사전을 통한 감성분석</a:t>
            </a:r>
          </a:p>
        </p:txBody>
      </p:sp>
    </p:spTree>
    <p:extLst>
      <p:ext uri="{BB962C8B-B14F-4D97-AF65-F5344CB8AC3E}">
        <p14:creationId xmlns:p14="http://schemas.microsoft.com/office/powerpoint/2010/main" val="5140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74C3FC-4713-4F99-7E81-A151FD41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34" y="3170010"/>
            <a:ext cx="6457950" cy="3571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6F346C-F0E0-BE57-7AC4-A9B913CE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0" y="434896"/>
            <a:ext cx="6710923" cy="2994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6DA2B-2B20-EA14-6121-11BEDCF18F30}"/>
              </a:ext>
            </a:extLst>
          </p:cNvPr>
          <p:cNvSpPr txBox="1"/>
          <p:nvPr/>
        </p:nvSpPr>
        <p:spPr>
          <a:xfrm>
            <a:off x="176470" y="349810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감성점수부여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184B1-6439-BAEA-B6E4-6400B4A10EF3}"/>
              </a:ext>
            </a:extLst>
          </p:cNvPr>
          <p:cNvSpPr txBox="1"/>
          <p:nvPr/>
        </p:nvSpPr>
        <p:spPr>
          <a:xfrm>
            <a:off x="2225180" y="49559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+ Rating + </a:t>
            </a:r>
            <a:r>
              <a:rPr lang="ko-KR" altLang="en-US" dirty="0"/>
              <a:t>감성점수</a:t>
            </a:r>
          </a:p>
        </p:txBody>
      </p:sp>
    </p:spTree>
    <p:extLst>
      <p:ext uri="{BB962C8B-B14F-4D97-AF65-F5344CB8AC3E}">
        <p14:creationId xmlns:p14="http://schemas.microsoft.com/office/powerpoint/2010/main" val="56858264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5E8"/>
      </a:lt2>
      <a:accent1>
        <a:srgbClr val="B7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A"/>
      </a:accent6>
      <a:hlink>
        <a:srgbClr val="6483AB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75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Malgun Gothic Semilight</vt:lpstr>
      <vt:lpstr>나눔바른펜</vt:lpstr>
      <vt:lpstr>Malgun Gothic</vt:lpstr>
      <vt:lpstr>Arial</vt:lpstr>
      <vt:lpstr>PunchcardVTI</vt:lpstr>
      <vt:lpstr>제주관광추천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제주여행추천</dc:title>
  <dc:creator>이 상빈</dc:creator>
  <cp:lastModifiedBy>이 상빈</cp:lastModifiedBy>
  <cp:revision>4</cp:revision>
  <dcterms:created xsi:type="dcterms:W3CDTF">2022-08-16T22:20:02Z</dcterms:created>
  <dcterms:modified xsi:type="dcterms:W3CDTF">2022-08-17T21:21:19Z</dcterms:modified>
</cp:coreProperties>
</file>