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1" r:id="rId2"/>
    <p:sldId id="272" r:id="rId3"/>
    <p:sldId id="273" r:id="rId4"/>
    <p:sldId id="335" r:id="rId5"/>
    <p:sldId id="310" r:id="rId6"/>
    <p:sldId id="334" r:id="rId7"/>
    <p:sldId id="296" r:id="rId8"/>
    <p:sldId id="286" r:id="rId9"/>
    <p:sldId id="301" r:id="rId10"/>
    <p:sldId id="336" r:id="rId11"/>
    <p:sldId id="304" r:id="rId12"/>
    <p:sldId id="337" r:id="rId13"/>
    <p:sldId id="306" r:id="rId14"/>
    <p:sldId id="307" r:id="rId15"/>
    <p:sldId id="297" r:id="rId16"/>
    <p:sldId id="279" r:id="rId17"/>
    <p:sldId id="338" r:id="rId18"/>
    <p:sldId id="329" r:id="rId19"/>
    <p:sldId id="330" r:id="rId20"/>
    <p:sldId id="298" r:id="rId21"/>
    <p:sldId id="339" r:id="rId22"/>
    <p:sldId id="325" r:id="rId23"/>
    <p:sldId id="340" r:id="rId24"/>
    <p:sldId id="327" r:id="rId25"/>
    <p:sldId id="328" r:id="rId26"/>
    <p:sldId id="318" r:id="rId27"/>
    <p:sldId id="341" r:id="rId28"/>
    <p:sldId id="342" r:id="rId29"/>
    <p:sldId id="343" r:id="rId30"/>
    <p:sldId id="344" r:id="rId31"/>
    <p:sldId id="299" r:id="rId32"/>
    <p:sldId id="332" r:id="rId33"/>
    <p:sldId id="270" r:id="rId34"/>
    <p:sldId id="269" r:id="rId35"/>
  </p:sldIdLst>
  <p:sldSz cx="18288000" cy="10287000"/>
  <p:notesSz cx="10287000" cy="18288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63E164B-F78A-40B7-8018-D687D68C9DD8}">
          <p14:sldIdLst>
            <p14:sldId id="271"/>
            <p14:sldId id="272"/>
            <p14:sldId id="273"/>
            <p14:sldId id="335"/>
            <p14:sldId id="310"/>
            <p14:sldId id="334"/>
            <p14:sldId id="296"/>
            <p14:sldId id="286"/>
            <p14:sldId id="301"/>
            <p14:sldId id="336"/>
            <p14:sldId id="304"/>
            <p14:sldId id="337"/>
            <p14:sldId id="306"/>
            <p14:sldId id="307"/>
            <p14:sldId id="297"/>
            <p14:sldId id="279"/>
            <p14:sldId id="338"/>
            <p14:sldId id="329"/>
            <p14:sldId id="330"/>
            <p14:sldId id="298"/>
            <p14:sldId id="339"/>
            <p14:sldId id="325"/>
            <p14:sldId id="340"/>
            <p14:sldId id="327"/>
            <p14:sldId id="328"/>
            <p14:sldId id="318"/>
            <p14:sldId id="341"/>
            <p14:sldId id="342"/>
            <p14:sldId id="343"/>
            <p14:sldId id="344"/>
            <p14:sldId id="299"/>
            <p14:sldId id="332"/>
            <p14:sldId id="270"/>
            <p14:sldId id="269"/>
          </p14:sldIdLst>
        </p14:section>
        <p14:section name="Sub Link Slides" id="{F4567AF1-31A2-4C07-982E-F4E170D474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E1"/>
    <a:srgbClr val="85DF21"/>
    <a:srgbClr val="85FE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8" autoAdjust="0"/>
    <p:restoredTop sz="94573" autoAdjust="0"/>
  </p:normalViewPr>
  <p:slideViewPr>
    <p:cSldViewPr>
      <p:cViewPr varScale="1">
        <p:scale>
          <a:sx n="48" d="100"/>
          <a:sy n="48" d="100"/>
        </p:scale>
        <p:origin x="9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BE17B-15C1-4F30-ABD5-94F76D2B83B6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063DB-E7B0-45D1-A5D1-34AF572C0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63DB-E7B0-45D1-A5D1-34AF572C07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63DB-E7B0-45D1-A5D1-34AF572C07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63DB-E7B0-45D1-A5D1-34AF572C07E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2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hyperlink" Target="https://kauth.kakao.com/oauth/authorize?client_id=%5b&#48156;&#44553;&#48155;&#51008;restapi&#53412;%5d&amp;response_type=code&amp;redirect_uri=https://localhost.com" TargetMode="Externa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2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2.png"/><Relationship Id="rId7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2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26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42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42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bskyvision.com/828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42.png"/><Relationship Id="rId7" Type="http://schemas.openxmlformats.org/officeDocument/2006/relationships/image" Target="../media/image9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3.png"/><Relationship Id="rId21" Type="http://schemas.openxmlformats.org/officeDocument/2006/relationships/image" Target="../media/image40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10" Type="http://schemas.openxmlformats.org/officeDocument/2006/relationships/image" Target="../media/image20.png"/><Relationship Id="rId19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hyperlink" Target="https://developers.kakao.com/" TargetMode="Externa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F27A3624-7CA5-4047-8B32-BA99FC8F65BC}"/>
              </a:ext>
            </a:extLst>
          </p:cNvPr>
          <p:cNvSpPr txBox="1"/>
          <p:nvPr/>
        </p:nvSpPr>
        <p:spPr>
          <a:xfrm>
            <a:off x="685800" y="1801676"/>
            <a:ext cx="14647160" cy="28775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2900" kern="0" spc="-500" dirty="0">
                <a:solidFill>
                  <a:srgbClr val="FFFFFF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Jalnan OTF" pitchFamily="34" charset="0"/>
              </a:rPr>
              <a:t>네이버 뉴스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E393E6D-E518-408F-8BEC-4A49ABD3563F}"/>
              </a:ext>
            </a:extLst>
          </p:cNvPr>
          <p:cNvSpPr txBox="1"/>
          <p:nvPr/>
        </p:nvSpPr>
        <p:spPr>
          <a:xfrm>
            <a:off x="762000" y="139821"/>
            <a:ext cx="12329493" cy="10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서울시 뉴딜일자리 데이터 </a:t>
            </a:r>
            <a:r>
              <a:rPr lang="ko-KR" altLang="en-US" sz="2800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리터러시</a:t>
            </a:r>
            <a:r>
              <a:rPr lang="ko-KR" altLang="en-US" sz="2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&amp;</a:t>
            </a:r>
            <a:r>
              <a:rPr lang="ko-KR" altLang="en-US" sz="2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파이썬</a:t>
            </a:r>
            <a:r>
              <a:rPr lang="ko-KR" altLang="en-US" sz="2800" dirty="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취업연계</a:t>
            </a:r>
            <a:endParaRPr lang="en-US" sz="2800" dirty="0">
              <a:solidFill>
                <a:schemeClr val="bg1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2109F21-3F5C-4CC4-B7BB-277548703D12}"/>
              </a:ext>
            </a:extLst>
          </p:cNvPr>
          <p:cNvSpPr txBox="1"/>
          <p:nvPr/>
        </p:nvSpPr>
        <p:spPr>
          <a:xfrm>
            <a:off x="685800" y="3936119"/>
            <a:ext cx="16536713" cy="21876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0800" kern="0" spc="-400" dirty="0">
                <a:solidFill>
                  <a:srgbClr val="FFEF83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카카오톡 전송</a:t>
            </a:r>
            <a:endParaRPr lang="en-US" altLang="ko-KR" sz="10800" kern="0" spc="-400" dirty="0">
              <a:solidFill>
                <a:srgbClr val="FFEF83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just"/>
            <a:r>
              <a:rPr lang="ko-KR" altLang="en-US" sz="10800" kern="0" spc="-400" dirty="0">
                <a:solidFill>
                  <a:srgbClr val="FFEF83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프로젝트</a:t>
            </a:r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4EF5CFDA-263A-4ADB-8126-ADE01898DC8C}"/>
              </a:ext>
            </a:extLst>
          </p:cNvPr>
          <p:cNvSpPr txBox="1"/>
          <p:nvPr/>
        </p:nvSpPr>
        <p:spPr>
          <a:xfrm>
            <a:off x="9525001" y="9203941"/>
            <a:ext cx="7855952" cy="153980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400" kern="0" spc="100">
                <a:solidFill>
                  <a:schemeClr val="bg1"/>
                </a:solidFill>
                <a:latin typeface="Jalnan OTF" panose="020B0600000101010101" pitchFamily="34" charset="-127"/>
                <a:ea typeface="Jalnan OTF" panose="020B0600000101010101" pitchFamily="34" charset="-127"/>
                <a:cs typeface="카페24 써라운드" pitchFamily="2" charset="-127"/>
              </a:rPr>
              <a:t>박상범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52B9790D-D5DD-4748-B958-DA2097C1DB19}"/>
              </a:ext>
            </a:extLst>
          </p:cNvPr>
          <p:cNvSpPr txBox="1"/>
          <p:nvPr/>
        </p:nvSpPr>
        <p:spPr>
          <a:xfrm>
            <a:off x="8416272" y="8695968"/>
            <a:ext cx="5787378" cy="728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endParaRPr lang="en-US" dirty="0"/>
          </a:p>
        </p:txBody>
      </p:sp>
      <p:grpSp>
        <p:nvGrpSpPr>
          <p:cNvPr id="10" name="그룹 1002">
            <a:extLst>
              <a:ext uri="{FF2B5EF4-FFF2-40B4-BE49-F238E27FC236}">
                <a16:creationId xmlns:a16="http://schemas.microsoft.com/office/drawing/2014/main" id="{D67FAF25-FD03-47EA-AE03-BD2ED993FBDC}"/>
              </a:ext>
            </a:extLst>
          </p:cNvPr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  <a:solidFill>
            <a:schemeClr val="bg1">
              <a:lumMod val="95000"/>
            </a:schemeClr>
          </a:solidFill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B3161F97-2833-4E7A-805B-A1BC792B4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50000"/>
            </a:blip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  <a:grpFill/>
          </p:spPr>
        </p:pic>
      </p:grpSp>
      <p:grpSp>
        <p:nvGrpSpPr>
          <p:cNvPr id="16" name="그룹 1002">
            <a:extLst>
              <a:ext uri="{FF2B5EF4-FFF2-40B4-BE49-F238E27FC236}">
                <a16:creationId xmlns:a16="http://schemas.microsoft.com/office/drawing/2014/main" id="{FE60E669-A945-43FC-9E76-68D6CA0AFD38}"/>
              </a:ext>
            </a:extLst>
          </p:cNvPr>
          <p:cNvGrpSpPr/>
          <p:nvPr/>
        </p:nvGrpSpPr>
        <p:grpSpPr>
          <a:xfrm rot="1365235">
            <a:off x="14711986" y="992982"/>
            <a:ext cx="1451562" cy="1253696"/>
            <a:chOff x="8623622" y="914057"/>
            <a:chExt cx="1038471" cy="950510"/>
          </a:xfrm>
        </p:grpSpPr>
        <p:pic>
          <p:nvPicPr>
            <p:cNvPr id="20" name="Object 5">
              <a:extLst>
                <a:ext uri="{FF2B5EF4-FFF2-40B4-BE49-F238E27FC236}">
                  <a16:creationId xmlns:a16="http://schemas.microsoft.com/office/drawing/2014/main" id="{BCE84C29-006F-4433-9A5C-475ED19DE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3622" y="914057"/>
              <a:ext cx="1038471" cy="950510"/>
            </a:xfrm>
            <a:prstGeom prst="rect">
              <a:avLst/>
            </a:prstGeom>
          </p:spPr>
        </p:pic>
      </p:grpSp>
      <p:pic>
        <p:nvPicPr>
          <p:cNvPr id="21" name="Object 12">
            <a:extLst>
              <a:ext uri="{FF2B5EF4-FFF2-40B4-BE49-F238E27FC236}">
                <a16:creationId xmlns:a16="http://schemas.microsoft.com/office/drawing/2014/main" id="{AFE5022B-C813-4118-81FE-29A22AC9D2D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77600" y="1800483"/>
            <a:ext cx="2971800" cy="605092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C7E0257-4E01-4475-A2C7-33275ECD13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407" y="2171477"/>
            <a:ext cx="2757944" cy="518571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5B4551-6B3D-4550-8F6A-FC57F6EBA5CF}"/>
              </a:ext>
            </a:extLst>
          </p:cNvPr>
          <p:cNvSpPr/>
          <p:nvPr/>
        </p:nvSpPr>
        <p:spPr>
          <a:xfrm>
            <a:off x="11838846" y="2235010"/>
            <a:ext cx="1313274" cy="239683"/>
          </a:xfrm>
          <a:prstGeom prst="rect">
            <a:avLst/>
          </a:prstGeom>
          <a:solidFill>
            <a:srgbClr val="A9BDCE"/>
          </a:solidFill>
          <a:ln>
            <a:solidFill>
              <a:srgbClr val="A9B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슬기로운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조생활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22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2-1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카카오 </a:t>
            </a:r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API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5F9D1-DDF9-453F-A6F5-1DE9E4A977B3}"/>
              </a:ext>
            </a:extLst>
          </p:cNvPr>
          <p:cNvSpPr txBox="1"/>
          <p:nvPr/>
        </p:nvSpPr>
        <p:spPr>
          <a:xfrm>
            <a:off x="1416744" y="2540016"/>
            <a:ext cx="13289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3. REST API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</a:t>
            </a:r>
          </a:p>
          <a:p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2" name="_x197649432">
            <a:extLst>
              <a:ext uri="{FF2B5EF4-FFF2-40B4-BE49-F238E27FC236}">
                <a16:creationId xmlns:a16="http://schemas.microsoft.com/office/drawing/2014/main" id="{61DAA874-C862-4AB6-8283-8ECA8C515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27"/>
          <a:stretch/>
        </p:blipFill>
        <p:spPr bwMode="auto">
          <a:xfrm>
            <a:off x="1842888" y="3126684"/>
            <a:ext cx="13289856" cy="620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7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2-1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카카오 </a:t>
            </a:r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API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5F9D1-DDF9-453F-A6F5-1DE9E4A977B3}"/>
              </a:ext>
            </a:extLst>
          </p:cNvPr>
          <p:cNvSpPr txBox="1"/>
          <p:nvPr/>
        </p:nvSpPr>
        <p:spPr>
          <a:xfrm>
            <a:off x="1416744" y="2540016"/>
            <a:ext cx="13289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r>
              <a:rPr lang="ko-KR" altLang="en-US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카카오 로그인 클릭 </a:t>
            </a:r>
            <a:r>
              <a:rPr lang="en-US" altLang="ko-KR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-&gt; Redirect URI </a:t>
            </a:r>
            <a:r>
              <a:rPr lang="ko-KR" altLang="en-US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추가하기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4" name="_x195207192">
            <a:extLst>
              <a:ext uri="{FF2B5EF4-FFF2-40B4-BE49-F238E27FC236}">
                <a16:creationId xmlns:a16="http://schemas.microsoft.com/office/drawing/2014/main" id="{3BA7440F-0B05-4754-9DEC-5E3D9016B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51" b="-1494"/>
          <a:stretch/>
        </p:blipFill>
        <p:spPr bwMode="auto">
          <a:xfrm>
            <a:off x="1752600" y="3126684"/>
            <a:ext cx="11582400" cy="632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6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2-2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카카오 </a:t>
            </a:r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token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5F9D1-DDF9-453F-A6F5-1DE9E4A977B3}"/>
              </a:ext>
            </a:extLst>
          </p:cNvPr>
          <p:cNvSpPr txBox="1"/>
          <p:nvPr/>
        </p:nvSpPr>
        <p:spPr>
          <a:xfrm>
            <a:off x="1416744" y="2540016"/>
            <a:ext cx="14204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0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구글 </a:t>
            </a:r>
            <a:r>
              <a:rPr lang="ko-KR" altLang="en-US" sz="2000" kern="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시크릿창에서</a:t>
            </a:r>
            <a:r>
              <a:rPr lang="ko-KR" altLang="en-US" sz="20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실행</a:t>
            </a:r>
            <a:endParaRPr lang="en-US" altLang="ko-KR" sz="2000" kern="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defRPr/>
            </a:pPr>
            <a:r>
              <a:rPr lang="ko-KR" altLang="en-US" sz="2000" kern="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 </a:t>
            </a:r>
            <a:r>
              <a:rPr lang="en-US" altLang="ko-KR" sz="20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https://kauth.kakao.com/oauth/authorize?client_id=[</a:t>
            </a:r>
            <a:r>
              <a:rPr lang="ko-KR" altLang="en-US" sz="20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발급받은</a:t>
            </a:r>
            <a:r>
              <a:rPr lang="en-US" altLang="ko-KR" sz="2000" u="sng" kern="0" dirty="0" err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restapi</a:t>
            </a:r>
            <a:r>
              <a:rPr lang="ko-KR" altLang="en-US" sz="20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키</a:t>
            </a:r>
            <a:r>
              <a:rPr lang="en-US" altLang="ko-KR" sz="20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]&amp;</a:t>
            </a:r>
            <a:r>
              <a:rPr lang="en-US" altLang="ko-KR" sz="2000" u="sng" kern="0" dirty="0" err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response_type</a:t>
            </a:r>
            <a:r>
              <a:rPr lang="en-US" altLang="ko-KR" sz="20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=</a:t>
            </a:r>
            <a:r>
              <a:rPr lang="en-US" altLang="ko-KR" sz="2000" u="sng" kern="0" dirty="0" err="1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code&amp;redirect_uri</a:t>
            </a:r>
            <a:r>
              <a:rPr lang="en-US" altLang="ko-KR" sz="20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=https://localhost.com</a:t>
            </a:r>
            <a:r>
              <a:rPr lang="en-US" altLang="ko-KR" sz="2000" u="sng" kern="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2000" kern="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lvl="0">
              <a:defRPr/>
            </a:pPr>
            <a:endParaRPr lang="en-US" altLang="ko-KR" sz="2000" dirty="0">
              <a:solidFill>
                <a:prstClr val="black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B2C94-A0DE-4B97-8937-C89D2D36B7DA}"/>
              </a:ext>
            </a:extLst>
          </p:cNvPr>
          <p:cNvSpPr/>
          <p:nvPr/>
        </p:nvSpPr>
        <p:spPr>
          <a:xfrm>
            <a:off x="2667000" y="3848100"/>
            <a:ext cx="3962400" cy="395795"/>
          </a:xfrm>
          <a:prstGeom prst="rect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99A0E0-6326-44E7-B4C8-B4EF5277F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003502"/>
            <a:ext cx="12877800" cy="510239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707C04-88BC-4B3C-8755-182F3CE64F5E}"/>
              </a:ext>
            </a:extLst>
          </p:cNvPr>
          <p:cNvSpPr/>
          <p:nvPr/>
        </p:nvSpPr>
        <p:spPr>
          <a:xfrm>
            <a:off x="5257800" y="4171232"/>
            <a:ext cx="7315200" cy="438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0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2-2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카카오 </a:t>
            </a:r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token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5F9D1-DDF9-453F-A6F5-1DE9E4A977B3}"/>
              </a:ext>
            </a:extLst>
          </p:cNvPr>
          <p:cNvSpPr txBox="1"/>
          <p:nvPr/>
        </p:nvSpPr>
        <p:spPr>
          <a:xfrm>
            <a:off x="1416744" y="2540016"/>
            <a:ext cx="142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code </a:t>
            </a:r>
            <a:r>
              <a:rPr lang="ko-KR" altLang="en-US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이후의 값을 저장</a:t>
            </a:r>
            <a:endParaRPr lang="en-US" altLang="ko-KR" sz="2000" dirty="0">
              <a:solidFill>
                <a:prstClr val="black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lvl="0">
              <a:defRPr/>
            </a:pPr>
            <a:endParaRPr lang="ko-KR" altLang="en-US" sz="2000" dirty="0">
              <a:solidFill>
                <a:prstClr val="black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EB2C94-A0DE-4B97-8937-C89D2D36B7DA}"/>
              </a:ext>
            </a:extLst>
          </p:cNvPr>
          <p:cNvSpPr/>
          <p:nvPr/>
        </p:nvSpPr>
        <p:spPr>
          <a:xfrm>
            <a:off x="2667000" y="3848100"/>
            <a:ext cx="3962400" cy="395795"/>
          </a:xfrm>
          <a:prstGeom prst="rect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44125B-4E8B-4A06-8195-AFCFD57234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5" r="22485"/>
          <a:stretch/>
        </p:blipFill>
        <p:spPr>
          <a:xfrm>
            <a:off x="1905000" y="3402545"/>
            <a:ext cx="9323290" cy="58309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217385-4ACC-4D8B-84C1-5CBA43498E7C}"/>
              </a:ext>
            </a:extLst>
          </p:cNvPr>
          <p:cNvSpPr/>
          <p:nvPr/>
        </p:nvSpPr>
        <p:spPr>
          <a:xfrm>
            <a:off x="10356730" y="2939711"/>
            <a:ext cx="6139212" cy="1877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89C36E-6D05-475D-BAA6-864CAD0F6111}"/>
              </a:ext>
            </a:extLst>
          </p:cNvPr>
          <p:cNvSpPr/>
          <p:nvPr/>
        </p:nvSpPr>
        <p:spPr>
          <a:xfrm>
            <a:off x="10415350" y="3058501"/>
            <a:ext cx="600439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CODE : _Oyc9PDzfiINrq0gMLGj8Fc5IFKv_deaUvFPP1eBDv4crFvhTNVcZDZHKHh0rDjNfuZqqwo9dGgAAAF7ynjwdw</a:t>
            </a: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3D5908-27E3-4AA9-8BC6-57D9C817ABC5}"/>
              </a:ext>
            </a:extLst>
          </p:cNvPr>
          <p:cNvCxnSpPr>
            <a:cxnSpLocks/>
          </p:cNvCxnSpPr>
          <p:nvPr/>
        </p:nvCxnSpPr>
        <p:spPr>
          <a:xfrm flipV="1">
            <a:off x="8591179" y="3389357"/>
            <a:ext cx="1288653" cy="1811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8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2-2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카카오 </a:t>
            </a:r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token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5F9D1-DDF9-453F-A6F5-1DE9E4A977B3}"/>
              </a:ext>
            </a:extLst>
          </p:cNvPr>
          <p:cNvSpPr txBox="1"/>
          <p:nvPr/>
        </p:nvSpPr>
        <p:spPr>
          <a:xfrm>
            <a:off x="1416744" y="2540016"/>
            <a:ext cx="142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발급받은 토큰으로 </a:t>
            </a:r>
            <a:r>
              <a:rPr lang="en-US" altLang="ko-KR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json</a:t>
            </a:r>
            <a:r>
              <a:rPr lang="ko-KR" altLang="en-US" sz="2000" dirty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파일 생성하기</a:t>
            </a:r>
          </a:p>
          <a:p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DAB379-4BB5-4D0A-83EA-38FD57254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85" y="3088281"/>
            <a:ext cx="12128627" cy="47734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54350C-27D3-45BB-BF35-1F86A8D0E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085" y="8223875"/>
            <a:ext cx="5507837" cy="8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2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03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7315200" y="4375708"/>
            <a:ext cx="11082657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네이버뉴스 </a:t>
            </a:r>
            <a:r>
              <a:rPr lang="ko-KR" altLang="en-US" sz="9600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크롤링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Object 15">
            <a:extLst>
              <a:ext uri="{FF2B5EF4-FFF2-40B4-BE49-F238E27FC236}">
                <a16:creationId xmlns:a16="http://schemas.microsoft.com/office/drawing/2014/main" id="{2ADCA167-E8BC-4654-8611-00A5CF4BA5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6057900"/>
            <a:ext cx="9982200" cy="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8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640C5-A713-42D5-9648-AE0E7E8D7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83528"/>
            <a:ext cx="8229600" cy="11224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413BDC-17A6-46C7-807E-63D672F24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14488"/>
            <a:ext cx="9350921" cy="4215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6224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3-1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패키지 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4113E-2972-42B2-B464-54F47716AEBB}"/>
              </a:ext>
            </a:extLst>
          </p:cNvPr>
          <p:cNvSpPr txBox="1"/>
          <p:nvPr/>
        </p:nvSpPr>
        <p:spPr>
          <a:xfrm>
            <a:off x="1447800" y="2130800"/>
            <a:ext cx="13289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패키지 설치하기</a:t>
            </a:r>
          </a:p>
          <a:p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79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3-2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해당분야 상위뉴스 </a:t>
            </a:r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html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가져오기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69FDE1-A810-4880-B0EC-680324996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626062"/>
            <a:ext cx="6720331" cy="24898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806ECC-D779-41A4-B493-EB6E2502F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436059"/>
            <a:ext cx="8839200" cy="3448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AD2788-B823-44EC-A379-71A01ABFBA45}"/>
              </a:ext>
            </a:extLst>
          </p:cNvPr>
          <p:cNvSpPr txBox="1"/>
          <p:nvPr/>
        </p:nvSpPr>
        <p:spPr>
          <a:xfrm>
            <a:off x="2819400" y="3591919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모듈 라이브러리 가져오기</a:t>
            </a:r>
          </a:p>
          <a:p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CFC8E-7422-4BC8-82A9-2D8B0E908A23}"/>
              </a:ext>
            </a:extLst>
          </p:cNvPr>
          <p:cNvSpPr txBox="1"/>
          <p:nvPr/>
        </p:nvSpPr>
        <p:spPr>
          <a:xfrm>
            <a:off x="2901093" y="5907186"/>
            <a:ext cx="3158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네이버 뉴스 </a:t>
            </a:r>
            <a:r>
              <a:rPr lang="en-US" altLang="ko-KR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url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목록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101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경제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102 :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사회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105 : IT/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과학</a:t>
            </a:r>
          </a:p>
          <a:p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46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3-3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해당뉴스 </a:t>
            </a:r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URL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가져오기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90FCF1-C510-483F-A2E8-543C6FA915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95" y="1810583"/>
            <a:ext cx="7848600" cy="1324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D752B1-243F-4603-ADB4-A1E58A6680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4"/>
          <a:stretch/>
        </p:blipFill>
        <p:spPr>
          <a:xfrm>
            <a:off x="1219200" y="3124017"/>
            <a:ext cx="4703278" cy="6048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499A2B-F004-44FF-AA71-4AD141E8A2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" b="3876"/>
          <a:stretch/>
        </p:blipFill>
        <p:spPr>
          <a:xfrm>
            <a:off x="6096000" y="3135448"/>
            <a:ext cx="5377532" cy="60487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917AC8-EEC5-4792-A1B9-709F3F2A36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1" b="3544"/>
          <a:stretch/>
        </p:blipFill>
        <p:spPr>
          <a:xfrm>
            <a:off x="11647054" y="3114590"/>
            <a:ext cx="5726546" cy="606957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9FC1510-0CB6-46C0-AD24-05A52A686236}"/>
              </a:ext>
            </a:extLst>
          </p:cNvPr>
          <p:cNvSpPr/>
          <p:nvPr/>
        </p:nvSpPr>
        <p:spPr>
          <a:xfrm>
            <a:off x="2131225" y="3449996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485AF-A68E-45A0-ADBD-8F40DA4FEA8C}"/>
              </a:ext>
            </a:extLst>
          </p:cNvPr>
          <p:cNvSpPr/>
          <p:nvPr/>
        </p:nvSpPr>
        <p:spPr>
          <a:xfrm>
            <a:off x="7459989" y="3582791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E1BCF3B-DFD7-432B-A6FC-A08605E66C4F}"/>
              </a:ext>
            </a:extLst>
          </p:cNvPr>
          <p:cNvSpPr/>
          <p:nvPr/>
        </p:nvSpPr>
        <p:spPr>
          <a:xfrm>
            <a:off x="14539078" y="3582791"/>
            <a:ext cx="62472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3-3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해당뉴스 </a:t>
            </a:r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URL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가져오기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51866-7792-4CF8-B39F-91E2AC017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61274"/>
            <a:ext cx="15087600" cy="71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7DB24B69-3971-4C83-9397-F2961D452CBE}"/>
              </a:ext>
            </a:extLst>
          </p:cNvPr>
          <p:cNvGrpSpPr/>
          <p:nvPr/>
        </p:nvGrpSpPr>
        <p:grpSpPr>
          <a:xfrm>
            <a:off x="596623" y="3537263"/>
            <a:ext cx="17094754" cy="2935800"/>
            <a:chOff x="596623" y="3537263"/>
            <a:chExt cx="17094754" cy="2935800"/>
          </a:xfrm>
        </p:grpSpPr>
        <p:grpSp>
          <p:nvGrpSpPr>
            <p:cNvPr id="11" name="그룹 1002">
              <a:extLst>
                <a:ext uri="{FF2B5EF4-FFF2-40B4-BE49-F238E27FC236}">
                  <a16:creationId xmlns:a16="http://schemas.microsoft.com/office/drawing/2014/main" id="{308F10F5-4745-4658-9658-043F71040BEF}"/>
                </a:ext>
              </a:extLst>
            </p:cNvPr>
            <p:cNvGrpSpPr/>
            <p:nvPr/>
          </p:nvGrpSpPr>
          <p:grpSpPr>
            <a:xfrm>
              <a:off x="989479" y="3537263"/>
              <a:ext cx="2935800" cy="2935800"/>
              <a:chOff x="989479" y="3537263"/>
              <a:chExt cx="2935800" cy="2935800"/>
            </a:xfrm>
          </p:grpSpPr>
          <p:pic>
            <p:nvPicPr>
              <p:cNvPr id="32" name="Object 6">
                <a:extLst>
                  <a:ext uri="{FF2B5EF4-FFF2-40B4-BE49-F238E27FC236}">
                    <a16:creationId xmlns:a16="http://schemas.microsoft.com/office/drawing/2014/main" id="{742CB3F2-FC58-481B-813E-636BE662B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89479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12" name="그룹 1003">
              <a:extLst>
                <a:ext uri="{FF2B5EF4-FFF2-40B4-BE49-F238E27FC236}">
                  <a16:creationId xmlns:a16="http://schemas.microsoft.com/office/drawing/2014/main" id="{B8541B2A-6C50-49E4-84B0-4FF46327E222}"/>
                </a:ext>
              </a:extLst>
            </p:cNvPr>
            <p:cNvGrpSpPr/>
            <p:nvPr/>
          </p:nvGrpSpPr>
          <p:grpSpPr>
            <a:xfrm>
              <a:off x="3663670" y="3537263"/>
              <a:ext cx="2935800" cy="2935800"/>
              <a:chOff x="3663670" y="3537263"/>
              <a:chExt cx="2935800" cy="2935800"/>
            </a:xfrm>
          </p:grpSpPr>
          <p:pic>
            <p:nvPicPr>
              <p:cNvPr id="31" name="Object 9">
                <a:extLst>
                  <a:ext uri="{FF2B5EF4-FFF2-40B4-BE49-F238E27FC236}">
                    <a16:creationId xmlns:a16="http://schemas.microsoft.com/office/drawing/2014/main" id="{C4D2B03F-DE0D-43B7-8B1D-A697768DB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63670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13" name="그룹 1004">
              <a:extLst>
                <a:ext uri="{FF2B5EF4-FFF2-40B4-BE49-F238E27FC236}">
                  <a16:creationId xmlns:a16="http://schemas.microsoft.com/office/drawing/2014/main" id="{3F1CA30B-1FCD-48FD-8ABB-1091714CBB40}"/>
                </a:ext>
              </a:extLst>
            </p:cNvPr>
            <p:cNvGrpSpPr/>
            <p:nvPr/>
          </p:nvGrpSpPr>
          <p:grpSpPr>
            <a:xfrm>
              <a:off x="6337861" y="3537263"/>
              <a:ext cx="2935800" cy="2935800"/>
              <a:chOff x="6337861" y="3537263"/>
              <a:chExt cx="2935800" cy="2935800"/>
            </a:xfrm>
          </p:grpSpPr>
          <p:pic>
            <p:nvPicPr>
              <p:cNvPr id="30" name="Object 12">
                <a:extLst>
                  <a:ext uri="{FF2B5EF4-FFF2-40B4-BE49-F238E27FC236}">
                    <a16:creationId xmlns:a16="http://schemas.microsoft.com/office/drawing/2014/main" id="{B03FD641-440B-4327-9090-E9A43AAF3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37861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15" name="그룹 1005">
              <a:extLst>
                <a:ext uri="{FF2B5EF4-FFF2-40B4-BE49-F238E27FC236}">
                  <a16:creationId xmlns:a16="http://schemas.microsoft.com/office/drawing/2014/main" id="{98CBB3C5-F64C-44F2-9B64-0E4A648196D7}"/>
                </a:ext>
              </a:extLst>
            </p:cNvPr>
            <p:cNvGrpSpPr/>
            <p:nvPr/>
          </p:nvGrpSpPr>
          <p:grpSpPr>
            <a:xfrm>
              <a:off x="9012053" y="3537263"/>
              <a:ext cx="2935800" cy="2935800"/>
              <a:chOff x="9012053" y="3537263"/>
              <a:chExt cx="2935800" cy="2935800"/>
            </a:xfrm>
          </p:grpSpPr>
          <p:pic>
            <p:nvPicPr>
              <p:cNvPr id="29" name="Object 15">
                <a:extLst>
                  <a:ext uri="{FF2B5EF4-FFF2-40B4-BE49-F238E27FC236}">
                    <a16:creationId xmlns:a16="http://schemas.microsoft.com/office/drawing/2014/main" id="{3080F523-967D-4F46-BD98-D12C98B22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12053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16" name="그룹 1006">
              <a:extLst>
                <a:ext uri="{FF2B5EF4-FFF2-40B4-BE49-F238E27FC236}">
                  <a16:creationId xmlns:a16="http://schemas.microsoft.com/office/drawing/2014/main" id="{CD87420C-E9D6-4F6B-B766-AF59C6189504}"/>
                </a:ext>
              </a:extLst>
            </p:cNvPr>
            <p:cNvGrpSpPr/>
            <p:nvPr/>
          </p:nvGrpSpPr>
          <p:grpSpPr>
            <a:xfrm>
              <a:off x="11686244" y="3537263"/>
              <a:ext cx="2935800" cy="2935800"/>
              <a:chOff x="11686244" y="3537263"/>
              <a:chExt cx="2935800" cy="2935800"/>
            </a:xfrm>
          </p:grpSpPr>
          <p:pic>
            <p:nvPicPr>
              <p:cNvPr id="28" name="Object 18">
                <a:extLst>
                  <a:ext uri="{FF2B5EF4-FFF2-40B4-BE49-F238E27FC236}">
                    <a16:creationId xmlns:a16="http://schemas.microsoft.com/office/drawing/2014/main" id="{77F2E00F-82F6-4978-8863-50C712E30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686244" y="3537263"/>
                <a:ext cx="2935800" cy="2935800"/>
              </a:xfrm>
              <a:prstGeom prst="rect">
                <a:avLst/>
              </a:prstGeom>
            </p:spPr>
          </p:pic>
        </p:grpSp>
        <p:grpSp>
          <p:nvGrpSpPr>
            <p:cNvPr id="20" name="그룹 1007">
              <a:extLst>
                <a:ext uri="{FF2B5EF4-FFF2-40B4-BE49-F238E27FC236}">
                  <a16:creationId xmlns:a16="http://schemas.microsoft.com/office/drawing/2014/main" id="{6AF0A7C5-A928-4BCF-9B82-B38D8EB24DBB}"/>
                </a:ext>
              </a:extLst>
            </p:cNvPr>
            <p:cNvGrpSpPr/>
            <p:nvPr/>
          </p:nvGrpSpPr>
          <p:grpSpPr>
            <a:xfrm>
              <a:off x="14360435" y="3537263"/>
              <a:ext cx="2935800" cy="2935800"/>
              <a:chOff x="14360435" y="3537263"/>
              <a:chExt cx="2935800" cy="2935800"/>
            </a:xfrm>
          </p:grpSpPr>
          <p:pic>
            <p:nvPicPr>
              <p:cNvPr id="27" name="Object 21">
                <a:extLst>
                  <a:ext uri="{FF2B5EF4-FFF2-40B4-BE49-F238E27FC236}">
                    <a16:creationId xmlns:a16="http://schemas.microsoft.com/office/drawing/2014/main" id="{5E30C110-1023-4A4A-B501-993779A52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360435" y="3537263"/>
                <a:ext cx="2935800" cy="2935800"/>
              </a:xfrm>
              <a:prstGeom prst="rect">
                <a:avLst/>
              </a:prstGeom>
            </p:spPr>
          </p:pic>
        </p:grp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E437051B-EE8E-4C0E-B505-343410E473DC}"/>
                </a:ext>
              </a:extLst>
            </p:cNvPr>
            <p:cNvSpPr txBox="1"/>
            <p:nvPr/>
          </p:nvSpPr>
          <p:spPr>
            <a:xfrm>
              <a:off x="3273304" y="4684784"/>
              <a:ext cx="3662581" cy="111269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  <a:cs typeface="S-Core Dream 6 Bold" pitchFamily="34" charset="0"/>
                </a:rPr>
                <a:t>2. </a:t>
              </a:r>
              <a:r>
                <a:rPr lang="ko-KR" altLang="en-US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  <a:cs typeface="S-Core Dream 6 Bold" pitchFamily="34" charset="0"/>
                </a:rPr>
                <a:t>사전준비</a:t>
              </a:r>
              <a:endParaRPr lang="en-US" sz="2000" kern="0" spc="-100" dirty="0">
                <a:solidFill>
                  <a:srgbClr val="35363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-Core Dream 6 Bold" pitchFamily="34" charset="0"/>
              </a:endParaRPr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B2749DC2-8C72-4B62-95DA-8309195E053E}"/>
                </a:ext>
              </a:extLst>
            </p:cNvPr>
            <p:cNvSpPr txBox="1"/>
            <p:nvPr/>
          </p:nvSpPr>
          <p:spPr>
            <a:xfrm>
              <a:off x="5982329" y="4676400"/>
              <a:ext cx="3662581" cy="7257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3. </a:t>
              </a:r>
              <a:r>
                <a:rPr lang="ko-KR" altLang="en-US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네이버 뉴스 </a:t>
              </a:r>
              <a:r>
                <a:rPr lang="ko-KR" altLang="en-US" sz="2000" kern="0" spc="-100" dirty="0" err="1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크롤링</a:t>
              </a:r>
              <a:r>
                <a:rPr lang="ko-KR" altLang="en-US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endParaRPr 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3019C05E-880A-41AB-B565-FF71EDAED6BD}"/>
                </a:ext>
              </a:extLst>
            </p:cNvPr>
            <p:cNvSpPr txBox="1"/>
            <p:nvPr/>
          </p:nvSpPr>
          <p:spPr>
            <a:xfrm>
              <a:off x="8591966" y="4684784"/>
              <a:ext cx="3662581" cy="7257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4. </a:t>
              </a:r>
              <a:r>
                <a:rPr lang="ko-KR" altLang="en-US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카카오톡 메시지 전송</a:t>
              </a:r>
              <a:endParaRPr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4" name="Object 27">
              <a:extLst>
                <a:ext uri="{FF2B5EF4-FFF2-40B4-BE49-F238E27FC236}">
                  <a16:creationId xmlns:a16="http://schemas.microsoft.com/office/drawing/2014/main" id="{0A5B664D-3FF8-4D43-8ACD-A5C6A6FCA544}"/>
                </a:ext>
              </a:extLst>
            </p:cNvPr>
            <p:cNvSpPr txBox="1"/>
            <p:nvPr/>
          </p:nvSpPr>
          <p:spPr>
            <a:xfrm>
              <a:off x="11300991" y="4693168"/>
              <a:ext cx="3662581" cy="7257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5.</a:t>
              </a:r>
              <a:r>
                <a:rPr lang="ko-KR" altLang="en-US" sz="2000" kern="0" spc="-100" dirty="0">
                  <a:solidFill>
                    <a:srgbClr val="35363A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오류 설명</a:t>
              </a:r>
              <a:endParaRPr lang="en-US" altLang="ko-KR" sz="2000" kern="0" spc="-100" dirty="0">
                <a:solidFill>
                  <a:srgbClr val="35363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5" name="Object 28">
              <a:extLst>
                <a:ext uri="{FF2B5EF4-FFF2-40B4-BE49-F238E27FC236}">
                  <a16:creationId xmlns:a16="http://schemas.microsoft.com/office/drawing/2014/main" id="{B5BD931D-4C68-4C5B-B65A-210DBDC2E1DA}"/>
                </a:ext>
              </a:extLst>
            </p:cNvPr>
            <p:cNvSpPr txBox="1"/>
            <p:nvPr/>
          </p:nvSpPr>
          <p:spPr>
            <a:xfrm>
              <a:off x="14028796" y="4676400"/>
              <a:ext cx="3662581" cy="62856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6. </a:t>
              </a:r>
              <a:r>
                <a:rPr lang="ko-KR" altLang="en-US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결과 및 기대효과</a:t>
              </a:r>
              <a:endParaRPr lang="en-US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F15099B0-3B2C-4685-ABD9-56EF93338C37}"/>
                </a:ext>
              </a:extLst>
            </p:cNvPr>
            <p:cNvSpPr txBox="1"/>
            <p:nvPr/>
          </p:nvSpPr>
          <p:spPr>
            <a:xfrm>
              <a:off x="596623" y="4684784"/>
              <a:ext cx="3662581" cy="115886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altLang="ko-KR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1. </a:t>
              </a:r>
              <a:r>
                <a:rPr lang="ko-KR" altLang="en-US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목적</a:t>
              </a:r>
              <a:r>
                <a:rPr lang="en-US" altLang="ko-KR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/ </a:t>
              </a:r>
              <a:r>
                <a:rPr lang="ko-KR" altLang="en-US" sz="2000" dirty="0"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환경</a:t>
              </a:r>
              <a:endParaRPr lang="en-US" altLang="ko-KR" sz="2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3" name="Object 2">
            <a:extLst>
              <a:ext uri="{FF2B5EF4-FFF2-40B4-BE49-F238E27FC236}">
                <a16:creationId xmlns:a16="http://schemas.microsoft.com/office/drawing/2014/main" id="{C2568A79-BF1F-4E2E-916D-04DAABF863FD}"/>
              </a:ext>
            </a:extLst>
          </p:cNvPr>
          <p:cNvSpPr txBox="1"/>
          <p:nvPr/>
        </p:nvSpPr>
        <p:spPr>
          <a:xfrm>
            <a:off x="566845" y="419100"/>
            <a:ext cx="3781067" cy="4444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dirty="0">
                <a:solidFill>
                  <a:srgbClr val="35363A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Jalnan OTF" pitchFamily="34" charset="0"/>
              </a:rPr>
              <a:t>INDEX</a:t>
            </a:r>
            <a:endParaRPr lang="en-US" sz="40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93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0487" y="-204567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04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7010401" y="4389775"/>
            <a:ext cx="13573874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카카오 메시지 전송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8" name="Object 15">
            <a:extLst>
              <a:ext uri="{FF2B5EF4-FFF2-40B4-BE49-F238E27FC236}">
                <a16:creationId xmlns:a16="http://schemas.microsoft.com/office/drawing/2014/main" id="{D77C1986-4B1D-43D0-83A3-829EC8418E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6057900"/>
            <a:ext cx="9982200" cy="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4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4-1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리스트 템플릿 형식 만들기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73ECF46-6F75-417A-800F-61AC9692E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999" y="2095500"/>
            <a:ext cx="7139837" cy="708535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A05B3D-6CD5-48CF-9103-69C103BB7C7B}"/>
              </a:ext>
            </a:extLst>
          </p:cNvPr>
          <p:cNvSpPr/>
          <p:nvPr/>
        </p:nvSpPr>
        <p:spPr>
          <a:xfrm>
            <a:off x="9253188" y="2255969"/>
            <a:ext cx="6139212" cy="630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57F8E5-A179-4FBE-B415-5E80CB669D81}"/>
              </a:ext>
            </a:extLst>
          </p:cNvPr>
          <p:cNvSpPr/>
          <p:nvPr/>
        </p:nvSpPr>
        <p:spPr>
          <a:xfrm>
            <a:off x="9311808" y="2374759"/>
            <a:ext cx="6004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Sections_ko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사용자가 선택하는 디렉터리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FE174F-6266-44FC-9D3C-056592412A5D}"/>
              </a:ext>
            </a:extLst>
          </p:cNvPr>
          <p:cNvSpPr/>
          <p:nvPr/>
        </p:nvSpPr>
        <p:spPr>
          <a:xfrm>
            <a:off x="9096084" y="6789216"/>
            <a:ext cx="7853465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82ADD2-C8DA-4BB4-BFA7-73E8DD5E94F9}"/>
              </a:ext>
            </a:extLst>
          </p:cNvPr>
          <p:cNvSpPr/>
          <p:nvPr/>
        </p:nvSpPr>
        <p:spPr>
          <a:xfrm>
            <a:off x="9134855" y="6908237"/>
            <a:ext cx="8193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반복문을 이용하여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Contents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뉴스기사 내용을 추가하기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6E7CF1-0AC1-4189-94B0-C74415A8DF52}"/>
              </a:ext>
            </a:extLst>
          </p:cNvPr>
          <p:cNvSpPr/>
          <p:nvPr/>
        </p:nvSpPr>
        <p:spPr>
          <a:xfrm>
            <a:off x="9372602" y="4701500"/>
            <a:ext cx="6983820" cy="63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BC6B2E-D7CD-4634-9B8B-160D77678CB9}"/>
              </a:ext>
            </a:extLst>
          </p:cNvPr>
          <p:cNvSpPr/>
          <p:nvPr/>
        </p:nvSpPr>
        <p:spPr>
          <a:xfrm>
            <a:off x="9417357" y="4439313"/>
            <a:ext cx="74562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Template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리스트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딕셔너리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형태의 템플릿 만들기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8879D28-EF42-4FED-A380-19685222BFA6}"/>
              </a:ext>
            </a:extLst>
          </p:cNvPr>
          <p:cNvCxnSpPr>
            <a:cxnSpLocks/>
          </p:cNvCxnSpPr>
          <p:nvPr/>
        </p:nvCxnSpPr>
        <p:spPr>
          <a:xfrm>
            <a:off x="7080158" y="2396420"/>
            <a:ext cx="18352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6190D36-BFA4-4D8E-A1F3-50C7FC9739A3}"/>
              </a:ext>
            </a:extLst>
          </p:cNvPr>
          <p:cNvCxnSpPr>
            <a:cxnSpLocks/>
          </p:cNvCxnSpPr>
          <p:nvPr/>
        </p:nvCxnSpPr>
        <p:spPr>
          <a:xfrm>
            <a:off x="6899474" y="4977922"/>
            <a:ext cx="2015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109852-713E-441E-80E0-A017266F49EA}"/>
              </a:ext>
            </a:extLst>
          </p:cNvPr>
          <p:cNvCxnSpPr>
            <a:cxnSpLocks/>
          </p:cNvCxnSpPr>
          <p:nvPr/>
        </p:nvCxnSpPr>
        <p:spPr>
          <a:xfrm>
            <a:off x="6899474" y="7095416"/>
            <a:ext cx="201592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53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4-1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리스트 템플릿 형식 만들기</a:t>
            </a:r>
            <a:endParaRPr lang="en-US" altLang="ko-KR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1336FB-25B0-41C6-BD26-95BC2E5FF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6200" y="2171700"/>
            <a:ext cx="4698064" cy="66474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54F580-DBA3-4BCD-8C85-45B1CA2C9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117" y="2853087"/>
            <a:ext cx="8242261" cy="400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14CF80-A0AC-4995-86FC-DF5084EA8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3656" y="3687087"/>
            <a:ext cx="7423440" cy="26734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4F206B-5EA6-426F-834E-F4A49A998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3655" y="7155699"/>
            <a:ext cx="6629400" cy="513779"/>
          </a:xfrm>
          <a:prstGeom prst="rect">
            <a:avLst/>
          </a:prstGeom>
        </p:spPr>
      </p:pic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4D8FFE80-7ED6-48C7-B95C-C4A73C4D5DB1}"/>
              </a:ext>
            </a:extLst>
          </p:cNvPr>
          <p:cNvSpPr/>
          <p:nvPr/>
        </p:nvSpPr>
        <p:spPr>
          <a:xfrm>
            <a:off x="8712959" y="3899578"/>
            <a:ext cx="457200" cy="2312201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EF4E30-24CD-4A32-A15D-506F2550BC6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0058378" y="2853087"/>
            <a:ext cx="1715708" cy="2000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8A9CE8-D42A-4A86-93D8-74AD0A9C4D5F}"/>
              </a:ext>
            </a:extLst>
          </p:cNvPr>
          <p:cNvCxnSpPr>
            <a:cxnSpLocks/>
          </p:cNvCxnSpPr>
          <p:nvPr/>
        </p:nvCxnSpPr>
        <p:spPr>
          <a:xfrm>
            <a:off x="9285472" y="5076749"/>
            <a:ext cx="2506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BA0AC1-EC9B-4910-8D12-3A581AB38DD3}"/>
              </a:ext>
            </a:extLst>
          </p:cNvPr>
          <p:cNvCxnSpPr>
            <a:cxnSpLocks/>
          </p:cNvCxnSpPr>
          <p:nvPr/>
        </p:nvCxnSpPr>
        <p:spPr>
          <a:xfrm>
            <a:off x="7982015" y="7404778"/>
            <a:ext cx="3810000" cy="2647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C68DF0-A03A-406C-A0C4-05050607ECBC}"/>
              </a:ext>
            </a:extLst>
          </p:cNvPr>
          <p:cNvSpPr txBox="1"/>
          <p:nvPr/>
        </p:nvSpPr>
        <p:spPr>
          <a:xfrm>
            <a:off x="1816117" y="2127009"/>
            <a:ext cx="1328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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리스트 템플릿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22E93D-F0BF-407F-BAC6-9B7C4A3B4E4F}"/>
              </a:ext>
            </a:extLst>
          </p:cNvPr>
          <p:cNvSpPr/>
          <p:nvPr/>
        </p:nvSpPr>
        <p:spPr>
          <a:xfrm>
            <a:off x="11818909" y="2412625"/>
            <a:ext cx="4114800" cy="7778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A8BCCF-2E29-476C-844D-05177C64A480}"/>
              </a:ext>
            </a:extLst>
          </p:cNvPr>
          <p:cNvSpPr/>
          <p:nvPr/>
        </p:nvSpPr>
        <p:spPr>
          <a:xfrm>
            <a:off x="11921624" y="4656131"/>
            <a:ext cx="3867215" cy="1219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702983-64FB-479A-B2EF-AE9A16493565}"/>
              </a:ext>
            </a:extLst>
          </p:cNvPr>
          <p:cNvSpPr/>
          <p:nvPr/>
        </p:nvSpPr>
        <p:spPr>
          <a:xfrm>
            <a:off x="11942848" y="7125655"/>
            <a:ext cx="3985191" cy="10110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0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4-2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네이버 뉴스 카카오톡 전송 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BA5566-7726-460F-ACAD-FD3BE0F59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2476500"/>
            <a:ext cx="6253915" cy="20208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DD3A03-6CED-442E-9BA5-753965596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63" y="3449241"/>
            <a:ext cx="6898196" cy="5963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6ACE1D-34EF-464B-B9ED-8F73858C4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4838700"/>
            <a:ext cx="6253915" cy="411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46DFAC-736D-4100-8C2F-C0A3F77AB8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3559" y="4610100"/>
            <a:ext cx="8651405" cy="44196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08DE0C7-6D57-4458-B8B5-9D3F6F0EDE6C}"/>
              </a:ext>
            </a:extLst>
          </p:cNvPr>
          <p:cNvSpPr/>
          <p:nvPr/>
        </p:nvSpPr>
        <p:spPr>
          <a:xfrm>
            <a:off x="8059060" y="3753105"/>
            <a:ext cx="370306" cy="1820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43C4B8C-EAB2-4451-83A5-E46CA26719BA}"/>
              </a:ext>
            </a:extLst>
          </p:cNvPr>
          <p:cNvSpPr/>
          <p:nvPr/>
        </p:nvSpPr>
        <p:spPr>
          <a:xfrm>
            <a:off x="7993554" y="6079604"/>
            <a:ext cx="370306" cy="1820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5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4-2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네이버 뉴스 카카오톡 전송 과정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1F60D0-12F4-4DE7-AA46-BDE4953D4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543299"/>
            <a:ext cx="12386193" cy="43689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F5E39E9-EE50-4944-90BD-535A359E9741}"/>
              </a:ext>
            </a:extLst>
          </p:cNvPr>
          <p:cNvSpPr/>
          <p:nvPr/>
        </p:nvSpPr>
        <p:spPr>
          <a:xfrm>
            <a:off x="10820400" y="2255969"/>
            <a:ext cx="5943600" cy="630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97F36E-7F56-4401-A42D-ED4956B8D7EE}"/>
              </a:ext>
            </a:extLst>
          </p:cNvPr>
          <p:cNvSpPr/>
          <p:nvPr/>
        </p:nvSpPr>
        <p:spPr>
          <a:xfrm>
            <a:off x="10879020" y="2374759"/>
            <a:ext cx="6004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토큰과 템플릿을 이용하여 메시지 전송하기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D5411D-06F5-409B-BC07-B5E6FA7FC04D}"/>
              </a:ext>
            </a:extLst>
          </p:cNvPr>
          <p:cNvCxnSpPr>
            <a:cxnSpLocks/>
          </p:cNvCxnSpPr>
          <p:nvPr/>
        </p:nvCxnSpPr>
        <p:spPr>
          <a:xfrm flipV="1">
            <a:off x="11277600" y="3285860"/>
            <a:ext cx="838200" cy="764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2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4-2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네이버 뉴스 카카오톡 전송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5DEBA-C6A7-4DAF-AE14-8A814E5C3BC3}"/>
              </a:ext>
            </a:extLst>
          </p:cNvPr>
          <p:cNvSpPr txBox="1"/>
          <p:nvPr/>
        </p:nvSpPr>
        <p:spPr>
          <a:xfrm>
            <a:off x="1816117" y="2127009"/>
            <a:ext cx="1328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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코드 실행 결과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6" name="그룹 1009">
            <a:extLst>
              <a:ext uri="{FF2B5EF4-FFF2-40B4-BE49-F238E27FC236}">
                <a16:creationId xmlns:a16="http://schemas.microsoft.com/office/drawing/2014/main" id="{B9B34522-FE8F-48CA-B241-38CFEA0F67A2}"/>
              </a:ext>
            </a:extLst>
          </p:cNvPr>
          <p:cNvGrpSpPr/>
          <p:nvPr/>
        </p:nvGrpSpPr>
        <p:grpSpPr>
          <a:xfrm>
            <a:off x="1416715" y="5187928"/>
            <a:ext cx="221345" cy="230581"/>
            <a:chOff x="13068404" y="5302857"/>
            <a:chExt cx="411597" cy="411597"/>
          </a:xfrm>
        </p:grpSpPr>
        <p:pic>
          <p:nvPicPr>
            <p:cNvPr id="27" name="Object 38">
              <a:extLst>
                <a:ext uri="{FF2B5EF4-FFF2-40B4-BE49-F238E27FC236}">
                  <a16:creationId xmlns:a16="http://schemas.microsoft.com/office/drawing/2014/main" id="{CF0A8E9E-4662-4222-9800-7456ADA4C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404" y="5302857"/>
              <a:ext cx="411597" cy="41159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D5C0909-F469-485A-A57A-D9B632AA15B2}"/>
              </a:ext>
            </a:extLst>
          </p:cNvPr>
          <p:cNvSpPr txBox="1"/>
          <p:nvPr/>
        </p:nvSpPr>
        <p:spPr>
          <a:xfrm>
            <a:off x="1638060" y="5108664"/>
            <a:ext cx="1226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경제</a:t>
            </a:r>
          </a:p>
        </p:txBody>
      </p:sp>
      <p:grpSp>
        <p:nvGrpSpPr>
          <p:cNvPr id="29" name="그룹 1009">
            <a:extLst>
              <a:ext uri="{FF2B5EF4-FFF2-40B4-BE49-F238E27FC236}">
                <a16:creationId xmlns:a16="http://schemas.microsoft.com/office/drawing/2014/main" id="{C599029F-3FD7-4730-8118-9BFB8F8035BE}"/>
              </a:ext>
            </a:extLst>
          </p:cNvPr>
          <p:cNvGrpSpPr/>
          <p:nvPr/>
        </p:nvGrpSpPr>
        <p:grpSpPr>
          <a:xfrm>
            <a:off x="6692909" y="5183611"/>
            <a:ext cx="221345" cy="230581"/>
            <a:chOff x="13068404" y="5302857"/>
            <a:chExt cx="411597" cy="411597"/>
          </a:xfrm>
        </p:grpSpPr>
        <p:pic>
          <p:nvPicPr>
            <p:cNvPr id="30" name="Object 38">
              <a:extLst>
                <a:ext uri="{FF2B5EF4-FFF2-40B4-BE49-F238E27FC236}">
                  <a16:creationId xmlns:a16="http://schemas.microsoft.com/office/drawing/2014/main" id="{49E96917-CC29-484C-A591-1882CD681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404" y="5302857"/>
              <a:ext cx="411597" cy="411597"/>
            </a:xfrm>
            <a:prstGeom prst="rect">
              <a:avLst/>
            </a:prstGeom>
          </p:spPr>
        </p:pic>
      </p:grpSp>
      <p:grpSp>
        <p:nvGrpSpPr>
          <p:cNvPr id="31" name="그룹 1009">
            <a:extLst>
              <a:ext uri="{FF2B5EF4-FFF2-40B4-BE49-F238E27FC236}">
                <a16:creationId xmlns:a16="http://schemas.microsoft.com/office/drawing/2014/main" id="{17927558-8622-4F97-89E7-B60D595310FE}"/>
              </a:ext>
            </a:extLst>
          </p:cNvPr>
          <p:cNvGrpSpPr/>
          <p:nvPr/>
        </p:nvGrpSpPr>
        <p:grpSpPr>
          <a:xfrm>
            <a:off x="12002421" y="5183611"/>
            <a:ext cx="221345" cy="230581"/>
            <a:chOff x="13068404" y="5302857"/>
            <a:chExt cx="411597" cy="411597"/>
          </a:xfrm>
        </p:grpSpPr>
        <p:pic>
          <p:nvPicPr>
            <p:cNvPr id="32" name="Object 38">
              <a:extLst>
                <a:ext uri="{FF2B5EF4-FFF2-40B4-BE49-F238E27FC236}">
                  <a16:creationId xmlns:a16="http://schemas.microsoft.com/office/drawing/2014/main" id="{343B0151-F008-450C-92BC-6F43FBA66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404" y="5302857"/>
              <a:ext cx="411597" cy="41159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AD98C3-2DDD-4C87-8047-44BEA0A7BFA3}"/>
              </a:ext>
            </a:extLst>
          </p:cNvPr>
          <p:cNvSpPr txBox="1"/>
          <p:nvPr/>
        </p:nvSpPr>
        <p:spPr>
          <a:xfrm>
            <a:off x="6902459" y="5114235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사회</a:t>
            </a:r>
            <a:r>
              <a:rPr lang="ko-KR" alt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36A278-C638-4903-A08D-A32C3FD69111}"/>
              </a:ext>
            </a:extLst>
          </p:cNvPr>
          <p:cNvSpPr txBox="1"/>
          <p:nvPr/>
        </p:nvSpPr>
        <p:spPr>
          <a:xfrm>
            <a:off x="12307106" y="5108664"/>
            <a:ext cx="301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IT</a:t>
            </a:r>
            <a:endParaRPr lang="ko-KR" alt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9C22974-9A38-4991-B9A7-AA420AC19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638" y="3193032"/>
            <a:ext cx="3790818" cy="5607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220FBB0-749E-43A2-A1D6-3C710DB40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5856" y="3126684"/>
            <a:ext cx="3784084" cy="5548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74DD160-7C93-493C-9D9F-DFD6A887A9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7983" y="3126684"/>
            <a:ext cx="3790818" cy="55880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B490B5-F43D-45D7-8C73-993707F016D4}"/>
              </a:ext>
            </a:extLst>
          </p:cNvPr>
          <p:cNvSpPr/>
          <p:nvPr/>
        </p:nvSpPr>
        <p:spPr>
          <a:xfrm>
            <a:off x="3124200" y="3304198"/>
            <a:ext cx="1313274" cy="239683"/>
          </a:xfrm>
          <a:prstGeom prst="rect">
            <a:avLst/>
          </a:prstGeom>
          <a:solidFill>
            <a:srgbClr val="A9BDCE"/>
          </a:solidFill>
          <a:ln>
            <a:solidFill>
              <a:srgbClr val="A9B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슬기로운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조생활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7B111A-8120-4AF4-BE10-F9C35BE7E54A}"/>
              </a:ext>
            </a:extLst>
          </p:cNvPr>
          <p:cNvSpPr/>
          <p:nvPr/>
        </p:nvSpPr>
        <p:spPr>
          <a:xfrm>
            <a:off x="8410570" y="3282050"/>
            <a:ext cx="1313274" cy="239683"/>
          </a:xfrm>
          <a:prstGeom prst="rect">
            <a:avLst/>
          </a:prstGeom>
          <a:solidFill>
            <a:srgbClr val="A9BDCE"/>
          </a:solidFill>
          <a:ln>
            <a:solidFill>
              <a:srgbClr val="A9B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슬기로운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조생활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900BBF-BEC2-466D-B62B-AEE595208C95}"/>
              </a:ext>
            </a:extLst>
          </p:cNvPr>
          <p:cNvSpPr/>
          <p:nvPr/>
        </p:nvSpPr>
        <p:spPr>
          <a:xfrm>
            <a:off x="13563600" y="3284943"/>
            <a:ext cx="1313274" cy="239683"/>
          </a:xfrm>
          <a:prstGeom prst="rect">
            <a:avLst/>
          </a:prstGeom>
          <a:solidFill>
            <a:srgbClr val="A9BDCE"/>
          </a:solidFill>
          <a:ln>
            <a:solidFill>
              <a:srgbClr val="A9B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슬기로운 </a:t>
            </a:r>
            <a:r>
              <a:rPr lang="en-US" altLang="ko-K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조생활</a:t>
            </a:r>
            <a:endParaRPr lang="ko-KR" alt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16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05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10187417" y="4389775"/>
            <a:ext cx="10396857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오류설명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Object 15">
            <a:extLst>
              <a:ext uri="{FF2B5EF4-FFF2-40B4-BE49-F238E27FC236}">
                <a16:creationId xmlns:a16="http://schemas.microsoft.com/office/drawing/2014/main" id="{2ADCA167-E8BC-4654-8611-00A5CF4BA5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4731" y="6286500"/>
            <a:ext cx="6931238" cy="5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747281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5-1 Name Error</a:t>
            </a:r>
            <a:endParaRPr lang="ko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E8BE63-364F-4458-9A5B-78D9F0538C1B}"/>
              </a:ext>
            </a:extLst>
          </p:cNvPr>
          <p:cNvSpPr/>
          <p:nvPr/>
        </p:nvSpPr>
        <p:spPr>
          <a:xfrm>
            <a:off x="1219200" y="1978931"/>
            <a:ext cx="6825138" cy="113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þ"/>
              <a:defRPr/>
            </a:pP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User-Agent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확인하기</a:t>
            </a:r>
            <a:endParaRPr lang="en-US" altLang="ko-KR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NameError</a:t>
            </a:r>
            <a:r>
              <a:rPr lang="en-US" altLang="ko-KR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'</a:t>
            </a:r>
            <a:r>
              <a:rPr lang="ko-KR" altLang="en-US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요청</a:t>
            </a:r>
            <a:r>
              <a:rPr lang="en-US" altLang="ko-KR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 </a:t>
            </a:r>
            <a:r>
              <a:rPr lang="ko-KR" altLang="en-US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이름이 정의되지 않았습니다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3A1F2D-E85B-43D6-BDD5-3AAF41893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481611"/>
            <a:ext cx="11218740" cy="212645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BF3E0FB-5A22-42B9-99AF-24673AC21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609" y="3239111"/>
            <a:ext cx="10784567" cy="103463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F7690EC-F87D-49BF-BEBF-9CF624992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267202"/>
            <a:ext cx="5317315" cy="7998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8AF6D85-EDD7-4764-8DD7-287A6EC405D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0626"/>
          <a:stretch/>
        </p:blipFill>
        <p:spPr>
          <a:xfrm>
            <a:off x="1141445" y="7533807"/>
            <a:ext cx="9650661" cy="199908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A79F29B-D76C-46C7-AB06-FDCEB39A0FBD}"/>
              </a:ext>
            </a:extLst>
          </p:cNvPr>
          <p:cNvSpPr/>
          <p:nvPr/>
        </p:nvSpPr>
        <p:spPr>
          <a:xfrm rot="5400000">
            <a:off x="5781623" y="5039925"/>
            <a:ext cx="370306" cy="1820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56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754901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5-2 Token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Error</a:t>
            </a:r>
            <a:endParaRPr lang="ko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876BE12-1425-4DB3-AF2E-CA49928EC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479" y="3894235"/>
            <a:ext cx="8037432" cy="79077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2B74FDF-68FA-4E5F-9FE3-BF3493ECE37E}"/>
              </a:ext>
            </a:extLst>
          </p:cNvPr>
          <p:cNvGrpSpPr/>
          <p:nvPr/>
        </p:nvGrpSpPr>
        <p:grpSpPr>
          <a:xfrm>
            <a:off x="1300479" y="3416187"/>
            <a:ext cx="13170323" cy="1268827"/>
            <a:chOff x="1300479" y="3416187"/>
            <a:chExt cx="13170323" cy="12688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9E8BE63-364F-4458-9A5B-78D9F0538C1B}"/>
                </a:ext>
              </a:extLst>
            </p:cNvPr>
            <p:cNvSpPr/>
            <p:nvPr/>
          </p:nvSpPr>
          <p:spPr>
            <a:xfrm>
              <a:off x="1300479" y="3416188"/>
              <a:ext cx="623106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400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sym typeface="Wingdings" panose="05000000000000000000" pitchFamily="2" charset="2"/>
                </a:rPr>
                <a:t> </a:t>
              </a:r>
              <a:r>
                <a:rPr lang="en-US" altLang="ko-KR" sz="2400" dirty="0" err="1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sym typeface="Wingdings" panose="05000000000000000000" pitchFamily="2" charset="2"/>
                </a:rPr>
                <a:t>FileNotFoundError</a:t>
              </a:r>
              <a:r>
                <a:rPr lang="en-US" altLang="ko-KR" sz="2400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sym typeface="Wingdings" panose="05000000000000000000" pitchFamily="2" charset="2"/>
                </a:rPr>
                <a:t>: </a:t>
              </a:r>
              <a:r>
                <a:rPr lang="ko-KR" altLang="en-US" sz="2400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sym typeface="Wingdings" panose="05000000000000000000" pitchFamily="2" charset="2"/>
                </a:rPr>
                <a:t>토큰 파일 잘못된 경로</a:t>
              </a:r>
              <a:endParaRPr lang="ko-KR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endParaRPr>
            </a:p>
            <a:p>
              <a:pPr lvl="0">
                <a:defRPr/>
              </a:pPr>
              <a:endParaRPr lang="ko-KR" altLang="en-US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88C9205-5110-4C08-8400-AF7FF5453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18276" y="4082413"/>
              <a:ext cx="4852526" cy="602601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E45F56-D18E-4293-8833-7F9381478A8B}"/>
                </a:ext>
              </a:extLst>
            </p:cNvPr>
            <p:cNvSpPr/>
            <p:nvPr/>
          </p:nvSpPr>
          <p:spPr>
            <a:xfrm>
              <a:off x="9614647" y="3416187"/>
              <a:ext cx="332924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400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sym typeface="Wingdings" panose="05000000000000000000" pitchFamily="2" charset="2"/>
                </a:rPr>
                <a:t> </a:t>
              </a:r>
              <a:r>
                <a:rPr lang="en-US" altLang="ko-KR" sz="2400" dirty="0" err="1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sym typeface="Wingdings" panose="05000000000000000000" pitchFamily="2" charset="2"/>
                </a:rPr>
                <a:t>refresh_token</a:t>
              </a:r>
              <a:r>
                <a:rPr lang="en-US" altLang="ko-KR" sz="2400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sym typeface="Wingdings" panose="05000000000000000000" pitchFamily="2" charset="2"/>
                </a:rPr>
                <a:t> error</a:t>
              </a:r>
              <a:endParaRPr lang="ko-KR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endParaRPr>
            </a:p>
            <a:p>
              <a:pPr lvl="0">
                <a:defRPr/>
              </a:pPr>
              <a:endParaRPr lang="ko-KR" altLang="en-US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70E6A739-7729-4F00-9EF3-A7A5C04CA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9" y="1987775"/>
            <a:ext cx="8534400" cy="12567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DD85CAE-ED3A-4780-89B2-F321A9488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5488718"/>
            <a:ext cx="13487400" cy="3744809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51EAFAC-FE10-43F2-BC56-A52BDF77E0D3}"/>
              </a:ext>
            </a:extLst>
          </p:cNvPr>
          <p:cNvSpPr/>
          <p:nvPr/>
        </p:nvSpPr>
        <p:spPr>
          <a:xfrm rot="5400000">
            <a:off x="7808449" y="4995425"/>
            <a:ext cx="370306" cy="2054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1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747281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5-2 Token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Error</a:t>
            </a:r>
            <a:endParaRPr lang="ko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E8BE63-364F-4458-9A5B-78D9F0538C1B}"/>
              </a:ext>
            </a:extLst>
          </p:cNvPr>
          <p:cNvSpPr/>
          <p:nvPr/>
        </p:nvSpPr>
        <p:spPr>
          <a:xfrm>
            <a:off x="1219200" y="1978931"/>
            <a:ext cx="110482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 Token</a:t>
            </a:r>
            <a:r>
              <a:rPr lang="en-US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error : REST_API </a:t>
            </a:r>
            <a:r>
              <a:rPr lang="ko-KR" altLang="ko-KR" sz="2400" kern="1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앱키에</a:t>
            </a:r>
            <a:r>
              <a:rPr lang="ko-KR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브레이스</a:t>
            </a:r>
            <a:r>
              <a:rPr lang="en-US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괄호를 붙여서 인증코드를 받았을</a:t>
            </a:r>
            <a:r>
              <a:rPr lang="en-US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때 </a:t>
            </a:r>
          </a:p>
          <a:p>
            <a:pPr lvl="0">
              <a:defRPr/>
            </a:pPr>
            <a:endParaRPr lang="ko-KR" altLang="en-US" sz="2400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7FCA45C-4A44-472D-9CD3-E322C634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2707782"/>
            <a:ext cx="9798147" cy="4952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9AF8E02-B26A-41E2-99A8-88F88DA84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409" y="3707879"/>
            <a:ext cx="5736182" cy="439158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84377A0-5333-447A-9A60-E38CC4B26B1C}"/>
              </a:ext>
            </a:extLst>
          </p:cNvPr>
          <p:cNvSpPr/>
          <p:nvPr/>
        </p:nvSpPr>
        <p:spPr>
          <a:xfrm>
            <a:off x="8119740" y="5594178"/>
            <a:ext cx="622461" cy="1986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DDC6FF-61F3-4D0C-908F-ACC75FD93DEE}"/>
              </a:ext>
            </a:extLst>
          </p:cNvPr>
          <p:cNvSpPr/>
          <p:nvPr/>
        </p:nvSpPr>
        <p:spPr>
          <a:xfrm>
            <a:off x="1894409" y="3707879"/>
            <a:ext cx="5715000" cy="4500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A07FD-0C39-444B-842E-C9A48EB23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2137" y="3707880"/>
            <a:ext cx="8264406" cy="45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01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10187417" y="4389775"/>
            <a:ext cx="10396857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목적 및 환경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Object 15">
            <a:extLst>
              <a:ext uri="{FF2B5EF4-FFF2-40B4-BE49-F238E27FC236}">
                <a16:creationId xmlns:a16="http://schemas.microsoft.com/office/drawing/2014/main" id="{2ADCA167-E8BC-4654-8611-00A5CF4BA5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4731" y="6286500"/>
            <a:ext cx="6931238" cy="5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06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747281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5-3 </a:t>
            </a:r>
            <a:r>
              <a:rPr lang="en-US" altLang="ko-KR" sz="4800" dirty="0" err="1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Utils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Error</a:t>
            </a:r>
            <a:endParaRPr lang="ko-KR" altLang="en-US" sz="48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E8BE63-364F-4458-9A5B-78D9F0538C1B}"/>
              </a:ext>
            </a:extLst>
          </p:cNvPr>
          <p:cNvSpPr/>
          <p:nvPr/>
        </p:nvSpPr>
        <p:spPr>
          <a:xfrm>
            <a:off x="1219200" y="1978931"/>
            <a:ext cx="54257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 </a:t>
            </a:r>
            <a:r>
              <a:rPr lang="en-US" altLang="ko-KR" sz="2400" kern="1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ko-KR" sz="2400" kern="1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tils</a:t>
            </a:r>
            <a:r>
              <a:rPr lang="en-US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error : </a:t>
            </a:r>
            <a:r>
              <a:rPr lang="en-US" altLang="ko-KR" sz="2400" kern="1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kakao</a:t>
            </a:r>
            <a:r>
              <a:rPr lang="en-US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kern="100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utils</a:t>
            </a:r>
            <a:r>
              <a:rPr lang="en-US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모듈이 없음</a:t>
            </a:r>
          </a:p>
          <a:p>
            <a:pPr>
              <a:defRPr/>
            </a:pPr>
            <a:endParaRPr lang="ko-KR" altLang="ko-KR" sz="2400" kern="100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lvl="0">
              <a:defRPr/>
            </a:pPr>
            <a:endParaRPr lang="ko-KR" altLang="en-US" sz="2400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4249C07-009F-4C64-861E-3365476B1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912"/>
          <a:stretch/>
        </p:blipFill>
        <p:spPr>
          <a:xfrm>
            <a:off x="1447800" y="2968592"/>
            <a:ext cx="8634007" cy="9855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F212EB-B9F7-4625-9188-F7863BBAB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4271804"/>
            <a:ext cx="6336042" cy="57399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0993AB3-BABA-4CE8-B493-34BE4CD1B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7934" y="5746395"/>
            <a:ext cx="7980857" cy="27961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A93749D-60B0-478C-9555-046D944C0C6F}"/>
              </a:ext>
            </a:extLst>
          </p:cNvPr>
          <p:cNvSpPr txBox="1"/>
          <p:nvPr/>
        </p:nvSpPr>
        <p:spPr>
          <a:xfrm>
            <a:off x="12496800" y="8674376"/>
            <a:ext cx="6865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100" dirty="0">
                <a:solidFill>
                  <a:srgbClr val="000000"/>
                </a:solidFill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* </a:t>
            </a:r>
            <a:r>
              <a:rPr lang="ko-KR" altLang="en-US" b="1" kern="100" dirty="0">
                <a:solidFill>
                  <a:srgbClr val="000000"/>
                </a:solidFill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참조링크</a:t>
            </a:r>
            <a:r>
              <a:rPr lang="en-US" altLang="ko-KR" b="1" kern="100" dirty="0">
                <a:solidFill>
                  <a:srgbClr val="000000"/>
                </a:solidFill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: </a:t>
            </a:r>
            <a:r>
              <a:rPr lang="en-US" altLang="ko-KR" b="1" u="sng" kern="100" dirty="0">
                <a:solidFill>
                  <a:srgbClr val="800080"/>
                </a:solidFill>
                <a:effectLst/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  <a:hlinkClick r:id="rId8"/>
              </a:rPr>
              <a:t>https://bskyvision.com/828</a:t>
            </a:r>
            <a:endParaRPr lang="ko-KR" altLang="ko-KR" b="1" kern="100" dirty="0">
              <a:solidFill>
                <a:srgbClr val="000000"/>
              </a:solidFill>
              <a:effectLst/>
              <a:highlight>
                <a:srgbClr val="FFFF0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DBADA7-63CE-4AB3-9AEC-BB2BCAAD5E80}"/>
              </a:ext>
            </a:extLst>
          </p:cNvPr>
          <p:cNvSpPr/>
          <p:nvPr/>
        </p:nvSpPr>
        <p:spPr>
          <a:xfrm rot="5400000">
            <a:off x="4572716" y="5042638"/>
            <a:ext cx="370306" cy="2054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99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0487" y="-204567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06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7584798" y="4226859"/>
            <a:ext cx="13573874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결과 및 기대효과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8" name="Object 15">
            <a:extLst>
              <a:ext uri="{FF2B5EF4-FFF2-40B4-BE49-F238E27FC236}">
                <a16:creationId xmlns:a16="http://schemas.microsoft.com/office/drawing/2014/main" id="{D77C1986-4B1D-43D0-83A3-829EC8418E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981700"/>
            <a:ext cx="7848600" cy="6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2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747281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219200" y="919595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6-1 </a:t>
            </a:r>
            <a:r>
              <a:rPr lang="ko-KR" altLang="en-US" sz="4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결과 및 기대효과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BFAE52-F796-4D1B-BD23-CA8C8C265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850" y="2319509"/>
            <a:ext cx="8254300" cy="3546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BF98BB-D188-4602-A298-83B761C6871E}"/>
              </a:ext>
            </a:extLst>
          </p:cNvPr>
          <p:cNvSpPr txBox="1"/>
          <p:nvPr/>
        </p:nvSpPr>
        <p:spPr>
          <a:xfrm>
            <a:off x="3829456" y="450323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편의성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03D9E-7947-47A3-9A79-A245B84E7519}"/>
              </a:ext>
            </a:extLst>
          </p:cNvPr>
          <p:cNvSpPr txBox="1"/>
          <p:nvPr/>
        </p:nvSpPr>
        <p:spPr>
          <a:xfrm>
            <a:off x="3048000" y="4908320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기사를 짧게 요약함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ED332-83E4-4688-B55A-E8A64F0D33FC}"/>
              </a:ext>
            </a:extLst>
          </p:cNvPr>
          <p:cNvSpPr txBox="1"/>
          <p:nvPr/>
        </p:nvSpPr>
        <p:spPr>
          <a:xfrm>
            <a:off x="12063056" y="4774168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자체 필터링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A3B1E-5163-4586-9054-C41E2DCF9FF8}"/>
              </a:ext>
            </a:extLst>
          </p:cNvPr>
          <p:cNvSpPr txBox="1"/>
          <p:nvPr/>
        </p:nvSpPr>
        <p:spPr>
          <a:xfrm>
            <a:off x="12063056" y="5143500"/>
            <a:ext cx="5005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경제</a:t>
            </a:r>
            <a:r>
              <a:rPr lang="en-US" altLang="ko-KR" sz="2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사회</a:t>
            </a:r>
            <a:r>
              <a:rPr lang="en-US" altLang="ko-KR" sz="2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IT </a:t>
            </a:r>
            <a:r>
              <a:rPr lang="ko-KR" altLang="en-US" sz="2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 원하는 분야만 추출</a:t>
            </a:r>
          </a:p>
          <a:p>
            <a:endParaRPr lang="ko-KR" altLang="en-US" sz="2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1A62A-091B-40B0-8D8D-2134C2533DF7}"/>
              </a:ext>
            </a:extLst>
          </p:cNvPr>
          <p:cNvSpPr txBox="1"/>
          <p:nvPr/>
        </p:nvSpPr>
        <p:spPr>
          <a:xfrm>
            <a:off x="8329166" y="6075901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00A23B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신속함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CAD90-26FE-405C-B329-75F772E46E2A}"/>
              </a:ext>
            </a:extLst>
          </p:cNvPr>
          <p:cNvSpPr txBox="1"/>
          <p:nvPr/>
        </p:nvSpPr>
        <p:spPr>
          <a:xfrm>
            <a:off x="7242181" y="6434606"/>
            <a:ext cx="3579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빠르게 분야별 </a:t>
            </a:r>
            <a:r>
              <a:rPr lang="en-US" altLang="ko-KR" sz="2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2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개만 추출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6C90D4-D4AF-49CA-A719-34FCD98CEC55}"/>
              </a:ext>
            </a:extLst>
          </p:cNvPr>
          <p:cNvSpPr txBox="1"/>
          <p:nvPr/>
        </p:nvSpPr>
        <p:spPr>
          <a:xfrm>
            <a:off x="3829456" y="7894112"/>
            <a:ext cx="10820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바쁜 시대를 살아가는 현대인들을 위해서 짧고 간편하게 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원하는 분야의 기사 스크랩을 읽을 수 있도록 하였습니다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4ABE202-7D55-447B-B58E-3FD64B3A1BC6}"/>
              </a:ext>
            </a:extLst>
          </p:cNvPr>
          <p:cNvSpPr/>
          <p:nvPr/>
        </p:nvSpPr>
        <p:spPr>
          <a:xfrm rot="5400000">
            <a:off x="8604357" y="7344943"/>
            <a:ext cx="370306" cy="2054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F425E32-6C8A-42FE-9818-D2B964049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0" y="1812991"/>
            <a:ext cx="3175686" cy="193243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462FE52-E838-463D-B9D3-F67223418C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38" t="32172" r="79064" b="35257"/>
          <a:stretch/>
        </p:blipFill>
        <p:spPr>
          <a:xfrm>
            <a:off x="9681893" y="2049693"/>
            <a:ext cx="368693" cy="3918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CAC2056-DAC3-4F86-9F98-A49A82CE0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8531" y="2319509"/>
            <a:ext cx="227708" cy="2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01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34000" y="0"/>
            <a:ext cx="12954000" cy="10401300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B5E7FD93-43C5-4644-AD87-895D8B8E1706}"/>
              </a:ext>
            </a:extLst>
          </p:cNvPr>
          <p:cNvSpPr txBox="1"/>
          <p:nvPr/>
        </p:nvSpPr>
        <p:spPr>
          <a:xfrm>
            <a:off x="6980484" y="4152900"/>
            <a:ext cx="14647160" cy="34531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900" kern="0" spc="-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Q </a:t>
            </a:r>
            <a:r>
              <a:rPr lang="en-US" sz="9600" kern="0" spc="-6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&amp;</a:t>
            </a:r>
            <a:r>
              <a:rPr lang="en-US" sz="12900" kern="0" spc="-800" dirty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 A</a:t>
            </a:r>
            <a:endParaRPr 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EFC21E3-64F0-4CE6-AA71-DF5CAB64914E}"/>
              </a:ext>
            </a:extLst>
          </p:cNvPr>
          <p:cNvSpPr txBox="1"/>
          <p:nvPr/>
        </p:nvSpPr>
        <p:spPr>
          <a:xfrm>
            <a:off x="6980484" y="6743700"/>
            <a:ext cx="14895238" cy="2882541"/>
          </a:xfrm>
          <a:prstGeom prst="rect">
            <a:avLst/>
          </a:prstGeom>
          <a:noFill/>
        </p:spPr>
        <p:txBody>
          <a:bodyPr wrap="square" rtlCol="0"/>
          <a:lstStyle/>
          <a:p>
            <a:pPr marL="72000" algn="just"/>
            <a:r>
              <a:rPr lang="ko-KR" altLang="en-US" sz="6000" kern="0" spc="-700" dirty="0">
                <a:solidFill>
                  <a:srgbClr val="FFEF8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발표 내용에 관해</a:t>
            </a:r>
            <a:endParaRPr lang="en-US" altLang="ko-KR" sz="6000" kern="0" spc="-700" dirty="0">
              <a:solidFill>
                <a:srgbClr val="FFEF83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카페24 써라운드" pitchFamily="2" charset="-127"/>
            </a:endParaRPr>
          </a:p>
          <a:p>
            <a:pPr marL="72000" algn="just"/>
            <a:r>
              <a:rPr lang="ko-KR" altLang="en-US" sz="6000" kern="0" spc="-700" dirty="0">
                <a:solidFill>
                  <a:srgbClr val="FFEF8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궁금한 점이 있으시다면</a:t>
            </a:r>
            <a:endParaRPr lang="en-US" altLang="ko-KR" sz="6000" kern="0" spc="-700" dirty="0">
              <a:solidFill>
                <a:srgbClr val="FFEF83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카페24 써라운드" pitchFamily="2" charset="-127"/>
            </a:endParaRPr>
          </a:p>
          <a:p>
            <a:pPr marL="72000" algn="just"/>
            <a:r>
              <a:rPr lang="ko-KR" altLang="en-US" sz="6000" kern="0" spc="-700" dirty="0">
                <a:solidFill>
                  <a:srgbClr val="FFEF8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자유롭게 질문 해주세요 </a:t>
            </a:r>
            <a:r>
              <a:rPr lang="en-US" altLang="ko-KR" sz="6000" kern="0" spc="-700" dirty="0">
                <a:solidFill>
                  <a:srgbClr val="FFEF83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  <a:sym typeface="Wingdings" panose="05000000000000000000" pitchFamily="2" charset="2"/>
              </a:rPr>
              <a:t> </a:t>
            </a:r>
            <a:endParaRPr lang="en-US" sz="6000" dirty="0">
              <a:latin typeface="여기어때 잘난체 OTF" panose="020B0600000101010101" pitchFamily="34" charset="-127"/>
              <a:ea typeface="여기어때 잘난체 OTF" panose="020B0600000101010101" pitchFamily="34" charset="-127"/>
              <a:cs typeface="카페24 써라운드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38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9503" y="-204567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pic>
        <p:nvPicPr>
          <p:cNvPr id="25" name="Object 5">
            <a:extLst>
              <a:ext uri="{FF2B5EF4-FFF2-40B4-BE49-F238E27FC236}">
                <a16:creationId xmlns:a16="http://schemas.microsoft.com/office/drawing/2014/main" id="{CA934256-63EB-4FA7-B0C1-14DB64DE70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2521" y="5906985"/>
            <a:ext cx="771479" cy="1280000"/>
          </a:xfrm>
          <a:prstGeom prst="rect">
            <a:avLst/>
          </a:prstGeom>
        </p:spPr>
      </p:pic>
      <p:sp>
        <p:nvSpPr>
          <p:cNvPr id="26" name="Object 2">
            <a:extLst>
              <a:ext uri="{FF2B5EF4-FFF2-40B4-BE49-F238E27FC236}">
                <a16:creationId xmlns:a16="http://schemas.microsoft.com/office/drawing/2014/main" id="{C24805AF-7C3B-4E6E-BE72-21C1F97909FF}"/>
              </a:ext>
            </a:extLst>
          </p:cNvPr>
          <p:cNvSpPr txBox="1"/>
          <p:nvPr/>
        </p:nvSpPr>
        <p:spPr>
          <a:xfrm>
            <a:off x="3581400" y="4381500"/>
            <a:ext cx="10779399" cy="21654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9200" kern="0" spc="-100" dirty="0">
                <a:solidFill>
                  <a:srgbClr val="F2F2F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감사합니다</a:t>
            </a:r>
            <a:r>
              <a:rPr lang="en-US" altLang="ko-KR" sz="9200" kern="0" spc="-100" dirty="0">
                <a:solidFill>
                  <a:srgbClr val="F2F2F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카페24 써라운드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278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9460" y="7395479"/>
            <a:ext cx="2672906" cy="648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68533" y="7395479"/>
            <a:ext cx="2431994" cy="6488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874AE7-9587-45A1-ACA7-B223FF6D9EAA}"/>
              </a:ext>
            </a:extLst>
          </p:cNvPr>
          <p:cNvSpPr txBox="1"/>
          <p:nvPr/>
        </p:nvSpPr>
        <p:spPr>
          <a:xfrm>
            <a:off x="11408139" y="2372622"/>
            <a:ext cx="599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0F406-E673-44F8-A85F-6AAE3E4C472C}"/>
              </a:ext>
            </a:extLst>
          </p:cNvPr>
          <p:cNvSpPr txBox="1"/>
          <p:nvPr/>
        </p:nvSpPr>
        <p:spPr>
          <a:xfrm>
            <a:off x="1547568" y="1292416"/>
            <a:ext cx="6224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1-1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목적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51610E-F5DA-4066-98CB-F458803EBDA2}"/>
              </a:ext>
            </a:extLst>
          </p:cNvPr>
          <p:cNvSpPr/>
          <p:nvPr/>
        </p:nvSpPr>
        <p:spPr>
          <a:xfrm>
            <a:off x="3969678" y="2298858"/>
            <a:ext cx="10280563" cy="7004895"/>
          </a:xfrm>
          <a:prstGeom prst="rect">
            <a:avLst/>
          </a:prstGeom>
          <a:solidFill>
            <a:srgbClr val="A0B7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1006">
            <a:extLst>
              <a:ext uri="{FF2B5EF4-FFF2-40B4-BE49-F238E27FC236}">
                <a16:creationId xmlns:a16="http://schemas.microsoft.com/office/drawing/2014/main" id="{A4349BB1-5D34-48E7-A68F-E19F39071870}"/>
              </a:ext>
            </a:extLst>
          </p:cNvPr>
          <p:cNvGrpSpPr/>
          <p:nvPr/>
        </p:nvGrpSpPr>
        <p:grpSpPr>
          <a:xfrm>
            <a:off x="7820002" y="3705372"/>
            <a:ext cx="6317321" cy="2076342"/>
            <a:chOff x="6753612" y="2053477"/>
            <a:chExt cx="2961477" cy="727096"/>
          </a:xfrm>
        </p:grpSpPr>
        <p:pic>
          <p:nvPicPr>
            <p:cNvPr id="44" name="Object 18">
              <a:extLst>
                <a:ext uri="{FF2B5EF4-FFF2-40B4-BE49-F238E27FC236}">
                  <a16:creationId xmlns:a16="http://schemas.microsoft.com/office/drawing/2014/main" id="{AF5F7618-EA34-46D1-8A1F-824E26A25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3612" y="2053477"/>
              <a:ext cx="2961477" cy="727096"/>
            </a:xfrm>
            <a:prstGeom prst="rect">
              <a:avLst/>
            </a:prstGeom>
          </p:spPr>
        </p:pic>
      </p:grpSp>
      <p:sp>
        <p:nvSpPr>
          <p:cNvPr id="45" name="Object 23">
            <a:extLst>
              <a:ext uri="{FF2B5EF4-FFF2-40B4-BE49-F238E27FC236}">
                <a16:creationId xmlns:a16="http://schemas.microsoft.com/office/drawing/2014/main" id="{82A57773-2C06-415B-A2C4-42C2648F2F26}"/>
              </a:ext>
            </a:extLst>
          </p:cNvPr>
          <p:cNvSpPr txBox="1"/>
          <p:nvPr/>
        </p:nvSpPr>
        <p:spPr>
          <a:xfrm>
            <a:off x="8136871" y="4225768"/>
            <a:ext cx="8707888" cy="30109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다 챙겨 보기에는 뉴스 양이 너무 많고</a:t>
            </a:r>
            <a:endParaRPr lang="en-US" altLang="ko-KR" sz="20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스마트폰 사용시 광고나 불필요한 앱으로 </a:t>
            </a:r>
            <a:endParaRPr lang="en-US" altLang="ko-KR" sz="20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연결되는데 편리하게 볼 수 있는 방법 없을까요</a:t>
            </a:r>
            <a:r>
              <a:rPr lang="en-US" altLang="ko-KR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altLang="ko-KR" sz="20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000" kern="0" spc="-1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r"/>
            <a:endParaRPr lang="en-US" altLang="ko-KR" sz="2000" kern="0" spc="-100" dirty="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0D005E-FF37-46DB-9F66-5C4F1C875581}"/>
              </a:ext>
            </a:extLst>
          </p:cNvPr>
          <p:cNvGrpSpPr/>
          <p:nvPr/>
        </p:nvGrpSpPr>
        <p:grpSpPr>
          <a:xfrm>
            <a:off x="4446649" y="2489011"/>
            <a:ext cx="8872767" cy="1142829"/>
            <a:chOff x="4110883" y="2497744"/>
            <a:chExt cx="8872767" cy="1142829"/>
          </a:xfrm>
        </p:grpSpPr>
        <p:sp>
          <p:nvSpPr>
            <p:cNvPr id="47" name="Object 14">
              <a:extLst>
                <a:ext uri="{FF2B5EF4-FFF2-40B4-BE49-F238E27FC236}">
                  <a16:creationId xmlns:a16="http://schemas.microsoft.com/office/drawing/2014/main" id="{AEFC0DD4-E6D2-4C47-AF5B-065209AE81B7}"/>
                </a:ext>
              </a:extLst>
            </p:cNvPr>
            <p:cNvSpPr txBox="1"/>
            <p:nvPr/>
          </p:nvSpPr>
          <p:spPr>
            <a:xfrm>
              <a:off x="5895762" y="2604287"/>
              <a:ext cx="5607395" cy="74333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3300" kern="0" spc="-1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슬기로운 </a:t>
              </a:r>
              <a:r>
                <a:rPr lang="en-US" altLang="ko-KR" sz="3300" kern="0" spc="-1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</a:t>
              </a:r>
              <a:r>
                <a:rPr lang="ko-KR" altLang="en-US" sz="3300" kern="0" spc="-100" dirty="0" err="1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조생활</a:t>
              </a:r>
              <a:r>
                <a:rPr lang="ko-KR" altLang="en-US" sz="3300" kern="0" spc="-100" dirty="0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3300" kern="0" spc="-100" dirty="0" err="1">
                  <a:solidFill>
                    <a:srgbClr val="000000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그룹톡</a:t>
              </a:r>
              <a:endParaRPr 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8" name="Object 26">
              <a:extLst>
                <a:ext uri="{FF2B5EF4-FFF2-40B4-BE49-F238E27FC236}">
                  <a16:creationId xmlns:a16="http://schemas.microsoft.com/office/drawing/2014/main" id="{710D7118-21EE-4190-A120-ADD0431827B5}"/>
                </a:ext>
              </a:extLst>
            </p:cNvPr>
            <p:cNvSpPr txBox="1"/>
            <p:nvPr/>
          </p:nvSpPr>
          <p:spPr>
            <a:xfrm>
              <a:off x="4110883" y="2497744"/>
              <a:ext cx="1516854" cy="114282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5000" kern="0" spc="-200" dirty="0">
                  <a:solidFill>
                    <a:srgbClr val="000000"/>
                  </a:solidFill>
                  <a:latin typeface="S-Core Dream 6 Bold" pitchFamily="34" charset="0"/>
                  <a:cs typeface="S-Core Dream 6 Bold" pitchFamily="34" charset="0"/>
                </a:rPr>
                <a:t>&lt;</a:t>
              </a:r>
              <a:endParaRPr lang="en-US" dirty="0"/>
            </a:p>
          </p:txBody>
        </p:sp>
        <p:grpSp>
          <p:nvGrpSpPr>
            <p:cNvPr id="49" name="그룹 1007">
              <a:extLst>
                <a:ext uri="{FF2B5EF4-FFF2-40B4-BE49-F238E27FC236}">
                  <a16:creationId xmlns:a16="http://schemas.microsoft.com/office/drawing/2014/main" id="{D0AB5B1A-BB60-4B05-B78D-2F3F7DFC8E4B}"/>
                </a:ext>
              </a:extLst>
            </p:cNvPr>
            <p:cNvGrpSpPr/>
            <p:nvPr/>
          </p:nvGrpSpPr>
          <p:grpSpPr>
            <a:xfrm>
              <a:off x="11949659" y="2783618"/>
              <a:ext cx="410781" cy="393918"/>
              <a:chOff x="8409401" y="559720"/>
              <a:chExt cx="410781" cy="393918"/>
            </a:xfrm>
          </p:grpSpPr>
          <p:pic>
            <p:nvPicPr>
              <p:cNvPr id="57" name="Object 27">
                <a:extLst>
                  <a:ext uri="{FF2B5EF4-FFF2-40B4-BE49-F238E27FC236}">
                    <a16:creationId xmlns:a16="http://schemas.microsoft.com/office/drawing/2014/main" id="{A738FCDB-F304-4E69-A258-CC9E12A11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409401" y="559720"/>
                <a:ext cx="410781" cy="393918"/>
              </a:xfrm>
              <a:prstGeom prst="rect">
                <a:avLst/>
              </a:prstGeom>
            </p:spPr>
          </p:pic>
        </p:grpSp>
        <p:grpSp>
          <p:nvGrpSpPr>
            <p:cNvPr id="50" name="그룹 1008">
              <a:extLst>
                <a:ext uri="{FF2B5EF4-FFF2-40B4-BE49-F238E27FC236}">
                  <a16:creationId xmlns:a16="http://schemas.microsoft.com/office/drawing/2014/main" id="{FDF94F4F-1967-4D9B-9AF8-B26BDEE9C763}"/>
                </a:ext>
              </a:extLst>
            </p:cNvPr>
            <p:cNvGrpSpPr/>
            <p:nvPr/>
          </p:nvGrpSpPr>
          <p:grpSpPr>
            <a:xfrm>
              <a:off x="12530895" y="2750731"/>
              <a:ext cx="452755" cy="454763"/>
              <a:chOff x="8990637" y="526832"/>
              <a:chExt cx="452755" cy="454763"/>
            </a:xfrm>
          </p:grpSpPr>
          <p:grpSp>
            <p:nvGrpSpPr>
              <p:cNvPr id="51" name="그룹 1009">
                <a:extLst>
                  <a:ext uri="{FF2B5EF4-FFF2-40B4-BE49-F238E27FC236}">
                    <a16:creationId xmlns:a16="http://schemas.microsoft.com/office/drawing/2014/main" id="{E54D7C60-420B-4CCD-89E3-536F61F51180}"/>
                  </a:ext>
                </a:extLst>
              </p:cNvPr>
              <p:cNvGrpSpPr/>
              <p:nvPr/>
            </p:nvGrpSpPr>
            <p:grpSpPr>
              <a:xfrm>
                <a:off x="8990637" y="526832"/>
                <a:ext cx="452755" cy="223494"/>
                <a:chOff x="8990637" y="526832"/>
                <a:chExt cx="452755" cy="223494"/>
              </a:xfrm>
            </p:grpSpPr>
            <p:pic>
              <p:nvPicPr>
                <p:cNvPr id="56" name="Object 31">
                  <a:extLst>
                    <a:ext uri="{FF2B5EF4-FFF2-40B4-BE49-F238E27FC236}">
                      <a16:creationId xmlns:a16="http://schemas.microsoft.com/office/drawing/2014/main" id="{87E97895-80DC-45E8-84B0-6C43C6235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8990637" y="526832"/>
                  <a:ext cx="452755" cy="223494"/>
                </a:xfrm>
                <a:prstGeom prst="rect">
                  <a:avLst/>
                </a:prstGeom>
              </p:spPr>
            </p:pic>
          </p:grpSp>
          <p:grpSp>
            <p:nvGrpSpPr>
              <p:cNvPr id="52" name="그룹 1010">
                <a:extLst>
                  <a:ext uri="{FF2B5EF4-FFF2-40B4-BE49-F238E27FC236}">
                    <a16:creationId xmlns:a16="http://schemas.microsoft.com/office/drawing/2014/main" id="{A7E7EB40-DA82-4CE9-96A7-DF3384D7FB28}"/>
                  </a:ext>
                </a:extLst>
              </p:cNvPr>
              <p:cNvGrpSpPr/>
              <p:nvPr/>
            </p:nvGrpSpPr>
            <p:grpSpPr>
              <a:xfrm>
                <a:off x="8990637" y="642467"/>
                <a:ext cx="452755" cy="223494"/>
                <a:chOff x="8990637" y="642467"/>
                <a:chExt cx="452755" cy="223494"/>
              </a:xfrm>
            </p:grpSpPr>
            <p:pic>
              <p:nvPicPr>
                <p:cNvPr id="55" name="Object 34">
                  <a:extLst>
                    <a:ext uri="{FF2B5EF4-FFF2-40B4-BE49-F238E27FC236}">
                      <a16:creationId xmlns:a16="http://schemas.microsoft.com/office/drawing/2014/main" id="{E6BF56EF-3E92-4517-A1AB-0E6F5BC305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8990637" y="642467"/>
                  <a:ext cx="452755" cy="223494"/>
                </a:xfrm>
                <a:prstGeom prst="rect">
                  <a:avLst/>
                </a:prstGeom>
              </p:spPr>
            </p:pic>
          </p:grpSp>
          <p:grpSp>
            <p:nvGrpSpPr>
              <p:cNvPr id="53" name="그룹 1011">
                <a:extLst>
                  <a:ext uri="{FF2B5EF4-FFF2-40B4-BE49-F238E27FC236}">
                    <a16:creationId xmlns:a16="http://schemas.microsoft.com/office/drawing/2014/main" id="{8464B889-F5DA-4712-B8AE-3DC7184B6899}"/>
                  </a:ext>
                </a:extLst>
              </p:cNvPr>
              <p:cNvGrpSpPr/>
              <p:nvPr/>
            </p:nvGrpSpPr>
            <p:grpSpPr>
              <a:xfrm>
                <a:off x="8990637" y="758101"/>
                <a:ext cx="452755" cy="223494"/>
                <a:chOff x="8990637" y="758101"/>
                <a:chExt cx="452755" cy="223494"/>
              </a:xfrm>
            </p:grpSpPr>
            <p:pic>
              <p:nvPicPr>
                <p:cNvPr id="54" name="Object 37">
                  <a:extLst>
                    <a:ext uri="{FF2B5EF4-FFF2-40B4-BE49-F238E27FC236}">
                      <a16:creationId xmlns:a16="http://schemas.microsoft.com/office/drawing/2014/main" id="{8E189142-0E98-4833-AA79-47A222BC36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8990637" y="758101"/>
                  <a:ext cx="452755" cy="22349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8" name="Object 21">
            <a:extLst>
              <a:ext uri="{FF2B5EF4-FFF2-40B4-BE49-F238E27FC236}">
                <a16:creationId xmlns:a16="http://schemas.microsoft.com/office/drawing/2014/main" id="{BA0CC12E-0F2F-4FAC-AA97-238CE345C738}"/>
              </a:ext>
            </a:extLst>
          </p:cNvPr>
          <p:cNvSpPr txBox="1"/>
          <p:nvPr/>
        </p:nvSpPr>
        <p:spPr>
          <a:xfrm>
            <a:off x="6827440" y="6406057"/>
            <a:ext cx="2973199" cy="4691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슬기로운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조생활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59" name="그룹 1003">
            <a:extLst>
              <a:ext uri="{FF2B5EF4-FFF2-40B4-BE49-F238E27FC236}">
                <a16:creationId xmlns:a16="http://schemas.microsoft.com/office/drawing/2014/main" id="{C8A2F421-1C35-43B3-B155-423C226104F5}"/>
              </a:ext>
            </a:extLst>
          </p:cNvPr>
          <p:cNvGrpSpPr/>
          <p:nvPr/>
        </p:nvGrpSpPr>
        <p:grpSpPr>
          <a:xfrm rot="10800000">
            <a:off x="6332653" y="6938692"/>
            <a:ext cx="6317320" cy="1910189"/>
            <a:chOff x="5446228" y="5262573"/>
            <a:chExt cx="4268860" cy="727096"/>
          </a:xfrm>
        </p:grpSpPr>
        <p:pic>
          <p:nvPicPr>
            <p:cNvPr id="60" name="Object 8">
              <a:extLst>
                <a:ext uri="{FF2B5EF4-FFF2-40B4-BE49-F238E27FC236}">
                  <a16:creationId xmlns:a16="http://schemas.microsoft.com/office/drawing/2014/main" id="{130B5E9C-0321-4906-A6A0-7CE22F3F5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46228" y="5262573"/>
              <a:ext cx="4268860" cy="727096"/>
            </a:xfrm>
            <a:prstGeom prst="rect">
              <a:avLst/>
            </a:prstGeom>
          </p:spPr>
        </p:pic>
      </p:grpSp>
      <p:sp>
        <p:nvSpPr>
          <p:cNvPr id="61" name="Object 24">
            <a:extLst>
              <a:ext uri="{FF2B5EF4-FFF2-40B4-BE49-F238E27FC236}">
                <a16:creationId xmlns:a16="http://schemas.microsoft.com/office/drawing/2014/main" id="{9DF7C69B-3866-4038-BB28-911C5C58B15E}"/>
              </a:ext>
            </a:extLst>
          </p:cNvPr>
          <p:cNvSpPr txBox="1"/>
          <p:nvPr/>
        </p:nvSpPr>
        <p:spPr>
          <a:xfrm>
            <a:off x="7064483" y="7299788"/>
            <a:ext cx="5220942" cy="11607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카카오톡으로 분야별로 </a:t>
            </a:r>
            <a:r>
              <a:rPr lang="ko-KR" altLang="en-US" sz="20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중요한 정보만 </a:t>
            </a:r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받아 </a:t>
            </a:r>
            <a:endParaRPr lang="en-US" altLang="ko-KR" sz="2000" dirty="0">
              <a:solidFill>
                <a:srgbClr val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시간을 절약</a:t>
            </a:r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하고 </a:t>
            </a:r>
            <a:r>
              <a:rPr lang="ko-KR" altLang="en-US" sz="20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편리</a:t>
            </a:r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하게 </a:t>
            </a:r>
            <a:r>
              <a:rPr lang="ko-KR" altLang="en-US" sz="2000" dirty="0">
                <a:solidFill>
                  <a:srgbClr val="00585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네이버 뉴스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sz="2000" dirty="0">
                <a:solidFill>
                  <a:srgbClr val="00585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받아볼수</a:t>
            </a:r>
            <a:r>
              <a:rPr lang="ko-KR" altLang="en-US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있는 방법이 있다고 해요</a:t>
            </a:r>
            <a:r>
              <a:rPr lang="en-US" altLang="ko-KR" sz="2000" dirty="0">
                <a:solidFill>
                  <a:srgbClr val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2" name="Picture 2" descr="카톡프사&amp;#39;들이 점점 비슷해진다.">
            <a:extLst>
              <a:ext uri="{FF2B5EF4-FFF2-40B4-BE49-F238E27FC236}">
                <a16:creationId xmlns:a16="http://schemas.microsoft.com/office/drawing/2014/main" id="{7FF33533-D48E-4084-BEC7-A48FC2C53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/>
          <a:stretch/>
        </p:blipFill>
        <p:spPr bwMode="auto">
          <a:xfrm>
            <a:off x="3997871" y="7431720"/>
            <a:ext cx="2085975" cy="180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9460" y="7395479"/>
            <a:ext cx="2672906" cy="648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68533" y="7395479"/>
            <a:ext cx="2431994" cy="6488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A9D5D3-BD79-497F-9F86-9542EBC9ECD5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74AE7-9587-45A1-ACA7-B223FF6D9EAA}"/>
              </a:ext>
            </a:extLst>
          </p:cNvPr>
          <p:cNvSpPr txBox="1"/>
          <p:nvPr/>
        </p:nvSpPr>
        <p:spPr>
          <a:xfrm>
            <a:off x="11408139" y="2372622"/>
            <a:ext cx="599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0F406-E673-44F8-A85F-6AAE3E4C472C}"/>
              </a:ext>
            </a:extLst>
          </p:cNvPr>
          <p:cNvSpPr txBox="1"/>
          <p:nvPr/>
        </p:nvSpPr>
        <p:spPr>
          <a:xfrm>
            <a:off x="1547568" y="1292416"/>
            <a:ext cx="6224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1-2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환경</a:t>
            </a:r>
          </a:p>
        </p:txBody>
      </p:sp>
      <p:grpSp>
        <p:nvGrpSpPr>
          <p:cNvPr id="30" name="그룹 1009">
            <a:extLst>
              <a:ext uri="{FF2B5EF4-FFF2-40B4-BE49-F238E27FC236}">
                <a16:creationId xmlns:a16="http://schemas.microsoft.com/office/drawing/2014/main" id="{12CF3A8C-6C3F-4CFC-8F63-28A08C57FDC4}"/>
              </a:ext>
            </a:extLst>
          </p:cNvPr>
          <p:cNvGrpSpPr/>
          <p:nvPr/>
        </p:nvGrpSpPr>
        <p:grpSpPr>
          <a:xfrm>
            <a:off x="1420819" y="4308586"/>
            <a:ext cx="411597" cy="411597"/>
            <a:chOff x="13068404" y="5302857"/>
            <a:chExt cx="411597" cy="411597"/>
          </a:xfrm>
        </p:grpSpPr>
        <p:pic>
          <p:nvPicPr>
            <p:cNvPr id="31" name="Object 38">
              <a:extLst>
                <a:ext uri="{FF2B5EF4-FFF2-40B4-BE49-F238E27FC236}">
                  <a16:creationId xmlns:a16="http://schemas.microsoft.com/office/drawing/2014/main" id="{97B53CDF-4BFF-4B35-93AA-26DF4B15E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68404" y="5302857"/>
              <a:ext cx="411597" cy="411597"/>
            </a:xfrm>
            <a:prstGeom prst="rect">
              <a:avLst/>
            </a:prstGeom>
          </p:spPr>
        </p:pic>
      </p:grpSp>
      <p:grpSp>
        <p:nvGrpSpPr>
          <p:cNvPr id="33" name="그룹 1011">
            <a:extLst>
              <a:ext uri="{FF2B5EF4-FFF2-40B4-BE49-F238E27FC236}">
                <a16:creationId xmlns:a16="http://schemas.microsoft.com/office/drawing/2014/main" id="{865BF9F5-9B5A-4544-A1F7-2E4568612326}"/>
              </a:ext>
            </a:extLst>
          </p:cNvPr>
          <p:cNvGrpSpPr/>
          <p:nvPr/>
        </p:nvGrpSpPr>
        <p:grpSpPr>
          <a:xfrm>
            <a:off x="12002074" y="4308586"/>
            <a:ext cx="411597" cy="411597"/>
            <a:chOff x="13068404" y="7074706"/>
            <a:chExt cx="411597" cy="411597"/>
          </a:xfrm>
        </p:grpSpPr>
        <p:pic>
          <p:nvPicPr>
            <p:cNvPr id="34" name="Object 46">
              <a:extLst>
                <a:ext uri="{FF2B5EF4-FFF2-40B4-BE49-F238E27FC236}">
                  <a16:creationId xmlns:a16="http://schemas.microsoft.com/office/drawing/2014/main" id="{7028C8CD-1FB8-49A1-8DCB-D33A6075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68404" y="7074706"/>
              <a:ext cx="411597" cy="41159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3646D7D-803F-4F35-9C09-689EBD4B65E5}"/>
              </a:ext>
            </a:extLst>
          </p:cNvPr>
          <p:cNvSpPr txBox="1"/>
          <p:nvPr/>
        </p:nvSpPr>
        <p:spPr>
          <a:xfrm>
            <a:off x="2036931" y="4225487"/>
            <a:ext cx="455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파이썬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3.7 </a:t>
            </a:r>
            <a:r>
              <a:rPr lang="en-US" altLang="ko-KR" sz="3200" b="1" i="0" dirty="0">
                <a:solidFill>
                  <a:srgbClr val="5F636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</a:t>
            </a:r>
            <a:endParaRPr lang="ko-KR" altLang="en-US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5431E3-29F0-4160-8DE0-6B63E6B46D66}"/>
              </a:ext>
            </a:extLst>
          </p:cNvPr>
          <p:cNvSpPr txBox="1"/>
          <p:nvPr/>
        </p:nvSpPr>
        <p:spPr>
          <a:xfrm>
            <a:off x="12588255" y="4218152"/>
            <a:ext cx="4633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구글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코랩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</a:t>
            </a:r>
            <a:r>
              <a:rPr lang="en-US" altLang="ko-KR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Colab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6E2CD0C-1241-4CB8-9049-9178B765D4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0" y="3579629"/>
            <a:ext cx="5562161" cy="32853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E705BA8-74C6-4497-8621-9F395D9A12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7934" y="5222316"/>
            <a:ext cx="4496666" cy="127147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19D905C-4D07-4C47-81C0-A3433E3A8C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994" y="5132284"/>
            <a:ext cx="3352800" cy="14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9460" y="7395479"/>
            <a:ext cx="2672906" cy="648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68533" y="7395479"/>
            <a:ext cx="2431994" cy="6488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36573" y="6466294"/>
            <a:ext cx="597496" cy="776241"/>
            <a:chOff x="15636573" y="6466294"/>
            <a:chExt cx="597496" cy="7762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36573" y="6466294"/>
              <a:ext cx="597496" cy="7762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51006" y="6466777"/>
            <a:ext cx="771861" cy="775275"/>
            <a:chOff x="12651006" y="6466777"/>
            <a:chExt cx="771861" cy="7752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51006" y="6466777"/>
              <a:ext cx="771861" cy="775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12107" y="6463939"/>
            <a:ext cx="860004" cy="780952"/>
            <a:chOff x="9712107" y="6463939"/>
            <a:chExt cx="860004" cy="7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12107" y="6463939"/>
              <a:ext cx="860004" cy="78095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A9D5D3-BD79-497F-9F86-9542EBC9ECD5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74AE7-9587-45A1-ACA7-B223FF6D9EAA}"/>
              </a:ext>
            </a:extLst>
          </p:cNvPr>
          <p:cNvSpPr txBox="1"/>
          <p:nvPr/>
        </p:nvSpPr>
        <p:spPr>
          <a:xfrm>
            <a:off x="11408139" y="2372622"/>
            <a:ext cx="599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  <a:p>
            <a:endParaRPr lang="en-US" altLang="ko-KR" sz="2400" dirty="0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0F406-E673-44F8-A85F-6AAE3E4C472C}"/>
              </a:ext>
            </a:extLst>
          </p:cNvPr>
          <p:cNvSpPr txBox="1"/>
          <p:nvPr/>
        </p:nvSpPr>
        <p:spPr>
          <a:xfrm>
            <a:off x="1547568" y="1292416"/>
            <a:ext cx="6224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1-3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소스코드</a:t>
            </a:r>
          </a:p>
        </p:txBody>
      </p:sp>
      <p:grpSp>
        <p:nvGrpSpPr>
          <p:cNvPr id="56" name="그룹 1001">
            <a:extLst>
              <a:ext uri="{FF2B5EF4-FFF2-40B4-BE49-F238E27FC236}">
                <a16:creationId xmlns:a16="http://schemas.microsoft.com/office/drawing/2014/main" id="{362AAD8B-6E01-4CCE-9841-DCA48D495DAC}"/>
              </a:ext>
            </a:extLst>
          </p:cNvPr>
          <p:cNvGrpSpPr/>
          <p:nvPr/>
        </p:nvGrpSpPr>
        <p:grpSpPr>
          <a:xfrm>
            <a:off x="1171412" y="3323478"/>
            <a:ext cx="757129" cy="757129"/>
            <a:chOff x="1171412" y="3323478"/>
            <a:chExt cx="757129" cy="757129"/>
          </a:xfrm>
        </p:grpSpPr>
        <p:pic>
          <p:nvPicPr>
            <p:cNvPr id="57" name="Object 2">
              <a:extLst>
                <a:ext uri="{FF2B5EF4-FFF2-40B4-BE49-F238E27FC236}">
                  <a16:creationId xmlns:a16="http://schemas.microsoft.com/office/drawing/2014/main" id="{B2F18AA5-DB41-49E0-9BB4-23F5F0A26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3600000">
              <a:off x="1171412" y="3323478"/>
              <a:ext cx="757129" cy="757129"/>
            </a:xfrm>
            <a:prstGeom prst="rect">
              <a:avLst/>
            </a:prstGeom>
          </p:spPr>
        </p:pic>
      </p:grpSp>
      <p:grpSp>
        <p:nvGrpSpPr>
          <p:cNvPr id="58" name="그룹 1004">
            <a:extLst>
              <a:ext uri="{FF2B5EF4-FFF2-40B4-BE49-F238E27FC236}">
                <a16:creationId xmlns:a16="http://schemas.microsoft.com/office/drawing/2014/main" id="{A53AC439-E87A-4294-B17C-303118ADFBB7}"/>
              </a:ext>
            </a:extLst>
          </p:cNvPr>
          <p:cNvGrpSpPr/>
          <p:nvPr/>
        </p:nvGrpSpPr>
        <p:grpSpPr>
          <a:xfrm>
            <a:off x="1167639" y="5470568"/>
            <a:ext cx="4757143" cy="857143"/>
            <a:chOff x="1180952" y="5435250"/>
            <a:chExt cx="4757143" cy="857143"/>
          </a:xfrm>
        </p:grpSpPr>
        <p:pic>
          <p:nvPicPr>
            <p:cNvPr id="59" name="Object 13">
              <a:extLst>
                <a:ext uri="{FF2B5EF4-FFF2-40B4-BE49-F238E27FC236}">
                  <a16:creationId xmlns:a16="http://schemas.microsoft.com/office/drawing/2014/main" id="{7CC69D6A-F129-494C-8ED4-5155EC57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0952" y="5435250"/>
              <a:ext cx="4757143" cy="857143"/>
            </a:xfrm>
            <a:prstGeom prst="rect">
              <a:avLst/>
            </a:prstGeom>
          </p:spPr>
        </p:pic>
      </p:grpSp>
      <p:grpSp>
        <p:nvGrpSpPr>
          <p:cNvPr id="60" name="그룹 1006">
            <a:extLst>
              <a:ext uri="{FF2B5EF4-FFF2-40B4-BE49-F238E27FC236}">
                <a16:creationId xmlns:a16="http://schemas.microsoft.com/office/drawing/2014/main" id="{0DDF1093-1E63-47D6-B4FA-2065A2EA79E0}"/>
              </a:ext>
            </a:extLst>
          </p:cNvPr>
          <p:cNvGrpSpPr/>
          <p:nvPr/>
        </p:nvGrpSpPr>
        <p:grpSpPr>
          <a:xfrm>
            <a:off x="6827777" y="5431615"/>
            <a:ext cx="4757143" cy="857143"/>
            <a:chOff x="1180952" y="6471913"/>
            <a:chExt cx="4757143" cy="857143"/>
          </a:xfrm>
        </p:grpSpPr>
        <p:pic>
          <p:nvPicPr>
            <p:cNvPr id="61" name="Object 19">
              <a:extLst>
                <a:ext uri="{FF2B5EF4-FFF2-40B4-BE49-F238E27FC236}">
                  <a16:creationId xmlns:a16="http://schemas.microsoft.com/office/drawing/2014/main" id="{31F07A42-BC7C-4EDF-B9FB-E4FDFF4BC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0952" y="6471913"/>
              <a:ext cx="4757143" cy="857143"/>
            </a:xfrm>
            <a:prstGeom prst="rect">
              <a:avLst/>
            </a:prstGeom>
          </p:spPr>
        </p:pic>
      </p:grpSp>
      <p:pic>
        <p:nvPicPr>
          <p:cNvPr id="62" name="Object 48">
            <a:extLst>
              <a:ext uri="{FF2B5EF4-FFF2-40B4-BE49-F238E27FC236}">
                <a16:creationId xmlns:a16="http://schemas.microsoft.com/office/drawing/2014/main" id="{60E31E2B-7DAA-4610-8938-927429AD50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746213" y="6484612"/>
            <a:ext cx="812199" cy="501575"/>
          </a:xfrm>
          <a:prstGeom prst="rect">
            <a:avLst/>
          </a:prstGeom>
        </p:spPr>
      </p:pic>
      <p:grpSp>
        <p:nvGrpSpPr>
          <p:cNvPr id="63" name="그룹 1014">
            <a:extLst>
              <a:ext uri="{FF2B5EF4-FFF2-40B4-BE49-F238E27FC236}">
                <a16:creationId xmlns:a16="http://schemas.microsoft.com/office/drawing/2014/main" id="{DA94EFE5-AFC9-42D0-99DD-6BADF5136DC3}"/>
              </a:ext>
            </a:extLst>
          </p:cNvPr>
          <p:cNvGrpSpPr/>
          <p:nvPr/>
        </p:nvGrpSpPr>
        <p:grpSpPr>
          <a:xfrm>
            <a:off x="6764286" y="3323478"/>
            <a:ext cx="757129" cy="757129"/>
            <a:chOff x="6764286" y="3323478"/>
            <a:chExt cx="757129" cy="757129"/>
          </a:xfrm>
        </p:grpSpPr>
        <p:pic>
          <p:nvPicPr>
            <p:cNvPr id="64" name="Object 59">
              <a:extLst>
                <a:ext uri="{FF2B5EF4-FFF2-40B4-BE49-F238E27FC236}">
                  <a16:creationId xmlns:a16="http://schemas.microsoft.com/office/drawing/2014/main" id="{B63AF358-76D8-43F8-A26A-C3212972C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4500000">
              <a:off x="6764286" y="3323478"/>
              <a:ext cx="757129" cy="757129"/>
            </a:xfrm>
            <a:prstGeom prst="rect">
              <a:avLst/>
            </a:prstGeom>
          </p:spPr>
        </p:pic>
      </p:grpSp>
      <p:grpSp>
        <p:nvGrpSpPr>
          <p:cNvPr id="65" name="그룹 1015">
            <a:extLst>
              <a:ext uri="{FF2B5EF4-FFF2-40B4-BE49-F238E27FC236}">
                <a16:creationId xmlns:a16="http://schemas.microsoft.com/office/drawing/2014/main" id="{150F8B46-D9FF-48CA-96CD-EBD5480AC659}"/>
              </a:ext>
            </a:extLst>
          </p:cNvPr>
          <p:cNvGrpSpPr/>
          <p:nvPr/>
        </p:nvGrpSpPr>
        <p:grpSpPr>
          <a:xfrm>
            <a:off x="12347619" y="3323478"/>
            <a:ext cx="757129" cy="757129"/>
            <a:chOff x="12347619" y="3323478"/>
            <a:chExt cx="757129" cy="757129"/>
          </a:xfrm>
        </p:grpSpPr>
        <p:pic>
          <p:nvPicPr>
            <p:cNvPr id="66" name="Object 63">
              <a:extLst>
                <a:ext uri="{FF2B5EF4-FFF2-40B4-BE49-F238E27FC236}">
                  <a16:creationId xmlns:a16="http://schemas.microsoft.com/office/drawing/2014/main" id="{D2D477A2-7FFC-4FA3-8935-F79C0195A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3600000">
              <a:off x="12347619" y="3323478"/>
              <a:ext cx="757129" cy="757129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B5BB050-C580-470F-93D9-7509F70851E4}"/>
              </a:ext>
            </a:extLst>
          </p:cNvPr>
          <p:cNvSpPr txBox="1"/>
          <p:nvPr/>
        </p:nvSpPr>
        <p:spPr>
          <a:xfrm>
            <a:off x="3657600" y="5662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C571CF3-91EB-4E5A-B48A-EB9013F6132A}"/>
              </a:ext>
            </a:extLst>
          </p:cNvPr>
          <p:cNvGrpSpPr/>
          <p:nvPr/>
        </p:nvGrpSpPr>
        <p:grpSpPr>
          <a:xfrm>
            <a:off x="955803" y="3449839"/>
            <a:ext cx="16708964" cy="3020390"/>
            <a:chOff x="955803" y="3449839"/>
            <a:chExt cx="16708964" cy="3020390"/>
          </a:xfrm>
        </p:grpSpPr>
        <p:grpSp>
          <p:nvGrpSpPr>
            <p:cNvPr id="69" name="그룹 1007">
              <a:extLst>
                <a:ext uri="{FF2B5EF4-FFF2-40B4-BE49-F238E27FC236}">
                  <a16:creationId xmlns:a16="http://schemas.microsoft.com/office/drawing/2014/main" id="{9B9AFE13-94A6-43B5-98D6-CEBC8459E2B5}"/>
                </a:ext>
              </a:extLst>
            </p:cNvPr>
            <p:cNvGrpSpPr/>
            <p:nvPr/>
          </p:nvGrpSpPr>
          <p:grpSpPr>
            <a:xfrm>
              <a:off x="12411110" y="5438755"/>
              <a:ext cx="4757143" cy="857143"/>
              <a:chOff x="1180952" y="7508575"/>
              <a:chExt cx="4757143" cy="857143"/>
            </a:xfrm>
          </p:grpSpPr>
          <p:pic>
            <p:nvPicPr>
              <p:cNvPr id="82" name="Object 23">
                <a:extLst>
                  <a:ext uri="{FF2B5EF4-FFF2-40B4-BE49-F238E27FC236}">
                    <a16:creationId xmlns:a16="http://schemas.microsoft.com/office/drawing/2014/main" id="{19A68BE4-A17D-47F0-8C7F-B64AEAE33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80952" y="7508575"/>
                <a:ext cx="4757143" cy="857143"/>
              </a:xfrm>
              <a:prstGeom prst="rect">
                <a:avLst/>
              </a:prstGeom>
            </p:spPr>
          </p:pic>
        </p:grpSp>
        <p:pic>
          <p:nvPicPr>
            <p:cNvPr id="70" name="Object 33">
              <a:extLst>
                <a:ext uri="{FF2B5EF4-FFF2-40B4-BE49-F238E27FC236}">
                  <a16:creationId xmlns:a16="http://schemas.microsoft.com/office/drawing/2014/main" id="{C033A87C-34E5-4EA6-B0BD-9DE135561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7639" y="3454429"/>
              <a:ext cx="704973" cy="627286"/>
            </a:xfrm>
            <a:prstGeom prst="rect">
              <a:avLst/>
            </a:prstGeom>
          </p:spPr>
        </p:pic>
        <p:pic>
          <p:nvPicPr>
            <p:cNvPr id="71" name="Object 61">
              <a:extLst>
                <a:ext uri="{FF2B5EF4-FFF2-40B4-BE49-F238E27FC236}">
                  <a16:creationId xmlns:a16="http://schemas.microsoft.com/office/drawing/2014/main" id="{F74E15CF-D786-484A-BE37-25D89A045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30658" y="3449839"/>
              <a:ext cx="664300" cy="631876"/>
            </a:xfrm>
            <a:prstGeom prst="rect">
              <a:avLst/>
            </a:prstGeom>
          </p:spPr>
        </p:pic>
        <p:pic>
          <p:nvPicPr>
            <p:cNvPr id="72" name="Object 65">
              <a:extLst>
                <a:ext uri="{FF2B5EF4-FFF2-40B4-BE49-F238E27FC236}">
                  <a16:creationId xmlns:a16="http://schemas.microsoft.com/office/drawing/2014/main" id="{5D9BD437-3990-40B6-917C-84657D836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43811" y="3449839"/>
              <a:ext cx="735369" cy="63187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9373CC-2CE4-4148-A54D-04941E84D805}"/>
                </a:ext>
              </a:extLst>
            </p:cNvPr>
            <p:cNvSpPr txBox="1"/>
            <p:nvPr/>
          </p:nvSpPr>
          <p:spPr>
            <a:xfrm>
              <a:off x="1167639" y="4389272"/>
              <a:ext cx="46235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kern="0" spc="-200" dirty="0">
                  <a:solidFill>
                    <a:srgbClr val="00585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Gmarket Sans Bold" pitchFamily="34" charset="0"/>
                </a:rPr>
                <a:t>뉴스  요약  프로젝트 구현코드</a:t>
              </a:r>
              <a:endParaRPr lang="en-US" altLang="ko-KR" sz="2000" b="1" dirty="0">
                <a:solidFill>
                  <a:srgbClr val="00585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83F333-A866-4A26-8E5C-6E27200223FA}"/>
                </a:ext>
              </a:extLst>
            </p:cNvPr>
            <p:cNvSpPr txBox="1"/>
            <p:nvPr/>
          </p:nvSpPr>
          <p:spPr>
            <a:xfrm>
              <a:off x="955803" y="5639232"/>
              <a:ext cx="522917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kern="0" spc="-100" dirty="0" err="1">
                  <a:solidFill>
                    <a:srgbClr val="514149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NanumSquare" pitchFamily="34" charset="0"/>
                </a:rPr>
                <a:t>news_summarize.ipynb</a:t>
              </a:r>
              <a:r>
                <a:rPr lang="en-US" altLang="ko-KR" sz="2400" b="1" kern="0" spc="-100" dirty="0">
                  <a:solidFill>
                    <a:srgbClr val="514149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NanumSquare" pitchFamily="34" charset="0"/>
                </a:rPr>
                <a:t>.</a:t>
              </a:r>
              <a:endParaRPr lang="en-US" altLang="ko-KR" sz="2400" b="1" dirty="0">
                <a:latin typeface="S-Core Dream 6 Bold" panose="020B0703030302020204" pitchFamily="34" charset="-127"/>
                <a:ea typeface="S-Core Dream 6 Bold" panose="020B0703030302020204" pitchFamily="34" charset="-127"/>
              </a:endParaRPr>
            </a:p>
            <a:p>
              <a:pPr algn="ctr"/>
              <a:endParaRPr lang="ko-KR" altLang="en-US" sz="2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D52AB3A-04AE-4C88-82EA-B2CE29940440}"/>
                </a:ext>
              </a:extLst>
            </p:cNvPr>
            <p:cNvSpPr txBox="1"/>
            <p:nvPr/>
          </p:nvSpPr>
          <p:spPr>
            <a:xfrm>
              <a:off x="6827777" y="4398510"/>
              <a:ext cx="490648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kern="0" spc="-200" dirty="0">
                  <a:solidFill>
                    <a:srgbClr val="00585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Gmarket Sans Bold" pitchFamily="34" charset="0"/>
                </a:rPr>
                <a:t>카카오 메시지 전송을 위한 유틸리티 구현코드</a:t>
              </a:r>
              <a:endParaRPr lang="en-US" altLang="ko-KR" sz="2000" b="1" dirty="0">
                <a:solidFill>
                  <a:srgbClr val="00585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DD4F13-B0E4-4322-BEC2-9951F5ACB959}"/>
                </a:ext>
              </a:extLst>
            </p:cNvPr>
            <p:cNvSpPr txBox="1"/>
            <p:nvPr/>
          </p:nvSpPr>
          <p:spPr>
            <a:xfrm>
              <a:off x="6944800" y="5621912"/>
              <a:ext cx="452309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kern="0" spc="-100" dirty="0">
                  <a:solidFill>
                    <a:srgbClr val="514149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NanumSquare" pitchFamily="34" charset="0"/>
                </a:rPr>
                <a:t>kakao_utils.py</a:t>
              </a:r>
              <a:endParaRPr lang="en-US" altLang="ko-KR" sz="2400" b="1" dirty="0">
                <a:latin typeface="S-Core Dream 6 Bold" panose="020B0703030302020204" pitchFamily="34" charset="-127"/>
                <a:ea typeface="S-Core Dream 6 Bold" panose="020B0703030302020204" pitchFamily="34" charset="-127"/>
              </a:endParaRPr>
            </a:p>
            <a:p>
              <a:pPr algn="ctr"/>
              <a:endParaRPr lang="ko-KR" altLang="en-US" sz="24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6B58AF-9E2E-4C23-BEBE-BF38FF6A6FD9}"/>
                </a:ext>
              </a:extLst>
            </p:cNvPr>
            <p:cNvSpPr txBox="1"/>
            <p:nvPr/>
          </p:nvSpPr>
          <p:spPr>
            <a:xfrm>
              <a:off x="11914594" y="4237208"/>
              <a:ext cx="575017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kern="0" spc="-200" dirty="0">
                  <a:solidFill>
                    <a:srgbClr val="00585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Gmarket Sans Bold" pitchFamily="34" charset="0"/>
                </a:rPr>
                <a:t>카카오 </a:t>
              </a:r>
              <a:r>
                <a:rPr lang="en-US" altLang="ko-KR" sz="2000" b="1" kern="0" spc="-200" dirty="0">
                  <a:solidFill>
                    <a:srgbClr val="00585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Gmarket Sans Bold" pitchFamily="34" charset="0"/>
                </a:rPr>
                <a:t>access token</a:t>
              </a:r>
              <a:r>
                <a:rPr lang="ko-KR" altLang="en-US" sz="2000" b="1" kern="0" spc="-200" dirty="0">
                  <a:solidFill>
                    <a:srgbClr val="00585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Gmarket Sans Bold" pitchFamily="34" charset="0"/>
                </a:rPr>
                <a:t>과 </a:t>
              </a:r>
              <a:endParaRPr lang="en-US" altLang="ko-KR" sz="2000" b="1" kern="0" spc="-200" dirty="0">
                <a:solidFill>
                  <a:srgbClr val="00585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Gmarket Sans Bold" pitchFamily="34" charset="0"/>
              </a:endParaRPr>
            </a:p>
            <a:p>
              <a:pPr algn="ctr"/>
              <a:r>
                <a:rPr lang="en-US" altLang="ko-KR" sz="2000" b="1" kern="0" spc="-200" dirty="0">
                  <a:solidFill>
                    <a:srgbClr val="00585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Gmarket Sans Bold" pitchFamily="34" charset="0"/>
                </a:rPr>
                <a:t>refresh token</a:t>
              </a:r>
              <a:r>
                <a:rPr lang="ko-KR" altLang="en-US" sz="2000" b="1" kern="0" spc="-200" dirty="0">
                  <a:solidFill>
                    <a:srgbClr val="00585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Gmarket Sans Bold" pitchFamily="34" charset="0"/>
                </a:rPr>
                <a:t>이 관리되는 파일</a:t>
              </a:r>
              <a:endParaRPr lang="en-US" altLang="ko-KR" sz="2000" b="1" dirty="0">
                <a:solidFill>
                  <a:srgbClr val="00585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ko-KR" altLang="en-US" sz="2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ADC60E8-5155-4179-813E-75F34B81B7DF}"/>
                </a:ext>
              </a:extLst>
            </p:cNvPr>
            <p:cNvSpPr txBox="1"/>
            <p:nvPr/>
          </p:nvSpPr>
          <p:spPr>
            <a:xfrm>
              <a:off x="12487915" y="5659168"/>
              <a:ext cx="463125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kern="0" spc="-100" dirty="0">
                  <a:solidFill>
                    <a:srgbClr val="514149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NanumSquare" pitchFamily="34" charset="0"/>
                </a:rPr>
                <a:t>res/</a:t>
              </a:r>
              <a:r>
                <a:rPr lang="en-US" altLang="ko-KR" sz="2000" b="1" kern="0" spc="-100" dirty="0" err="1">
                  <a:solidFill>
                    <a:srgbClr val="514149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NanumSquare" pitchFamily="34" charset="0"/>
                </a:rPr>
                <a:t>kakao_message</a:t>
              </a:r>
              <a:r>
                <a:rPr lang="en-US" altLang="ko-KR" sz="2000" b="1" kern="0" spc="-100" dirty="0">
                  <a:solidFill>
                    <a:srgbClr val="514149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NanumSquare" pitchFamily="34" charset="0"/>
                </a:rPr>
                <a:t>/</a:t>
              </a:r>
              <a:r>
                <a:rPr lang="en-US" altLang="ko-KR" sz="2000" b="1" kern="0" spc="-100" dirty="0" err="1">
                  <a:solidFill>
                    <a:srgbClr val="514149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NanumSquare" pitchFamily="34" charset="0"/>
                </a:rPr>
                <a:t>kakao_token.json</a:t>
              </a:r>
              <a:r>
                <a:rPr lang="en-US" altLang="ko-KR" sz="2000" b="1" kern="0" spc="-100" dirty="0">
                  <a:solidFill>
                    <a:srgbClr val="514149"/>
                  </a:solidFill>
                  <a:latin typeface="S-Core Dream 6 Bold" panose="020B0703030302020204" pitchFamily="34" charset="-127"/>
                  <a:ea typeface="S-Core Dream 6 Bold" panose="020B0703030302020204" pitchFamily="34" charset="-127"/>
                  <a:cs typeface="NanumSquare" pitchFamily="34" charset="0"/>
                </a:rPr>
                <a:t>.</a:t>
              </a:r>
              <a:endParaRPr lang="en-US" altLang="ko-KR" sz="2000" b="1" dirty="0">
                <a:latin typeface="S-Core Dream 6 Bold" panose="020B0703030302020204" pitchFamily="34" charset="-127"/>
                <a:ea typeface="S-Core Dream 6 Bold" panose="020B0703030302020204" pitchFamily="34" charset="-127"/>
              </a:endParaRPr>
            </a:p>
            <a:p>
              <a:pPr algn="ctr"/>
              <a:endParaRPr lang="ko-KR" altLang="en-US" sz="2400" b="1" dirty="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4DC6BD2-3658-4F0B-ACAB-7D566501B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r="4912" b="39580"/>
            <a:stretch/>
          </p:blipFill>
          <p:spPr>
            <a:xfrm>
              <a:off x="1167639" y="4849310"/>
              <a:ext cx="4643438" cy="191542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741C975D-F0DC-41B5-B072-1F801B484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r="4912" b="38798"/>
            <a:stretch/>
          </p:blipFill>
          <p:spPr>
            <a:xfrm>
              <a:off x="6932445" y="4849310"/>
              <a:ext cx="4643439" cy="190289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728582DB-6E0A-401F-BF33-02F480F8C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1" r="5031" b="38798"/>
            <a:stretch/>
          </p:blipFill>
          <p:spPr>
            <a:xfrm>
              <a:off x="12388977" y="4807858"/>
              <a:ext cx="4643439" cy="19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980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447006" cy="10696134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7E6B2890-EEB4-4557-9522-284A83BC7CAA}"/>
              </a:ext>
            </a:extLst>
          </p:cNvPr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1000" kern="0" spc="-2100" dirty="0">
                <a:solidFill>
                  <a:srgbClr val="FFFFFF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Noto Sans CJK KR Bold" pitchFamily="34" charset="0"/>
              </a:rPr>
              <a:t>02</a:t>
            </a:r>
            <a:endParaRPr 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B38B682-2E21-414D-9D46-4E8158ED29ED}"/>
              </a:ext>
            </a:extLst>
          </p:cNvPr>
          <p:cNvSpPr txBox="1"/>
          <p:nvPr/>
        </p:nvSpPr>
        <p:spPr>
          <a:xfrm>
            <a:off x="10187417" y="4389775"/>
            <a:ext cx="10396857" cy="15074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사전준비</a:t>
            </a:r>
            <a:endParaRPr lang="en-US" sz="9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1" name="Object 15">
            <a:extLst>
              <a:ext uri="{FF2B5EF4-FFF2-40B4-BE49-F238E27FC236}">
                <a16:creationId xmlns:a16="http://schemas.microsoft.com/office/drawing/2014/main" id="{2ADCA167-E8BC-4654-8611-00A5CF4BA5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4731" y="6286500"/>
            <a:ext cx="6931238" cy="5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2-1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카카오 </a:t>
            </a:r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API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5F9D1-DDF9-453F-A6F5-1DE9E4A977B3}"/>
              </a:ext>
            </a:extLst>
          </p:cNvPr>
          <p:cNvSpPr txBox="1"/>
          <p:nvPr/>
        </p:nvSpPr>
        <p:spPr>
          <a:xfrm>
            <a:off x="1416744" y="2540016"/>
            <a:ext cx="1328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hlinkClick r:id="rId5"/>
              </a:rPr>
              <a:t>https://developers.kakao.com/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접속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D298D7-A7C8-4F86-B36A-B50F7FF58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3509073"/>
            <a:ext cx="14859000" cy="544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0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111" y="833435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5342" y="-3471967"/>
              <a:ext cx="33114286" cy="1724761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56CDB9-472C-4014-AF88-246FAEC3BEA4}"/>
              </a:ext>
            </a:extLst>
          </p:cNvPr>
          <p:cNvSpPr txBox="1"/>
          <p:nvPr/>
        </p:nvSpPr>
        <p:spPr>
          <a:xfrm>
            <a:off x="13426336" y="1053473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네이버 뉴스 카카오톡 전송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B99AE-E3B7-4558-BA3F-7C23A44215CE}"/>
              </a:ext>
            </a:extLst>
          </p:cNvPr>
          <p:cNvSpPr txBox="1"/>
          <p:nvPr/>
        </p:nvSpPr>
        <p:spPr>
          <a:xfrm>
            <a:off x="1416744" y="110929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2-1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카카오 </a:t>
            </a:r>
            <a:r>
              <a:rPr lang="en-US" altLang="ko-KR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API </a:t>
            </a:r>
            <a:r>
              <a:rPr lang="ko-KR" altLang="en-US" sz="50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5F9D1-DDF9-453F-A6F5-1DE9E4A977B3}"/>
              </a:ext>
            </a:extLst>
          </p:cNvPr>
          <p:cNvSpPr txBox="1"/>
          <p:nvPr/>
        </p:nvSpPr>
        <p:spPr>
          <a:xfrm>
            <a:off x="1416744" y="2540016"/>
            <a:ext cx="13289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2. 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어플리케이션 클릭 및 생성</a:t>
            </a:r>
          </a:p>
          <a:p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C824308-1BEF-4196-8DD6-A554CA2EE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262911"/>
            <a:ext cx="7131004" cy="5791200"/>
          </a:xfrm>
          <a:prstGeom prst="rect">
            <a:avLst/>
          </a:prstGeom>
        </p:spPr>
      </p:pic>
      <p:pic>
        <p:nvPicPr>
          <p:cNvPr id="15" name="_x195207272">
            <a:extLst>
              <a:ext uri="{FF2B5EF4-FFF2-40B4-BE49-F238E27FC236}">
                <a16:creationId xmlns:a16="http://schemas.microsoft.com/office/drawing/2014/main" id="{0914C424-A37E-4100-8E6F-D3983493E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544" y="3088281"/>
            <a:ext cx="8290915" cy="59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76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fd0d025e-1d6b-4c2b-9f4f-c1c3b7fe83c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649</Words>
  <Application>Microsoft Office PowerPoint</Application>
  <PresentationFormat>사용자 지정</PresentationFormat>
  <Paragraphs>146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Jalnan OTF</vt:lpstr>
      <vt:lpstr>S-Core Dream 5 Medium</vt:lpstr>
      <vt:lpstr>S-Core Dream 6 Bold</vt:lpstr>
      <vt:lpstr>맑은 고딕</vt:lpstr>
      <vt:lpstr>에스코어 드림 4 Regular</vt:lpstr>
      <vt:lpstr>에스코어 드림 5 Medium</vt:lpstr>
      <vt:lpstr>에스코어 드림 6 Bold</vt:lpstr>
      <vt:lpstr>에스코어 드림 8 Heavy</vt:lpstr>
      <vt:lpstr>여기어때 잘난체 OTF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상범</cp:lastModifiedBy>
  <cp:revision>354</cp:revision>
  <dcterms:created xsi:type="dcterms:W3CDTF">2021-09-08T16:14:31Z</dcterms:created>
  <dcterms:modified xsi:type="dcterms:W3CDTF">2022-10-21T09:59:36Z</dcterms:modified>
</cp:coreProperties>
</file>