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94" r:id="rId3"/>
    <p:sldId id="267" r:id="rId4"/>
    <p:sldId id="314" r:id="rId5"/>
    <p:sldId id="316" r:id="rId6"/>
    <p:sldId id="317" r:id="rId7"/>
    <p:sldId id="318" r:id="rId8"/>
    <p:sldId id="321" r:id="rId9"/>
    <p:sldId id="324" r:id="rId10"/>
    <p:sldId id="320" r:id="rId11"/>
    <p:sldId id="322" r:id="rId12"/>
  </p:sldIdLst>
  <p:sldSz cx="12192000" cy="6858000"/>
  <p:notesSz cx="6858000" cy="9144000"/>
  <p:custDataLst>
    <p:tags r:id="rId1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EEFB89B-B6A7-4290-AE98-ADBF7CA80610}">
          <p14:sldIdLst>
            <p14:sldId id="259"/>
            <p14:sldId id="294"/>
            <p14:sldId id="267"/>
            <p14:sldId id="314"/>
            <p14:sldId id="316"/>
            <p14:sldId id="317"/>
            <p14:sldId id="318"/>
            <p14:sldId id="321"/>
            <p14:sldId id="324"/>
            <p14:sldId id="320"/>
            <p14:sldId id="322"/>
          </p14:sldIdLst>
        </p14:section>
        <p14:section name="Sub Link Slides" id="{27C42800-6889-4809-9499-ECBF6AB572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CEE0"/>
    <a:srgbClr val="EE8D95"/>
    <a:srgbClr val="F2F2F2"/>
    <a:srgbClr val="F8D3D4"/>
    <a:srgbClr val="B6A3A4"/>
    <a:srgbClr val="727171"/>
    <a:srgbClr val="3D3D3D"/>
    <a:srgbClr val="FEFEF4"/>
    <a:srgbClr val="FDF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680" y="1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실 업 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3.2</c:v>
                </c:pt>
                <c:pt idx="1">
                  <c:v>3.1</c:v>
                </c:pt>
                <c:pt idx="2">
                  <c:v>3.5</c:v>
                </c:pt>
                <c:pt idx="3">
                  <c:v>3.6</c:v>
                </c:pt>
                <c:pt idx="4">
                  <c:v>3.7</c:v>
                </c:pt>
                <c:pt idx="5">
                  <c:v>3.7</c:v>
                </c:pt>
                <c:pt idx="6">
                  <c:v>3.8</c:v>
                </c:pt>
                <c:pt idx="7">
                  <c:v>3.8</c:v>
                </c:pt>
                <c:pt idx="8">
                  <c:v>4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3-4172-A7E4-0874B8A95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6284240"/>
        <c:axId val="606289816"/>
      </c:barChart>
      <c:catAx>
        <c:axId val="60628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289816"/>
        <c:crosses val="autoZero"/>
        <c:auto val="1"/>
        <c:lblAlgn val="ctr"/>
        <c:lblOffset val="100"/>
        <c:noMultiLvlLbl val="0"/>
      </c:catAx>
      <c:valAx>
        <c:axId val="606289816"/>
        <c:scaling>
          <c:orientation val="minMax"/>
          <c:max val="4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284240"/>
        <c:crosses val="autoZero"/>
        <c:crossBetween val="between"/>
        <c:minorUnit val="0.3000000000000000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476400839864742"/>
          <c:y val="4.5723437378877067E-2"/>
          <c:w val="0.16188624389738956"/>
          <c:h val="7.4853595470950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긍부정</a:t>
            </a:r>
            <a:r>
              <a:rPr lang="ko-KR" altLang="en-US" dirty="0"/>
              <a:t>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장단점 비율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BC-425D-A11F-D186ACE0404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0BC-425D-A11F-D186ACE040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24-4B15-A633-CDE89408D4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24-4B15-A633-CDE89408D47C}"/>
              </c:ext>
            </c:extLst>
          </c:dPt>
          <c:cat>
            <c:strRef>
              <c:f>Sheet1!$A$2:$A$5</c:f>
              <c:strCache>
                <c:ptCount val="2"/>
                <c:pt idx="0">
                  <c:v>긍정</c:v>
                </c:pt>
                <c:pt idx="1">
                  <c:v>부정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6.37</c:v>
                </c:pt>
                <c:pt idx="1">
                  <c:v>3.63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C-425D-A11F-D186ACE04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2022-12-16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0609" y="1357010"/>
            <a:ext cx="10273966" cy="2401019"/>
            <a:chOff x="181951" y="383617"/>
            <a:chExt cx="10273966" cy="2401019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1847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1951" y="568645"/>
              <a:ext cx="1027396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기업의 소셜 데이터 정보로</a:t>
              </a:r>
              <a:endParaRPr lang="en-US" altLang="ko-KR" sz="66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     기업의 평판지수 예측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62925" y="4198352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6B9B1-8A20-E767-71A9-9AE88AC1F00B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AA2BD-1602-7378-FADD-616445EFE365}"/>
              </a:ext>
            </a:extLst>
          </p:cNvPr>
          <p:cNvSpPr txBox="1"/>
          <p:nvPr/>
        </p:nvSpPr>
        <p:spPr>
          <a:xfrm>
            <a:off x="317573" y="6009903"/>
            <a:ext cx="216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/>
                </a:solidFill>
              </a:rPr>
              <a:t>양승호 </a:t>
            </a:r>
            <a:r>
              <a:rPr lang="en-US" altLang="ko-KR" sz="1400" dirty="0">
                <a:solidFill>
                  <a:schemeClr val="tx2"/>
                </a:solidFill>
              </a:rPr>
              <a:t>(</a:t>
            </a:r>
            <a:r>
              <a:rPr lang="ko-KR" altLang="en-US" sz="1400" dirty="0">
                <a:solidFill>
                  <a:schemeClr val="tx2"/>
                </a:solidFill>
              </a:rPr>
              <a:t>팀장 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기획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분석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</a:p>
          <a:p>
            <a:pPr algn="just"/>
            <a:r>
              <a:rPr lang="ko-KR" altLang="en-US" sz="1400" dirty="0">
                <a:solidFill>
                  <a:schemeClr val="tx2"/>
                </a:solidFill>
              </a:rPr>
              <a:t>박상범 </a:t>
            </a:r>
            <a:r>
              <a:rPr lang="en-US" altLang="ko-KR" sz="1400" dirty="0">
                <a:solidFill>
                  <a:schemeClr val="tx2"/>
                </a:solidFill>
              </a:rPr>
              <a:t>(</a:t>
            </a:r>
            <a:r>
              <a:rPr lang="ko-KR" altLang="en-US" sz="1400" dirty="0">
                <a:solidFill>
                  <a:schemeClr val="tx2"/>
                </a:solidFill>
              </a:rPr>
              <a:t>팀원 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ko-KR" altLang="en-US" sz="1400" dirty="0">
                <a:solidFill>
                  <a:schemeClr val="tx2"/>
                </a:solidFill>
              </a:rPr>
              <a:t>분석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개발</a:t>
            </a:r>
            <a:r>
              <a:rPr lang="en-US" altLang="ko-KR" sz="1400" dirty="0">
                <a:solidFill>
                  <a:schemeClr val="tx2"/>
                </a:solidFill>
              </a:rPr>
              <a:t>)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7E79194-E230-EA4A-894B-3E3FBFEB2CD1}"/>
              </a:ext>
            </a:extLst>
          </p:cNvPr>
          <p:cNvSpPr/>
          <p:nvPr/>
        </p:nvSpPr>
        <p:spPr>
          <a:xfrm>
            <a:off x="260609" y="5205226"/>
            <a:ext cx="2165603" cy="693941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0861E-C369-F266-A614-AB50EAD90512}"/>
              </a:ext>
            </a:extLst>
          </p:cNvPr>
          <p:cNvSpPr txBox="1"/>
          <p:nvPr/>
        </p:nvSpPr>
        <p:spPr>
          <a:xfrm>
            <a:off x="317572" y="5315962"/>
            <a:ext cx="216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tx2"/>
                </a:solidFill>
                <a:latin typeface="+mj-ea"/>
                <a:ea typeface="+mj-ea"/>
              </a:rPr>
              <a:t>YORDLE BAX</a:t>
            </a:r>
            <a:endParaRPr lang="ko-KR" altLang="en-US" sz="2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아이디어 활용 방안 및 기대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아이디어 활용 방안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37435-31BE-D3CB-180D-3DD797DA6C64}"/>
              </a:ext>
            </a:extLst>
          </p:cNvPr>
          <p:cNvSpPr txBox="1"/>
          <p:nvPr/>
        </p:nvSpPr>
        <p:spPr>
          <a:xfrm>
            <a:off x="284818" y="1555074"/>
            <a:ext cx="11570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기업 성장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추천 예측 데이터로 기업을 평가하는 기관들에게 인사이트 제공</a:t>
            </a:r>
            <a:endParaRPr lang="en-US" altLang="ko-KR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구직자의 니즈에 맞는 기업 추천하는 플랫폼 제공 관심분야 뉴스 카카오톡 전송</a:t>
            </a:r>
            <a:endParaRPr lang="en-US" altLang="ko-KR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평판지수 낮은 기업들은 높은 기업들 비결 벤치마킹 컨설팅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D640A44-F83A-8CF1-028C-EAA80C8CC833}"/>
              </a:ext>
            </a:extLst>
          </p:cNvPr>
          <p:cNvSpPr/>
          <p:nvPr/>
        </p:nvSpPr>
        <p:spPr>
          <a:xfrm>
            <a:off x="264189" y="1410467"/>
            <a:ext cx="11477096" cy="1212544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43731B-A833-936F-B41F-79BE21A8D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805" y="2914925"/>
            <a:ext cx="2740480" cy="3698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06D8CB-65E9-D409-6C8E-4DEEA269D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38" y="2890355"/>
            <a:ext cx="4061906" cy="37494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46DD18-F669-416B-AF2F-9D561EC8ED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3030901"/>
            <a:ext cx="3834214" cy="35867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8809FA-AF17-E63B-951B-0708519CC171}"/>
              </a:ext>
            </a:extLst>
          </p:cNvPr>
          <p:cNvSpPr/>
          <p:nvPr/>
        </p:nvSpPr>
        <p:spPr>
          <a:xfrm>
            <a:off x="9000805" y="3252788"/>
            <a:ext cx="2701057" cy="652172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63C25-31C0-1E6D-BB7D-47D758048A1B}"/>
              </a:ext>
            </a:extLst>
          </p:cNvPr>
          <p:cNvSpPr/>
          <p:nvPr/>
        </p:nvSpPr>
        <p:spPr>
          <a:xfrm>
            <a:off x="9358776" y="6313846"/>
            <a:ext cx="1985114" cy="277091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33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6088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아이디어 활용 방안 및 기대 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기대 효과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56409-D467-98F6-4D6D-4C69E3F6B512}"/>
              </a:ext>
            </a:extLst>
          </p:cNvPr>
          <p:cNvCxnSpPr>
            <a:cxnSpLocks/>
          </p:cNvCxnSpPr>
          <p:nvPr/>
        </p:nvCxnSpPr>
        <p:spPr>
          <a:xfrm>
            <a:off x="6281107" y="1451533"/>
            <a:ext cx="0" cy="50540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D37435-31BE-D3CB-180D-3DD797DA6C64}"/>
              </a:ext>
            </a:extLst>
          </p:cNvPr>
          <p:cNvSpPr txBox="1"/>
          <p:nvPr/>
        </p:nvSpPr>
        <p:spPr>
          <a:xfrm>
            <a:off x="7195479" y="1397203"/>
            <a:ext cx="457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애로사항 </a:t>
            </a:r>
            <a:r>
              <a:rPr lang="en-US" altLang="ko-KR" sz="2400" dirty="0">
                <a:solidFill>
                  <a:schemeClr val="tx2"/>
                </a:solidFill>
              </a:rPr>
              <a:t>&amp; </a:t>
            </a:r>
            <a:r>
              <a:rPr lang="ko-KR" altLang="en-US" sz="2400" dirty="0">
                <a:solidFill>
                  <a:schemeClr val="tx2"/>
                </a:solidFill>
              </a:rPr>
              <a:t>향후 발전방향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FB96C9-0222-E928-9F93-C65E12C65A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28" y="964548"/>
            <a:ext cx="2129145" cy="2129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16689E-A154-3DAF-B862-76DC9E579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3" y="2823872"/>
            <a:ext cx="1794481" cy="1794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18E4CB-D743-A98E-6C63-C0E829ED6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415" y="4337379"/>
            <a:ext cx="2448456" cy="24484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5EEC17-8F81-0827-0955-2B5D33ED340B}"/>
              </a:ext>
            </a:extLst>
          </p:cNvPr>
          <p:cNvSpPr txBox="1"/>
          <p:nvPr/>
        </p:nvSpPr>
        <p:spPr>
          <a:xfrm>
            <a:off x="271867" y="2643861"/>
            <a:ext cx="157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사회적 관점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578C9-D3AF-1F90-0F62-AA41255078D6}"/>
              </a:ext>
            </a:extLst>
          </p:cNvPr>
          <p:cNvSpPr txBox="1"/>
          <p:nvPr/>
        </p:nvSpPr>
        <p:spPr>
          <a:xfrm>
            <a:off x="266203" y="4323174"/>
            <a:ext cx="163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</a:rPr>
              <a:t>경제적 </a:t>
            </a:r>
            <a:r>
              <a:rPr lang="ko-KR" altLang="en-US" sz="1600" dirty="0">
                <a:solidFill>
                  <a:schemeClr val="tx2"/>
                </a:solidFill>
              </a:rPr>
              <a:t>관점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E00A3-C8D9-DA88-ED48-C9571A893F79}"/>
              </a:ext>
            </a:extLst>
          </p:cNvPr>
          <p:cNvSpPr txBox="1"/>
          <p:nvPr/>
        </p:nvSpPr>
        <p:spPr>
          <a:xfrm>
            <a:off x="263242" y="6423608"/>
            <a:ext cx="158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</a:rPr>
              <a:t>기술적 관점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4F1FB-F141-64B3-AFAF-9DF178900A0A}"/>
              </a:ext>
            </a:extLst>
          </p:cNvPr>
          <p:cNvSpPr txBox="1"/>
          <p:nvPr/>
        </p:nvSpPr>
        <p:spPr>
          <a:xfrm>
            <a:off x="1883054" y="1844921"/>
            <a:ext cx="418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중소기업 이미지 개선 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추천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성장 가능성 제시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D61B7-5013-DFD8-7E47-912C099ECE69}"/>
              </a:ext>
            </a:extLst>
          </p:cNvPr>
          <p:cNvSpPr txBox="1"/>
          <p:nvPr/>
        </p:nvSpPr>
        <p:spPr>
          <a:xfrm>
            <a:off x="1823002" y="3338257"/>
            <a:ext cx="572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구직자에게 알맞은 기업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 </a:t>
            </a:r>
            <a:r>
              <a:rPr lang="ko-KR" altLang="en-US" dirty="0">
                <a:solidFill>
                  <a:schemeClr val="tx2"/>
                </a:solidFill>
              </a:rPr>
              <a:t>추천해 취업률 증가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실업률 줄이고 경제활동 인구 증가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 </a:t>
            </a:r>
            <a:r>
              <a:rPr lang="ko-KR" altLang="en-US" dirty="0">
                <a:solidFill>
                  <a:schemeClr val="tx2"/>
                </a:solidFill>
              </a:rPr>
              <a:t>경제적 성장 전망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DA4BEA-1D4D-86FC-B6FA-C65DE674EDF7}"/>
              </a:ext>
            </a:extLst>
          </p:cNvPr>
          <p:cNvSpPr txBox="1"/>
          <p:nvPr/>
        </p:nvSpPr>
        <p:spPr>
          <a:xfrm>
            <a:off x="1842111" y="5200072"/>
            <a:ext cx="6669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중소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중견 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스타트업 등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여러 기업에 구직자들 취업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산업구조 선순환 기술적인 교류 활발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중소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중견기업에도 기술력이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 </a:t>
            </a:r>
            <a:r>
              <a:rPr lang="ko-KR" altLang="en-US" dirty="0">
                <a:solidFill>
                  <a:schemeClr val="tx2"/>
                </a:solidFill>
              </a:rPr>
              <a:t>좋은 기업이 생길 수 있다고 전망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3502A-1577-7217-B128-7634100E9B2D}"/>
              </a:ext>
            </a:extLst>
          </p:cNvPr>
          <p:cNvSpPr txBox="1"/>
          <p:nvPr/>
        </p:nvSpPr>
        <p:spPr>
          <a:xfrm>
            <a:off x="6696075" y="2271109"/>
            <a:ext cx="5159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제공된 데이터 </a:t>
            </a:r>
            <a:r>
              <a:rPr lang="ko-KR" altLang="en-US" dirty="0" err="1">
                <a:solidFill>
                  <a:schemeClr val="tx2"/>
                </a:solidFill>
              </a:rPr>
              <a:t>모수</a:t>
            </a:r>
            <a:r>
              <a:rPr lang="ko-KR" altLang="en-US" dirty="0">
                <a:solidFill>
                  <a:schemeClr val="tx2"/>
                </a:solidFill>
              </a:rPr>
              <a:t> 데이터 부족 분석 시 난해</a:t>
            </a:r>
            <a:endParaRPr lang="en-US" altLang="ko-KR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2"/>
                </a:solidFill>
              </a:rPr>
              <a:t>크롤링</a:t>
            </a:r>
            <a:r>
              <a:rPr lang="ko-KR" altLang="en-US" dirty="0">
                <a:solidFill>
                  <a:schemeClr val="tx2"/>
                </a:solidFill>
              </a:rPr>
              <a:t> 통해 일부 데이터 수집했지만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</a:t>
            </a:r>
            <a:r>
              <a:rPr lang="ko-KR" altLang="en-US" dirty="0">
                <a:solidFill>
                  <a:schemeClr val="tx2"/>
                </a:solidFill>
              </a:rPr>
              <a:t>평판 데이터 </a:t>
            </a:r>
            <a:r>
              <a:rPr lang="ko-KR" altLang="en-US" dirty="0" err="1">
                <a:solidFill>
                  <a:schemeClr val="tx2"/>
                </a:solidFill>
              </a:rPr>
              <a:t>크롤링</a:t>
            </a:r>
            <a:r>
              <a:rPr lang="ko-KR" altLang="en-US" dirty="0">
                <a:solidFill>
                  <a:schemeClr val="tx2"/>
                </a:solidFill>
              </a:rPr>
              <a:t> 오픈 </a:t>
            </a:r>
            <a:r>
              <a:rPr lang="en-US" altLang="ko-KR" dirty="0">
                <a:solidFill>
                  <a:schemeClr val="tx2"/>
                </a:solidFill>
              </a:rPr>
              <a:t>API </a:t>
            </a:r>
            <a:r>
              <a:rPr lang="ko-KR" altLang="en-US" dirty="0">
                <a:solidFill>
                  <a:schemeClr val="tx2"/>
                </a:solidFill>
              </a:rPr>
              <a:t>적어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</a:t>
            </a:r>
            <a:r>
              <a:rPr lang="ko-KR" altLang="en-US" dirty="0">
                <a:solidFill>
                  <a:schemeClr val="tx2"/>
                </a:solidFill>
              </a:rPr>
              <a:t>시간적으로 문제가 있었습니다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응용분야에서 하는 평판 당사자에 따라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평판정보 다르기 때문에 정형화에 어려움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더 많은 데이터들이 축적된다면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더욱 정교한 분류모델과 예측 서비스 까지 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     </a:t>
            </a:r>
            <a:r>
              <a:rPr lang="ko-KR" altLang="en-US" dirty="0" err="1">
                <a:solidFill>
                  <a:schemeClr val="tx2"/>
                </a:solidFill>
              </a:rPr>
              <a:t>가능할것으로</a:t>
            </a:r>
            <a:r>
              <a:rPr lang="ko-KR" altLang="en-US" dirty="0">
                <a:solidFill>
                  <a:schemeClr val="tx2"/>
                </a:solidFill>
              </a:rPr>
              <a:t> 전망</a:t>
            </a:r>
            <a:endParaRPr lang="en-US" altLang="ko-KR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4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목 차 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929483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86180" y="3184886"/>
            <a:ext cx="7871055" cy="990977"/>
            <a:chOff x="586180" y="3206557"/>
            <a:chExt cx="7871055" cy="990977"/>
          </a:xfrm>
        </p:grpSpPr>
        <p:sp>
          <p:nvSpPr>
            <p:cNvPr id="9" name="TextBox 8"/>
            <p:cNvSpPr txBox="1"/>
            <p:nvPr/>
          </p:nvSpPr>
          <p:spPr>
            <a:xfrm>
              <a:off x="725621" y="3575889"/>
              <a:ext cx="2134700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추진배경 및 필요성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180" y="3206557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bg1"/>
                  </a:solidFill>
                </a:rPr>
                <a:t>1.  </a:t>
              </a:r>
              <a:r>
                <a:rPr lang="ko-KR" altLang="en-US" sz="2000" b="1" spc="-150" dirty="0">
                  <a:solidFill>
                    <a:schemeClr val="bg1"/>
                  </a:solidFill>
                </a:rPr>
                <a:t>추진배경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5317" y="3206557"/>
              <a:ext cx="16482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chemeClr val="bg1"/>
                  </a:solidFill>
                </a:rPr>
                <a:t>2. </a:t>
              </a:r>
              <a:r>
                <a:rPr lang="ko-KR" altLang="en-US" sz="2000" b="1" spc="-150" dirty="0">
                  <a:solidFill>
                    <a:schemeClr val="bg1"/>
                  </a:solidFill>
                </a:rPr>
                <a:t>데이터 분석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8391" y="3206557"/>
              <a:ext cx="326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>
                  <a:solidFill>
                    <a:schemeClr val="bg1"/>
                  </a:solidFill>
                </a:rPr>
                <a:t>3. </a:t>
              </a:r>
              <a:r>
                <a:rPr lang="ko-KR" altLang="en-US" b="1" spc="-150" dirty="0">
                  <a:solidFill>
                    <a:schemeClr val="bg1"/>
                  </a:solidFill>
                </a:rPr>
                <a:t>아이디어 활용방안 및 기대효과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8306" y="3575889"/>
              <a:ext cx="1857363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아이디어 활용방안 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기대효과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A73266-4D04-18C6-4B8D-CDEEDF1D5B51}"/>
              </a:ext>
            </a:extLst>
          </p:cNvPr>
          <p:cNvSpPr txBox="1"/>
          <p:nvPr/>
        </p:nvSpPr>
        <p:spPr>
          <a:xfrm>
            <a:off x="3120294" y="3585059"/>
            <a:ext cx="1790664" cy="118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분석 방법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변수 선정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분류 모델 선정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>
            <a:cxnSpLocks/>
          </p:cNvCxnSpPr>
          <p:nvPr/>
        </p:nvCxnSpPr>
        <p:spPr>
          <a:xfrm>
            <a:off x="5722900" y="1253031"/>
            <a:ext cx="0" cy="43740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137" y="1645492"/>
            <a:ext cx="457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줄어들지 않는 대한민국</a:t>
            </a:r>
            <a:r>
              <a:rPr lang="en-US" altLang="ko-KR" sz="2400" dirty="0">
                <a:solidFill>
                  <a:schemeClr val="tx2"/>
                </a:solidFill>
              </a:rPr>
              <a:t> </a:t>
            </a:r>
            <a:r>
              <a:rPr lang="ko-KR" altLang="en-US" sz="2400" dirty="0">
                <a:solidFill>
                  <a:schemeClr val="tx2"/>
                </a:solidFill>
              </a:rPr>
              <a:t>실업률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400187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추진 배경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BB8E45B-3C7B-6DA5-9BBA-6E18669EAF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438169"/>
              </p:ext>
            </p:extLst>
          </p:nvPr>
        </p:nvGraphicFramePr>
        <p:xfrm>
          <a:off x="450656" y="2597263"/>
          <a:ext cx="5139399" cy="326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E3BC99-78FD-55A1-BBD4-7F2504B3659C}"/>
              </a:ext>
            </a:extLst>
          </p:cNvPr>
          <p:cNvSpPr txBox="1"/>
          <p:nvPr/>
        </p:nvSpPr>
        <p:spPr>
          <a:xfrm>
            <a:off x="985814" y="5900977"/>
            <a:ext cx="4557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시간이 지나도 </a:t>
            </a:r>
            <a:r>
              <a:rPr lang="ko-KR" altLang="en-US" sz="1200" dirty="0">
                <a:solidFill>
                  <a:srgbClr val="FF0000"/>
                </a:solidFill>
              </a:rPr>
              <a:t>실업률</a:t>
            </a:r>
            <a:r>
              <a:rPr lang="ko-KR" altLang="en-US" sz="1200" dirty="0">
                <a:solidFill>
                  <a:schemeClr val="tx2"/>
                </a:solidFill>
              </a:rPr>
              <a:t>은 감소하는 추세보다 </a:t>
            </a:r>
            <a:r>
              <a:rPr lang="ko-KR" altLang="en-US" sz="1200" dirty="0">
                <a:solidFill>
                  <a:srgbClr val="FF0000"/>
                </a:solidFill>
              </a:rPr>
              <a:t>증가하는 추세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pPr algn="just"/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보인다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특히 청년 실업률이 높은 비율을 차지한다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이를 해결하기 위해 마구잡이 식으로 일자리 창출만 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앞세우다 보니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근본적인 문제는</a:t>
            </a:r>
            <a:r>
              <a:rPr lang="en-US" altLang="ko-KR" sz="1200" dirty="0">
                <a:solidFill>
                  <a:schemeClr val="tx2"/>
                </a:solidFill>
              </a:rPr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해결되지 않는다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B5A6B-88DE-C5BD-ED3C-B3150A5C02D9}"/>
              </a:ext>
            </a:extLst>
          </p:cNvPr>
          <p:cNvSpPr txBox="1"/>
          <p:nvPr/>
        </p:nvSpPr>
        <p:spPr>
          <a:xfrm>
            <a:off x="1210138" y="908019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추진 배경 및 필요성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0F324A-8C8B-7DF9-DD42-D4DA0D58CD73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226F13-9B0E-D212-77C3-9C7856A52536}"/>
              </a:ext>
            </a:extLst>
          </p:cNvPr>
          <p:cNvGrpSpPr/>
          <p:nvPr/>
        </p:nvGrpSpPr>
        <p:grpSpPr>
          <a:xfrm>
            <a:off x="6245840" y="2621418"/>
            <a:ext cx="5876088" cy="2804518"/>
            <a:chOff x="5979213" y="2850015"/>
            <a:chExt cx="6271297" cy="299314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40378D3-4672-4DFE-E8D1-B4FE5B0B7E18}"/>
                </a:ext>
              </a:extLst>
            </p:cNvPr>
            <p:cNvGrpSpPr/>
            <p:nvPr/>
          </p:nvGrpSpPr>
          <p:grpSpPr>
            <a:xfrm>
              <a:off x="7313764" y="2850015"/>
              <a:ext cx="3350177" cy="2993142"/>
              <a:chOff x="3222624" y="1597024"/>
              <a:chExt cx="4840178" cy="4324351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B5DBB3D-7D90-363F-320B-30EC78B221CA}"/>
                  </a:ext>
                </a:extLst>
              </p:cNvPr>
              <p:cNvSpPr/>
              <p:nvPr/>
            </p:nvSpPr>
            <p:spPr>
              <a:xfrm>
                <a:off x="3222624" y="1597024"/>
                <a:ext cx="2809875" cy="2809875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1DA1F94-946A-61EC-5C4D-C5B60A607EA6}"/>
                  </a:ext>
                </a:extLst>
              </p:cNvPr>
              <p:cNvSpPr/>
              <p:nvPr/>
            </p:nvSpPr>
            <p:spPr>
              <a:xfrm>
                <a:off x="5252927" y="1597025"/>
                <a:ext cx="2809875" cy="2809875"/>
              </a:xfrm>
              <a:prstGeom prst="ellipse">
                <a:avLst/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A471A84-ADDA-FA68-E0CD-684E0CE8F3FF}"/>
                  </a:ext>
                </a:extLst>
              </p:cNvPr>
              <p:cNvSpPr/>
              <p:nvPr/>
            </p:nvSpPr>
            <p:spPr>
              <a:xfrm>
                <a:off x="4314660" y="3111500"/>
                <a:ext cx="2809875" cy="2809875"/>
              </a:xfrm>
              <a:prstGeom prst="ellipse">
                <a:avLst/>
              </a:prstGeom>
              <a:solidFill>
                <a:schemeClr val="accent3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F2E1658-CACE-B0D7-4166-18ABA942F4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6609" y="4229128"/>
              <a:ext cx="65546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4CD6F6-D05F-6123-297B-B011E2E424CF}"/>
                </a:ext>
              </a:extLst>
            </p:cNvPr>
            <p:cNvSpPr txBox="1"/>
            <p:nvPr/>
          </p:nvSpPr>
          <p:spPr>
            <a:xfrm>
              <a:off x="10836352" y="4044462"/>
              <a:ext cx="1414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</a:rPr>
                <a:t>기업의 장점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DD7D0E-370A-4422-38AF-6DB0A4CCA6E3}"/>
                </a:ext>
              </a:extLst>
            </p:cNvPr>
            <p:cNvSpPr txBox="1"/>
            <p:nvPr/>
          </p:nvSpPr>
          <p:spPr>
            <a:xfrm>
              <a:off x="5979213" y="3175061"/>
              <a:ext cx="1414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2"/>
                  </a:solidFill>
                </a:rPr>
                <a:t>구직자 니즈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1A2F5F-ABD6-6119-F500-5C6BBEF2F79D}"/>
                </a:ext>
              </a:extLst>
            </p:cNvPr>
            <p:cNvSpPr txBox="1"/>
            <p:nvPr/>
          </p:nvSpPr>
          <p:spPr>
            <a:xfrm>
              <a:off x="5979213" y="4858650"/>
              <a:ext cx="1702710" cy="36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2"/>
                  </a:solidFill>
                </a:rPr>
                <a:t>B2B, B2C </a:t>
              </a:r>
              <a:r>
                <a:rPr lang="ko-KR" altLang="en-US" sz="1600" dirty="0">
                  <a:solidFill>
                    <a:schemeClr val="tx2"/>
                  </a:solidFill>
                </a:rPr>
                <a:t>운영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6A990DC-D469-5357-8351-B0CEB30C902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781" y="3345424"/>
              <a:ext cx="65546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CF17174-7A3B-CBA0-BD7A-22B2E578021D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42" y="5050867"/>
              <a:ext cx="65546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55992A-A3A5-42DB-9D0F-A62B24FE2470}"/>
              </a:ext>
            </a:extLst>
          </p:cNvPr>
          <p:cNvSpPr txBox="1"/>
          <p:nvPr/>
        </p:nvSpPr>
        <p:spPr>
          <a:xfrm>
            <a:off x="5880683" y="1654025"/>
            <a:ext cx="636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기업의 소셜 데이터 분석을 통한 객관적 지표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EEA0283-BF11-5A3D-A8B2-893F1B910E6E}"/>
              </a:ext>
            </a:extLst>
          </p:cNvPr>
          <p:cNvSpPr/>
          <p:nvPr/>
        </p:nvSpPr>
        <p:spPr>
          <a:xfrm>
            <a:off x="866775" y="5804217"/>
            <a:ext cx="4557129" cy="916802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0ACEB-1CF3-4425-DA87-F646D7852C50}"/>
              </a:ext>
            </a:extLst>
          </p:cNvPr>
          <p:cNvSpPr txBox="1"/>
          <p:nvPr/>
        </p:nvSpPr>
        <p:spPr>
          <a:xfrm>
            <a:off x="7027399" y="5908018"/>
            <a:ext cx="4557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기업의 객관적 지표를 통해 기업의 장점 구직자들에게 어필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구직자 니즈에 맞는 기업을 데이터 기반으로 추천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분석한 데이터로 알맞은 운영을 통해 취직을 유도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tx2"/>
                </a:solidFill>
              </a:rPr>
              <a:t>결과적으로 </a:t>
            </a:r>
            <a:r>
              <a:rPr lang="ko-KR" altLang="en-US" sz="1200" dirty="0">
                <a:solidFill>
                  <a:srgbClr val="FF0000"/>
                </a:solidFill>
              </a:rPr>
              <a:t>실업률 줄이는 것을 목표</a:t>
            </a:r>
            <a:r>
              <a:rPr lang="ko-KR" altLang="en-US" sz="1200" dirty="0">
                <a:solidFill>
                  <a:schemeClr val="tx2"/>
                </a:solidFill>
              </a:rPr>
              <a:t>로 한다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pPr algn="just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A2242B-809B-C3CA-9260-E2793834B389}"/>
              </a:ext>
            </a:extLst>
          </p:cNvPr>
          <p:cNvSpPr/>
          <p:nvPr/>
        </p:nvSpPr>
        <p:spPr>
          <a:xfrm>
            <a:off x="6908360" y="5811258"/>
            <a:ext cx="4557129" cy="969006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융합 데이터 생성 </a:t>
            </a:r>
            <a:r>
              <a:rPr lang="en-US" altLang="ko-KR" sz="1200" dirty="0"/>
              <a:t>&amp; </a:t>
            </a:r>
            <a:r>
              <a:rPr lang="ko-KR" altLang="en-US" sz="1200" dirty="0"/>
              <a:t> 데이터 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2" name="표 11">
            <a:extLst>
              <a:ext uri="{FF2B5EF4-FFF2-40B4-BE49-F238E27FC236}">
                <a16:creationId xmlns:a16="http://schemas.microsoft.com/office/drawing/2014/main" id="{847E313B-8E26-466A-2300-68386A9A2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83668"/>
              </p:ext>
            </p:extLst>
          </p:nvPr>
        </p:nvGraphicFramePr>
        <p:xfrm>
          <a:off x="136187" y="2011937"/>
          <a:ext cx="6540836" cy="285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32">
                  <a:extLst>
                    <a:ext uri="{9D8B030D-6E8A-4147-A177-3AD203B41FA5}">
                      <a16:colId xmlns:a16="http://schemas.microsoft.com/office/drawing/2014/main" val="528837651"/>
                    </a:ext>
                  </a:extLst>
                </a:gridCol>
                <a:gridCol w="1713012">
                  <a:extLst>
                    <a:ext uri="{9D8B030D-6E8A-4147-A177-3AD203B41FA5}">
                      <a16:colId xmlns:a16="http://schemas.microsoft.com/office/drawing/2014/main" val="4122448759"/>
                    </a:ext>
                  </a:extLst>
                </a:gridCol>
                <a:gridCol w="3621688">
                  <a:extLst>
                    <a:ext uri="{9D8B030D-6E8A-4147-A177-3AD203B41FA5}">
                      <a16:colId xmlns:a16="http://schemas.microsoft.com/office/drawing/2014/main" val="1063524908"/>
                    </a:ext>
                  </a:extLst>
                </a:gridCol>
                <a:gridCol w="903904">
                  <a:extLst>
                    <a:ext uri="{9D8B030D-6E8A-4147-A177-3AD203B41FA5}">
                      <a16:colId xmlns:a16="http://schemas.microsoft.com/office/drawing/2014/main" val="367683730"/>
                    </a:ext>
                  </a:extLst>
                </a:gridCol>
              </a:tblGrid>
              <a:tr h="4407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093644"/>
                  </a:ext>
                </a:extLst>
              </a:tr>
              <a:tr h="603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기업정보요약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DB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사업자등록번호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기업명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기업형태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기업규모</a:t>
                      </a:r>
                      <a:r>
                        <a:rPr lang="en-US" altLang="ko-KR" sz="1100" b="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100" b="0" dirty="0"/>
                        <a:t>산업분류코드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전화번호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우편번호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주최측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ko-KR" altLang="en-US" sz="1100" b="0" dirty="0"/>
                        <a:t>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800789"/>
                  </a:ext>
                </a:extLst>
              </a:tr>
              <a:tr h="603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온라인뉴스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DB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사업자등록번호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데이터수집일자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언론사명</a:t>
                      </a:r>
                      <a:r>
                        <a:rPr lang="en-US" altLang="ko-KR" sz="1100" b="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100" b="0" dirty="0"/>
                        <a:t>기사날짜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기사제목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기사내용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작업구분코드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주최측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ko-KR" altLang="en-US" sz="1100" b="0" dirty="0"/>
                        <a:t>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915456"/>
                  </a:ext>
                </a:extLst>
              </a:tr>
              <a:tr h="603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/>
                        <a:t>취업포탈뉴스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DB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사업자등록번호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종합점수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승진기회점수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 err="1"/>
                        <a:t>복지및급여점수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기업문화점수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 err="1"/>
                        <a:t>기업장점설명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 err="1"/>
                        <a:t>기업단점설명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기업성장가능성설명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기업추천여부설명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주최측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ko-KR" altLang="en-US" sz="1100" b="0" dirty="0"/>
                        <a:t>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78690"/>
                  </a:ext>
                </a:extLst>
              </a:tr>
              <a:tr h="603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/>
                        <a:t>기업평판리뷰</a:t>
                      </a:r>
                      <a:endParaRPr lang="en-US" altLang="ko-KR" sz="1100" b="0" dirty="0"/>
                    </a:p>
                    <a:p>
                      <a:pPr algn="ctr" latinLnBrk="1"/>
                      <a:r>
                        <a:rPr lang="en-US" altLang="ko-KR" sz="1100" b="0" dirty="0"/>
                        <a:t>DB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사업자등록번호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날짜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직무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재직여부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별 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요약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장점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단점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경영진에게 바라는 점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Biz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No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999015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56409-D467-98F6-4D6D-4C69E3F6B512}"/>
              </a:ext>
            </a:extLst>
          </p:cNvPr>
          <p:cNvCxnSpPr>
            <a:cxnSpLocks/>
          </p:cNvCxnSpPr>
          <p:nvPr/>
        </p:nvCxnSpPr>
        <p:spPr>
          <a:xfrm>
            <a:off x="6835583" y="1253031"/>
            <a:ext cx="0" cy="43740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4031630-34BE-FFE4-0BC0-77B7AC065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83" y="714858"/>
            <a:ext cx="5051916" cy="50519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B11BB1-6B33-96DB-CB03-C2574058C87E}"/>
              </a:ext>
            </a:extLst>
          </p:cNvPr>
          <p:cNvSpPr txBox="1"/>
          <p:nvPr/>
        </p:nvSpPr>
        <p:spPr>
          <a:xfrm>
            <a:off x="136188" y="1404413"/>
            <a:ext cx="238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활용 데이터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37435-31BE-D3CB-180D-3DD797DA6C64}"/>
              </a:ext>
            </a:extLst>
          </p:cNvPr>
          <p:cNvSpPr txBox="1"/>
          <p:nvPr/>
        </p:nvSpPr>
        <p:spPr>
          <a:xfrm>
            <a:off x="7203737" y="652507"/>
            <a:ext cx="457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데이터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5E924D-3A72-E050-1739-46D4BF019156}"/>
              </a:ext>
            </a:extLst>
          </p:cNvPr>
          <p:cNvSpPr txBox="1"/>
          <p:nvPr/>
        </p:nvSpPr>
        <p:spPr>
          <a:xfrm>
            <a:off x="136187" y="5181985"/>
            <a:ext cx="238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데이터 </a:t>
            </a:r>
            <a:r>
              <a:rPr lang="ko-KR" altLang="en-US" sz="2400" dirty="0" err="1">
                <a:solidFill>
                  <a:schemeClr val="tx2"/>
                </a:solidFill>
              </a:rPr>
              <a:t>전처리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F1348-6D35-59FC-BDC1-4A0507AE0460}"/>
              </a:ext>
            </a:extLst>
          </p:cNvPr>
          <p:cNvSpPr txBox="1"/>
          <p:nvPr/>
        </p:nvSpPr>
        <p:spPr>
          <a:xfrm>
            <a:off x="490450" y="5899167"/>
            <a:ext cx="455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2"/>
                </a:solidFill>
              </a:rPr>
              <a:t>불필요 데이터 및 </a:t>
            </a:r>
            <a:r>
              <a:rPr lang="ko-KR" altLang="en-US" sz="1200" dirty="0" err="1">
                <a:solidFill>
                  <a:schemeClr val="tx2"/>
                </a:solidFill>
              </a:rPr>
              <a:t>저품질</a:t>
            </a:r>
            <a:r>
              <a:rPr lang="ko-KR" altLang="en-US" sz="1200" dirty="0">
                <a:solidFill>
                  <a:schemeClr val="tx2"/>
                </a:solidFill>
              </a:rPr>
              <a:t> 데이터 삭제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2"/>
                </a:solidFill>
              </a:rPr>
              <a:t>결측치</a:t>
            </a:r>
            <a:r>
              <a:rPr lang="ko-KR" altLang="en-US" sz="1200" dirty="0">
                <a:solidFill>
                  <a:schemeClr val="tx2"/>
                </a:solidFill>
              </a:rPr>
              <a:t> 및 </a:t>
            </a:r>
            <a:r>
              <a:rPr lang="ko-KR" altLang="en-US" sz="1200" dirty="0" err="1">
                <a:solidFill>
                  <a:schemeClr val="tx2"/>
                </a:solidFill>
              </a:rPr>
              <a:t>중복값</a:t>
            </a:r>
            <a:r>
              <a:rPr lang="ko-KR" altLang="en-US" sz="1200" dirty="0">
                <a:solidFill>
                  <a:schemeClr val="tx2"/>
                </a:solidFill>
              </a:rPr>
              <a:t> 제거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D640A44-F83A-8CF1-028C-EAA80C8CC833}"/>
              </a:ext>
            </a:extLst>
          </p:cNvPr>
          <p:cNvSpPr/>
          <p:nvPr/>
        </p:nvSpPr>
        <p:spPr>
          <a:xfrm>
            <a:off x="386721" y="5771409"/>
            <a:ext cx="4557129" cy="686404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76C37-938E-68AB-E72F-2F1F2FAD174F}"/>
              </a:ext>
            </a:extLst>
          </p:cNvPr>
          <p:cNvGrpSpPr/>
          <p:nvPr/>
        </p:nvGrpSpPr>
        <p:grpSpPr>
          <a:xfrm>
            <a:off x="7395087" y="6034615"/>
            <a:ext cx="4651565" cy="409313"/>
            <a:chOff x="7203737" y="6034615"/>
            <a:chExt cx="4651565" cy="4093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679F90-F7BE-20D8-2EA4-B4E317CC35B7}"/>
                </a:ext>
              </a:extLst>
            </p:cNvPr>
            <p:cNvSpPr txBox="1"/>
            <p:nvPr/>
          </p:nvSpPr>
          <p:spPr>
            <a:xfrm>
              <a:off x="7445353" y="6086312"/>
              <a:ext cx="440994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pc="-150" dirty="0">
                  <a:solidFill>
                    <a:srgbClr val="72717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기업 수 순으로 상위 </a:t>
              </a:r>
              <a:r>
                <a:rPr lang="en-US" altLang="ko-KR" sz="1200" spc="-150" dirty="0">
                  <a:solidFill>
                    <a:srgbClr val="72717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10</a:t>
              </a:r>
              <a:r>
                <a:rPr lang="ko-KR" altLang="en-US" sz="1200" spc="-150" dirty="0">
                  <a:solidFill>
                    <a:srgbClr val="72717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개 업종 중 </a:t>
              </a:r>
              <a:r>
                <a:rPr lang="en-US" altLang="ko-KR" sz="1200" spc="-150" dirty="0">
                  <a:solidFill>
                    <a:srgbClr val="72717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5</a:t>
              </a:r>
              <a:r>
                <a:rPr lang="ko-KR" altLang="en-US" sz="1200" spc="-150" dirty="0">
                  <a:solidFill>
                    <a:srgbClr val="72717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개 선정해서 사용</a:t>
              </a:r>
              <a:endParaRPr lang="en-US" altLang="ko-KR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6BB95B9-43B0-6C8E-0DB4-85F86A5A0B5E}"/>
                </a:ext>
              </a:extLst>
            </p:cNvPr>
            <p:cNvSpPr/>
            <p:nvPr/>
          </p:nvSpPr>
          <p:spPr>
            <a:xfrm>
              <a:off x="7203737" y="6034615"/>
              <a:ext cx="3962103" cy="409313"/>
            </a:xfrm>
            <a:prstGeom prst="roundRect">
              <a:avLst/>
            </a:prstGeom>
            <a:noFill/>
            <a:ln w="38100">
              <a:solidFill>
                <a:srgbClr val="EE8D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383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변수 선정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56409-D467-98F6-4D6D-4C69E3F6B512}"/>
              </a:ext>
            </a:extLst>
          </p:cNvPr>
          <p:cNvCxnSpPr>
            <a:cxnSpLocks/>
          </p:cNvCxnSpPr>
          <p:nvPr/>
        </p:nvCxnSpPr>
        <p:spPr>
          <a:xfrm>
            <a:off x="4800628" y="1241983"/>
            <a:ext cx="0" cy="43740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679F90-F7BE-20D8-2EA4-B4E317CC35B7}"/>
              </a:ext>
            </a:extLst>
          </p:cNvPr>
          <p:cNvSpPr txBox="1"/>
          <p:nvPr/>
        </p:nvSpPr>
        <p:spPr>
          <a:xfrm>
            <a:off x="6930119" y="6011270"/>
            <a:ext cx="4702692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 err="1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RandomForest</a:t>
            </a:r>
            <a:r>
              <a:rPr lang="en-US" altLang="ko-KR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, / </a:t>
            </a:r>
            <a:r>
              <a:rPr lang="en-US" altLang="ko-KR" sz="1200" spc="-150" dirty="0" err="1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DecisionTree</a:t>
            </a:r>
            <a:r>
              <a:rPr lang="en-US" altLang="ko-KR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/  </a:t>
            </a:r>
            <a:r>
              <a:rPr lang="en-US" altLang="ko-KR" sz="1200" spc="-150" dirty="0" err="1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XGBoost</a:t>
            </a:r>
            <a:r>
              <a:rPr lang="en-US" altLang="ko-KR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모델 통해 변수 중요도 구함</a:t>
            </a:r>
            <a:endParaRPr lang="en-US" altLang="ko-KR" sz="1200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ko-KR" sz="1200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D640A44-F83A-8CF1-028C-EAA80C8CC833}"/>
              </a:ext>
            </a:extLst>
          </p:cNvPr>
          <p:cNvSpPr/>
          <p:nvPr/>
        </p:nvSpPr>
        <p:spPr>
          <a:xfrm>
            <a:off x="1445461" y="5917586"/>
            <a:ext cx="2308392" cy="487488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5FB6C-E7B3-001D-849E-365CBC311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894065"/>
            <a:ext cx="3890044" cy="335816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A17D5B-A92B-4A3B-9ED9-8EF11D949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07" y="1894065"/>
            <a:ext cx="2040637" cy="2964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F8C8BD-599F-851F-2F1B-82EC78217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916" y="1894065"/>
            <a:ext cx="2041480" cy="29646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C9DC6E-9B96-D7FE-3A47-29523B235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42" y="1894065"/>
            <a:ext cx="2028107" cy="296469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31D5D3-D13B-EB5E-58AF-6C750D92DF22}"/>
              </a:ext>
            </a:extLst>
          </p:cNvPr>
          <p:cNvSpPr/>
          <p:nvPr/>
        </p:nvSpPr>
        <p:spPr>
          <a:xfrm>
            <a:off x="6855043" y="5917586"/>
            <a:ext cx="4425296" cy="487488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9F18A-16BE-EB03-A3F7-34E0FF72FD7D}"/>
              </a:ext>
            </a:extLst>
          </p:cNvPr>
          <p:cNvSpPr txBox="1"/>
          <p:nvPr/>
        </p:nvSpPr>
        <p:spPr>
          <a:xfrm>
            <a:off x="1823915" y="5997078"/>
            <a:ext cx="1739358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변수 상관성 확인</a:t>
            </a:r>
            <a:endParaRPr lang="en-US" altLang="ko-KR" sz="1200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28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분류 모델 선정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11BB1-6B33-96DB-CB03-C2574058C87E}"/>
              </a:ext>
            </a:extLst>
          </p:cNvPr>
          <p:cNvSpPr txBox="1"/>
          <p:nvPr/>
        </p:nvSpPr>
        <p:spPr>
          <a:xfrm>
            <a:off x="265814" y="1442763"/>
            <a:ext cx="164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Decision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37435-31BE-D3CB-180D-3DD797DA6C64}"/>
              </a:ext>
            </a:extLst>
          </p:cNvPr>
          <p:cNvSpPr txBox="1"/>
          <p:nvPr/>
        </p:nvSpPr>
        <p:spPr>
          <a:xfrm>
            <a:off x="444307" y="4171413"/>
            <a:ext cx="108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XGB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4CD03D-0BC2-DF3E-F45E-57E701645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04" y="1524583"/>
            <a:ext cx="3865664" cy="22999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9AEEBD-3044-5E6B-A597-F39EFCCA2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04" y="4171414"/>
            <a:ext cx="3865664" cy="2388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D10A33-3932-6405-8CDA-A021CB19C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14" y="4171414"/>
            <a:ext cx="3914781" cy="2388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B08300-D7C5-9D7C-3599-7830A3E501E8}"/>
              </a:ext>
            </a:extLst>
          </p:cNvPr>
          <p:cNvSpPr txBox="1"/>
          <p:nvPr/>
        </p:nvSpPr>
        <p:spPr>
          <a:xfrm>
            <a:off x="5913198" y="4171413"/>
            <a:ext cx="20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GaussianNB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D64BEE-B9FF-7812-E8C0-E24C635666F5}"/>
              </a:ext>
            </a:extLst>
          </p:cNvPr>
          <p:cNvSpPr txBox="1"/>
          <p:nvPr/>
        </p:nvSpPr>
        <p:spPr>
          <a:xfrm>
            <a:off x="5671704" y="1431601"/>
            <a:ext cx="24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/>
                </a:solidFill>
              </a:rPr>
              <a:t>RandomFores</a:t>
            </a:r>
            <a:r>
              <a:rPr lang="en-US" altLang="ko-KR" sz="2000" dirty="0" err="1">
                <a:solidFill>
                  <a:schemeClr val="tx2"/>
                </a:solidFill>
              </a:rPr>
              <a:t>t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84E45A-B7FF-7377-DAB1-4911D42DA32E}"/>
              </a:ext>
            </a:extLst>
          </p:cNvPr>
          <p:cNvGrpSpPr/>
          <p:nvPr/>
        </p:nvGrpSpPr>
        <p:grpSpPr>
          <a:xfrm>
            <a:off x="7426014" y="1524584"/>
            <a:ext cx="3907884" cy="2299964"/>
            <a:chOff x="490138" y="1724677"/>
            <a:chExt cx="3391460" cy="23040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DCB5D10-5F60-64B0-CF6A-BC497EB7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8" y="1724677"/>
              <a:ext cx="3391460" cy="2304023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188DC8-76BA-0EE5-DCA6-25EDD448F495}"/>
                </a:ext>
              </a:extLst>
            </p:cNvPr>
            <p:cNvSpPr/>
            <p:nvPr/>
          </p:nvSpPr>
          <p:spPr>
            <a:xfrm>
              <a:off x="2697505" y="3253050"/>
              <a:ext cx="507622" cy="55751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7831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결과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11BB1-6B33-96DB-CB03-C2574058C87E}"/>
              </a:ext>
            </a:extLst>
          </p:cNvPr>
          <p:cNvSpPr txBox="1"/>
          <p:nvPr/>
        </p:nvSpPr>
        <p:spPr>
          <a:xfrm>
            <a:off x="490138" y="1274123"/>
            <a:ext cx="40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Test case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7A0C06-A409-A23A-9DE3-B0F39646A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6" y="1891590"/>
            <a:ext cx="5536818" cy="34410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DF6B9A-91A3-FA46-40BA-75547A7D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1590"/>
            <a:ext cx="6025928" cy="344315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8AFE207-7AA5-ACE0-9818-953D37C1BF96}"/>
              </a:ext>
            </a:extLst>
          </p:cNvPr>
          <p:cNvSpPr/>
          <p:nvPr/>
        </p:nvSpPr>
        <p:spPr>
          <a:xfrm>
            <a:off x="2375430" y="5787026"/>
            <a:ext cx="7702584" cy="826412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E43D4-DFDA-5DB5-8271-195ADCD8637A}"/>
              </a:ext>
            </a:extLst>
          </p:cNvPr>
          <p:cNvSpPr txBox="1"/>
          <p:nvPr/>
        </p:nvSpPr>
        <p:spPr>
          <a:xfrm>
            <a:off x="2605414" y="5979598"/>
            <a:ext cx="7702584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입력해서 기업의 </a:t>
            </a:r>
            <a:r>
              <a:rPr lang="ko-KR" altLang="en-US" spc="-150" dirty="0">
                <a:solidFill>
                  <a:srgbClr val="FF000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성장 가능성 및 추천</a:t>
            </a:r>
            <a:r>
              <a:rPr lang="ko-KR" altLang="en-US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을 예측해주는 분류 모델 구현  </a:t>
            </a:r>
            <a:endParaRPr lang="en-US" altLang="ko-KR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64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결과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11BB1-6B33-96DB-CB03-C2574058C87E}"/>
              </a:ext>
            </a:extLst>
          </p:cNvPr>
          <p:cNvSpPr txBox="1"/>
          <p:nvPr/>
        </p:nvSpPr>
        <p:spPr>
          <a:xfrm>
            <a:off x="490138" y="1398687"/>
            <a:ext cx="221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Word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>
                <a:solidFill>
                  <a:schemeClr val="tx2"/>
                </a:solidFill>
              </a:rPr>
              <a:t>Cloud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1F8D7F-10D6-4D0A-91BE-563416305F10}"/>
              </a:ext>
            </a:extLst>
          </p:cNvPr>
          <p:cNvSpPr txBox="1"/>
          <p:nvPr/>
        </p:nvSpPr>
        <p:spPr>
          <a:xfrm>
            <a:off x="2256251" y="6215681"/>
            <a:ext cx="2467204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게임 소프트웨어 취업사이트 댓글 </a:t>
            </a:r>
            <a:endParaRPr lang="en-US" altLang="ko-KR" sz="1200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D912522-B9B1-B18E-0B92-D01F45212A63}"/>
              </a:ext>
            </a:extLst>
          </p:cNvPr>
          <p:cNvSpPr/>
          <p:nvPr/>
        </p:nvSpPr>
        <p:spPr>
          <a:xfrm>
            <a:off x="2090557" y="6104466"/>
            <a:ext cx="2632898" cy="528348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A1E4D25-1CB8-F05D-6B95-0F15694F6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7" b="9107"/>
          <a:stretch/>
        </p:blipFill>
        <p:spPr>
          <a:xfrm>
            <a:off x="1141015" y="2166430"/>
            <a:ext cx="4566548" cy="3791435"/>
          </a:xfrm>
          <a:prstGeom prst="rect">
            <a:avLst/>
          </a:prstGeom>
        </p:spPr>
      </p:pic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9B2500E8-4A0D-726A-857A-52D8E3862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822893"/>
              </p:ext>
            </p:extLst>
          </p:nvPr>
        </p:nvGraphicFramePr>
        <p:xfrm>
          <a:off x="5707563" y="1923250"/>
          <a:ext cx="6897523" cy="459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C99D2C-48DD-1463-B998-A844D2FE825C}"/>
              </a:ext>
            </a:extLst>
          </p:cNvPr>
          <p:cNvSpPr txBox="1"/>
          <p:nvPr/>
        </p:nvSpPr>
        <p:spPr>
          <a:xfrm>
            <a:off x="7673379" y="3744954"/>
            <a:ext cx="713239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AFD23-222A-49ED-928F-A0635C7C929A}"/>
              </a:ext>
            </a:extLst>
          </p:cNvPr>
          <p:cNvSpPr txBox="1"/>
          <p:nvPr/>
        </p:nvSpPr>
        <p:spPr>
          <a:xfrm>
            <a:off x="9720870" y="4383463"/>
            <a:ext cx="713239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63%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48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445C3-7ABA-2BE4-AA79-573472FD8FF0}"/>
              </a:ext>
            </a:extLst>
          </p:cNvPr>
          <p:cNvSpPr txBox="1"/>
          <p:nvPr/>
        </p:nvSpPr>
        <p:spPr>
          <a:xfrm>
            <a:off x="1188881" y="400187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데이터 분석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0F32-8EA3-DFBF-DFAD-D476B23C7A7D}"/>
              </a:ext>
            </a:extLst>
          </p:cNvPr>
          <p:cNvSpPr txBox="1"/>
          <p:nvPr/>
        </p:nvSpPr>
        <p:spPr>
          <a:xfrm>
            <a:off x="1210138" y="878402"/>
            <a:ext cx="3611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결과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C7B1C0-026A-EDFD-0ECC-9FB73CB4C294}"/>
              </a:ext>
            </a:extLst>
          </p:cNvPr>
          <p:cNvSpPr/>
          <p:nvPr/>
        </p:nvSpPr>
        <p:spPr>
          <a:xfrm>
            <a:off x="9720870" y="6446330"/>
            <a:ext cx="2402654" cy="2770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11BB1-6B33-96DB-CB03-C2574058C87E}"/>
              </a:ext>
            </a:extLst>
          </p:cNvPr>
          <p:cNvSpPr txBox="1"/>
          <p:nvPr/>
        </p:nvSpPr>
        <p:spPr>
          <a:xfrm>
            <a:off x="490138" y="1398687"/>
            <a:ext cx="221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Word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>
                <a:solidFill>
                  <a:schemeClr val="tx2"/>
                </a:solidFill>
              </a:rPr>
              <a:t>Cloud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F7E06-250D-A21A-D3DA-1B2BCCA43AF0}"/>
              </a:ext>
            </a:extLst>
          </p:cNvPr>
          <p:cNvSpPr/>
          <p:nvPr/>
        </p:nvSpPr>
        <p:spPr>
          <a:xfrm>
            <a:off x="20470" y="2149573"/>
            <a:ext cx="12171530" cy="36996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1B9209-E94A-ABAB-1049-4476E096DE11}"/>
              </a:ext>
            </a:extLst>
          </p:cNvPr>
          <p:cNvSpPr/>
          <p:nvPr/>
        </p:nvSpPr>
        <p:spPr>
          <a:xfrm>
            <a:off x="2952098" y="6207665"/>
            <a:ext cx="1780715" cy="528348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B59E4-91F2-A909-B385-B13E59FCD31E}"/>
              </a:ext>
            </a:extLst>
          </p:cNvPr>
          <p:cNvSpPr txBox="1"/>
          <p:nvPr/>
        </p:nvSpPr>
        <p:spPr>
          <a:xfrm>
            <a:off x="2958694" y="6307770"/>
            <a:ext cx="1780715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게임 소프트웨어 장점 </a:t>
            </a:r>
            <a:endParaRPr lang="en-US" altLang="ko-KR" sz="1200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78076-A238-E64E-5DD9-8285E9EE8992}"/>
              </a:ext>
            </a:extLst>
          </p:cNvPr>
          <p:cNvSpPr txBox="1"/>
          <p:nvPr/>
        </p:nvSpPr>
        <p:spPr>
          <a:xfrm>
            <a:off x="8667395" y="6325334"/>
            <a:ext cx="1780715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solidFill>
                  <a:srgbClr val="72717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게임 소프트웨어 단점 </a:t>
            </a:r>
            <a:endParaRPr lang="en-US" altLang="ko-KR" sz="1200" spc="-150" dirty="0">
              <a:solidFill>
                <a:srgbClr val="72717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AD9645-9EF0-A362-6324-71124A6ACE04}"/>
              </a:ext>
            </a:extLst>
          </p:cNvPr>
          <p:cNvSpPr/>
          <p:nvPr/>
        </p:nvSpPr>
        <p:spPr>
          <a:xfrm>
            <a:off x="8660799" y="6206608"/>
            <a:ext cx="1780715" cy="528348"/>
          </a:xfrm>
          <a:prstGeom prst="roundRect">
            <a:avLst/>
          </a:prstGeom>
          <a:noFill/>
          <a:ln w="38100">
            <a:solidFill>
              <a:srgbClr val="EE8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1E9AD7-66A2-7CAD-8AE0-41AACB2B1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3" b="10341"/>
          <a:stretch/>
        </p:blipFill>
        <p:spPr>
          <a:xfrm>
            <a:off x="1655719" y="2145434"/>
            <a:ext cx="4478258" cy="370381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979F7A1-2BB3-00CB-D4F8-8A6094CCC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72" y="2384497"/>
            <a:ext cx="3225695" cy="3225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2024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8d2a8685-d5b0-4259-803d-9fc8427c64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70831780"/>
  <p:tag name="COORDINATETYPE" val="pixel"/>
  <p:tag name="UIELEMENTTYPENAME" val="DDP"/>
  <p:tag name="UIELEMENTUNIQUENAME" val="b7b6cca3-4c39-41da-86b9-575b77d2516d"/>
  <p:tag name="UIELEMENTDISPLAYNAME" val="Slide_b7b6cca3-4c39-41da-86b9-575b77d2516d"/>
  <p:tag name="MAPSERVICEURL" val="/8d2a8685-d5b0-4259-803d-9fc8427c64ed/SlideImages/b7b6cca3-4c39-41da-86b9-575b77d2516d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7b6cca3-4c39-41da-86b9-575b77d2516d"/>
  <p:tag name="USETILE" val="false"/>
  <p:tag name="ZOOMABLE" val="true"/>
  <p:tag name="PANNABLE" val="true"/>
  <p:tag name="ZOOMLIMIT" val="false"/>
  <p:tag name="MAPWIDTH" val="1280"/>
  <p:tag name="MAPHEIGHT" val="720"/>
</p:tagLst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592</Words>
  <Application>Microsoft Office PowerPoint</Application>
  <PresentationFormat>와이드스크린</PresentationFormat>
  <Paragraphs>146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CJK KR Thin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DMC CONET</cp:lastModifiedBy>
  <cp:revision>180</cp:revision>
  <dcterms:created xsi:type="dcterms:W3CDTF">2015-01-21T11:35:38Z</dcterms:created>
  <dcterms:modified xsi:type="dcterms:W3CDTF">2022-12-16T01:13:00Z</dcterms:modified>
</cp:coreProperties>
</file>