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3" r:id="rId4"/>
    <p:sldId id="265" r:id="rId5"/>
    <p:sldId id="268" r:id="rId6"/>
    <p:sldId id="266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4E50A-5783-4E30-B29B-9D36FB94F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17D965-6EB1-48A2-A1F1-CFF451B07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98961-0B3E-419E-AA0E-2668D1EC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3C67-8334-4566-AE94-2B6517CF183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7D028-906E-4BC7-BD88-7AD9BEDA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13422-76C0-460B-8537-FED9B464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12F5-3AD9-4C3B-BF3A-3DB91E203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1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B5167-4E13-4B56-ACDD-FAF039BB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4D97B5-835F-4F59-AFD2-7F66B8F70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AAAE6-F7C7-4E58-B521-5F4FA1F1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3C67-8334-4566-AE94-2B6517CF183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32A71-B09D-44C6-B585-F4812959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040B3-11CD-4768-AE1B-F7E7B760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12F5-3AD9-4C3B-BF3A-3DB91E203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5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DF8442-B193-4EC8-8EF4-79424A677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087AD2-9D91-430B-99C9-87A32DD72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EF642-DABC-4A9C-8A2B-553C2C8F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3C67-8334-4566-AE94-2B6517CF183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2087A-C7B5-49DB-8A6F-E84C50EA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2E013-0E74-458C-8461-CBAB2D0D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12F5-3AD9-4C3B-BF3A-3DB91E203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2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27280-6F24-485F-B460-09953FDE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981CD-7635-43CB-82E4-9C7D06FDE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37401-E863-4459-A90D-E6F899C1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3C67-8334-4566-AE94-2B6517CF183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B5FAF-866B-4160-9981-A42E9C7E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18E68-C8D0-41E6-A14A-9798ADEB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12F5-3AD9-4C3B-BF3A-3DB91E203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11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3613C-EBF0-4511-B8D9-EB346C04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CA51C-F149-42F8-86ED-27AD6BA05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AA3D6-A2A1-4512-B49A-248F8CB1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3C67-8334-4566-AE94-2B6517CF183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5A2E0-4987-46C8-B410-2CB23C69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CE5CE-77C2-48BE-A5E6-01888C84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12F5-3AD9-4C3B-BF3A-3DB91E203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3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A9857-4521-4DAD-B275-33146343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BF519-6F84-4069-AA5F-ADF010349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44022-A193-4D67-81C3-582D58A64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9B28E-0CDD-47DB-A223-4D6D85C6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3C67-8334-4566-AE94-2B6517CF183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ED922-3196-47D2-99B8-9F9E936E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0BEC38-3877-4ADE-86A8-0DA00268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12F5-3AD9-4C3B-BF3A-3DB91E203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06C90-EE21-4B9D-9823-2A36EEBE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8D815-4E7A-4F6A-A4FA-82E3E4529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6B65BC-0D21-46AD-94E3-D16D4F9D7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71A004-F35F-46F0-AA84-32C16285B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509A0-0B01-4F2F-9BE7-00DC98C74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A98396-1B08-4F8D-8924-C98ED7B4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3C67-8334-4566-AE94-2B6517CF183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B43337-39C2-49D5-A8F0-C171F6A1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FE45C-AC83-44A1-99D1-3C1F8BDB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12F5-3AD9-4C3B-BF3A-3DB91E203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08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20405-62DB-4097-A001-B822442A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7776B8-FAF2-4F05-8CFB-907A0250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3C67-8334-4566-AE94-2B6517CF183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62DA15-AE36-4598-ACBC-9904BE24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6F740F-A1EC-4CA0-8E2B-CEB51245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12F5-3AD9-4C3B-BF3A-3DB91E203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6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F256C2-FA61-4472-B98D-F8615A96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3C67-8334-4566-AE94-2B6517CF183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F629EF-576F-46BA-BCEB-F25BBA37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2B8CE5-1132-4D42-AA9A-0C5F129C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12F5-3AD9-4C3B-BF3A-3DB91E203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9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6F0EA-9285-4DBC-8932-5C2412FF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502B9-72A8-41F0-BF25-03719ABA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C5E2-10D6-4B16-B425-95F94883F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E318A1-ABCF-4AFB-8F1E-294CCA90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3C67-8334-4566-AE94-2B6517CF183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B9695A-B794-4FF2-9FDF-E32954CD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79A38-A3D4-4862-9A30-00CE397C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12F5-3AD9-4C3B-BF3A-3DB91E203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5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9B472-67B6-42CC-8BC4-37EF7096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D351A1-1494-48FF-9138-FE405134B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B56797-E99E-46D8-BE8D-FC8F17B60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4976AC-F5CB-4659-AEED-6F790CEF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3C67-8334-4566-AE94-2B6517CF183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3AA26B-D98D-40EB-9BB1-20E7E7B6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443D20-5E37-4F47-B6E5-9A92BA6F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12F5-3AD9-4C3B-BF3A-3DB91E203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6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9999D8-CCB2-4532-8CA1-03D803846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8B567-8167-4E84-B211-A0D42C3AD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4541E-FE51-47D4-BDC1-DC17504F3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53C67-8334-4566-AE94-2B6517CF183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6B04B-823B-4171-9E15-A3A6CFE35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70DC3-9AD0-4153-97F9-CE5A423B3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B12F5-3AD9-4C3B-BF3A-3DB91E203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34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53E87-413B-4311-BBF0-5F87A6279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지식서비스 기업 정보 </a:t>
            </a:r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739C08-A2C9-4C18-B7BA-3BABD9B1C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2022.06.08</a:t>
            </a:r>
          </a:p>
          <a:p>
            <a:r>
              <a:rPr lang="ko-KR" altLang="en-US" dirty="0" err="1"/>
              <a:t>벡스인텔리젼스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56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BA270-5A50-42DE-A0BC-631A0F32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첨부 </a:t>
            </a:r>
            <a:r>
              <a:rPr lang="en-US" altLang="ko-KR" sz="3200" dirty="0"/>
              <a:t>#1 </a:t>
            </a:r>
            <a:r>
              <a:rPr lang="ko-KR" altLang="en-US" sz="3200" dirty="0"/>
              <a:t>기업정보 관련 </a:t>
            </a:r>
            <a:r>
              <a:rPr lang="en-US" altLang="ko-KR" sz="3200" dirty="0"/>
              <a:t>RDB - </a:t>
            </a:r>
            <a:r>
              <a:rPr lang="ko-KR" altLang="en-US" sz="3200" dirty="0"/>
              <a:t>전체 구성도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2D464C-ED4C-4B54-935B-ED17EB5C1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28" y="1408661"/>
            <a:ext cx="3806016" cy="5223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353788-D9FD-4CB4-9EB9-C3D2211A54DC}"/>
              </a:ext>
            </a:extLst>
          </p:cNvPr>
          <p:cNvSpPr txBox="1"/>
          <p:nvPr/>
        </p:nvSpPr>
        <p:spPr>
          <a:xfrm>
            <a:off x="5976851" y="1690688"/>
            <a:ext cx="5891356" cy="2918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스프링 배치를 제외한 기업정보 및 통계를 위한 데이터 베이스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기업유형기초</a:t>
            </a:r>
            <a:r>
              <a:rPr lang="en-US" altLang="ko-KR" sz="1200" dirty="0"/>
              <a:t>: ES</a:t>
            </a:r>
            <a:r>
              <a:rPr lang="ko-KR" altLang="en-US" sz="1200" dirty="0"/>
              <a:t>에서 각 기업별 기준 연도 별 신용 데이터</a:t>
            </a:r>
            <a:r>
              <a:rPr lang="en-US" altLang="ko-KR" sz="1200" dirty="0"/>
              <a:t>/ </a:t>
            </a:r>
            <a:r>
              <a:rPr lang="ko-KR" altLang="en-US" sz="1200" dirty="0"/>
              <a:t>소셜 데이터 탑재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기업유형마스터</a:t>
            </a:r>
            <a:r>
              <a:rPr lang="en-US" altLang="ko-KR" sz="1200" dirty="0"/>
              <a:t>: </a:t>
            </a:r>
            <a:r>
              <a:rPr lang="ko-KR" altLang="en-US" sz="1200" dirty="0"/>
              <a:t>개별 기업유형 기초를 이용한 기업유형계산을 위한 데이터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백분위 </a:t>
            </a:r>
            <a:r>
              <a:rPr lang="ko-KR" altLang="en-US" sz="1200" dirty="0" err="1"/>
              <a:t>통게</a:t>
            </a:r>
            <a:r>
              <a:rPr lang="en-US" altLang="ko-KR" sz="1200" dirty="0"/>
              <a:t>: </a:t>
            </a:r>
            <a:r>
              <a:rPr lang="ko-KR" altLang="en-US" sz="1200" dirty="0"/>
              <a:t>개별 기업의 기업유형을 판별하기 위한 백분위 통계 정보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기업유형통계</a:t>
            </a:r>
            <a:r>
              <a:rPr lang="en-US" altLang="ko-KR" sz="1200" dirty="0"/>
              <a:t>: </a:t>
            </a:r>
            <a:r>
              <a:rPr lang="ko-KR" altLang="en-US" sz="1200" dirty="0"/>
              <a:t>기업유형</a:t>
            </a:r>
            <a:r>
              <a:rPr lang="en-US" altLang="ko-KR" sz="1200" dirty="0"/>
              <a:t>(</a:t>
            </a:r>
            <a:r>
              <a:rPr lang="ko-KR" altLang="en-US" sz="1200" dirty="0"/>
              <a:t>기업수명주기</a:t>
            </a:r>
            <a:r>
              <a:rPr lang="en-US" altLang="ko-KR" sz="1200" dirty="0"/>
              <a:t>)</a:t>
            </a:r>
            <a:r>
              <a:rPr lang="ko-KR" altLang="en-US" sz="1200" dirty="0"/>
              <a:t>별 각종 신용정보 및 소셜 미디어 통계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기업정보임시</a:t>
            </a:r>
            <a:r>
              <a:rPr lang="en-US" altLang="ko-KR" sz="1200" dirty="0"/>
              <a:t>: </a:t>
            </a:r>
            <a:r>
              <a:rPr lang="ko-KR" altLang="en-US" sz="1200" dirty="0"/>
              <a:t>사업자번호 마스터 정보를 수집한 데이터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기업정보</a:t>
            </a:r>
            <a:r>
              <a:rPr lang="en-US" altLang="ko-KR" sz="1200" dirty="0"/>
              <a:t>: </a:t>
            </a:r>
            <a:r>
              <a:rPr lang="ko-KR" altLang="en-US" sz="1200" dirty="0"/>
              <a:t>사업자 번호 마스터 정보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미래성장 통계</a:t>
            </a:r>
            <a:r>
              <a:rPr lang="en-US" altLang="ko-KR" sz="1200" dirty="0"/>
              <a:t>: </a:t>
            </a:r>
            <a:r>
              <a:rPr lang="ko-KR" altLang="en-US" sz="1200" dirty="0"/>
              <a:t>미래성장 지수 계산을 위한 통계정보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NTIS </a:t>
            </a:r>
            <a:r>
              <a:rPr lang="ko-KR" altLang="en-US" sz="1200" dirty="0"/>
              <a:t>점수</a:t>
            </a:r>
            <a:r>
              <a:rPr lang="en-US" altLang="ko-KR" sz="1200" dirty="0"/>
              <a:t>: R&amp;D </a:t>
            </a:r>
            <a:r>
              <a:rPr lang="ko-KR" altLang="en-US" sz="1200" dirty="0"/>
              <a:t>세부 지수 계산을 위한 기업별 통계 정보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5970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CDFBDD-2080-49D0-9252-13922C93D8CD}"/>
              </a:ext>
            </a:extLst>
          </p:cNvPr>
          <p:cNvSpPr txBox="1"/>
          <p:nvPr/>
        </p:nvSpPr>
        <p:spPr>
          <a:xfrm>
            <a:off x="469900" y="355600"/>
            <a:ext cx="623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1: </a:t>
            </a:r>
            <a:r>
              <a:rPr lang="ko-KR" altLang="en-US" dirty="0"/>
              <a:t>기업데이터 통계 </a:t>
            </a:r>
            <a:r>
              <a:rPr lang="en-US" altLang="ko-KR" dirty="0"/>
              <a:t>(</a:t>
            </a:r>
            <a:r>
              <a:rPr lang="ko-KR" altLang="en-US" dirty="0"/>
              <a:t>기업유형 기초 및 마스터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921520-3A71-4353-833F-A99FE58E8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6" y="880332"/>
            <a:ext cx="10465058" cy="597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094392-CF73-4DCD-BA6A-A82FE89237E3}"/>
              </a:ext>
            </a:extLst>
          </p:cNvPr>
          <p:cNvSpPr txBox="1"/>
          <p:nvPr/>
        </p:nvSpPr>
        <p:spPr>
          <a:xfrm>
            <a:off x="525419" y="176768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1: </a:t>
            </a:r>
            <a:r>
              <a:rPr lang="ko-KR" altLang="en-US" dirty="0"/>
              <a:t>기업데이터 통계 </a:t>
            </a:r>
            <a:r>
              <a:rPr lang="en-US" altLang="ko-KR" dirty="0"/>
              <a:t>(</a:t>
            </a:r>
            <a:r>
              <a:rPr lang="ko-KR" altLang="en-US" dirty="0"/>
              <a:t>기업 통계 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01707E-F922-4759-8481-0EF96E691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20" y="954354"/>
            <a:ext cx="7707760" cy="59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0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C052F7-F8B5-4329-923B-0BBDA738123C}"/>
              </a:ext>
            </a:extLst>
          </p:cNvPr>
          <p:cNvSpPr txBox="1"/>
          <p:nvPr/>
        </p:nvSpPr>
        <p:spPr>
          <a:xfrm>
            <a:off x="469900" y="355600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1: </a:t>
            </a:r>
            <a:r>
              <a:rPr lang="ko-KR" altLang="en-US" dirty="0"/>
              <a:t>기업데이터 통계 </a:t>
            </a:r>
            <a:r>
              <a:rPr lang="en-US" altLang="ko-KR" dirty="0"/>
              <a:t>(</a:t>
            </a:r>
            <a:r>
              <a:rPr lang="ko-KR" altLang="en-US" dirty="0"/>
              <a:t>기업마스터 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92B59B-1EAE-40AF-8661-A0D434BF2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733425"/>
            <a:ext cx="87439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8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C69814-725F-4E52-A865-0FB4A7153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83" y="786892"/>
            <a:ext cx="5451766" cy="5284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85F933-43A8-4041-BFBA-32708D5D0132}"/>
              </a:ext>
            </a:extLst>
          </p:cNvPr>
          <p:cNvSpPr txBox="1"/>
          <p:nvPr/>
        </p:nvSpPr>
        <p:spPr>
          <a:xfrm>
            <a:off x="525419" y="176768"/>
            <a:ext cx="429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1: </a:t>
            </a:r>
            <a:r>
              <a:rPr lang="ko-KR" altLang="en-US" dirty="0"/>
              <a:t>기업데이터 통계 </a:t>
            </a:r>
            <a:r>
              <a:rPr lang="en-US" altLang="ko-KR" dirty="0"/>
              <a:t>(</a:t>
            </a:r>
            <a:r>
              <a:rPr lang="ko-KR" altLang="en-US" dirty="0"/>
              <a:t>배치실행정보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90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4D491-952D-4187-8CC6-E246D4DB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904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첨부 </a:t>
            </a:r>
            <a:r>
              <a:rPr lang="en-US" altLang="ko-KR" sz="1800" dirty="0"/>
              <a:t>2 </a:t>
            </a:r>
            <a:r>
              <a:rPr lang="ko-KR" altLang="en-US" sz="1800" dirty="0"/>
              <a:t>통계 추가 사항 </a:t>
            </a:r>
            <a:r>
              <a:rPr lang="en-US" altLang="ko-KR" sz="1800" dirty="0"/>
              <a:t>(5/31 </a:t>
            </a:r>
            <a:r>
              <a:rPr lang="ko-KR" altLang="en-US" sz="1800" dirty="0"/>
              <a:t>기준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CC6C1C5-FABA-4E94-AB17-F83BE88C3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3580"/>
              </p:ext>
            </p:extLst>
          </p:nvPr>
        </p:nvGraphicFramePr>
        <p:xfrm>
          <a:off x="4810847" y="1551608"/>
          <a:ext cx="3352251" cy="52395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170">
                  <a:extLst>
                    <a:ext uri="{9D8B030D-6E8A-4147-A177-3AD203B41FA5}">
                      <a16:colId xmlns:a16="http://schemas.microsoft.com/office/drawing/2014/main" val="2880162600"/>
                    </a:ext>
                  </a:extLst>
                </a:gridCol>
                <a:gridCol w="2662081">
                  <a:extLst>
                    <a:ext uri="{9D8B030D-6E8A-4147-A177-3AD203B41FA5}">
                      <a16:colId xmlns:a16="http://schemas.microsoft.com/office/drawing/2014/main" val="3675847010"/>
                    </a:ext>
                  </a:extLst>
                </a:gridCol>
              </a:tblGrid>
              <a:tr h="723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지수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컬럼명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논리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2052872295"/>
                  </a:ext>
                </a:extLst>
              </a:tr>
              <a:tr h="69205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MR(</a:t>
                      </a:r>
                      <a:r>
                        <a:rPr lang="ko-KR" altLang="en-US" sz="700" u="none" strike="noStrike">
                          <a:effectLst/>
                        </a:rPr>
                        <a:t>마케팅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기업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매출액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2756858945"/>
                  </a:ext>
                </a:extLst>
              </a:tr>
              <a:tr h="138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동종업계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총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매출액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2156675816"/>
                  </a:ext>
                </a:extLst>
              </a:tr>
              <a:tr h="138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영업이익률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521383781"/>
                  </a:ext>
                </a:extLst>
              </a:tr>
              <a:tr h="2768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평균</a:t>
                      </a:r>
                      <a:r>
                        <a:rPr lang="en-US" altLang="ko-KR" sz="700" u="none" strike="noStrike" dirty="0">
                          <a:effectLst/>
                        </a:rPr>
                        <a:t>_</a:t>
                      </a:r>
                      <a:r>
                        <a:rPr lang="ko-KR" altLang="en-US" sz="700" u="none" strike="noStrike" dirty="0">
                          <a:effectLst/>
                        </a:rPr>
                        <a:t>부채비율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762092856"/>
                  </a:ext>
                </a:extLst>
              </a:tr>
              <a:tr h="69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온라인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뉴스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기사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발행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주기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1396030201"/>
                  </a:ext>
                </a:extLst>
              </a:tr>
              <a:tr h="123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온라인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뉴스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기사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발행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후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검색량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증감률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4054981121"/>
                  </a:ext>
                </a:extLst>
              </a:tr>
              <a:tr h="138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시장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점유율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3269948875"/>
                  </a:ext>
                </a:extLst>
              </a:tr>
              <a:tr h="138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표준편차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시장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점유율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795224402"/>
                  </a:ext>
                </a:extLst>
              </a:tr>
              <a:tr h="346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기업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잠재력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2665247070"/>
                  </a:ext>
                </a:extLst>
              </a:tr>
              <a:tr h="2768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표준편차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기업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잠재력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2440748213"/>
                  </a:ext>
                </a:extLst>
              </a:tr>
              <a:tr h="69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캠페인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과정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1713505083"/>
                  </a:ext>
                </a:extLst>
              </a:tr>
              <a:tr h="69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표준편차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캠페인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과정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1082250532"/>
                  </a:ext>
                </a:extLst>
              </a:tr>
              <a:tr h="69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캠페인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효과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2714657215"/>
                  </a:ext>
                </a:extLst>
              </a:tr>
              <a:tr h="69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표준편차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캠페인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효과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2456696638"/>
                  </a:ext>
                </a:extLst>
              </a:tr>
              <a:tr h="69205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RI(</a:t>
                      </a:r>
                      <a:r>
                        <a:rPr lang="ko-KR" altLang="en-US" sz="700" u="none" strike="noStrike">
                          <a:effectLst/>
                        </a:rPr>
                        <a:t>평판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네이버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게시글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1694392657"/>
                  </a:ext>
                </a:extLst>
              </a:tr>
              <a:tr h="69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네이버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감성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점수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2277312770"/>
                  </a:ext>
                </a:extLst>
              </a:tr>
              <a:tr h="69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네이버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카페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게시글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1117552287"/>
                  </a:ext>
                </a:extLst>
              </a:tr>
              <a:tr h="69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네이버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카페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감성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점수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1431874626"/>
                  </a:ext>
                </a:extLst>
              </a:tr>
              <a:tr h="69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온라인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뉴스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내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게시글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1798939872"/>
                  </a:ext>
                </a:extLst>
              </a:tr>
              <a:tr h="69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기업별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네이버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검색량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2219988398"/>
                  </a:ext>
                </a:extLst>
              </a:tr>
              <a:tr h="69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취업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플랫폼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내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평가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4142967507"/>
                  </a:ext>
                </a:extLst>
              </a:tr>
              <a:tr h="69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취업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플랫폼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내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평가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점수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795622894"/>
                  </a:ext>
                </a:extLst>
              </a:tr>
              <a:tr h="69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사회적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책임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관련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온라인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뉴스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기사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921878307"/>
                  </a:ext>
                </a:extLst>
              </a:tr>
              <a:tr h="6228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커뮤니티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정보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확산성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2366465628"/>
                  </a:ext>
                </a:extLst>
              </a:tr>
              <a:tr h="2768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표준편차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커뮤니티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정보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확산성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154038631"/>
                  </a:ext>
                </a:extLst>
              </a:tr>
              <a:tr h="69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미디어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정보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확산성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941174545"/>
                  </a:ext>
                </a:extLst>
              </a:tr>
              <a:tr h="69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표준편차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미디어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정보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확산성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820469789"/>
                  </a:ext>
                </a:extLst>
              </a:tr>
              <a:tr h="69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포탈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사이트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내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관심도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1285793394"/>
                  </a:ext>
                </a:extLst>
              </a:tr>
              <a:tr h="69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표준편차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포탈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사이트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내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관심도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443522055"/>
                  </a:ext>
                </a:extLst>
              </a:tr>
              <a:tr h="207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커뮤니티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내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관심도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853030878"/>
                  </a:ext>
                </a:extLst>
              </a:tr>
              <a:tr h="138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표준편차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커뮤니티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내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관심도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3379287144"/>
                  </a:ext>
                </a:extLst>
              </a:tr>
              <a:tr h="69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평균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사회적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책임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2850312788"/>
                  </a:ext>
                </a:extLst>
              </a:tr>
              <a:tr h="72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표준편차</a:t>
                      </a:r>
                      <a:r>
                        <a:rPr lang="en-US" altLang="ko-KR" sz="700" u="none" strike="noStrike" dirty="0">
                          <a:effectLst/>
                        </a:rPr>
                        <a:t>_</a:t>
                      </a:r>
                      <a:r>
                        <a:rPr lang="ko-KR" altLang="en-US" sz="700" u="none" strike="noStrike" dirty="0">
                          <a:effectLst/>
                        </a:rPr>
                        <a:t>사회적</a:t>
                      </a:r>
                      <a:r>
                        <a:rPr lang="en-US" altLang="ko-KR" sz="700" u="none" strike="noStrike" dirty="0">
                          <a:effectLst/>
                        </a:rPr>
                        <a:t>_</a:t>
                      </a:r>
                      <a:r>
                        <a:rPr lang="ko-KR" altLang="en-US" sz="700" u="none" strike="noStrike" dirty="0">
                          <a:effectLst/>
                        </a:rPr>
                        <a:t>책임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85" marR="3185" marT="3185" marB="0" anchor="ctr"/>
                </a:tc>
                <a:extLst>
                  <a:ext uri="{0D108BD9-81ED-4DB2-BD59-A6C34878D82A}">
                    <a16:rowId xmlns:a16="http://schemas.microsoft.com/office/drawing/2014/main" val="115967448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EBEA38-F456-433E-A49B-109231F98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33065"/>
              </p:ext>
            </p:extLst>
          </p:nvPr>
        </p:nvGraphicFramePr>
        <p:xfrm>
          <a:off x="457199" y="2529941"/>
          <a:ext cx="42037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5468">
                  <a:extLst>
                    <a:ext uri="{9D8B030D-6E8A-4147-A177-3AD203B41FA5}">
                      <a16:colId xmlns:a16="http://schemas.microsoft.com/office/drawing/2014/main" val="3415931843"/>
                    </a:ext>
                  </a:extLst>
                </a:gridCol>
                <a:gridCol w="3338232">
                  <a:extLst>
                    <a:ext uri="{9D8B030D-6E8A-4147-A177-3AD203B41FA5}">
                      <a16:colId xmlns:a16="http://schemas.microsoft.com/office/drawing/2014/main" val="107827528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지수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컬럼명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</a:rPr>
                        <a:t>논리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0631579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MR(</a:t>
                      </a:r>
                      <a:r>
                        <a:rPr lang="ko-KR" altLang="en-US" sz="1100" u="none" strike="noStrike">
                          <a:effectLst/>
                        </a:rPr>
                        <a:t>마케팅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온라인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뉴스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기사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발행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평균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주기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0811173"/>
                  </a:ext>
                </a:extLst>
              </a:tr>
              <a:tr h="4191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온라인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뉴스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기사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발행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후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평균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검색량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증감률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9766764"/>
                  </a:ext>
                </a:extLst>
              </a:tr>
              <a:tr h="20955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RI(</a:t>
                      </a:r>
                      <a:r>
                        <a:rPr lang="ko-KR" altLang="en-US" sz="1100" u="none" strike="noStrike">
                          <a:effectLst/>
                        </a:rPr>
                        <a:t>평판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네이버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블로그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게시글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32788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네이버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블로그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감성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점수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370842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네이버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카페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게시글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256695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네이버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카페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감성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점수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981056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온라인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뉴스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내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게시글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827952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기업별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네이버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평균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검색량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77198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취업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플랫폼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내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평가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82636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취업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플랫폼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내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평가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점수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4584158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사회적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책임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관련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온라인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뉴스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기사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481454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C9CA31-62F2-419C-905B-50D85833F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13475"/>
              </p:ext>
            </p:extLst>
          </p:nvPr>
        </p:nvGraphicFramePr>
        <p:xfrm>
          <a:off x="8739562" y="2315095"/>
          <a:ext cx="20447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352781388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41991925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지수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컬럼명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논리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9347866"/>
                  </a:ext>
                </a:extLst>
              </a:tr>
              <a:tr h="209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신용</a:t>
                      </a:r>
                      <a:r>
                        <a:rPr lang="en-US" altLang="ko-KR" sz="1100" u="none" strike="noStrike">
                          <a:effectLst/>
                        </a:rPr>
                        <a:t>_20_</a:t>
                      </a:r>
                      <a:r>
                        <a:rPr lang="ko-KR" altLang="en-US" sz="1100" u="none" strike="noStrike">
                          <a:effectLst/>
                        </a:rPr>
                        <a:t>분위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랭크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507931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신용</a:t>
                      </a:r>
                      <a:r>
                        <a:rPr lang="en-US" altLang="ko-KR" sz="1100" u="none" strike="noStrike">
                          <a:effectLst/>
                        </a:rPr>
                        <a:t>_40_</a:t>
                      </a:r>
                      <a:r>
                        <a:rPr lang="ko-KR" altLang="en-US" sz="1100" u="none" strike="noStrike">
                          <a:effectLst/>
                        </a:rPr>
                        <a:t>분위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랭크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787503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신용</a:t>
                      </a:r>
                      <a:r>
                        <a:rPr lang="en-US" altLang="ko-KR" sz="1100" u="none" strike="noStrike">
                          <a:effectLst/>
                        </a:rPr>
                        <a:t>_60_</a:t>
                      </a:r>
                      <a:r>
                        <a:rPr lang="ko-KR" altLang="en-US" sz="1100" u="none" strike="noStrike">
                          <a:effectLst/>
                        </a:rPr>
                        <a:t>분위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랭크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920881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신용</a:t>
                      </a:r>
                      <a:r>
                        <a:rPr lang="en-US" altLang="ko-KR" sz="1100" u="none" strike="noStrike">
                          <a:effectLst/>
                        </a:rPr>
                        <a:t>_80_</a:t>
                      </a:r>
                      <a:r>
                        <a:rPr lang="ko-KR" altLang="en-US" sz="1100" u="none" strike="noStrike">
                          <a:effectLst/>
                        </a:rPr>
                        <a:t>분위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랭크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3237218"/>
                  </a:ext>
                </a:extLst>
              </a:tr>
              <a:tr h="209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마케팅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마케팅</a:t>
                      </a:r>
                      <a:r>
                        <a:rPr lang="en-US" altLang="ko-KR" sz="1100" u="none" strike="noStrike">
                          <a:effectLst/>
                        </a:rPr>
                        <a:t>_20_</a:t>
                      </a:r>
                      <a:r>
                        <a:rPr lang="ko-KR" altLang="en-US" sz="1100" u="none" strike="noStrike">
                          <a:effectLst/>
                        </a:rPr>
                        <a:t>분위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랭크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812766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마케팅</a:t>
                      </a:r>
                      <a:r>
                        <a:rPr lang="en-US" altLang="ko-KR" sz="1100" u="none" strike="noStrike">
                          <a:effectLst/>
                        </a:rPr>
                        <a:t>_40_</a:t>
                      </a:r>
                      <a:r>
                        <a:rPr lang="ko-KR" altLang="en-US" sz="1100" u="none" strike="noStrike">
                          <a:effectLst/>
                        </a:rPr>
                        <a:t>분위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랭크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513109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마케팅</a:t>
                      </a:r>
                      <a:r>
                        <a:rPr lang="en-US" altLang="ko-KR" sz="1100" u="none" strike="noStrike">
                          <a:effectLst/>
                        </a:rPr>
                        <a:t>_60_</a:t>
                      </a:r>
                      <a:r>
                        <a:rPr lang="ko-KR" altLang="en-US" sz="1100" u="none" strike="noStrike">
                          <a:effectLst/>
                        </a:rPr>
                        <a:t>분위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랭크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912067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마케팅</a:t>
                      </a:r>
                      <a:r>
                        <a:rPr lang="en-US" altLang="ko-KR" sz="1100" u="none" strike="noStrike">
                          <a:effectLst/>
                        </a:rPr>
                        <a:t>_80_</a:t>
                      </a:r>
                      <a:r>
                        <a:rPr lang="ko-KR" altLang="en-US" sz="1100" u="none" strike="noStrike">
                          <a:effectLst/>
                        </a:rPr>
                        <a:t>분위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랭크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3994163"/>
                  </a:ext>
                </a:extLst>
              </a:tr>
              <a:tr h="209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평판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평판</a:t>
                      </a:r>
                      <a:r>
                        <a:rPr lang="en-US" altLang="ko-KR" sz="1100" u="none" strike="noStrike">
                          <a:effectLst/>
                        </a:rPr>
                        <a:t>_20_</a:t>
                      </a:r>
                      <a:r>
                        <a:rPr lang="ko-KR" altLang="en-US" sz="1100" u="none" strike="noStrike">
                          <a:effectLst/>
                        </a:rPr>
                        <a:t>분위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랭크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764239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평판</a:t>
                      </a:r>
                      <a:r>
                        <a:rPr lang="en-US" altLang="ko-KR" sz="1100" u="none" strike="noStrike">
                          <a:effectLst/>
                        </a:rPr>
                        <a:t>_40_</a:t>
                      </a:r>
                      <a:r>
                        <a:rPr lang="ko-KR" altLang="en-US" sz="1100" u="none" strike="noStrike">
                          <a:effectLst/>
                        </a:rPr>
                        <a:t>분위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랭크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177189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평판</a:t>
                      </a:r>
                      <a:r>
                        <a:rPr lang="en-US" altLang="ko-KR" sz="1100" u="none" strike="noStrike">
                          <a:effectLst/>
                        </a:rPr>
                        <a:t>_60_</a:t>
                      </a:r>
                      <a:r>
                        <a:rPr lang="ko-KR" altLang="en-US" sz="1100" u="none" strike="noStrike">
                          <a:effectLst/>
                        </a:rPr>
                        <a:t>분위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랭크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1216244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평판</a:t>
                      </a:r>
                      <a:r>
                        <a:rPr lang="en-US" altLang="ko-KR" sz="1100" u="none" strike="noStrike" dirty="0">
                          <a:effectLst/>
                        </a:rPr>
                        <a:t>_80_</a:t>
                      </a:r>
                      <a:r>
                        <a:rPr lang="ko-KR" altLang="en-US" sz="1100" u="none" strike="noStrike" dirty="0">
                          <a:effectLst/>
                        </a:rPr>
                        <a:t>분위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랭크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86381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D2B8275-5D9E-487D-A914-CB821D0D0521}"/>
              </a:ext>
            </a:extLst>
          </p:cNvPr>
          <p:cNvSpPr txBox="1"/>
          <p:nvPr/>
        </p:nvSpPr>
        <p:spPr>
          <a:xfrm>
            <a:off x="807800" y="2069869"/>
            <a:ext cx="350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TB_COMPANY_CATEOGYR_BASE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EF40A-93A6-4B44-A4E8-904E4C2AA397}"/>
              </a:ext>
            </a:extLst>
          </p:cNvPr>
          <p:cNvSpPr txBox="1"/>
          <p:nvPr/>
        </p:nvSpPr>
        <p:spPr>
          <a:xfrm>
            <a:off x="5052284" y="1072344"/>
            <a:ext cx="286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TB_COMPANY_CATEGORY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F04B6-A3C2-4DD9-9373-A6FF3DFF40C5}"/>
              </a:ext>
            </a:extLst>
          </p:cNvPr>
          <p:cNvSpPr txBox="1"/>
          <p:nvPr/>
        </p:nvSpPr>
        <p:spPr>
          <a:xfrm>
            <a:off x="9083683" y="1612319"/>
            <a:ext cx="178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TB_PERCENTILE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6268F-1DDB-45F0-9E18-1C23FE81D149}"/>
              </a:ext>
            </a:extLst>
          </p:cNvPr>
          <p:cNvSpPr txBox="1"/>
          <p:nvPr/>
        </p:nvSpPr>
        <p:spPr>
          <a:xfrm>
            <a:off x="1005840" y="5461462"/>
            <a:ext cx="348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감성점수</a:t>
            </a:r>
            <a:r>
              <a:rPr lang="en-US" altLang="ko-KR" sz="1200" dirty="0"/>
              <a:t>, </a:t>
            </a:r>
            <a:r>
              <a:rPr lang="ko-KR" altLang="en-US" sz="1200" dirty="0"/>
              <a:t>사회적책임 점수는 </a:t>
            </a:r>
            <a:r>
              <a:rPr lang="en-US" altLang="ko-KR" sz="1200" dirty="0"/>
              <a:t>python</a:t>
            </a:r>
            <a:r>
              <a:rPr lang="ko-KR" altLang="en-US" sz="1200" dirty="0"/>
              <a:t>에서 계산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047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648</Words>
  <Application>Microsoft Office PowerPoint</Application>
  <PresentationFormat>와이드스크린</PresentationFormat>
  <Paragraphs>92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지식서비스 기업 정보 ERD</vt:lpstr>
      <vt:lpstr>첨부 #1 기업정보 관련 RDB - 전체 구성도</vt:lpstr>
      <vt:lpstr>PowerPoint 프레젠테이션</vt:lpstr>
      <vt:lpstr>PowerPoint 프레젠테이션</vt:lpstr>
      <vt:lpstr>PowerPoint 프레젠테이션</vt:lpstr>
      <vt:lpstr>PowerPoint 프레젠테이션</vt:lpstr>
      <vt:lpstr>첨부 2 통계 추가 사항 (5/31 기준)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지식서비스 진행 사항 및 이슈 사항</dc:title>
  <dc:creator>최 freework</dc:creator>
  <cp:lastModifiedBy>이 승권</cp:lastModifiedBy>
  <cp:revision>11</cp:revision>
  <dcterms:created xsi:type="dcterms:W3CDTF">2022-05-30T06:39:56Z</dcterms:created>
  <dcterms:modified xsi:type="dcterms:W3CDTF">2022-06-07T11:01:04Z</dcterms:modified>
</cp:coreProperties>
</file>