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846" r:id="rId1"/>
  </p:sldMasterIdLst>
  <p:notesMasterIdLst>
    <p:notesMasterId r:id="rId9"/>
  </p:notesMasterIdLst>
  <p:sldIdLst>
    <p:sldId id="984" r:id="rId2"/>
    <p:sldId id="934" r:id="rId3"/>
    <p:sldId id="936" r:id="rId4"/>
    <p:sldId id="821" r:id="rId5"/>
    <p:sldId id="1014" r:id="rId6"/>
    <p:sldId id="995" r:id="rId7"/>
    <p:sldId id="961" r:id="rId8"/>
  </p:sldIdLst>
  <p:sldSz cx="9906000" cy="6858000" type="A4"/>
  <p:notesSz cx="6797675" cy="9926638"/>
  <p:embeddedFontLst>
    <p:embeddedFont>
      <p:font typeface="나눔스퀘어 Bold" panose="020B0600000101010101" pitchFamily="50" charset="-127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맑은 고딕" panose="020B0503020000020004" pitchFamily="50" charset="-127"/>
      <p:regular r:id="rId15"/>
      <p:bold r:id="rId16"/>
    </p:embeddedFont>
  </p:embeddedFontLst>
  <p:custDataLst>
    <p:tags r:id="rId1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3" orient="horz" pos="73" userDrawn="1">
          <p15:clr>
            <a:srgbClr val="A4A3A4"/>
          </p15:clr>
        </p15:guide>
        <p15:guide id="6" pos="194" userDrawn="1">
          <p15:clr>
            <a:srgbClr val="A4A3A4"/>
          </p15:clr>
        </p15:guide>
        <p15:guide id="7" pos="3120" userDrawn="1">
          <p15:clr>
            <a:srgbClr val="A4A3A4"/>
          </p15:clr>
        </p15:guide>
        <p15:guide id="8" pos="59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bh1129@office.khu.ac.kr" initials="l" lastIdx="2" clrIdx="0">
    <p:extLst>
      <p:ext uri="{19B8F6BF-5375-455C-9EA6-DF929625EA0E}">
        <p15:presenceInfo xmlns:p15="http://schemas.microsoft.com/office/powerpoint/2012/main" userId="S::leebh1129@office.khu.ac.kr::df71b8bf-7265-4b78-95aa-d41b933a99b7" providerId="AD"/>
      </p:ext>
    </p:extLst>
  </p:cmAuthor>
  <p:cmAuthor id="2" name="박 지수" initials="박지" lastIdx="1" clrIdx="1">
    <p:extLst>
      <p:ext uri="{19B8F6BF-5375-455C-9EA6-DF929625EA0E}">
        <p15:presenceInfo xmlns:p15="http://schemas.microsoft.com/office/powerpoint/2012/main" userId="S::jisu.park@sycns.onmicrosoft.com::c8cec84c-82a7-414e-8db3-885f766d03e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00"/>
    <a:srgbClr val="E0E5FA"/>
    <a:srgbClr val="B3BFF3"/>
    <a:srgbClr val="1D61AE"/>
    <a:srgbClr val="979797"/>
    <a:srgbClr val="868686"/>
    <a:srgbClr val="797979"/>
    <a:srgbClr val="6D6D6D"/>
    <a:srgbClr val="646464"/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94" autoAdjust="0"/>
    <p:restoredTop sz="95214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924" y="102"/>
      </p:cViewPr>
      <p:guideLst>
        <p:guide orient="horz" pos="73"/>
        <p:guide pos="194"/>
        <p:guide pos="3120"/>
        <p:guide pos="597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86" d="100"/>
          <a:sy n="86" d="100"/>
        </p:scale>
        <p:origin x="-3762" y="-78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B89EC-F0A8-405F-A335-374EB4C2C16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826CD-17A5-4E92-B146-C3C4B4011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중소기업을 위한 경영진단과 의사결정 시스템 부족 및 기술기반의</a:t>
            </a:r>
            <a:r>
              <a:rPr lang="en-US" altLang="ko-KR" dirty="0"/>
              <a:t> </a:t>
            </a:r>
            <a:r>
              <a:rPr lang="ko-KR" altLang="en-US" dirty="0"/>
              <a:t>경영 의사결정에 활용 가능한 데이터 센터 구축이 필요함에 따라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기술기반 기업의 정형</a:t>
            </a:r>
            <a:r>
              <a:rPr lang="en-US" altLang="ko-KR" dirty="0"/>
              <a:t>/</a:t>
            </a:r>
            <a:r>
              <a:rPr lang="ko-KR" altLang="en-US" dirty="0"/>
              <a:t>비정형 데이터 연계기반의 기업성장지수 데이터 센터</a:t>
            </a:r>
            <a:r>
              <a:rPr lang="en-US" altLang="ko-KR" dirty="0"/>
              <a:t>”</a:t>
            </a:r>
            <a:r>
              <a:rPr lang="ko-KR" altLang="en-US" dirty="0"/>
              <a:t>를 구축함</a:t>
            </a:r>
            <a:endParaRPr lang="en-US" altLang="ko-KR" dirty="0"/>
          </a:p>
          <a:p>
            <a:r>
              <a:rPr lang="ko-KR" altLang="en-US" dirty="0"/>
              <a:t>기업 데이터 수집</a:t>
            </a:r>
            <a:r>
              <a:rPr lang="en-US" altLang="ko-KR" dirty="0"/>
              <a:t>.</a:t>
            </a:r>
            <a:r>
              <a:rPr lang="ko-KR" altLang="en-US" dirty="0"/>
              <a:t>분석 및 기업분석을 통한 기업성장지수 데이터를 제공하여 기업의 지속성장을 위한 경영진단 및 의사결정 서비스를 지원하고자 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A826CD-17A5-4E92-B146-C3C4B40118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7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기업성장지수 및 의사결정 데이터 센터</a:t>
            </a:r>
            <a:r>
              <a:rPr lang="en-US" altLang="ko-KR" dirty="0"/>
              <a:t>”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ko-KR" altLang="en-US" dirty="0"/>
              <a:t>산업별 기업성장지수 알고리즘 개발을 위한 기업융합 </a:t>
            </a:r>
            <a:r>
              <a:rPr lang="en-US" altLang="ko-KR" dirty="0"/>
              <a:t>DB</a:t>
            </a:r>
            <a:r>
              <a:rPr lang="ko-KR" altLang="en-US" dirty="0"/>
              <a:t> 및</a:t>
            </a:r>
            <a:endParaRPr lang="en-US" altLang="ko-KR" dirty="0"/>
          </a:p>
          <a:p>
            <a:r>
              <a:rPr lang="ko-KR" altLang="en-US" dirty="0" err="1"/>
              <a:t>하둡</a:t>
            </a:r>
            <a:r>
              <a:rPr lang="ko-KR" altLang="en-US" dirty="0"/>
              <a:t> 에코시스템 기반의 빅데이터 시스템 환경 구축을 통해</a:t>
            </a:r>
            <a:endParaRPr lang="en-US" altLang="ko-KR" dirty="0"/>
          </a:p>
          <a:p>
            <a:r>
              <a:rPr lang="ko-KR" altLang="en-US" dirty="0"/>
              <a:t>성장지수</a:t>
            </a:r>
            <a:r>
              <a:rPr lang="en-US" altLang="ko-KR" dirty="0"/>
              <a:t>, </a:t>
            </a:r>
            <a:r>
              <a:rPr lang="ko-KR" altLang="en-US" dirty="0"/>
              <a:t>경영진단</a:t>
            </a:r>
            <a:r>
              <a:rPr lang="en-US" altLang="ko-KR" dirty="0"/>
              <a:t>, </a:t>
            </a:r>
            <a:r>
              <a:rPr lang="ko-KR" altLang="en-US" dirty="0"/>
              <a:t>파생상품에서 기업의 의사결정을 지원하는 혁신서비스를 제공함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A826CD-17A5-4E92-B146-C3C4B40118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9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최종 목표는 기업의 지속성장을 지원하는 기업성장지수 데이터 센터 구축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구체적으로 기업의 경영진단을 위한 지식베이스 프레임워크 설계</a:t>
            </a:r>
            <a:r>
              <a:rPr lang="en-US" altLang="ko-KR" dirty="0"/>
              <a:t>, </a:t>
            </a:r>
            <a:r>
              <a:rPr lang="ko-KR" altLang="en-US" dirty="0"/>
              <a:t>빅데이터 통합수집 기술 및 기업 미래성장성 분석을 위한 프로파일링 기술 개발을 추진함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이는 </a:t>
            </a:r>
            <a:r>
              <a:rPr lang="ko-KR" altLang="en-US" dirty="0" err="1"/>
              <a:t>정시성</a:t>
            </a:r>
            <a:r>
              <a:rPr lang="en-US" altLang="ko-KR" dirty="0"/>
              <a:t>/</a:t>
            </a:r>
            <a:r>
              <a:rPr lang="ko-KR" altLang="en-US" dirty="0"/>
              <a:t>보안성</a:t>
            </a:r>
            <a:r>
              <a:rPr lang="en-US" altLang="ko-KR" dirty="0"/>
              <a:t>/</a:t>
            </a:r>
            <a:r>
              <a:rPr lang="ko-KR" altLang="en-US" dirty="0"/>
              <a:t>일관성을 지닌 데이터 플랫폼에 기업정보 데이터를 결합시킴으로써</a:t>
            </a:r>
            <a:r>
              <a:rPr lang="en-US" altLang="ko-KR" dirty="0"/>
              <a:t>, </a:t>
            </a:r>
            <a:r>
              <a:rPr lang="ko-KR" altLang="en-US" dirty="0"/>
              <a:t>수요자 중심의 데이터 풀을 구축하고 활성화 시키는데 목적을 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A826CD-17A5-4E92-B146-C3C4B40118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2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6.xml"/><Relationship Id="rId7" Type="http://schemas.openxmlformats.org/officeDocument/2006/relationships/oleObject" Target="../embeddings/oleObject3.bin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.xml"/><Relationship Id="rId9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4484296"/>
              </p:ext>
            </p:extLst>
          </p:nvPr>
        </p:nvGraphicFramePr>
        <p:xfrm>
          <a:off x="1723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6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" y="1589"/>
                        <a:ext cx="1719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>
            <p:custDataLst>
              <p:tags r:id="rId3"/>
            </p:custDataLst>
          </p:nvPr>
        </p:nvSpPr>
        <p:spPr>
          <a:xfrm>
            <a:off x="-63039" y="-24937"/>
            <a:ext cx="10041082" cy="6882939"/>
          </a:xfrm>
          <a:prstGeom prst="rect">
            <a:avLst/>
          </a:prstGeom>
          <a:gradFill flip="none" rotWithShape="1">
            <a:gsLst>
              <a:gs pos="42000">
                <a:schemeClr val="bg1"/>
              </a:gs>
              <a:gs pos="100000">
                <a:srgbClr val="C7C7C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0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7ADAEB6-2572-4A45-BD13-06DE608B6236}"/>
              </a:ext>
            </a:extLst>
          </p:cNvPr>
          <p:cNvSpPr/>
          <p:nvPr userDrawn="1"/>
        </p:nvSpPr>
        <p:spPr>
          <a:xfrm>
            <a:off x="1" y="1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34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32604008"/>
              </p:ext>
            </p:extLst>
          </p:nvPr>
        </p:nvGraphicFramePr>
        <p:xfrm>
          <a:off x="1723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6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" y="1589"/>
                        <a:ext cx="1719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300884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6" descr="eee-01"/>
          <p:cNvPicPr>
            <a:picLocks noChangeAspect="1" noChangeArrowheads="1"/>
          </p:cNvPicPr>
          <p:nvPr userDrawn="1"/>
        </p:nvPicPr>
        <p:blipFill>
          <a:blip r:embed="rId6"/>
          <a:srcRect l="-175" t="28464" r="-89" b="2550"/>
          <a:stretch>
            <a:fillRect/>
          </a:stretch>
        </p:blipFill>
        <p:spPr bwMode="auto">
          <a:xfrm>
            <a:off x="-361950" y="1593055"/>
            <a:ext cx="10544175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723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4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" y="1589"/>
                        <a:ext cx="1719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51"/>
          <p:cNvSpPr/>
          <p:nvPr userDrawn="1">
            <p:custDataLst>
              <p:tags r:id="rId3"/>
            </p:custDataLst>
          </p:nvPr>
        </p:nvSpPr>
        <p:spPr>
          <a:xfrm>
            <a:off x="0" y="625521"/>
            <a:ext cx="9906000" cy="387706"/>
          </a:xfrm>
          <a:prstGeom prst="rect">
            <a:avLst/>
          </a:prstGeom>
          <a:solidFill>
            <a:srgbClr val="D9D9D9">
              <a:alpha val="72157"/>
            </a:srgbClr>
          </a:solidFill>
          <a:ln w="8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51"/>
          <p:cNvSpPr/>
          <p:nvPr userDrawn="1">
            <p:custDataLst>
              <p:tags r:id="rId4"/>
            </p:custDataLst>
          </p:nvPr>
        </p:nvSpPr>
        <p:spPr>
          <a:xfrm>
            <a:off x="1" y="1006720"/>
            <a:ext cx="9906000" cy="605084"/>
          </a:xfrm>
          <a:prstGeom prst="rect">
            <a:avLst/>
          </a:prstGeom>
          <a:solidFill>
            <a:srgbClr val="43545E"/>
          </a:solidFill>
          <a:ln w="8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255713" lvl="0" indent="271463" fontAlgn="auto">
              <a:lnSpc>
                <a:spcPct val="13000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l"/>
              <a:defRPr/>
            </a:pPr>
            <a:endParaRPr kumimoji="1" lang="en-US" altLang="ko-KR" sz="14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5" name="Picture 15" descr="38"/>
          <p:cNvPicPr>
            <a:picLocks noChangeAspect="1" noChangeArrowheads="1"/>
          </p:cNvPicPr>
          <p:nvPr userDrawn="1"/>
        </p:nvPicPr>
        <p:blipFill rotWithShape="1"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34"/>
          <a:stretch/>
        </p:blipFill>
        <p:spPr bwMode="auto">
          <a:xfrm>
            <a:off x="8382001" y="1132759"/>
            <a:ext cx="1542176" cy="4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5" descr="38"/>
          <p:cNvPicPr>
            <a:picLocks noChangeAspect="1" noChangeArrowheads="1"/>
          </p:cNvPicPr>
          <p:nvPr userDrawn="1"/>
        </p:nvPicPr>
        <p:blipFill rotWithShape="1"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54"/>
          <a:stretch/>
        </p:blipFill>
        <p:spPr bwMode="auto">
          <a:xfrm rot="10800000">
            <a:off x="-1" y="1022278"/>
            <a:ext cx="1079162" cy="4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5340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1506445"/>
            <a:ext cx="9906000" cy="49703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66" descr="eee-01"/>
          <p:cNvPicPr>
            <a:picLocks noChangeAspect="1" noChangeArrowheads="1"/>
          </p:cNvPicPr>
          <p:nvPr userDrawn="1"/>
        </p:nvPicPr>
        <p:blipFill>
          <a:blip r:embed="rId4"/>
          <a:srcRect l="-175" t="28464" r="-89" b="2550"/>
          <a:stretch>
            <a:fillRect/>
          </a:stretch>
        </p:blipFill>
        <p:spPr bwMode="auto">
          <a:xfrm>
            <a:off x="-361950" y="1593055"/>
            <a:ext cx="10544175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1"/>
          <p:cNvSpPr/>
          <p:nvPr userDrawn="1">
            <p:custDataLst>
              <p:tags r:id="rId1"/>
            </p:custDataLst>
          </p:nvPr>
        </p:nvSpPr>
        <p:spPr>
          <a:xfrm>
            <a:off x="0" y="625521"/>
            <a:ext cx="9906000" cy="387706"/>
          </a:xfrm>
          <a:prstGeom prst="rect">
            <a:avLst/>
          </a:prstGeom>
          <a:solidFill>
            <a:srgbClr val="D9D9D9">
              <a:alpha val="72157"/>
            </a:srgbClr>
          </a:solidFill>
          <a:ln w="8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1"/>
          <p:cNvSpPr/>
          <p:nvPr userDrawn="1">
            <p:custDataLst>
              <p:tags r:id="rId2"/>
            </p:custDataLst>
          </p:nvPr>
        </p:nvSpPr>
        <p:spPr>
          <a:xfrm>
            <a:off x="1" y="1006720"/>
            <a:ext cx="9906000" cy="605084"/>
          </a:xfrm>
          <a:prstGeom prst="rect">
            <a:avLst/>
          </a:prstGeom>
          <a:solidFill>
            <a:srgbClr val="43545E"/>
          </a:solidFill>
          <a:ln w="8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255713" lvl="0" indent="271463" fontAlgn="auto">
              <a:lnSpc>
                <a:spcPct val="13000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l"/>
              <a:defRPr/>
            </a:pPr>
            <a:endParaRPr kumimoji="1" lang="en-US" altLang="ko-KR" sz="14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7" name="Picture 15" descr="38"/>
          <p:cNvPicPr>
            <a:picLocks noChangeAspect="1" noChangeArrowheads="1"/>
          </p:cNvPicPr>
          <p:nvPr userDrawn="1"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34"/>
          <a:stretch/>
        </p:blipFill>
        <p:spPr bwMode="auto">
          <a:xfrm>
            <a:off x="8382001" y="1132759"/>
            <a:ext cx="1542176" cy="4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5" descr="38"/>
          <p:cNvPicPr>
            <a:picLocks noChangeAspect="1" noChangeArrowheads="1"/>
          </p:cNvPicPr>
          <p:nvPr userDrawn="1"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54"/>
          <a:stretch/>
        </p:blipFill>
        <p:spPr bwMode="auto">
          <a:xfrm rot="10800000">
            <a:off x="-1" y="1022278"/>
            <a:ext cx="1079162" cy="4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68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1"/>
          <p:cNvSpPr/>
          <p:nvPr userDrawn="1">
            <p:custDataLst>
              <p:tags r:id="rId1"/>
            </p:custDataLst>
          </p:nvPr>
        </p:nvSpPr>
        <p:spPr>
          <a:xfrm>
            <a:off x="0" y="625521"/>
            <a:ext cx="9906000" cy="387706"/>
          </a:xfrm>
          <a:prstGeom prst="rect">
            <a:avLst/>
          </a:prstGeom>
          <a:solidFill>
            <a:srgbClr val="D9D9D9">
              <a:alpha val="72157"/>
            </a:srgbClr>
          </a:solidFill>
          <a:ln w="8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96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74"/>
          <a:stretch>
            <a:fillRect/>
          </a:stretch>
        </p:blipFill>
        <p:spPr bwMode="auto">
          <a:xfrm>
            <a:off x="0" y="3061982"/>
            <a:ext cx="9906000" cy="3605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1"/>
          <p:cNvSpPr/>
          <p:nvPr userDrawn="1">
            <p:custDataLst>
              <p:tags r:id="rId1"/>
            </p:custDataLst>
          </p:nvPr>
        </p:nvSpPr>
        <p:spPr>
          <a:xfrm>
            <a:off x="0" y="625521"/>
            <a:ext cx="9906000" cy="387706"/>
          </a:xfrm>
          <a:prstGeom prst="rect">
            <a:avLst/>
          </a:prstGeom>
          <a:solidFill>
            <a:srgbClr val="D9D9D9">
              <a:alpha val="72157"/>
            </a:srgbClr>
          </a:solidFill>
          <a:ln w="8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73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22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74"/>
          <a:stretch>
            <a:fillRect/>
          </a:stretch>
        </p:blipFill>
        <p:spPr bwMode="auto">
          <a:xfrm rot="10800000" flipH="1">
            <a:off x="-18450" y="589353"/>
            <a:ext cx="9906000" cy="3605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74"/>
          <a:stretch>
            <a:fillRect/>
          </a:stretch>
        </p:blipFill>
        <p:spPr bwMode="auto">
          <a:xfrm>
            <a:off x="0" y="3061982"/>
            <a:ext cx="9906000" cy="3605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6" descr="eee-01"/>
          <p:cNvPicPr>
            <a:picLocks noChangeAspect="1" noChangeArrowheads="1"/>
          </p:cNvPicPr>
          <p:nvPr userDrawn="1"/>
        </p:nvPicPr>
        <p:blipFill>
          <a:blip r:embed="rId5"/>
          <a:srcRect l="-175" t="28464" r="-89" b="2550"/>
          <a:stretch>
            <a:fillRect/>
          </a:stretch>
        </p:blipFill>
        <p:spPr bwMode="auto">
          <a:xfrm>
            <a:off x="-361950" y="1593055"/>
            <a:ext cx="10544175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1"/>
          <p:cNvSpPr/>
          <p:nvPr userDrawn="1">
            <p:custDataLst>
              <p:tags r:id="rId1"/>
            </p:custDataLst>
          </p:nvPr>
        </p:nvSpPr>
        <p:spPr>
          <a:xfrm>
            <a:off x="0" y="625521"/>
            <a:ext cx="9906000" cy="387706"/>
          </a:xfrm>
          <a:prstGeom prst="rect">
            <a:avLst/>
          </a:prstGeom>
          <a:solidFill>
            <a:srgbClr val="D9D9D9">
              <a:alpha val="72157"/>
            </a:srgbClr>
          </a:solidFill>
          <a:ln w="8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51"/>
          <p:cNvSpPr/>
          <p:nvPr userDrawn="1">
            <p:custDataLst>
              <p:tags r:id="rId2"/>
            </p:custDataLst>
          </p:nvPr>
        </p:nvSpPr>
        <p:spPr>
          <a:xfrm>
            <a:off x="1" y="1006720"/>
            <a:ext cx="9906000" cy="605084"/>
          </a:xfrm>
          <a:prstGeom prst="rect">
            <a:avLst/>
          </a:prstGeom>
          <a:solidFill>
            <a:srgbClr val="43545E"/>
          </a:solidFill>
          <a:ln w="8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255713" lvl="0" indent="271463" fontAlgn="auto">
              <a:lnSpc>
                <a:spcPct val="13000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l"/>
              <a:defRPr/>
            </a:pPr>
            <a:endParaRPr kumimoji="1" lang="en-US" altLang="ko-KR" sz="14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8" name="Picture 15" descr="38"/>
          <p:cNvPicPr>
            <a:picLocks noChangeAspect="1" noChangeArrowheads="1"/>
          </p:cNvPicPr>
          <p:nvPr userDrawn="1"/>
        </p:nvPicPr>
        <p:blipFill rotWithShape="1"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34"/>
          <a:stretch/>
        </p:blipFill>
        <p:spPr bwMode="auto">
          <a:xfrm>
            <a:off x="8382001" y="1132759"/>
            <a:ext cx="1542176" cy="4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5" descr="38"/>
          <p:cNvPicPr>
            <a:picLocks noChangeAspect="1" noChangeArrowheads="1"/>
          </p:cNvPicPr>
          <p:nvPr userDrawn="1"/>
        </p:nvPicPr>
        <p:blipFill rotWithShape="1"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54"/>
          <a:stretch/>
        </p:blipFill>
        <p:spPr bwMode="auto">
          <a:xfrm rot="10800000">
            <a:off x="-1" y="1022278"/>
            <a:ext cx="1079162" cy="4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0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74"/>
          <a:stretch>
            <a:fillRect/>
          </a:stretch>
        </p:blipFill>
        <p:spPr bwMode="auto">
          <a:xfrm>
            <a:off x="0" y="3061982"/>
            <a:ext cx="9906000" cy="3605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6" descr="eee-01"/>
          <p:cNvPicPr>
            <a:picLocks noChangeAspect="1" noChangeArrowheads="1"/>
          </p:cNvPicPr>
          <p:nvPr userDrawn="1"/>
        </p:nvPicPr>
        <p:blipFill>
          <a:blip r:embed="rId5"/>
          <a:srcRect l="-175" t="28464" r="-89" b="2550"/>
          <a:stretch>
            <a:fillRect/>
          </a:stretch>
        </p:blipFill>
        <p:spPr bwMode="auto">
          <a:xfrm>
            <a:off x="-361950" y="1593055"/>
            <a:ext cx="10544175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1"/>
          <p:cNvSpPr/>
          <p:nvPr userDrawn="1">
            <p:custDataLst>
              <p:tags r:id="rId1"/>
            </p:custDataLst>
          </p:nvPr>
        </p:nvSpPr>
        <p:spPr>
          <a:xfrm>
            <a:off x="0" y="625521"/>
            <a:ext cx="9906000" cy="387706"/>
          </a:xfrm>
          <a:prstGeom prst="rect">
            <a:avLst/>
          </a:prstGeom>
          <a:solidFill>
            <a:srgbClr val="D9D9D9">
              <a:alpha val="72157"/>
            </a:srgbClr>
          </a:solidFill>
          <a:ln w="8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51"/>
          <p:cNvSpPr/>
          <p:nvPr userDrawn="1">
            <p:custDataLst>
              <p:tags r:id="rId2"/>
            </p:custDataLst>
          </p:nvPr>
        </p:nvSpPr>
        <p:spPr>
          <a:xfrm>
            <a:off x="1" y="1006720"/>
            <a:ext cx="9906000" cy="605084"/>
          </a:xfrm>
          <a:prstGeom prst="rect">
            <a:avLst/>
          </a:prstGeom>
          <a:solidFill>
            <a:srgbClr val="43545E"/>
          </a:solidFill>
          <a:ln w="8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255713" lvl="0" indent="271463" fontAlgn="auto">
              <a:lnSpc>
                <a:spcPct val="13000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l"/>
              <a:defRPr/>
            </a:pPr>
            <a:endParaRPr kumimoji="1" lang="en-US" altLang="ko-KR" sz="14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8" name="Picture 15" descr="38"/>
          <p:cNvPicPr>
            <a:picLocks noChangeAspect="1" noChangeArrowheads="1"/>
          </p:cNvPicPr>
          <p:nvPr userDrawn="1"/>
        </p:nvPicPr>
        <p:blipFill rotWithShape="1"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34"/>
          <a:stretch/>
        </p:blipFill>
        <p:spPr bwMode="auto">
          <a:xfrm>
            <a:off x="8382001" y="1132759"/>
            <a:ext cx="1542176" cy="4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5" descr="38"/>
          <p:cNvPicPr>
            <a:picLocks noChangeAspect="1" noChangeArrowheads="1"/>
          </p:cNvPicPr>
          <p:nvPr userDrawn="1"/>
        </p:nvPicPr>
        <p:blipFill rotWithShape="1"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54"/>
          <a:stretch/>
        </p:blipFill>
        <p:spPr bwMode="auto">
          <a:xfrm rot="10800000">
            <a:off x="-1" y="1022278"/>
            <a:ext cx="1079162" cy="4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56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782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  <a:ea typeface="+mn-ea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1000">
                <a:schemeClr val="bg1">
                  <a:lumMod val="9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  <a:ea typeface="+mn-ea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3848099"/>
            <a:ext cx="9906000" cy="3008314"/>
          </a:xfrm>
          <a:prstGeom prst="rect">
            <a:avLst/>
          </a:prstGeom>
          <a:solidFill>
            <a:schemeClr val="bg1">
              <a:lumMod val="95000"/>
              <a:alpha val="4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+mn-ea"/>
              <a:ea typeface="+mn-ea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138183" y="3848099"/>
            <a:ext cx="10025239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40005" dist="19939" dir="5400000" sx="102000" sy="102000" algn="tl" rotWithShape="0">
              <a:srgbClr val="000000">
                <a:alpha val="16000"/>
              </a:srgbClr>
            </a:outerShdw>
            <a:softEdge rad="127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4"/>
          <p:cNvSpPr/>
          <p:nvPr userDrawn="1"/>
        </p:nvSpPr>
        <p:spPr>
          <a:xfrm>
            <a:off x="6685" y="-5743"/>
            <a:ext cx="9906000" cy="6858000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1000">
                <a:schemeClr val="bg1">
                  <a:lumMod val="9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62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cxnSp>
        <p:nvCxnSpPr>
          <p:cNvPr id="18" name="Straight Connector 10"/>
          <p:cNvCxnSpPr/>
          <p:nvPr userDrawn="1"/>
        </p:nvCxnSpPr>
        <p:spPr>
          <a:xfrm flipH="1">
            <a:off x="17404" y="6497671"/>
            <a:ext cx="9869653" cy="0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7452827" y="6522163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2D1A6C09-B753-8146-9EE8-71C4CCA0D42A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51" r:id="rId3"/>
    <p:sldLayoutId id="2147483854" r:id="rId4"/>
    <p:sldLayoutId id="2147483852" r:id="rId5"/>
    <p:sldLayoutId id="2147483857" r:id="rId6"/>
    <p:sldLayoutId id="2147483853" r:id="rId7"/>
    <p:sldLayoutId id="2147483855" r:id="rId8"/>
    <p:sldLayoutId id="2147483856" r:id="rId9"/>
    <p:sldLayoutId id="2147483858" r:id="rId10"/>
  </p:sldLayoutIdLst>
  <p:hf hdr="0" ftr="0" dt="0"/>
  <p:txStyles>
    <p:titleStyle>
      <a:lvl1pPr algn="ctr" defTabSz="457162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162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162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162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162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162" algn="ctr" defTabSz="457162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323" algn="ctr" defTabSz="457162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486" algn="ctr" defTabSz="457162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647" algn="ctr" defTabSz="457162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872" indent="-342872" algn="l" defTabSz="45716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199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887" indent="-285726" algn="l" defTabSz="45716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799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2904" indent="-228582" algn="l" defTabSz="45716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1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065" indent="-228582" algn="l" defTabSz="45716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228" indent="-228582" algn="l" defTabSz="457162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390" indent="-228582" algn="l" defTabSz="45716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0" indent="-228582" algn="l" defTabSz="45716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3" indent="-228582" algn="l" defTabSz="45716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45716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7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9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3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emf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31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tags" Target="../tags/tag21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tags" Target="../tags/tag20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8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image" Target="../media/image2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20.emf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43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2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3F48F3-2927-42D4-B874-307E20DDB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0A3E6C6-B2FB-4730-9969-ECD3AF0E855E}"/>
              </a:ext>
            </a:extLst>
          </p:cNvPr>
          <p:cNvSpPr/>
          <p:nvPr/>
        </p:nvSpPr>
        <p:spPr>
          <a:xfrm>
            <a:off x="432883" y="1625921"/>
            <a:ext cx="9040234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DBI2022 </a:t>
            </a:r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기업성장 빅데이터 설명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60869B-5817-4DBD-A851-ECC4D5DE056A}"/>
              </a:ext>
            </a:extLst>
          </p:cNvPr>
          <p:cNvSpPr/>
          <p:nvPr/>
        </p:nvSpPr>
        <p:spPr>
          <a:xfrm>
            <a:off x="3062718" y="4338438"/>
            <a:ext cx="6155608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386840" algn="r">
              <a:lnSpc>
                <a:spcPct val="12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㈜</a:t>
            </a:r>
            <a:r>
              <a:rPr lang="ko-KR" altLang="en-US" sz="16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벡스인텔리전스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빅데이터 사업부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indent="1386840" algn="r">
              <a:lnSpc>
                <a:spcPct val="120000"/>
              </a:lnSpc>
            </a:pPr>
            <a:endParaRPr lang="en-US" altLang="ko-KR" sz="1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9DAA49-E921-4123-A9A3-F37B26712656}"/>
              </a:ext>
            </a:extLst>
          </p:cNvPr>
          <p:cNvSpPr/>
          <p:nvPr/>
        </p:nvSpPr>
        <p:spPr>
          <a:xfrm>
            <a:off x="0" y="6203910"/>
            <a:ext cx="9906000" cy="654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10" descr="CI-blue.png">
            <a:extLst>
              <a:ext uri="{FF2B5EF4-FFF2-40B4-BE49-F238E27FC236}">
                <a16:creationId xmlns:a16="http://schemas.microsoft.com/office/drawing/2014/main" id="{92718222-EF6D-4C40-80B0-896A5B13F0B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52" y="6398149"/>
            <a:ext cx="1226918" cy="26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82B1DC-029B-43D2-A56D-7D1A1A45B9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82" y="6399334"/>
            <a:ext cx="546288" cy="2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9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51"/>
          <p:cNvSpPr/>
          <p:nvPr>
            <p:custDataLst>
              <p:tags r:id="rId1"/>
            </p:custDataLst>
          </p:nvPr>
        </p:nvSpPr>
        <p:spPr>
          <a:xfrm>
            <a:off x="0" y="625521"/>
            <a:ext cx="9906000" cy="387706"/>
          </a:xfrm>
          <a:prstGeom prst="rect">
            <a:avLst/>
          </a:prstGeom>
          <a:solidFill>
            <a:srgbClr val="D9D9D9">
              <a:alpha val="72157"/>
            </a:srgbClr>
          </a:solidFill>
          <a:ln w="8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8777" y="635522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>
              <a:defRPr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pc="0" dirty="0"/>
              <a:t>01.  </a:t>
            </a:r>
            <a:r>
              <a:rPr lang="ko-KR" altLang="en-US" spc="0" dirty="0"/>
              <a:t>기술 개발의 필요성</a:t>
            </a:r>
            <a:endParaRPr lang="ko-KR" altLang="en-US" sz="1600" spc="0" dirty="0"/>
          </a:p>
        </p:txBody>
      </p:sp>
      <p:sp>
        <p:nvSpPr>
          <p:cNvPr id="73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368821" y="131928"/>
            <a:ext cx="4733798" cy="38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Ⅰ.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기업성장 빅데이터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C4D8C20-0AC7-4A2D-B585-2700B4CC05BB}"/>
              </a:ext>
            </a:extLst>
          </p:cNvPr>
          <p:cNvSpPr/>
          <p:nvPr/>
        </p:nvSpPr>
        <p:spPr>
          <a:xfrm>
            <a:off x="-1" y="1023697"/>
            <a:ext cx="9532758" cy="529312"/>
          </a:xfrm>
          <a:prstGeom prst="rect">
            <a:avLst/>
          </a:prstGeom>
          <a:ln>
            <a:noFill/>
          </a:ln>
        </p:spPr>
        <p:txBody>
          <a:bodyPr wrap="square" t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255713" lvl="0" indent="271463" fontAlgn="auto">
              <a:lnSpc>
                <a:spcPct val="130000"/>
              </a:lnSpc>
              <a:spcBef>
                <a:spcPts val="0"/>
              </a:spcBef>
              <a:buClr>
                <a:prstClr val="white"/>
              </a:buClr>
              <a:buFont typeface="Wingdings" panose="05000000000000000000" pitchFamily="2" charset="2"/>
              <a:buChar char="l"/>
            </a:pPr>
            <a:r>
              <a:rPr kumimoji="1" lang="ko-KR" alt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경영의사결정 중요성이 증대되고 있지만 중소기업을 위한 </a:t>
            </a:r>
            <a:r>
              <a:rPr kumimoji="1" lang="ko-KR" altLang="en-US" sz="1400" b="1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경영진단</a:t>
            </a:r>
            <a:r>
              <a:rPr kumimoji="1" lang="ko-KR" alt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과</a:t>
            </a:r>
            <a:r>
              <a:rPr kumimoji="1" lang="ko-KR" altLang="en-US" sz="1400" b="1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 의사결정</a:t>
            </a:r>
            <a:r>
              <a:rPr kumimoji="1" lang="ko-KR" alt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 시스템 부족</a:t>
            </a:r>
            <a:endParaRPr kumimoji="1" lang="en-US" altLang="ko-KR" sz="1400" b="1" kern="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+mn-cs"/>
            </a:endParaRPr>
          </a:p>
          <a:p>
            <a:pPr marL="1255713" lvl="0" indent="271463" fontAlgn="auto">
              <a:lnSpc>
                <a:spcPct val="130000"/>
              </a:lnSpc>
              <a:spcBef>
                <a:spcPts val="0"/>
              </a:spcBef>
              <a:buClr>
                <a:prstClr val="white"/>
              </a:buClr>
              <a:buFont typeface="Wingdings" panose="05000000000000000000" pitchFamily="2" charset="2"/>
              <a:buChar char="l"/>
            </a:pPr>
            <a:r>
              <a:rPr kumimoji="1" lang="ko-KR" alt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기술기반 기업 관련 경영의사결정 활용 가능한 </a:t>
            </a:r>
            <a:r>
              <a:rPr kumimoji="1" lang="ko-KR" altLang="en-US" sz="1400" b="1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기업성장 데이터 센터 </a:t>
            </a:r>
            <a:r>
              <a:rPr kumimoji="1" lang="ko-KR" alt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구축 필요 </a:t>
            </a:r>
            <a:endParaRPr kumimoji="1" lang="en-US" altLang="ko-KR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1" name="위쪽 화살표 28">
            <a:extLst>
              <a:ext uri="{FF2B5EF4-FFF2-40B4-BE49-F238E27FC236}">
                <a16:creationId xmlns:a16="http://schemas.microsoft.com/office/drawing/2014/main" id="{904B1B0C-11A3-4696-8634-AC3E2C4AAD1D}"/>
              </a:ext>
            </a:extLst>
          </p:cNvPr>
          <p:cNvSpPr/>
          <p:nvPr/>
        </p:nvSpPr>
        <p:spPr bwMode="auto">
          <a:xfrm>
            <a:off x="3832555" y="3725349"/>
            <a:ext cx="2262900" cy="373418"/>
          </a:xfrm>
          <a:prstGeom prst="upArrow">
            <a:avLst>
              <a:gd name="adj1" fmla="val 78273"/>
              <a:gd name="adj2" fmla="val 50000"/>
            </a:avLst>
          </a:prstGeom>
          <a:pattFill prst="ltUpDiag">
            <a:fgClr>
              <a:srgbClr val="3498DB"/>
            </a:fgClr>
            <a:bgClr>
              <a:srgbClr val="366A82"/>
            </a:bgClr>
          </a:pattFill>
          <a:ln w="76200"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ko-KR" altLang="en-US" b="1" spc="-1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BF156FF-DF1B-48C3-BCEF-7D2F3CB4270D}"/>
              </a:ext>
            </a:extLst>
          </p:cNvPr>
          <p:cNvSpPr/>
          <p:nvPr/>
        </p:nvSpPr>
        <p:spPr bwMode="auto">
          <a:xfrm>
            <a:off x="813194" y="3943083"/>
            <a:ext cx="8301622" cy="322227"/>
          </a:xfrm>
          <a:prstGeom prst="rect">
            <a:avLst/>
          </a:prstGeom>
          <a:pattFill prst="ltUpDiag">
            <a:fgClr>
              <a:srgbClr val="3498DB"/>
            </a:fgClr>
            <a:bgClr>
              <a:srgbClr val="366A82"/>
            </a:bgClr>
          </a:pattFill>
          <a:ln w="76200"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ko-KR" altLang="en-US" sz="1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기술기반 기업의 지속성장 지원을 위한 정형</a:t>
            </a:r>
            <a:r>
              <a:rPr lang="en-US" altLang="ko-KR" sz="1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</a:t>
            </a:r>
            <a:r>
              <a:rPr lang="ko-KR" altLang="en-US" sz="1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비정형 데이터 연계기반 기업성장 데이터 센터 필요성</a:t>
            </a:r>
          </a:p>
        </p:txBody>
      </p:sp>
      <p:sp>
        <p:nvSpPr>
          <p:cNvPr id="53" name="자유형 34">
            <a:extLst>
              <a:ext uri="{FF2B5EF4-FFF2-40B4-BE49-F238E27FC236}">
                <a16:creationId xmlns:a16="http://schemas.microsoft.com/office/drawing/2014/main" id="{701C06C6-9E3F-4660-8A9D-615FBCA6A3CF}"/>
              </a:ext>
            </a:extLst>
          </p:cNvPr>
          <p:cNvSpPr/>
          <p:nvPr/>
        </p:nvSpPr>
        <p:spPr>
          <a:xfrm>
            <a:off x="4072387" y="3671808"/>
            <a:ext cx="1929217" cy="255366"/>
          </a:xfrm>
          <a:custGeom>
            <a:avLst/>
            <a:gdLst>
              <a:gd name="connsiteX0" fmla="*/ 0 w 2121031"/>
              <a:gd name="connsiteY0" fmla="*/ 207389 h 235670"/>
              <a:gd name="connsiteX1" fmla="*/ 937967 w 2121031"/>
              <a:gd name="connsiteY1" fmla="*/ 0 h 235670"/>
              <a:gd name="connsiteX2" fmla="*/ 2121031 w 2121031"/>
              <a:gd name="connsiteY2" fmla="*/ 235670 h 235670"/>
              <a:gd name="connsiteX3" fmla="*/ 0 w 2121031"/>
              <a:gd name="connsiteY3" fmla="*/ 207389 h 23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1031" h="235670">
                <a:moveTo>
                  <a:pt x="0" y="207389"/>
                </a:moveTo>
                <a:lnTo>
                  <a:pt x="937967" y="0"/>
                </a:lnTo>
                <a:lnTo>
                  <a:pt x="2121031" y="235670"/>
                </a:lnTo>
                <a:lnTo>
                  <a:pt x="0" y="207389"/>
                </a:lnTo>
                <a:close/>
              </a:path>
            </a:pathLst>
          </a:custGeom>
          <a:gradFill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grpSp>
        <p:nvGrpSpPr>
          <p:cNvPr id="54" name="그룹 28">
            <a:extLst>
              <a:ext uri="{FF2B5EF4-FFF2-40B4-BE49-F238E27FC236}">
                <a16:creationId xmlns:a16="http://schemas.microsoft.com/office/drawing/2014/main" id="{8AFCAE23-4424-4CA5-8E02-FCE88FAD9F49}"/>
              </a:ext>
            </a:extLst>
          </p:cNvPr>
          <p:cNvGrpSpPr>
            <a:grpSpLocks/>
          </p:cNvGrpSpPr>
          <p:nvPr/>
        </p:nvGrpSpPr>
        <p:grpSpPr bwMode="auto">
          <a:xfrm>
            <a:off x="839896" y="2488969"/>
            <a:ext cx="8274920" cy="1195189"/>
            <a:chOff x="438605" y="2522093"/>
            <a:chExt cx="6052255" cy="707601"/>
          </a:xfrm>
        </p:grpSpPr>
        <p:grpSp>
          <p:nvGrpSpPr>
            <p:cNvPr id="55" name="그룹 29">
              <a:extLst>
                <a:ext uri="{FF2B5EF4-FFF2-40B4-BE49-F238E27FC236}">
                  <a16:creationId xmlns:a16="http://schemas.microsoft.com/office/drawing/2014/main" id="{0509CAE3-055D-4709-A395-6FA4B6C37F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605" y="2522094"/>
              <a:ext cx="1772183" cy="707600"/>
              <a:chOff x="630213" y="2257203"/>
              <a:chExt cx="2453527" cy="1027781"/>
            </a:xfrm>
          </p:grpSpPr>
          <p:sp>
            <p:nvSpPr>
              <p:cNvPr id="74" name="모서리가 둥근 직사각형 47">
                <a:extLst>
                  <a:ext uri="{FF2B5EF4-FFF2-40B4-BE49-F238E27FC236}">
                    <a16:creationId xmlns:a16="http://schemas.microsoft.com/office/drawing/2014/main" id="{5EA1687E-B617-4711-AF9B-FF8D0CF17EAD}"/>
                  </a:ext>
                </a:extLst>
              </p:cNvPr>
              <p:cNvSpPr/>
              <p:nvPr/>
            </p:nvSpPr>
            <p:spPr>
              <a:xfrm>
                <a:off x="630213" y="2257203"/>
                <a:ext cx="2453527" cy="1027781"/>
              </a:xfrm>
              <a:prstGeom prst="roundRect">
                <a:avLst>
                  <a:gd name="adj" fmla="val 404"/>
                </a:avLst>
              </a:prstGeom>
              <a:gradFill>
                <a:gsLst>
                  <a:gs pos="47000">
                    <a:srgbClr val="004F8A"/>
                  </a:gs>
                  <a:gs pos="48000">
                    <a:srgbClr val="004F8A"/>
                  </a:gs>
                  <a:gs pos="100000">
                    <a:srgbClr val="0070C0"/>
                  </a:gs>
                </a:gsLst>
                <a:lin ang="16200000" scaled="0"/>
              </a:gradFill>
              <a:ln w="6350">
                <a:solidFill>
                  <a:srgbClr val="0A77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9050">
                  <a:bevelT w="1270"/>
                  <a:contourClr>
                    <a:srgbClr val="0070C0"/>
                  </a:contourClr>
                </a:sp3d>
              </a:bodyPr>
              <a:lstStyle/>
              <a:p>
                <a:pPr algn="ctr">
                  <a:defRPr/>
                </a:pPr>
                <a:endParaRPr lang="ko-KR" altLang="en-US" sz="1500">
                  <a:latin typeface="+mn-ea"/>
                </a:endParaRPr>
              </a:p>
            </p:txBody>
          </p:sp>
          <p:sp>
            <p:nvSpPr>
              <p:cNvPr id="76" name="모서리가 둥근 직사각형 48">
                <a:extLst>
                  <a:ext uri="{FF2B5EF4-FFF2-40B4-BE49-F238E27FC236}">
                    <a16:creationId xmlns:a16="http://schemas.microsoft.com/office/drawing/2014/main" id="{AF363FFB-B3F5-43C3-A263-85F19637E0C0}"/>
                  </a:ext>
                </a:extLst>
              </p:cNvPr>
              <p:cNvSpPr/>
              <p:nvPr/>
            </p:nvSpPr>
            <p:spPr>
              <a:xfrm>
                <a:off x="721245" y="2338825"/>
                <a:ext cx="2270825" cy="864538"/>
              </a:xfrm>
              <a:prstGeom prst="roundRect">
                <a:avLst>
                  <a:gd name="adj" fmla="val 404"/>
                </a:avLst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anchor="ctr">
                <a:scene3d>
                  <a:camera prst="orthographicFront"/>
                  <a:lightRig rig="threePt" dir="t"/>
                </a:scene3d>
                <a:sp3d>
                  <a:bevelT w="1270"/>
                  <a:contourClr>
                    <a:srgbClr val="0070C0"/>
                  </a:contourClr>
                </a:sp3d>
              </a:bodyPr>
              <a:lstStyle/>
              <a:p>
                <a:pPr algn="ctr">
                  <a:defRPr/>
                </a:pPr>
                <a:r>
                  <a:rPr lang="ko-KR" altLang="en-US" sz="1400" b="1" dirty="0">
                    <a:solidFill>
                      <a:srgbClr val="C00000"/>
                    </a:solidFill>
                    <a:latin typeface="+mn-ea"/>
                  </a:rPr>
                  <a:t>기업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+mn-ea"/>
                  </a:rPr>
                  <a:t> </a:t>
                </a:r>
                <a:r>
                  <a:rPr lang="ko-KR" altLang="en-US" sz="1400" b="1" dirty="0">
                    <a:solidFill>
                      <a:srgbClr val="C00000"/>
                    </a:solidFill>
                    <a:latin typeface="+mn-ea"/>
                  </a:rPr>
                  <a:t>데이터 수집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+mn-ea"/>
                  </a:rPr>
                  <a:t>/</a:t>
                </a:r>
                <a:r>
                  <a:rPr lang="ko-KR" altLang="en-US" sz="1400" b="1" dirty="0">
                    <a:solidFill>
                      <a:srgbClr val="C00000"/>
                    </a:solidFill>
                    <a:latin typeface="+mn-ea"/>
                  </a:rPr>
                  <a:t>분석</a:t>
                </a:r>
                <a:endParaRPr lang="en-US" altLang="ko-KR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endParaRPr>
              </a:p>
              <a:p>
                <a:pPr algn="ctr">
                  <a:defRPr/>
                </a:pPr>
                <a:endParaRPr lang="en-US" altLang="ko-KR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endParaRPr>
              </a:p>
              <a:p>
                <a:pPr algn="ctr">
                  <a:defRPr/>
                </a:pPr>
                <a:r>
                  <a:rPr lang="ko-KR" alt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비즈니스모델</a:t>
                </a:r>
                <a:r>
                  <a:rPr lang="en-US" altLang="ko-KR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가치프로세스</a:t>
                </a:r>
                <a:r>
                  <a:rPr lang="en-US" altLang="ko-KR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시나리오</a:t>
                </a:r>
                <a:r>
                  <a:rPr lang="en-US" altLang="ko-KR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경제성분석</a:t>
                </a:r>
                <a:r>
                  <a:rPr lang="en-US" altLang="ko-KR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사업화 전략 수집 및 저장</a:t>
                </a:r>
                <a:r>
                  <a:rPr lang="en-US" altLang="ko-KR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분석과 가공을 통한 서비스</a:t>
                </a:r>
              </a:p>
            </p:txBody>
          </p:sp>
        </p:grpSp>
        <p:grpSp>
          <p:nvGrpSpPr>
            <p:cNvPr id="56" name="그룹 30">
              <a:extLst>
                <a:ext uri="{FF2B5EF4-FFF2-40B4-BE49-F238E27FC236}">
                  <a16:creationId xmlns:a16="http://schemas.microsoft.com/office/drawing/2014/main" id="{7D8E1EE7-4921-4029-A473-B4DC662BD6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9312" y="2522093"/>
              <a:ext cx="1770843" cy="707600"/>
              <a:chOff x="630821" y="2257202"/>
              <a:chExt cx="2451671" cy="1027781"/>
            </a:xfrm>
          </p:grpSpPr>
          <p:sp>
            <p:nvSpPr>
              <p:cNvPr id="64" name="모서리가 둥근 직사각형 45">
                <a:extLst>
                  <a:ext uri="{FF2B5EF4-FFF2-40B4-BE49-F238E27FC236}">
                    <a16:creationId xmlns:a16="http://schemas.microsoft.com/office/drawing/2014/main" id="{C2A469C5-BF03-4CA2-A6BB-8CE78F0F5AAF}"/>
                  </a:ext>
                </a:extLst>
              </p:cNvPr>
              <p:cNvSpPr/>
              <p:nvPr/>
            </p:nvSpPr>
            <p:spPr>
              <a:xfrm>
                <a:off x="630821" y="2257202"/>
                <a:ext cx="2451671" cy="1027781"/>
              </a:xfrm>
              <a:prstGeom prst="roundRect">
                <a:avLst>
                  <a:gd name="adj" fmla="val 404"/>
                </a:avLst>
              </a:prstGeom>
              <a:gradFill>
                <a:gsLst>
                  <a:gs pos="47000">
                    <a:srgbClr val="004F8A"/>
                  </a:gs>
                  <a:gs pos="48000">
                    <a:srgbClr val="004F8A"/>
                  </a:gs>
                  <a:gs pos="100000">
                    <a:srgbClr val="0070C0"/>
                  </a:gs>
                </a:gsLst>
                <a:lin ang="16200000" scaled="0"/>
              </a:gradFill>
              <a:ln w="6350">
                <a:solidFill>
                  <a:srgbClr val="0A77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9050">
                  <a:bevelT w="1270"/>
                  <a:contourClr>
                    <a:srgbClr val="0070C0"/>
                  </a:contourClr>
                </a:sp3d>
              </a:bodyPr>
              <a:lstStyle/>
              <a:p>
                <a:pPr algn="ctr">
                  <a:defRPr/>
                </a:pPr>
                <a:endParaRPr lang="ko-KR" altLang="en-US" sz="1500">
                  <a:latin typeface="+mn-ea"/>
                </a:endParaRPr>
              </a:p>
            </p:txBody>
          </p:sp>
          <p:sp>
            <p:nvSpPr>
              <p:cNvPr id="65" name="모서리가 둥근 직사각형 46">
                <a:extLst>
                  <a:ext uri="{FF2B5EF4-FFF2-40B4-BE49-F238E27FC236}">
                    <a16:creationId xmlns:a16="http://schemas.microsoft.com/office/drawing/2014/main" id="{5FC71828-E877-41CC-A2CB-C110A75D1A9C}"/>
                  </a:ext>
                </a:extLst>
              </p:cNvPr>
              <p:cNvSpPr/>
              <p:nvPr/>
            </p:nvSpPr>
            <p:spPr>
              <a:xfrm>
                <a:off x="721245" y="2338825"/>
                <a:ext cx="2270824" cy="864538"/>
              </a:xfrm>
              <a:prstGeom prst="roundRect">
                <a:avLst>
                  <a:gd name="adj" fmla="val 404"/>
                </a:avLst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bevelT w="1270"/>
                  <a:contourClr>
                    <a:srgbClr val="0070C0"/>
                  </a:contourClr>
                </a:sp3d>
              </a:bodyPr>
              <a:lstStyle/>
              <a:p>
                <a:pPr algn="ctr">
                  <a:defRPr/>
                </a:pPr>
                <a:r>
                  <a:rPr lang="ko-KR" altLang="en-US" sz="1400" b="1" dirty="0">
                    <a:solidFill>
                      <a:srgbClr val="C00000"/>
                    </a:solidFill>
                    <a:latin typeface="+mn-ea"/>
                  </a:rPr>
                  <a:t>기업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+mn-ea"/>
                  </a:rPr>
                  <a:t> </a:t>
                </a:r>
                <a:r>
                  <a:rPr lang="ko-KR" altLang="en-US" sz="1400" b="1" dirty="0">
                    <a:solidFill>
                      <a:srgbClr val="C00000"/>
                    </a:solidFill>
                    <a:latin typeface="+mn-ea"/>
                  </a:rPr>
                  <a:t>성장 데이터</a:t>
                </a:r>
                <a:endParaRPr lang="en-US" altLang="ko-KR" sz="1400" b="1" dirty="0">
                  <a:solidFill>
                    <a:srgbClr val="C00000"/>
                  </a:solidFill>
                  <a:latin typeface="+mn-ea"/>
                </a:endParaRPr>
              </a:p>
              <a:p>
                <a:pPr algn="ctr">
                  <a:defRPr/>
                </a:pPr>
                <a:endParaRPr lang="en-US" altLang="ko-KR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endParaRPr>
              </a:p>
              <a:p>
                <a:pPr algn="ctr">
                  <a:defRPr/>
                </a:pPr>
                <a:r>
                  <a:rPr lang="ko-KR" altLang="en-US" sz="9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기업정보</a:t>
                </a:r>
                <a:r>
                  <a:rPr lang="en-US" altLang="ko-KR" sz="9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9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평판정보</a:t>
                </a:r>
                <a:r>
                  <a:rPr lang="en-US" altLang="ko-KR" sz="9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,</a:t>
                </a:r>
                <a:r>
                  <a:rPr lang="ko-KR" altLang="en-US" sz="9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 사업계획서 등</a:t>
                </a:r>
                <a:r>
                  <a:rPr lang="en-US" altLang="ko-KR" sz="9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(</a:t>
                </a:r>
                <a:r>
                  <a:rPr lang="ko-KR" altLang="en-US" sz="9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정형</a:t>
                </a:r>
                <a:r>
                  <a:rPr lang="en-US" altLang="ko-KR" sz="9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9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비정형 데이터</a:t>
                </a:r>
                <a:r>
                  <a:rPr lang="en-US" altLang="ko-KR" sz="9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) </a:t>
                </a:r>
                <a:r>
                  <a:rPr lang="ko-KR" altLang="en-US" sz="9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분석을 통한 기업성장지수 데이터 제공</a:t>
                </a:r>
                <a:endParaRPr lang="en-US" altLang="ko-KR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57" name="직사각형 71">
              <a:extLst>
                <a:ext uri="{FF2B5EF4-FFF2-40B4-BE49-F238E27FC236}">
                  <a16:creationId xmlns:a16="http://schemas.microsoft.com/office/drawing/2014/main" id="{078C3046-CAA0-4FCF-AB68-88E199AABCFE}"/>
                </a:ext>
              </a:extLst>
            </p:cNvPr>
            <p:cNvSpPr/>
            <p:nvPr/>
          </p:nvSpPr>
          <p:spPr>
            <a:xfrm>
              <a:off x="2274059" y="2761360"/>
              <a:ext cx="240700" cy="191821"/>
            </a:xfrm>
            <a:custGeom>
              <a:avLst/>
              <a:gdLst/>
              <a:ahLst/>
              <a:cxnLst/>
              <a:rect l="l" t="t" r="r" b="b"/>
              <a:pathLst>
                <a:path w="1071076" h="1071075">
                  <a:moveTo>
                    <a:pt x="355518" y="0"/>
                  </a:moveTo>
                  <a:lnTo>
                    <a:pt x="715558" y="0"/>
                  </a:lnTo>
                  <a:lnTo>
                    <a:pt x="715558" y="355518"/>
                  </a:lnTo>
                  <a:lnTo>
                    <a:pt x="1071076" y="355518"/>
                  </a:lnTo>
                  <a:lnTo>
                    <a:pt x="1071076" y="715558"/>
                  </a:lnTo>
                  <a:lnTo>
                    <a:pt x="715558" y="715558"/>
                  </a:lnTo>
                  <a:lnTo>
                    <a:pt x="715558" y="1071075"/>
                  </a:lnTo>
                  <a:lnTo>
                    <a:pt x="355518" y="1071075"/>
                  </a:lnTo>
                  <a:lnTo>
                    <a:pt x="355518" y="715558"/>
                  </a:lnTo>
                  <a:lnTo>
                    <a:pt x="0" y="715558"/>
                  </a:lnTo>
                  <a:lnTo>
                    <a:pt x="0" y="355518"/>
                  </a:lnTo>
                  <a:lnTo>
                    <a:pt x="355518" y="35551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25400" dir="5400000" sx="101000" sy="101000" algn="t" rotWithShape="0">
                <a:srgbClr val="90865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grpSp>
          <p:nvGrpSpPr>
            <p:cNvPr id="59" name="그룹 32">
              <a:extLst>
                <a:ext uri="{FF2B5EF4-FFF2-40B4-BE49-F238E27FC236}">
                  <a16:creationId xmlns:a16="http://schemas.microsoft.com/office/drawing/2014/main" id="{9412B1BB-66A5-4A50-887A-CB8AA126EF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4706" y="2522094"/>
              <a:ext cx="2076154" cy="707600"/>
              <a:chOff x="4919705" y="2283339"/>
              <a:chExt cx="2375508" cy="849405"/>
            </a:xfrm>
          </p:grpSpPr>
          <p:grpSp>
            <p:nvGrpSpPr>
              <p:cNvPr id="60" name="그룹 33">
                <a:extLst>
                  <a:ext uri="{FF2B5EF4-FFF2-40B4-BE49-F238E27FC236}">
                    <a16:creationId xmlns:a16="http://schemas.microsoft.com/office/drawing/2014/main" id="{01CDE271-30CC-4DE8-B31D-F47BA23258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67503" y="2283339"/>
                <a:ext cx="2027710" cy="849405"/>
                <a:chOff x="629569" y="2257203"/>
                <a:chExt cx="2453530" cy="1027781"/>
              </a:xfrm>
            </p:grpSpPr>
            <p:sp>
              <p:nvSpPr>
                <p:cNvPr id="62" name="모서리가 둥근 직사각형 43">
                  <a:extLst>
                    <a:ext uri="{FF2B5EF4-FFF2-40B4-BE49-F238E27FC236}">
                      <a16:creationId xmlns:a16="http://schemas.microsoft.com/office/drawing/2014/main" id="{330368E8-23BA-4B58-9A8C-B467340F15CD}"/>
                    </a:ext>
                  </a:extLst>
                </p:cNvPr>
                <p:cNvSpPr/>
                <p:nvPr/>
              </p:nvSpPr>
              <p:spPr>
                <a:xfrm>
                  <a:off x="629569" y="2257203"/>
                  <a:ext cx="2453530" cy="1027781"/>
                </a:xfrm>
                <a:prstGeom prst="roundRect">
                  <a:avLst>
                    <a:gd name="adj" fmla="val 404"/>
                  </a:avLst>
                </a:prstGeom>
                <a:gradFill>
                  <a:gsLst>
                    <a:gs pos="47000">
                      <a:srgbClr val="004F8A"/>
                    </a:gs>
                    <a:gs pos="48000">
                      <a:srgbClr val="004F8A"/>
                    </a:gs>
                    <a:gs pos="100000">
                      <a:srgbClr val="0070C0"/>
                    </a:gs>
                  </a:gsLst>
                  <a:lin ang="16200000" scaled="0"/>
                </a:gradFill>
                <a:ln w="6350">
                  <a:solidFill>
                    <a:srgbClr val="0A77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scene3d>
                    <a:camera prst="orthographicFront"/>
                    <a:lightRig rig="threePt" dir="t"/>
                  </a:scene3d>
                  <a:sp3d contourW="19050">
                    <a:bevelT w="1270"/>
                    <a:contourClr>
                      <a:srgbClr val="0070C0"/>
                    </a:contourClr>
                  </a:sp3d>
                </a:bodyPr>
                <a:lstStyle/>
                <a:p>
                  <a:pPr algn="ctr">
                    <a:defRPr/>
                  </a:pPr>
                  <a:endParaRPr lang="ko-KR" altLang="en-US" sz="1500">
                    <a:latin typeface="+mn-ea"/>
                  </a:endParaRPr>
                </a:p>
              </p:txBody>
            </p:sp>
            <p:sp>
              <p:nvSpPr>
                <p:cNvPr id="63" name="모서리가 둥근 직사각형 44">
                  <a:extLst>
                    <a:ext uri="{FF2B5EF4-FFF2-40B4-BE49-F238E27FC236}">
                      <a16:creationId xmlns:a16="http://schemas.microsoft.com/office/drawing/2014/main" id="{E0082734-AA70-44A9-8B29-6D19ADE2A76B}"/>
                    </a:ext>
                  </a:extLst>
                </p:cNvPr>
                <p:cNvSpPr/>
                <p:nvPr/>
              </p:nvSpPr>
              <p:spPr>
                <a:xfrm>
                  <a:off x="721246" y="2338825"/>
                  <a:ext cx="2270823" cy="864538"/>
                </a:xfrm>
                <a:prstGeom prst="roundRect">
                  <a:avLst>
                    <a:gd name="adj" fmla="val 404"/>
                  </a:avLst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bevelT w="1270"/>
                    <a:contourClr>
                      <a:srgbClr val="0070C0"/>
                    </a:contourClr>
                  </a:sp3d>
                </a:bodyPr>
                <a:lstStyle/>
                <a:p>
                  <a:pPr algn="ctr">
                    <a:defRPr/>
                  </a:pPr>
                  <a:r>
                    <a:rPr lang="ko-KR" altLang="en-US" sz="1400" b="1" spc="-100" dirty="0">
                      <a:solidFill>
                        <a:srgbClr val="C00000"/>
                      </a:solidFill>
                      <a:latin typeface="+mn-ea"/>
                    </a:rPr>
                    <a:t>경영진단 및 의사결정 서비스</a:t>
                  </a:r>
                </a:p>
                <a:p>
                  <a:pPr algn="ctr">
                    <a:defRPr/>
                  </a:pPr>
                  <a:endParaRPr lang="en-US" altLang="ko-KR" sz="600" spc="-100" dirty="0">
                    <a:solidFill>
                      <a:srgbClr val="C00000"/>
                    </a:solidFill>
                    <a:latin typeface="+mn-ea"/>
                  </a:endParaRPr>
                </a:p>
                <a:p>
                  <a:pPr algn="ctr">
                    <a:defRPr/>
                  </a:pPr>
                  <a:r>
                    <a:rPr lang="ko-KR" alt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n-ea"/>
                    </a:rPr>
                    <a:t>전문 컨설턴트의 경험을 축적시킨 데이터를 통계화 하여 상황인식 기반의 의사결정 및 추천서비스</a:t>
                  </a:r>
                  <a:endParaRPr lang="en-US" altLang="ko-KR" sz="950" dirty="0">
                    <a:solidFill>
                      <a:srgbClr val="C00000"/>
                    </a:solidFill>
                    <a:latin typeface="+mn-ea"/>
                  </a:endParaRPr>
                </a:p>
              </p:txBody>
            </p:sp>
          </p:grpSp>
          <p:sp>
            <p:nvSpPr>
              <p:cNvPr id="61" name="직사각형 71">
                <a:extLst>
                  <a:ext uri="{FF2B5EF4-FFF2-40B4-BE49-F238E27FC236}">
                    <a16:creationId xmlns:a16="http://schemas.microsoft.com/office/drawing/2014/main" id="{27AD4D88-9DBA-4257-9AF4-564197B2B30B}"/>
                  </a:ext>
                </a:extLst>
              </p:cNvPr>
              <p:cNvSpPr/>
              <p:nvPr/>
            </p:nvSpPr>
            <p:spPr>
              <a:xfrm>
                <a:off x="4919705" y="2570555"/>
                <a:ext cx="275406" cy="230263"/>
              </a:xfrm>
              <a:custGeom>
                <a:avLst/>
                <a:gdLst/>
                <a:ahLst/>
                <a:cxnLst/>
                <a:rect l="l" t="t" r="r" b="b"/>
                <a:pathLst>
                  <a:path w="1071076" h="1071075">
                    <a:moveTo>
                      <a:pt x="355518" y="0"/>
                    </a:moveTo>
                    <a:lnTo>
                      <a:pt x="715558" y="0"/>
                    </a:lnTo>
                    <a:lnTo>
                      <a:pt x="715558" y="355518"/>
                    </a:lnTo>
                    <a:lnTo>
                      <a:pt x="1071076" y="355518"/>
                    </a:lnTo>
                    <a:lnTo>
                      <a:pt x="1071076" y="715558"/>
                    </a:lnTo>
                    <a:lnTo>
                      <a:pt x="715558" y="715558"/>
                    </a:lnTo>
                    <a:lnTo>
                      <a:pt x="715558" y="1071075"/>
                    </a:lnTo>
                    <a:lnTo>
                      <a:pt x="355518" y="1071075"/>
                    </a:lnTo>
                    <a:lnTo>
                      <a:pt x="355518" y="715558"/>
                    </a:lnTo>
                    <a:lnTo>
                      <a:pt x="0" y="715558"/>
                    </a:lnTo>
                    <a:lnTo>
                      <a:pt x="0" y="355518"/>
                    </a:lnTo>
                    <a:lnTo>
                      <a:pt x="355518" y="35551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dist="25400" dir="5400000" sx="101000" sy="101000" algn="t" rotWithShape="0">
                  <a:srgbClr val="90865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</p:grpSp>
      </p:grpSp>
      <p:grpSp>
        <p:nvGrpSpPr>
          <p:cNvPr id="77" name="그룹 20">
            <a:extLst>
              <a:ext uri="{FF2B5EF4-FFF2-40B4-BE49-F238E27FC236}">
                <a16:creationId xmlns:a16="http://schemas.microsoft.com/office/drawing/2014/main" id="{87C4333B-8133-40C2-A972-706341B508B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06460" y="1867832"/>
            <a:ext cx="346714" cy="175853"/>
            <a:chOff x="1167954" y="1476084"/>
            <a:chExt cx="1204738" cy="753821"/>
          </a:xfrm>
        </p:grpSpPr>
        <p:sp>
          <p:nvSpPr>
            <p:cNvPr id="78" name="타원 63">
              <a:extLst>
                <a:ext uri="{FF2B5EF4-FFF2-40B4-BE49-F238E27FC236}">
                  <a16:creationId xmlns:a16="http://schemas.microsoft.com/office/drawing/2014/main" id="{C36BCF80-446F-4B5B-8E78-D85B0C5B3B6C}"/>
                </a:ext>
              </a:extLst>
            </p:cNvPr>
            <p:cNvSpPr/>
            <p:nvPr/>
          </p:nvSpPr>
          <p:spPr>
            <a:xfrm>
              <a:off x="1167954" y="1476084"/>
              <a:ext cx="581598" cy="753821"/>
            </a:xfrm>
            <a:custGeom>
              <a:avLst/>
              <a:gdLst/>
              <a:ahLst/>
              <a:cxnLst/>
              <a:rect l="l" t="t" r="r" b="b"/>
              <a:pathLst>
                <a:path w="588044" h="753821">
                  <a:moveTo>
                    <a:pt x="363504" y="0"/>
                  </a:moveTo>
                  <a:lnTo>
                    <a:pt x="414727" y="6407"/>
                  </a:lnTo>
                  <a:cubicBezTo>
                    <a:pt x="312230" y="23283"/>
                    <a:pt x="223525" y="93719"/>
                    <a:pt x="168325" y="194989"/>
                  </a:cubicBezTo>
                  <a:cubicBezTo>
                    <a:pt x="206129" y="175947"/>
                    <a:pt x="248888" y="165777"/>
                    <a:pt x="294022" y="165777"/>
                  </a:cubicBezTo>
                  <a:cubicBezTo>
                    <a:pt x="456406" y="165777"/>
                    <a:pt x="588044" y="297415"/>
                    <a:pt x="588044" y="459799"/>
                  </a:cubicBezTo>
                  <a:cubicBezTo>
                    <a:pt x="588044" y="622183"/>
                    <a:pt x="456406" y="753821"/>
                    <a:pt x="294022" y="753821"/>
                  </a:cubicBezTo>
                  <a:cubicBezTo>
                    <a:pt x="149754" y="753821"/>
                    <a:pt x="29754" y="649916"/>
                    <a:pt x="5339" y="512756"/>
                  </a:cubicBezTo>
                  <a:lnTo>
                    <a:pt x="5016" y="512756"/>
                  </a:lnTo>
                  <a:lnTo>
                    <a:pt x="3676" y="496268"/>
                  </a:lnTo>
                  <a:cubicBezTo>
                    <a:pt x="769" y="484439"/>
                    <a:pt x="0" y="472209"/>
                    <a:pt x="0" y="459799"/>
                  </a:cubicBezTo>
                  <a:lnTo>
                    <a:pt x="395" y="455881"/>
                  </a:lnTo>
                  <a:cubicBezTo>
                    <a:pt x="7" y="454264"/>
                    <a:pt x="0" y="452643"/>
                    <a:pt x="0" y="451019"/>
                  </a:cubicBezTo>
                  <a:cubicBezTo>
                    <a:pt x="0" y="201928"/>
                    <a:pt x="162747" y="0"/>
                    <a:pt x="363504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9050">
                <a:bevelT w="1270"/>
                <a:contourClr>
                  <a:schemeClr val="tx2">
                    <a:lumMod val="75000"/>
                  </a:schemeClr>
                </a:contourClr>
              </a:sp3d>
            </a:bodyPr>
            <a:lstStyle/>
            <a:p>
              <a:pPr algn="ctr">
                <a:defRPr/>
              </a:pPr>
              <a:endParaRPr lang="ko-KR" altLang="en-US" sz="1600">
                <a:solidFill>
                  <a:schemeClr val="accent6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82" name="타원 63">
              <a:extLst>
                <a:ext uri="{FF2B5EF4-FFF2-40B4-BE49-F238E27FC236}">
                  <a16:creationId xmlns:a16="http://schemas.microsoft.com/office/drawing/2014/main" id="{D4B32E78-3C88-4088-8AED-6A180F42021E}"/>
                </a:ext>
              </a:extLst>
            </p:cNvPr>
            <p:cNvSpPr/>
            <p:nvPr/>
          </p:nvSpPr>
          <p:spPr>
            <a:xfrm>
              <a:off x="1791094" y="1476084"/>
              <a:ext cx="581598" cy="753821"/>
            </a:xfrm>
            <a:custGeom>
              <a:avLst/>
              <a:gdLst/>
              <a:ahLst/>
              <a:cxnLst/>
              <a:rect l="l" t="t" r="r" b="b"/>
              <a:pathLst>
                <a:path w="588044" h="753821">
                  <a:moveTo>
                    <a:pt x="363504" y="0"/>
                  </a:moveTo>
                  <a:lnTo>
                    <a:pt x="414727" y="6407"/>
                  </a:lnTo>
                  <a:cubicBezTo>
                    <a:pt x="312230" y="23283"/>
                    <a:pt x="223525" y="93719"/>
                    <a:pt x="168325" y="194989"/>
                  </a:cubicBezTo>
                  <a:cubicBezTo>
                    <a:pt x="206129" y="175947"/>
                    <a:pt x="248888" y="165777"/>
                    <a:pt x="294022" y="165777"/>
                  </a:cubicBezTo>
                  <a:cubicBezTo>
                    <a:pt x="456406" y="165777"/>
                    <a:pt x="588044" y="297415"/>
                    <a:pt x="588044" y="459799"/>
                  </a:cubicBezTo>
                  <a:cubicBezTo>
                    <a:pt x="588044" y="622183"/>
                    <a:pt x="456406" y="753821"/>
                    <a:pt x="294022" y="753821"/>
                  </a:cubicBezTo>
                  <a:cubicBezTo>
                    <a:pt x="149754" y="753821"/>
                    <a:pt x="29754" y="649916"/>
                    <a:pt x="5339" y="512756"/>
                  </a:cubicBezTo>
                  <a:lnTo>
                    <a:pt x="5016" y="512756"/>
                  </a:lnTo>
                  <a:lnTo>
                    <a:pt x="3676" y="496268"/>
                  </a:lnTo>
                  <a:cubicBezTo>
                    <a:pt x="769" y="484439"/>
                    <a:pt x="0" y="472209"/>
                    <a:pt x="0" y="459799"/>
                  </a:cubicBezTo>
                  <a:lnTo>
                    <a:pt x="395" y="455881"/>
                  </a:lnTo>
                  <a:cubicBezTo>
                    <a:pt x="7" y="454264"/>
                    <a:pt x="0" y="452643"/>
                    <a:pt x="0" y="451019"/>
                  </a:cubicBezTo>
                  <a:cubicBezTo>
                    <a:pt x="0" y="201928"/>
                    <a:pt x="162747" y="0"/>
                    <a:pt x="363504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9050">
                <a:bevelT w="1270"/>
                <a:contourClr>
                  <a:schemeClr val="tx2">
                    <a:lumMod val="75000"/>
                  </a:schemeClr>
                </a:contourClr>
              </a:sp3d>
            </a:bodyPr>
            <a:lstStyle/>
            <a:p>
              <a:pPr algn="ctr">
                <a:defRPr/>
              </a:pPr>
              <a:endParaRPr lang="ko-KR" altLang="en-US" sz="1600">
                <a:solidFill>
                  <a:schemeClr val="accent6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87" name="그룹 23">
            <a:extLst>
              <a:ext uri="{FF2B5EF4-FFF2-40B4-BE49-F238E27FC236}">
                <a16:creationId xmlns:a16="http://schemas.microsoft.com/office/drawing/2014/main" id="{FEF912CC-62E1-4C67-B6C8-5BC0D2E8F2B8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7175302" y="1851678"/>
            <a:ext cx="345291" cy="176400"/>
            <a:chOff x="1167954" y="1476084"/>
            <a:chExt cx="1204738" cy="753821"/>
          </a:xfrm>
        </p:grpSpPr>
        <p:sp>
          <p:nvSpPr>
            <p:cNvPr id="89" name="타원 63">
              <a:extLst>
                <a:ext uri="{FF2B5EF4-FFF2-40B4-BE49-F238E27FC236}">
                  <a16:creationId xmlns:a16="http://schemas.microsoft.com/office/drawing/2014/main" id="{F54633FD-1B61-4964-BF2C-98A23C8D7991}"/>
                </a:ext>
              </a:extLst>
            </p:cNvPr>
            <p:cNvSpPr/>
            <p:nvPr/>
          </p:nvSpPr>
          <p:spPr>
            <a:xfrm>
              <a:off x="1167954" y="1476084"/>
              <a:ext cx="584961" cy="753821"/>
            </a:xfrm>
            <a:custGeom>
              <a:avLst/>
              <a:gdLst/>
              <a:ahLst/>
              <a:cxnLst/>
              <a:rect l="l" t="t" r="r" b="b"/>
              <a:pathLst>
                <a:path w="588044" h="753821">
                  <a:moveTo>
                    <a:pt x="363504" y="0"/>
                  </a:moveTo>
                  <a:lnTo>
                    <a:pt x="414727" y="6407"/>
                  </a:lnTo>
                  <a:cubicBezTo>
                    <a:pt x="312230" y="23283"/>
                    <a:pt x="223525" y="93719"/>
                    <a:pt x="168325" y="194989"/>
                  </a:cubicBezTo>
                  <a:cubicBezTo>
                    <a:pt x="206129" y="175947"/>
                    <a:pt x="248888" y="165777"/>
                    <a:pt x="294022" y="165777"/>
                  </a:cubicBezTo>
                  <a:cubicBezTo>
                    <a:pt x="456406" y="165777"/>
                    <a:pt x="588044" y="297415"/>
                    <a:pt x="588044" y="459799"/>
                  </a:cubicBezTo>
                  <a:cubicBezTo>
                    <a:pt x="588044" y="622183"/>
                    <a:pt x="456406" y="753821"/>
                    <a:pt x="294022" y="753821"/>
                  </a:cubicBezTo>
                  <a:cubicBezTo>
                    <a:pt x="149754" y="753821"/>
                    <a:pt x="29754" y="649916"/>
                    <a:pt x="5339" y="512756"/>
                  </a:cubicBezTo>
                  <a:lnTo>
                    <a:pt x="5016" y="512756"/>
                  </a:lnTo>
                  <a:lnTo>
                    <a:pt x="3676" y="496268"/>
                  </a:lnTo>
                  <a:cubicBezTo>
                    <a:pt x="769" y="484439"/>
                    <a:pt x="0" y="472209"/>
                    <a:pt x="0" y="459799"/>
                  </a:cubicBezTo>
                  <a:lnTo>
                    <a:pt x="395" y="455881"/>
                  </a:lnTo>
                  <a:cubicBezTo>
                    <a:pt x="7" y="454264"/>
                    <a:pt x="0" y="452643"/>
                    <a:pt x="0" y="451019"/>
                  </a:cubicBezTo>
                  <a:cubicBezTo>
                    <a:pt x="0" y="201928"/>
                    <a:pt x="162747" y="0"/>
                    <a:pt x="363504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9050">
                <a:bevelT w="1270"/>
                <a:contourClr>
                  <a:schemeClr val="tx2">
                    <a:lumMod val="75000"/>
                  </a:schemeClr>
                </a:contourClr>
              </a:sp3d>
            </a:bodyPr>
            <a:lstStyle/>
            <a:p>
              <a:pPr algn="ctr">
                <a:defRPr/>
              </a:pPr>
              <a:endParaRPr lang="ko-KR" altLang="en-US" sz="1600">
                <a:latin typeface="+mn-ea"/>
              </a:endParaRPr>
            </a:p>
          </p:txBody>
        </p:sp>
        <p:sp>
          <p:nvSpPr>
            <p:cNvPr id="92" name="타원 63">
              <a:extLst>
                <a:ext uri="{FF2B5EF4-FFF2-40B4-BE49-F238E27FC236}">
                  <a16:creationId xmlns:a16="http://schemas.microsoft.com/office/drawing/2014/main" id="{3E7E3950-3E31-4D41-9A7F-E65251BE7B2E}"/>
                </a:ext>
              </a:extLst>
            </p:cNvPr>
            <p:cNvSpPr/>
            <p:nvPr/>
          </p:nvSpPr>
          <p:spPr>
            <a:xfrm>
              <a:off x="1787731" y="1476084"/>
              <a:ext cx="584961" cy="753821"/>
            </a:xfrm>
            <a:custGeom>
              <a:avLst/>
              <a:gdLst/>
              <a:ahLst/>
              <a:cxnLst/>
              <a:rect l="l" t="t" r="r" b="b"/>
              <a:pathLst>
                <a:path w="588044" h="753821">
                  <a:moveTo>
                    <a:pt x="363504" y="0"/>
                  </a:moveTo>
                  <a:lnTo>
                    <a:pt x="414727" y="6407"/>
                  </a:lnTo>
                  <a:cubicBezTo>
                    <a:pt x="312230" y="23283"/>
                    <a:pt x="223525" y="93719"/>
                    <a:pt x="168325" y="194989"/>
                  </a:cubicBezTo>
                  <a:cubicBezTo>
                    <a:pt x="206129" y="175947"/>
                    <a:pt x="248888" y="165777"/>
                    <a:pt x="294022" y="165777"/>
                  </a:cubicBezTo>
                  <a:cubicBezTo>
                    <a:pt x="456406" y="165777"/>
                    <a:pt x="588044" y="297415"/>
                    <a:pt x="588044" y="459799"/>
                  </a:cubicBezTo>
                  <a:cubicBezTo>
                    <a:pt x="588044" y="622183"/>
                    <a:pt x="456406" y="753821"/>
                    <a:pt x="294022" y="753821"/>
                  </a:cubicBezTo>
                  <a:cubicBezTo>
                    <a:pt x="149754" y="753821"/>
                    <a:pt x="29754" y="649916"/>
                    <a:pt x="5339" y="512756"/>
                  </a:cubicBezTo>
                  <a:lnTo>
                    <a:pt x="5016" y="512756"/>
                  </a:lnTo>
                  <a:lnTo>
                    <a:pt x="3676" y="496268"/>
                  </a:lnTo>
                  <a:cubicBezTo>
                    <a:pt x="769" y="484439"/>
                    <a:pt x="0" y="472209"/>
                    <a:pt x="0" y="459799"/>
                  </a:cubicBezTo>
                  <a:lnTo>
                    <a:pt x="395" y="455881"/>
                  </a:lnTo>
                  <a:cubicBezTo>
                    <a:pt x="7" y="454264"/>
                    <a:pt x="0" y="452643"/>
                    <a:pt x="0" y="451019"/>
                  </a:cubicBezTo>
                  <a:cubicBezTo>
                    <a:pt x="0" y="201928"/>
                    <a:pt x="162747" y="0"/>
                    <a:pt x="363504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9050">
                <a:bevelT w="1270"/>
                <a:contourClr>
                  <a:schemeClr val="tx2">
                    <a:lumMod val="75000"/>
                  </a:schemeClr>
                </a:contourClr>
              </a:sp3d>
            </a:bodyPr>
            <a:lstStyle/>
            <a:p>
              <a:pPr algn="ctr">
                <a:defRPr/>
              </a:pPr>
              <a:endParaRPr lang="ko-KR" altLang="en-US" sz="1600">
                <a:latin typeface="+mn-ea"/>
              </a:endParaRP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6E85960-FD3B-41D6-99E6-95C0CC5531C5}"/>
              </a:ext>
            </a:extLst>
          </p:cNvPr>
          <p:cNvSpPr/>
          <p:nvPr/>
        </p:nvSpPr>
        <p:spPr>
          <a:xfrm>
            <a:off x="1631906" y="1637382"/>
            <a:ext cx="6593736" cy="783356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D65608"/>
                </a:solidFill>
                <a:latin typeface="+mn-ea"/>
                <a:ea typeface="+mn-ea"/>
              </a:rPr>
              <a:t>기술기반 기업의 </a:t>
            </a:r>
            <a:r>
              <a:rPr lang="ko-KR" altLang="en-US" sz="1600" b="1" dirty="0" err="1">
                <a:solidFill>
                  <a:srgbClr val="D65608"/>
                </a:solidFill>
                <a:latin typeface="+mn-ea"/>
                <a:ea typeface="+mn-ea"/>
              </a:rPr>
              <a:t>정형</a:t>
            </a:r>
            <a:r>
              <a:rPr lang="ko-KR" altLang="en-US" sz="1600" b="1" dirty="0" err="1">
                <a:solidFill>
                  <a:srgbClr val="D656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sz="1600" b="1" dirty="0" err="1">
                <a:solidFill>
                  <a:srgbClr val="D65608"/>
                </a:solidFill>
                <a:latin typeface="+mn-ea"/>
                <a:ea typeface="+mn-ea"/>
              </a:rPr>
              <a:t>비정형</a:t>
            </a:r>
            <a:r>
              <a:rPr lang="ko-KR" altLang="en-US" sz="1600" b="1" dirty="0">
                <a:solidFill>
                  <a:srgbClr val="D65608"/>
                </a:solidFill>
                <a:latin typeface="+mn-ea"/>
                <a:ea typeface="+mn-ea"/>
              </a:rPr>
              <a:t> 데이터 연계기반</a:t>
            </a:r>
            <a:endParaRPr lang="en-US" altLang="ko-KR" sz="1600" b="1" dirty="0">
              <a:solidFill>
                <a:srgbClr val="D65608"/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D65608"/>
                </a:solidFill>
                <a:latin typeface="+mn-ea"/>
                <a:ea typeface="+mn-ea"/>
              </a:rPr>
              <a:t>기업성장 데이터 센터 구축 </a:t>
            </a:r>
          </a:p>
        </p:txBody>
      </p:sp>
      <p:sp>
        <p:nvSpPr>
          <p:cNvPr id="94" name="양쪽 모서리가 둥근 사각형 32">
            <a:extLst>
              <a:ext uri="{FF2B5EF4-FFF2-40B4-BE49-F238E27FC236}">
                <a16:creationId xmlns:a16="http://schemas.microsoft.com/office/drawing/2014/main" id="{CE7744B3-4F3A-4F27-80CD-B14E9A6F15F1}"/>
              </a:ext>
            </a:extLst>
          </p:cNvPr>
          <p:cNvSpPr/>
          <p:nvPr/>
        </p:nvSpPr>
        <p:spPr>
          <a:xfrm rot="10800000">
            <a:off x="848363" y="4554431"/>
            <a:ext cx="2666245" cy="1852792"/>
          </a:xfrm>
          <a:prstGeom prst="round2SameRect">
            <a:avLst>
              <a:gd name="adj1" fmla="val 1769"/>
              <a:gd name="adj2" fmla="val 0"/>
            </a:avLst>
          </a:prstGeom>
          <a:solidFill>
            <a:schemeClr val="lt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38100" dir="5400000" algn="t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9050">
              <a:bevelT w="1270"/>
              <a:contourClr>
                <a:schemeClr val="tx2">
                  <a:lumMod val="75000"/>
                </a:schemeClr>
              </a:contourClr>
            </a:sp3d>
          </a:bodyPr>
          <a:lstStyle/>
          <a:p>
            <a:pPr algn="ctr">
              <a:defRPr/>
            </a:pPr>
            <a:endParaRPr lang="ko-KR" altLang="en-US" sz="1400" dirty="0">
              <a:latin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DF0D745-A97F-4B32-9CE6-8E6490CAE03A}"/>
              </a:ext>
            </a:extLst>
          </p:cNvPr>
          <p:cNvSpPr/>
          <p:nvPr/>
        </p:nvSpPr>
        <p:spPr>
          <a:xfrm>
            <a:off x="848655" y="4757038"/>
            <a:ext cx="2595896" cy="1447576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다양한 공공데이터가 점차 개방됨에 따라 기업들에 대한 재무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신용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기업 정보 공개가 넓어지게 되고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특허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기술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제품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브랜드 등 다양한 범주의 데이터를 활용하는 과학적 기업 경영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컨설팅 서비스 구현이 필요함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9" name="양쪽 모서리가 둥근 사각형 32">
            <a:extLst>
              <a:ext uri="{FF2B5EF4-FFF2-40B4-BE49-F238E27FC236}">
                <a16:creationId xmlns:a16="http://schemas.microsoft.com/office/drawing/2014/main" id="{41728EC2-579D-4999-8ABA-3D13B0B9B095}"/>
              </a:ext>
            </a:extLst>
          </p:cNvPr>
          <p:cNvSpPr/>
          <p:nvPr/>
        </p:nvSpPr>
        <p:spPr>
          <a:xfrm rot="10800000">
            <a:off x="3640470" y="4554431"/>
            <a:ext cx="2666245" cy="1852792"/>
          </a:xfrm>
          <a:prstGeom prst="round2SameRect">
            <a:avLst>
              <a:gd name="adj1" fmla="val 1769"/>
              <a:gd name="adj2" fmla="val 0"/>
            </a:avLst>
          </a:prstGeom>
          <a:solidFill>
            <a:schemeClr val="lt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38100" dir="5400000" algn="t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9050">
              <a:bevelT w="1270"/>
              <a:contourClr>
                <a:schemeClr val="tx2">
                  <a:lumMod val="75000"/>
                </a:schemeClr>
              </a:contourClr>
            </a:sp3d>
          </a:bodyPr>
          <a:lstStyle/>
          <a:p>
            <a:pPr algn="ctr">
              <a:defRPr/>
            </a:pPr>
            <a:endParaRPr lang="ko-KR" altLang="en-US" sz="1400" dirty="0">
              <a:latin typeface="+mn-ea"/>
            </a:endParaRPr>
          </a:p>
        </p:txBody>
      </p:sp>
      <p:sp>
        <p:nvSpPr>
          <p:cNvPr id="103" name="양쪽 모서리가 둥근 사각형 32">
            <a:extLst>
              <a:ext uri="{FF2B5EF4-FFF2-40B4-BE49-F238E27FC236}">
                <a16:creationId xmlns:a16="http://schemas.microsoft.com/office/drawing/2014/main" id="{E1701C31-F858-4206-ABF2-DBA425EE9CD5}"/>
              </a:ext>
            </a:extLst>
          </p:cNvPr>
          <p:cNvSpPr/>
          <p:nvPr/>
        </p:nvSpPr>
        <p:spPr>
          <a:xfrm rot="10800000">
            <a:off x="6424759" y="4558256"/>
            <a:ext cx="2666245" cy="1852792"/>
          </a:xfrm>
          <a:prstGeom prst="round2SameRect">
            <a:avLst>
              <a:gd name="adj1" fmla="val 1769"/>
              <a:gd name="adj2" fmla="val 0"/>
            </a:avLst>
          </a:prstGeom>
          <a:solidFill>
            <a:schemeClr val="lt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38100" dir="5400000" algn="t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9050">
              <a:bevelT w="1270"/>
              <a:contourClr>
                <a:schemeClr val="tx2">
                  <a:lumMod val="75000"/>
                </a:schemeClr>
              </a:contourClr>
            </a:sp3d>
          </a:bodyPr>
          <a:lstStyle/>
          <a:p>
            <a:pPr algn="ctr">
              <a:defRPr/>
            </a:pPr>
            <a:endParaRPr lang="ko-KR" altLang="en-US" sz="1400" dirty="0">
              <a:latin typeface="+mn-ea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111AF5D-4735-4202-9558-032EBF9E9FA0}"/>
              </a:ext>
            </a:extLst>
          </p:cNvPr>
          <p:cNvSpPr/>
          <p:nvPr/>
        </p:nvSpPr>
        <p:spPr>
          <a:xfrm>
            <a:off x="3669635" y="4786259"/>
            <a:ext cx="2595896" cy="1447576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국가 경쟁력 향상을 위해 기술력과 미래 성장력을 갖춘 중소기업과 스타트업 중심 산업구조로의 전환이 필요함에 따라 인공지능과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멀티빅데이터를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활용하는 스마트 컨설팅 환경의 조성이 필요함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649962E-769C-4882-BEDE-BAE4D9C86604}"/>
              </a:ext>
            </a:extLst>
          </p:cNvPr>
          <p:cNvSpPr/>
          <p:nvPr/>
        </p:nvSpPr>
        <p:spPr>
          <a:xfrm>
            <a:off x="6461742" y="4607813"/>
            <a:ext cx="2629262" cy="1804468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컨설팅과정에서 요구되는 대단위의 기업정보 및 관련 데이터 수집 비용을 부담하기에 컨설팅 기업의 대다수가 영세하여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스마트 컨설팅 체계로의 전환을 위한 정부지원 필요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기술기반 중소기업의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R&amp;D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혁신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가치평가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투자유치 등 지속성장 지원을 위한 컨설팅 산출물 제공이 가능한 시스템 개발이 필요 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9" name="양쪽 모서리가 둥근 사각형 33">
            <a:extLst>
              <a:ext uri="{FF2B5EF4-FFF2-40B4-BE49-F238E27FC236}">
                <a16:creationId xmlns:a16="http://schemas.microsoft.com/office/drawing/2014/main" id="{8E5BF943-BF26-4278-85D7-A453C68D5542}"/>
              </a:ext>
            </a:extLst>
          </p:cNvPr>
          <p:cNvSpPr/>
          <p:nvPr/>
        </p:nvSpPr>
        <p:spPr>
          <a:xfrm>
            <a:off x="3640470" y="4429034"/>
            <a:ext cx="2666244" cy="287286"/>
          </a:xfrm>
          <a:prstGeom prst="round2SameRect">
            <a:avLst>
              <a:gd name="adj1" fmla="val 9074"/>
              <a:gd name="adj2" fmla="val 0"/>
            </a:avLst>
          </a:prstGeom>
          <a:gradFill>
            <a:gsLst>
              <a:gs pos="0">
                <a:srgbClr val="A5A5A5">
                  <a:lumMod val="75000"/>
                </a:srgbClr>
              </a:gs>
              <a:gs pos="100000">
                <a:srgbClr val="A5A5A5">
                  <a:lumMod val="60000"/>
                  <a:lumOff val="40000"/>
                </a:srgbClr>
              </a:gs>
              <a:gs pos="100000">
                <a:srgbClr val="008FD4">
                  <a:tint val="15000"/>
                  <a:satMod val="350000"/>
                </a:srgbClr>
              </a:gs>
            </a:gsLst>
            <a:lin ang="16200000" scaled="1"/>
          </a:gradFill>
          <a:ln w="400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478908" marR="0" lvl="1" indent="0" algn="just" defTabSz="957816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6D5EDC5-7E76-42E9-98AA-D5892B3B2F5A}"/>
              </a:ext>
            </a:extLst>
          </p:cNvPr>
          <p:cNvSpPr txBox="1"/>
          <p:nvPr/>
        </p:nvSpPr>
        <p:spPr>
          <a:xfrm>
            <a:off x="4094996" y="4448761"/>
            <a:ext cx="17572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57816"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1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경제</a:t>
            </a:r>
            <a:r>
              <a:rPr lang="en-US" altLang="ko-KR" sz="11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lang="ko-KR" altLang="en-US" sz="11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산업적 지원 필요성</a:t>
            </a:r>
          </a:p>
        </p:txBody>
      </p:sp>
      <p:sp>
        <p:nvSpPr>
          <p:cNvPr id="111" name="양쪽 모서리가 둥근 사각형 33">
            <a:extLst>
              <a:ext uri="{FF2B5EF4-FFF2-40B4-BE49-F238E27FC236}">
                <a16:creationId xmlns:a16="http://schemas.microsoft.com/office/drawing/2014/main" id="{E1785611-7624-4A05-8182-242E4B9ABDD9}"/>
              </a:ext>
            </a:extLst>
          </p:cNvPr>
          <p:cNvSpPr/>
          <p:nvPr/>
        </p:nvSpPr>
        <p:spPr>
          <a:xfrm>
            <a:off x="6424759" y="4432860"/>
            <a:ext cx="2666245" cy="293626"/>
          </a:xfrm>
          <a:prstGeom prst="round2SameRect">
            <a:avLst>
              <a:gd name="adj1" fmla="val 9074"/>
              <a:gd name="adj2" fmla="val 0"/>
            </a:avLst>
          </a:prstGeom>
          <a:gradFill>
            <a:gsLst>
              <a:gs pos="0">
                <a:srgbClr val="A5A5A5">
                  <a:lumMod val="75000"/>
                </a:srgbClr>
              </a:gs>
              <a:gs pos="100000">
                <a:srgbClr val="A5A5A5">
                  <a:lumMod val="60000"/>
                  <a:lumOff val="40000"/>
                </a:srgbClr>
              </a:gs>
              <a:gs pos="100000">
                <a:srgbClr val="008FD4">
                  <a:tint val="15000"/>
                  <a:satMod val="350000"/>
                </a:srgbClr>
              </a:gs>
            </a:gsLst>
            <a:lin ang="16200000" scaled="1"/>
          </a:gradFill>
          <a:ln w="400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478908" marR="0" lvl="1" indent="0" algn="just" defTabSz="957816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5E29145-C605-4AD5-A30D-C8C2C580E92A}"/>
              </a:ext>
            </a:extLst>
          </p:cNvPr>
          <p:cNvSpPr txBox="1"/>
          <p:nvPr/>
        </p:nvSpPr>
        <p:spPr>
          <a:xfrm>
            <a:off x="6879281" y="4444896"/>
            <a:ext cx="17572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57816"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1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정책</a:t>
            </a:r>
            <a:r>
              <a:rPr lang="en-US" altLang="ko-KR" sz="11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lang="ko-KR" altLang="en-US" sz="11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사회적 지원 필요성</a:t>
            </a:r>
          </a:p>
        </p:txBody>
      </p:sp>
      <p:sp>
        <p:nvSpPr>
          <p:cNvPr id="113" name="양쪽 모서리가 둥근 사각형 33">
            <a:extLst>
              <a:ext uri="{FF2B5EF4-FFF2-40B4-BE49-F238E27FC236}">
                <a16:creationId xmlns:a16="http://schemas.microsoft.com/office/drawing/2014/main" id="{741BAF39-FB5B-4741-977C-CC0AB2F6D903}"/>
              </a:ext>
            </a:extLst>
          </p:cNvPr>
          <p:cNvSpPr/>
          <p:nvPr/>
        </p:nvSpPr>
        <p:spPr>
          <a:xfrm>
            <a:off x="848364" y="4429034"/>
            <a:ext cx="2666245" cy="287286"/>
          </a:xfrm>
          <a:prstGeom prst="round2SameRect">
            <a:avLst>
              <a:gd name="adj1" fmla="val 9074"/>
              <a:gd name="adj2" fmla="val 0"/>
            </a:avLst>
          </a:prstGeom>
          <a:gradFill>
            <a:gsLst>
              <a:gs pos="0">
                <a:srgbClr val="A5A5A5">
                  <a:lumMod val="75000"/>
                </a:srgbClr>
              </a:gs>
              <a:gs pos="100000">
                <a:srgbClr val="A5A5A5">
                  <a:lumMod val="60000"/>
                  <a:lumOff val="40000"/>
                </a:srgbClr>
              </a:gs>
              <a:gs pos="100000">
                <a:srgbClr val="008FD4">
                  <a:tint val="15000"/>
                  <a:satMod val="350000"/>
                </a:srgbClr>
              </a:gs>
            </a:gsLst>
            <a:lin ang="16200000" scaled="1"/>
          </a:gradFill>
          <a:ln w="400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478908" marR="0" lvl="1" indent="0" algn="just" defTabSz="957816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4D0F588-73B9-4FF8-8A80-79DC0AF38A91}"/>
              </a:ext>
            </a:extLst>
          </p:cNvPr>
          <p:cNvSpPr txBox="1"/>
          <p:nvPr/>
        </p:nvSpPr>
        <p:spPr>
          <a:xfrm>
            <a:off x="1419114" y="4440810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57816"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기술적 지원 필요성</a:t>
            </a:r>
          </a:p>
        </p:txBody>
      </p:sp>
      <p:pic>
        <p:nvPicPr>
          <p:cNvPr id="41" name="Picture 2" descr="https://lh5.googleusercontent.com/Ww4Ce4V18Amr_nYO9cu1oO8KJ7yu8Kc3CEGfJklRY-2VDs_vwDlrGXtp8Oys0QHDajx4NvM57IjU8Ww-OJfDKgauGytYAXMBxPSnPKVXNF5Pb9KDCQ6Ff9oamNyFEzrEoGBVDcsgT-w">
            <a:extLst>
              <a:ext uri="{FF2B5EF4-FFF2-40B4-BE49-F238E27FC236}">
                <a16:creationId xmlns:a16="http://schemas.microsoft.com/office/drawing/2014/main" id="{07C4F69F-BD34-49A4-B3AE-DEA0B9D7C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54" y="28223"/>
            <a:ext cx="699788" cy="33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54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>
            <p:custDataLst>
              <p:tags r:id="rId1"/>
            </p:custDataLst>
          </p:nvPr>
        </p:nvSpPr>
        <p:spPr>
          <a:xfrm>
            <a:off x="0" y="625521"/>
            <a:ext cx="9906000" cy="387706"/>
          </a:xfrm>
          <a:prstGeom prst="rect">
            <a:avLst/>
          </a:prstGeom>
          <a:solidFill>
            <a:srgbClr val="D9D9D9">
              <a:alpha val="72157"/>
            </a:srgbClr>
          </a:solidFill>
          <a:ln w="8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8777" y="635522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>
              <a:defRPr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pc="0" dirty="0"/>
              <a:t>02.  </a:t>
            </a:r>
            <a:r>
              <a:rPr lang="ko-KR" altLang="en-US" spc="0" dirty="0"/>
              <a:t>사업의 개요</a:t>
            </a:r>
            <a:endParaRPr lang="ko-KR" altLang="en-US" sz="1600" spc="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3850A88-A534-4941-93F2-C8AF822D5710}"/>
              </a:ext>
            </a:extLst>
          </p:cNvPr>
          <p:cNvSpPr/>
          <p:nvPr/>
        </p:nvSpPr>
        <p:spPr>
          <a:xfrm>
            <a:off x="725581" y="1232903"/>
            <a:ext cx="2524635" cy="33855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b="1" dirty="0">
                <a:solidFill>
                  <a:srgbClr val="366A82"/>
                </a:solidFill>
                <a:latin typeface="+mn-ea"/>
                <a:ea typeface="+mn-ea"/>
              </a:rPr>
              <a:t>① 융합</a:t>
            </a:r>
            <a:r>
              <a:rPr lang="en-US" altLang="ko-KR" sz="1600" b="1" dirty="0">
                <a:solidFill>
                  <a:srgbClr val="366A82"/>
                </a:solidFill>
                <a:latin typeface="+mn-ea"/>
                <a:ea typeface="+mn-ea"/>
              </a:rPr>
              <a:t>DB</a:t>
            </a:r>
            <a:r>
              <a:rPr lang="ko-KR" altLang="en-US" sz="1600" b="1" dirty="0">
                <a:solidFill>
                  <a:srgbClr val="366A82"/>
                </a:solidFill>
                <a:latin typeface="+mn-ea"/>
                <a:ea typeface="+mn-ea"/>
              </a:rPr>
              <a:t>구축 및 분석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B17742D-7348-4F99-BAB7-54C838EEE356}"/>
              </a:ext>
            </a:extLst>
          </p:cNvPr>
          <p:cNvSpPr/>
          <p:nvPr/>
        </p:nvSpPr>
        <p:spPr>
          <a:xfrm>
            <a:off x="7044166" y="5274013"/>
            <a:ext cx="2323806" cy="989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3A4A6643-2D55-4097-8833-FF6D4505795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173" y="1855664"/>
            <a:ext cx="3017684" cy="3043566"/>
          </a:xfrm>
          <a:prstGeom prst="rect">
            <a:avLst/>
          </a:prstGeom>
        </p:spPr>
      </p:pic>
      <p:pic>
        <p:nvPicPr>
          <p:cNvPr id="134" name="Picture 66" descr="eee-01">
            <a:extLst>
              <a:ext uri="{FF2B5EF4-FFF2-40B4-BE49-F238E27FC236}">
                <a16:creationId xmlns:a16="http://schemas.microsoft.com/office/drawing/2014/main" id="{55239F4A-13FC-4EC1-B0E3-22E131F9D0D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/>
          <a:srcRect l="-175" t="28464" r="-89" b="2550"/>
          <a:stretch>
            <a:fillRect/>
          </a:stretch>
        </p:blipFill>
        <p:spPr bwMode="auto">
          <a:xfrm rot="17308619">
            <a:off x="5538684" y="2033594"/>
            <a:ext cx="1341586" cy="21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AC1F50AE-F911-45AD-8BA5-21093C21C08B}"/>
              </a:ext>
            </a:extLst>
          </p:cNvPr>
          <p:cNvGrpSpPr/>
          <p:nvPr/>
        </p:nvGrpSpPr>
        <p:grpSpPr>
          <a:xfrm rot="1105751">
            <a:off x="3640585" y="1609536"/>
            <a:ext cx="3960000" cy="3960000"/>
            <a:chOff x="2859957" y="1845578"/>
            <a:chExt cx="4320000" cy="4320001"/>
          </a:xfrm>
        </p:grpSpPr>
        <p:sp>
          <p:nvSpPr>
            <p:cNvPr id="136" name="막힌 원호 135">
              <a:extLst>
                <a:ext uri="{FF2B5EF4-FFF2-40B4-BE49-F238E27FC236}">
                  <a16:creationId xmlns:a16="http://schemas.microsoft.com/office/drawing/2014/main" id="{ABC632B6-195D-43EC-9365-810F8A31195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59957" y="1845579"/>
              <a:ext cx="4320000" cy="4319999"/>
            </a:xfrm>
            <a:prstGeom prst="blockArc">
              <a:avLst>
                <a:gd name="adj1" fmla="val 16966309"/>
                <a:gd name="adj2" fmla="val 0"/>
                <a:gd name="adj3" fmla="val 2179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254000" dist="1397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7" name="막힌 원호 136">
              <a:extLst>
                <a:ext uri="{FF2B5EF4-FFF2-40B4-BE49-F238E27FC236}">
                  <a16:creationId xmlns:a16="http://schemas.microsoft.com/office/drawing/2014/main" id="{9CE9B359-825D-4131-922A-CEE006D9891F}"/>
                </a:ext>
              </a:extLst>
            </p:cNvPr>
            <p:cNvSpPr>
              <a:spLocks noChangeAspect="1"/>
            </p:cNvSpPr>
            <p:nvPr/>
          </p:nvSpPr>
          <p:spPr>
            <a:xfrm rot="11237079">
              <a:off x="2859957" y="1845578"/>
              <a:ext cx="4320000" cy="4319999"/>
            </a:xfrm>
            <a:prstGeom prst="blockArc">
              <a:avLst>
                <a:gd name="adj1" fmla="val 17292787"/>
                <a:gd name="adj2" fmla="val 0"/>
                <a:gd name="adj3" fmla="val 2179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54000" dist="1397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8" name="막힌 원호 137">
              <a:extLst>
                <a:ext uri="{FF2B5EF4-FFF2-40B4-BE49-F238E27FC236}">
                  <a16:creationId xmlns:a16="http://schemas.microsoft.com/office/drawing/2014/main" id="{8E143164-E79A-4D9D-9927-6C3EBC4BB3FF}"/>
                </a:ext>
              </a:extLst>
            </p:cNvPr>
            <p:cNvSpPr>
              <a:spLocks noChangeAspect="1"/>
            </p:cNvSpPr>
            <p:nvPr/>
          </p:nvSpPr>
          <p:spPr>
            <a:xfrm rot="6657391">
              <a:off x="2859957" y="1845578"/>
              <a:ext cx="4319999" cy="4320000"/>
            </a:xfrm>
            <a:prstGeom prst="blockArc">
              <a:avLst>
                <a:gd name="adj1" fmla="val 16979171"/>
                <a:gd name="adj2" fmla="val 0"/>
                <a:gd name="adj3" fmla="val 21796"/>
              </a:avLst>
            </a:prstGeom>
            <a:solidFill>
              <a:srgbClr val="43545E"/>
            </a:solidFill>
            <a:ln>
              <a:noFill/>
            </a:ln>
            <a:effectLst>
              <a:outerShdw blurRad="254000" dist="139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139" name="Picture 66" descr="eee-01">
            <a:extLst>
              <a:ext uri="{FF2B5EF4-FFF2-40B4-BE49-F238E27FC236}">
                <a16:creationId xmlns:a16="http://schemas.microsoft.com/office/drawing/2014/main" id="{33722494-58A2-4CA0-BFE9-3DFD48D6B05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/>
          <a:srcRect l="-175" t="28464" r="-89" b="2550"/>
          <a:stretch>
            <a:fillRect/>
          </a:stretch>
        </p:blipFill>
        <p:spPr bwMode="auto">
          <a:xfrm>
            <a:off x="5169884" y="4075678"/>
            <a:ext cx="3631239" cy="173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B5BC146-1764-4CD0-9716-6AF2B7AD093C}"/>
              </a:ext>
            </a:extLst>
          </p:cNvPr>
          <p:cNvSpPr/>
          <p:nvPr/>
        </p:nvSpPr>
        <p:spPr>
          <a:xfrm>
            <a:off x="5800876" y="2739977"/>
            <a:ext cx="3413831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경영 의사결정에 </a:t>
            </a:r>
            <a:r>
              <a:rPr lang="ko-KR" altLang="en-US" sz="2000" b="1" spc="-100" dirty="0">
                <a:solidFill>
                  <a:srgbClr val="C73368"/>
                </a:solidFill>
                <a:latin typeface="+mn-ea"/>
                <a:ea typeface="+mn-ea"/>
              </a:rPr>
              <a:t>실질적</a:t>
            </a:r>
            <a:r>
              <a:rPr lang="ko-KR" altLang="en-US" sz="1400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인</a:t>
            </a:r>
            <a:r>
              <a:rPr lang="ko-KR" altLang="en-US" sz="1400" b="1" spc="-100" dirty="0">
                <a:solidFill>
                  <a:srgbClr val="C73368"/>
                </a:solidFill>
                <a:latin typeface="+mn-ea"/>
                <a:ea typeface="+mn-ea"/>
              </a:rPr>
              <a:t> </a:t>
            </a:r>
            <a:r>
              <a:rPr lang="ko-KR" altLang="en-US" sz="2000" b="1" spc="-100" dirty="0">
                <a:solidFill>
                  <a:srgbClr val="C73368"/>
                </a:solidFill>
                <a:latin typeface="+mn-ea"/>
                <a:ea typeface="+mn-ea"/>
              </a:rPr>
              <a:t>도움</a:t>
            </a:r>
            <a:r>
              <a:rPr lang="ko-KR" altLang="en-US" sz="1400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이 되는</a:t>
            </a:r>
            <a:endParaRPr kumimoji="1" lang="ko-KR" altLang="en-US" sz="1600" b="1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C4B6152F-56CB-40E6-B6EC-73913B3FD835}"/>
              </a:ext>
            </a:extLst>
          </p:cNvPr>
          <p:cNvSpPr/>
          <p:nvPr/>
        </p:nvSpPr>
        <p:spPr>
          <a:xfrm>
            <a:off x="7372037" y="2698331"/>
            <a:ext cx="36000" cy="36000"/>
          </a:xfrm>
          <a:prstGeom prst="ellipse">
            <a:avLst/>
          </a:prstGeom>
          <a:solidFill>
            <a:srgbClr val="AA4624"/>
          </a:solidFill>
          <a:ln w="25400" cap="flat" cmpd="sng" algn="ctr">
            <a:solidFill>
              <a:srgbClr val="C7336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0" cap="none" spc="0" normalizeH="0" baseline="0" noProof="0">
              <a:ln>
                <a:noFill/>
              </a:ln>
              <a:solidFill>
                <a:srgbClr val="AA4624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F85014F4-3E9F-425B-A710-CDA907E9551A}"/>
              </a:ext>
            </a:extLst>
          </p:cNvPr>
          <p:cNvSpPr/>
          <p:nvPr/>
        </p:nvSpPr>
        <p:spPr>
          <a:xfrm>
            <a:off x="7577392" y="2698331"/>
            <a:ext cx="36000" cy="36000"/>
          </a:xfrm>
          <a:prstGeom prst="ellipse">
            <a:avLst/>
          </a:prstGeom>
          <a:solidFill>
            <a:srgbClr val="AA4624"/>
          </a:solidFill>
          <a:ln w="25400" cap="flat" cmpd="sng" algn="ctr">
            <a:solidFill>
              <a:srgbClr val="C7336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0" cap="none" spc="0" normalizeH="0" baseline="0" noProof="0">
              <a:ln>
                <a:noFill/>
              </a:ln>
              <a:solidFill>
                <a:srgbClr val="AA4624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77BCA223-332E-4293-977E-A3BE9C51BE30}"/>
              </a:ext>
            </a:extLst>
          </p:cNvPr>
          <p:cNvSpPr/>
          <p:nvPr/>
        </p:nvSpPr>
        <p:spPr>
          <a:xfrm>
            <a:off x="7782747" y="2698331"/>
            <a:ext cx="36000" cy="36000"/>
          </a:xfrm>
          <a:prstGeom prst="ellipse">
            <a:avLst/>
          </a:prstGeom>
          <a:solidFill>
            <a:srgbClr val="AA4624"/>
          </a:solidFill>
          <a:ln w="25400" cap="flat" cmpd="sng" algn="ctr">
            <a:solidFill>
              <a:srgbClr val="C7336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0" cap="none" spc="0" normalizeH="0" baseline="0" noProof="0">
              <a:ln>
                <a:noFill/>
              </a:ln>
              <a:solidFill>
                <a:srgbClr val="AA4624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BB74FF3F-0232-4336-B61A-99767EF91819}"/>
              </a:ext>
            </a:extLst>
          </p:cNvPr>
          <p:cNvSpPr/>
          <p:nvPr/>
        </p:nvSpPr>
        <p:spPr>
          <a:xfrm>
            <a:off x="8203002" y="2696906"/>
            <a:ext cx="36000" cy="36000"/>
          </a:xfrm>
          <a:prstGeom prst="ellipse">
            <a:avLst/>
          </a:prstGeom>
          <a:solidFill>
            <a:srgbClr val="AA4624"/>
          </a:solidFill>
          <a:ln w="25400" cap="flat" cmpd="sng" algn="ctr">
            <a:solidFill>
              <a:srgbClr val="C7336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0" cap="none" spc="0" normalizeH="0" baseline="0" noProof="0">
              <a:ln>
                <a:noFill/>
              </a:ln>
              <a:solidFill>
                <a:srgbClr val="AA4624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20F9307-D79C-4676-9A3B-15C8C559D938}"/>
              </a:ext>
            </a:extLst>
          </p:cNvPr>
          <p:cNvSpPr/>
          <p:nvPr/>
        </p:nvSpPr>
        <p:spPr>
          <a:xfrm>
            <a:off x="8408357" y="2696906"/>
            <a:ext cx="36000" cy="36000"/>
          </a:xfrm>
          <a:prstGeom prst="ellipse">
            <a:avLst/>
          </a:prstGeom>
          <a:solidFill>
            <a:srgbClr val="AA4624"/>
          </a:solidFill>
          <a:ln w="25400" cap="flat" cmpd="sng" algn="ctr">
            <a:solidFill>
              <a:srgbClr val="C7336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0" cap="none" spc="0" normalizeH="0" baseline="0" noProof="0">
              <a:ln>
                <a:noFill/>
              </a:ln>
              <a:solidFill>
                <a:srgbClr val="AA4624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46" name="모서리가 둥근 직사각형 73">
            <a:extLst>
              <a:ext uri="{FF2B5EF4-FFF2-40B4-BE49-F238E27FC236}">
                <a16:creationId xmlns:a16="http://schemas.microsoft.com/office/drawing/2014/main" id="{34BBD4FF-F05B-41BA-A4C3-3DF3EAB3C4CB}"/>
              </a:ext>
            </a:extLst>
          </p:cNvPr>
          <p:cNvSpPr/>
          <p:nvPr/>
        </p:nvSpPr>
        <p:spPr>
          <a:xfrm>
            <a:off x="4853152" y="3118772"/>
            <a:ext cx="4578870" cy="893222"/>
          </a:xfrm>
          <a:prstGeom prst="roundRect">
            <a:avLst>
              <a:gd name="adj" fmla="val 50000"/>
            </a:avLst>
          </a:prstGeom>
          <a:pattFill prst="ltUpDiag">
            <a:fgClr>
              <a:srgbClr val="3498DB"/>
            </a:fgClr>
            <a:bgClr>
              <a:srgbClr val="366A82"/>
            </a:bgClr>
          </a:pattFill>
          <a:ln w="76200">
            <a:solidFill>
              <a:srgbClr val="3498D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+mn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0ECE2B78-0030-48E6-BB4F-C31246534D56}"/>
              </a:ext>
            </a:extLst>
          </p:cNvPr>
          <p:cNvSpPr/>
          <p:nvPr/>
        </p:nvSpPr>
        <p:spPr>
          <a:xfrm>
            <a:off x="5505708" y="3130274"/>
            <a:ext cx="29610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기업성장 및 의사결정</a:t>
            </a:r>
            <a:endParaRPr lang="en-US" altLang="ko-KR" sz="2400" b="1" spc="-15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+mn-cs"/>
            </a:endParaRPr>
          </a:p>
          <a:p>
            <a:r>
              <a:rPr lang="ko-KR" altLang="en-US" sz="2400" b="1" spc="-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데이터 센터 구축</a:t>
            </a:r>
            <a:endParaRPr lang="ko-KR" altLang="en-US" sz="2400" b="1" spc="-150" dirty="0">
              <a:latin typeface="+mn-ea"/>
              <a:ea typeface="+mn-ea"/>
            </a:endParaRPr>
          </a:p>
        </p:txBody>
      </p:sp>
      <p:pic>
        <p:nvPicPr>
          <p:cNvPr id="148" name="Picture 66" descr="eee-01">
            <a:extLst>
              <a:ext uri="{FF2B5EF4-FFF2-40B4-BE49-F238E27FC236}">
                <a16:creationId xmlns:a16="http://schemas.microsoft.com/office/drawing/2014/main" id="{747ADCD3-BCC2-4D4C-9EFD-6E2FED6D6E9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/>
          <a:srcRect l="-175" t="28464" r="-89" b="2550"/>
          <a:stretch>
            <a:fillRect/>
          </a:stretch>
        </p:blipFill>
        <p:spPr bwMode="auto">
          <a:xfrm rot="13958389">
            <a:off x="5943733" y="4609449"/>
            <a:ext cx="1341586" cy="21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" name="Picture 2" descr="Data Analysis Icon">
            <a:extLst>
              <a:ext uri="{FF2B5EF4-FFF2-40B4-BE49-F238E27FC236}">
                <a16:creationId xmlns:a16="http://schemas.microsoft.com/office/drawing/2014/main" id="{FC70B5D6-1CAE-4309-9CA1-092E96FFE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15" y="1731573"/>
            <a:ext cx="598141" cy="598141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22C9181B-FC77-4F8D-A21A-B6ABAAB87B57}"/>
              </a:ext>
            </a:extLst>
          </p:cNvPr>
          <p:cNvSpPr/>
          <p:nvPr/>
        </p:nvSpPr>
        <p:spPr>
          <a:xfrm>
            <a:off x="4251446" y="2100189"/>
            <a:ext cx="1025682" cy="4308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융합</a:t>
            </a: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구축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및 분석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44B909B-200B-4E4A-8F6A-88B9067E3562}"/>
              </a:ext>
            </a:extLst>
          </p:cNvPr>
          <p:cNvSpPr/>
          <p:nvPr/>
        </p:nvSpPr>
        <p:spPr>
          <a:xfrm>
            <a:off x="3724520" y="3810037"/>
            <a:ext cx="822549" cy="4308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시스템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환경 구축</a:t>
            </a:r>
          </a:p>
        </p:txBody>
      </p:sp>
      <p:pic>
        <p:nvPicPr>
          <p:cNvPr id="152" name="Picture 4" descr="tools Icon">
            <a:extLst>
              <a:ext uri="{FF2B5EF4-FFF2-40B4-BE49-F238E27FC236}">
                <a16:creationId xmlns:a16="http://schemas.microsoft.com/office/drawing/2014/main" id="{354E4FD5-5058-4299-B4CA-42647CC18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979" y="3286296"/>
            <a:ext cx="493831" cy="493831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8" descr="chart Icon">
            <a:extLst>
              <a:ext uri="{FF2B5EF4-FFF2-40B4-BE49-F238E27FC236}">
                <a16:creationId xmlns:a16="http://schemas.microsoft.com/office/drawing/2014/main" id="{E2E8B6EE-BD79-4BEE-BA83-FBE8B4B2E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606" y="4729556"/>
            <a:ext cx="658028" cy="6580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FA62F2FC-E43B-4C55-869F-B32ED6FA2250}"/>
              </a:ext>
            </a:extLst>
          </p:cNvPr>
          <p:cNvSpPr/>
          <p:nvPr/>
        </p:nvSpPr>
        <p:spPr>
          <a:xfrm>
            <a:off x="5469485" y="4843126"/>
            <a:ext cx="822549" cy="4308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특화된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정보제공</a:t>
            </a: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A8F414FA-423E-48B6-97D4-3CDAAFA3E53A}"/>
              </a:ext>
            </a:extLst>
          </p:cNvPr>
          <p:cNvCxnSpPr/>
          <p:nvPr/>
        </p:nvCxnSpPr>
        <p:spPr>
          <a:xfrm flipH="1">
            <a:off x="699653" y="1566360"/>
            <a:ext cx="2758248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oli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DFC0FD28-420E-4CBE-9E29-73495D7F0FBB}"/>
              </a:ext>
            </a:extLst>
          </p:cNvPr>
          <p:cNvCxnSpPr/>
          <p:nvPr/>
        </p:nvCxnSpPr>
        <p:spPr>
          <a:xfrm flipH="1" flipV="1">
            <a:off x="3436696" y="1566360"/>
            <a:ext cx="895923" cy="698938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olid"/>
            <a:headEnd type="oval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E56F2074-EF7A-4341-A3FF-B73EC645E3D5}"/>
              </a:ext>
            </a:extLst>
          </p:cNvPr>
          <p:cNvCxnSpPr/>
          <p:nvPr/>
        </p:nvCxnSpPr>
        <p:spPr>
          <a:xfrm flipH="1">
            <a:off x="679450" y="4262521"/>
            <a:ext cx="2473082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oli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82E4F5E3-0D32-4152-AB2C-4D244B999A7A}"/>
              </a:ext>
            </a:extLst>
          </p:cNvPr>
          <p:cNvCxnSpPr/>
          <p:nvPr/>
        </p:nvCxnSpPr>
        <p:spPr>
          <a:xfrm flipH="1">
            <a:off x="3140802" y="3780127"/>
            <a:ext cx="634552" cy="482394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olid"/>
            <a:headEnd type="oval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6D77858E-628A-424E-B19A-FC44D740861B}"/>
              </a:ext>
            </a:extLst>
          </p:cNvPr>
          <p:cNvCxnSpPr/>
          <p:nvPr/>
        </p:nvCxnSpPr>
        <p:spPr>
          <a:xfrm flipH="1">
            <a:off x="6958940" y="4686441"/>
            <a:ext cx="2473082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oli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734F8863-7571-4A21-A2A9-2EA014403318}"/>
              </a:ext>
            </a:extLst>
          </p:cNvPr>
          <p:cNvCxnSpPr/>
          <p:nvPr/>
        </p:nvCxnSpPr>
        <p:spPr>
          <a:xfrm flipV="1">
            <a:off x="6233394" y="4686441"/>
            <a:ext cx="725546" cy="439232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olid"/>
            <a:headEnd type="oval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타원 160">
            <a:extLst>
              <a:ext uri="{FF2B5EF4-FFF2-40B4-BE49-F238E27FC236}">
                <a16:creationId xmlns:a16="http://schemas.microsoft.com/office/drawing/2014/main" id="{59DCA83D-817E-4DEF-AA2C-05FCA7DF7F51}"/>
              </a:ext>
            </a:extLst>
          </p:cNvPr>
          <p:cNvSpPr/>
          <p:nvPr/>
        </p:nvSpPr>
        <p:spPr>
          <a:xfrm>
            <a:off x="9367972" y="4641441"/>
            <a:ext cx="90000" cy="9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spcAft>
                <a:spcPts val="300"/>
              </a:spcAft>
            </a:pP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399A745F-9A16-4B6F-A5B8-B76A92375850}"/>
              </a:ext>
            </a:extLst>
          </p:cNvPr>
          <p:cNvSpPr/>
          <p:nvPr/>
        </p:nvSpPr>
        <p:spPr>
          <a:xfrm>
            <a:off x="725581" y="1232903"/>
            <a:ext cx="2524635" cy="33855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b="1" dirty="0">
                <a:solidFill>
                  <a:srgbClr val="366A82"/>
                </a:solidFill>
                <a:latin typeface="+mn-ea"/>
                <a:ea typeface="+mn-ea"/>
              </a:rPr>
              <a:t>① 융합</a:t>
            </a:r>
            <a:r>
              <a:rPr lang="en-US" altLang="ko-KR" sz="1600" b="1" dirty="0">
                <a:solidFill>
                  <a:srgbClr val="366A82"/>
                </a:solidFill>
                <a:latin typeface="+mn-ea"/>
                <a:ea typeface="+mn-ea"/>
              </a:rPr>
              <a:t>DB</a:t>
            </a:r>
            <a:r>
              <a:rPr lang="ko-KR" altLang="en-US" sz="1600" b="1" dirty="0">
                <a:solidFill>
                  <a:srgbClr val="366A82"/>
                </a:solidFill>
                <a:latin typeface="+mn-ea"/>
                <a:ea typeface="+mn-ea"/>
              </a:rPr>
              <a:t>구축 및 분석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E66F48C8-B1DE-490A-8F55-A4741794C2C2}"/>
              </a:ext>
            </a:extLst>
          </p:cNvPr>
          <p:cNvSpPr/>
          <p:nvPr/>
        </p:nvSpPr>
        <p:spPr>
          <a:xfrm>
            <a:off x="725582" y="3917208"/>
            <a:ext cx="2426950" cy="33855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b="1" dirty="0">
                <a:solidFill>
                  <a:srgbClr val="366A82"/>
                </a:solidFill>
                <a:latin typeface="+mn-ea"/>
                <a:ea typeface="+mn-ea"/>
              </a:rPr>
              <a:t>② 시스템 환경 구축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AC5357F-ED72-4724-AF78-0734BBFF63FA}"/>
              </a:ext>
            </a:extLst>
          </p:cNvPr>
          <p:cNvSpPr/>
          <p:nvPr/>
        </p:nvSpPr>
        <p:spPr>
          <a:xfrm>
            <a:off x="7106625" y="4370728"/>
            <a:ext cx="2309487" cy="33855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b="1" dirty="0">
                <a:solidFill>
                  <a:srgbClr val="366A82"/>
                </a:solidFill>
                <a:latin typeface="+mn-ea"/>
                <a:ea typeface="+mn-ea"/>
              </a:rPr>
              <a:t>③ 혁신서비스 제공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75670A4-52E1-408C-90B3-37B2DE08013F}"/>
              </a:ext>
            </a:extLst>
          </p:cNvPr>
          <p:cNvSpPr/>
          <p:nvPr/>
        </p:nvSpPr>
        <p:spPr>
          <a:xfrm>
            <a:off x="650806" y="1601207"/>
            <a:ext cx="3278642" cy="6001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85725" indent="-85725" latinLnBrk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신용정보</a:t>
            </a:r>
            <a:r>
              <a:rPr lang="en-US" altLang="ko-KR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기업정보</a:t>
            </a:r>
            <a:r>
              <a:rPr lang="en-US" altLang="ko-KR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, IP,</a:t>
            </a:r>
            <a:r>
              <a:rPr lang="ko-KR" altLang="en-US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 기업문화</a:t>
            </a:r>
            <a:r>
              <a:rPr lang="en-US" altLang="ko-KR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, </a:t>
            </a:r>
            <a:br>
              <a:rPr lang="en-US" altLang="ko-KR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ko-KR" altLang="en-US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프로젝트정보를 통한</a:t>
            </a:r>
            <a:r>
              <a:rPr lang="en-US" altLang="ko-KR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기업융합 </a:t>
            </a:r>
            <a:r>
              <a:rPr lang="en-US" altLang="ko-KR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DB</a:t>
            </a:r>
            <a:r>
              <a:rPr lang="ko-KR" altLang="en-US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구축</a:t>
            </a:r>
          </a:p>
          <a:p>
            <a:pPr marL="85725" indent="-85725" latinLnBrk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산업별 기업성장지수 알고리즘 개발</a:t>
            </a:r>
            <a:endParaRPr lang="ko-KR" altLang="en-US" sz="1100" b="1" kern="0" spc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ea typeface="+mn-ea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C854A28F-34DA-426A-A1BF-BDFD4BAE2AA2}"/>
              </a:ext>
            </a:extLst>
          </p:cNvPr>
          <p:cNvSpPr/>
          <p:nvPr/>
        </p:nvSpPr>
        <p:spPr>
          <a:xfrm>
            <a:off x="6931794" y="4713098"/>
            <a:ext cx="2559870" cy="4308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85725" indent="-85725" latinLnBrk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1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rPr>
              <a:t>성장지수 </a:t>
            </a:r>
            <a:r>
              <a:rPr lang="en-US" altLang="ko-KR" sz="1100" b="1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rPr>
              <a:t>/ </a:t>
            </a:r>
            <a:r>
              <a:rPr lang="ko-KR" altLang="en-US" sz="1100" b="1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rPr>
              <a:t>경영진단 </a:t>
            </a:r>
            <a:r>
              <a:rPr lang="en-US" altLang="ko-KR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파생상품에서 의사 결정을 위한 혁신서비스 제공</a:t>
            </a:r>
            <a:endParaRPr lang="ko-KR" altLang="en-US" sz="1100" b="1" kern="0" spc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ea typeface="+mn-ea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9405E54-E24B-4E16-97BD-140D5FEEFEDA}"/>
              </a:ext>
            </a:extLst>
          </p:cNvPr>
          <p:cNvSpPr/>
          <p:nvPr/>
        </p:nvSpPr>
        <p:spPr>
          <a:xfrm>
            <a:off x="691709" y="4270743"/>
            <a:ext cx="2963804" cy="7694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85725" indent="-85725" latinLnBrk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Hadoop Eco System </a:t>
            </a:r>
            <a:r>
              <a:rPr lang="ko-KR" altLang="en-US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기반 </a:t>
            </a:r>
            <a:br>
              <a:rPr lang="en-US" altLang="ko-KR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ko-KR" altLang="en-US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빅데이터 시스템 구축 </a:t>
            </a:r>
            <a:r>
              <a:rPr lang="en-US" altLang="ko-KR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(Hadoop 2.6</a:t>
            </a:r>
            <a:r>
              <a:rPr lang="ko-KR" altLang="en-US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적용</a:t>
            </a:r>
            <a:r>
              <a:rPr lang="en-US" altLang="ko-KR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85725" indent="-85725" latinLnBrk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수집</a:t>
            </a:r>
            <a:r>
              <a:rPr lang="en-US" altLang="ko-KR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가공</a:t>
            </a:r>
            <a:r>
              <a:rPr lang="en-US" altLang="ko-KR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융합</a:t>
            </a:r>
            <a:r>
              <a:rPr lang="en-US" altLang="ko-KR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분석</a:t>
            </a:r>
            <a:r>
              <a:rPr lang="en-US" altLang="ko-KR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/Web</a:t>
            </a:r>
            <a:r>
              <a:rPr lang="ko-KR" altLang="en-US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서비스 </a:t>
            </a:r>
            <a:endParaRPr lang="en-US" altLang="ko-KR" sz="1100" b="1" kern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marL="85725" indent="-85725" latinLnBrk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시스템으로 구성</a:t>
            </a:r>
            <a:endParaRPr lang="ko-KR" altLang="en-US" sz="1100" b="1" kern="0" spc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ea typeface="+mn-ea"/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B1F3162A-BFE4-4AD7-AF88-7DA1A97BE116}"/>
              </a:ext>
            </a:extLst>
          </p:cNvPr>
          <p:cNvSpPr/>
          <p:nvPr/>
        </p:nvSpPr>
        <p:spPr>
          <a:xfrm>
            <a:off x="632367" y="1520732"/>
            <a:ext cx="90000" cy="9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spcAft>
                <a:spcPts val="300"/>
              </a:spcAft>
            </a:pP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6D74A1EE-8F8B-4456-A613-CD625A69AB2C}"/>
              </a:ext>
            </a:extLst>
          </p:cNvPr>
          <p:cNvSpPr/>
          <p:nvPr/>
        </p:nvSpPr>
        <p:spPr>
          <a:xfrm>
            <a:off x="634541" y="4217521"/>
            <a:ext cx="90000" cy="9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spcAft>
                <a:spcPts val="300"/>
              </a:spcAft>
            </a:pP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70" name="그림 169">
            <a:extLst>
              <a:ext uri="{FF2B5EF4-FFF2-40B4-BE49-F238E27FC236}">
                <a16:creationId xmlns:a16="http://schemas.microsoft.com/office/drawing/2014/main" id="{0E6EADD2-410D-4797-8F53-5DF351EF62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6854" y="2248774"/>
            <a:ext cx="2754435" cy="1283397"/>
          </a:xfrm>
          <a:prstGeom prst="rect">
            <a:avLst/>
          </a:prstGeom>
        </p:spPr>
      </p:pic>
      <p:pic>
        <p:nvPicPr>
          <p:cNvPr id="171" name="그림 170">
            <a:extLst>
              <a:ext uri="{FF2B5EF4-FFF2-40B4-BE49-F238E27FC236}">
                <a16:creationId xmlns:a16="http://schemas.microsoft.com/office/drawing/2014/main" id="{FF0529F2-C2A6-46CC-82BD-1AE060A461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4953" y="5086310"/>
            <a:ext cx="2694528" cy="1338743"/>
          </a:xfrm>
          <a:prstGeom prst="rect">
            <a:avLst/>
          </a:prstGeom>
        </p:spPr>
      </p:pic>
      <p:pic>
        <p:nvPicPr>
          <p:cNvPr id="172" name="그림 171" descr="스크린샷이(가) 표시된 사진&#10;&#10;자동 생성된 설명">
            <a:extLst>
              <a:ext uri="{FF2B5EF4-FFF2-40B4-BE49-F238E27FC236}">
                <a16:creationId xmlns:a16="http://schemas.microsoft.com/office/drawing/2014/main" id="{BD13F1E1-E7B3-433A-B6B1-C0038E7AA8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713" y="5157510"/>
            <a:ext cx="2410595" cy="1267543"/>
          </a:xfrm>
          <a:prstGeom prst="rect">
            <a:avLst/>
          </a:prstGeom>
        </p:spPr>
      </p:pic>
      <p:sp>
        <p:nvSpPr>
          <p:cNvPr id="47" name="Rectangle 8">
            <a:extLst>
              <a:ext uri="{FF2B5EF4-FFF2-40B4-BE49-F238E27FC236}">
                <a16:creationId xmlns:a16="http://schemas.microsoft.com/office/drawing/2014/main" id="{DF228C3F-93EA-4E9E-A4CE-A889C8599D0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368821" y="131928"/>
            <a:ext cx="4733798" cy="38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Ⅰ.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기업성장 빅데이터</a:t>
            </a:r>
          </a:p>
        </p:txBody>
      </p:sp>
      <p:pic>
        <p:nvPicPr>
          <p:cNvPr id="48" name="Picture 2" descr="https://lh5.googleusercontent.com/Ww4Ce4V18Amr_nYO9cu1oO8KJ7yu8Kc3CEGfJklRY-2VDs_vwDlrGXtp8Oys0QHDajx4NvM57IjU8Ww-OJfDKgauGytYAXMBxPSnPKVXNF5Pb9KDCQ6Ff9oamNyFEzrEoGBVDcsgT-w">
            <a:extLst>
              <a:ext uri="{FF2B5EF4-FFF2-40B4-BE49-F238E27FC236}">
                <a16:creationId xmlns:a16="http://schemas.microsoft.com/office/drawing/2014/main" id="{283A75BC-9DFF-43C1-822C-74D23518A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54" y="28223"/>
            <a:ext cx="699788" cy="33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04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1"/>
          <p:cNvSpPr/>
          <p:nvPr>
            <p:custDataLst>
              <p:tags r:id="rId1"/>
            </p:custDataLst>
          </p:nvPr>
        </p:nvSpPr>
        <p:spPr>
          <a:xfrm>
            <a:off x="0" y="625521"/>
            <a:ext cx="9906000" cy="387706"/>
          </a:xfrm>
          <a:prstGeom prst="rect">
            <a:avLst/>
          </a:prstGeom>
          <a:solidFill>
            <a:srgbClr val="D9D9D9">
              <a:alpha val="72157"/>
            </a:srgbClr>
          </a:solidFill>
          <a:ln w="8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68777" y="635522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>
              <a:defRPr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pc="0" dirty="0"/>
              <a:t>03.  </a:t>
            </a:r>
            <a:r>
              <a:rPr lang="ko-KR" altLang="en-US" spc="0" dirty="0"/>
              <a:t>연구개발 최종목표</a:t>
            </a:r>
            <a:endParaRPr lang="ko-KR" altLang="en-US" sz="1600" spc="0" dirty="0"/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91DAF16F-D4AC-4DA2-B62F-C80C83B4316D}"/>
              </a:ext>
            </a:extLst>
          </p:cNvPr>
          <p:cNvSpPr/>
          <p:nvPr/>
        </p:nvSpPr>
        <p:spPr>
          <a:xfrm>
            <a:off x="1825212" y="3512044"/>
            <a:ext cx="7217810" cy="26595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b="1" kern="0" spc="-150" dirty="0">
                <a:solidFill>
                  <a:srgbClr val="006699"/>
                </a:solidFill>
                <a:latin typeface="+mn-ea"/>
                <a:cs typeface="ＭＳ Ｐゴシック" charset="0"/>
              </a:rPr>
              <a:t> </a:t>
            </a: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A1FABA3D-C4C5-4A39-A75E-030E14D9C255}"/>
              </a:ext>
            </a:extLst>
          </p:cNvPr>
          <p:cNvSpPr/>
          <p:nvPr/>
        </p:nvSpPr>
        <p:spPr>
          <a:xfrm>
            <a:off x="1836331" y="2498069"/>
            <a:ext cx="7206691" cy="7496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b="1" kern="0" spc="-150" dirty="0">
                <a:solidFill>
                  <a:srgbClr val="006699"/>
                </a:solidFill>
                <a:latin typeface="+mn-ea"/>
                <a:cs typeface="ＭＳ Ｐゴシック" charset="0"/>
              </a:rPr>
              <a:t> </a:t>
            </a: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0A1369C0-45BA-47B4-BDF9-080596780CBC}"/>
              </a:ext>
            </a:extLst>
          </p:cNvPr>
          <p:cNvSpPr/>
          <p:nvPr/>
        </p:nvSpPr>
        <p:spPr>
          <a:xfrm>
            <a:off x="1836331" y="1350856"/>
            <a:ext cx="7217810" cy="848387"/>
          </a:xfrm>
          <a:prstGeom prst="rect">
            <a:avLst/>
          </a:prstGeom>
          <a:pattFill prst="ltUpDiag">
            <a:fgClr>
              <a:srgbClr val="3498DB"/>
            </a:fgClr>
            <a:bgClr>
              <a:srgbClr val="366A82"/>
            </a:bgClr>
          </a:pattFill>
          <a:ln w="76200"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기술기반 기업의 지속성장 지원을 위한 정형</a:t>
            </a:r>
            <a:r>
              <a:rPr lang="en-US" altLang="ko-KR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</a:t>
            </a:r>
            <a:r>
              <a:rPr lang="ko-KR" altLang="en-US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비정형 </a:t>
            </a:r>
            <a:endParaRPr lang="en-US" altLang="ko-KR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 연계기반 기업성장 데이터 센터 구축</a:t>
            </a:r>
            <a:endParaRPr lang="ko-KR" altLang="en-US" b="1" spc="-15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97" name="줄무늬가 있는 오른쪽 화살표 308">
            <a:extLst>
              <a:ext uri="{FF2B5EF4-FFF2-40B4-BE49-F238E27FC236}">
                <a16:creationId xmlns:a16="http://schemas.microsoft.com/office/drawing/2014/main" id="{3A747B8C-31EF-4501-99C8-9D946E0EDC29}"/>
              </a:ext>
            </a:extLst>
          </p:cNvPr>
          <p:cNvSpPr/>
          <p:nvPr/>
        </p:nvSpPr>
        <p:spPr>
          <a:xfrm rot="16200000">
            <a:off x="5111535" y="3028545"/>
            <a:ext cx="264155" cy="718803"/>
          </a:xfrm>
          <a:prstGeom prst="stripedRightArrow">
            <a:avLst>
              <a:gd name="adj1" fmla="val 55063"/>
              <a:gd name="adj2" fmla="val 50000"/>
            </a:avLst>
          </a:prstGeom>
          <a:solidFill>
            <a:srgbClr val="7CCA62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99" name="모서리가 둥근 직사각형 309">
            <a:extLst>
              <a:ext uri="{FF2B5EF4-FFF2-40B4-BE49-F238E27FC236}">
                <a16:creationId xmlns:a16="http://schemas.microsoft.com/office/drawing/2014/main" id="{5A019866-5FC2-4A24-85B6-311EBFBE72FB}"/>
              </a:ext>
            </a:extLst>
          </p:cNvPr>
          <p:cNvSpPr/>
          <p:nvPr/>
        </p:nvSpPr>
        <p:spPr>
          <a:xfrm>
            <a:off x="569983" y="2498069"/>
            <a:ext cx="1123093" cy="436340"/>
          </a:xfrm>
          <a:prstGeom prst="roundRect">
            <a:avLst>
              <a:gd name="adj" fmla="val 50000"/>
            </a:avLst>
          </a:prstGeom>
          <a:solidFill>
            <a:srgbClr val="798A94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spc="-15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목적</a:t>
            </a:r>
            <a:endParaRPr lang="en-US" altLang="ko-KR" sz="1500" b="1" spc="-15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00" name="모서리가 둥근 직사각형 310">
            <a:extLst>
              <a:ext uri="{FF2B5EF4-FFF2-40B4-BE49-F238E27FC236}">
                <a16:creationId xmlns:a16="http://schemas.microsoft.com/office/drawing/2014/main" id="{828B8684-52DF-4AF4-9D6F-211D04663A64}"/>
              </a:ext>
            </a:extLst>
          </p:cNvPr>
          <p:cNvSpPr/>
          <p:nvPr/>
        </p:nvSpPr>
        <p:spPr>
          <a:xfrm>
            <a:off x="568777" y="1368863"/>
            <a:ext cx="1123093" cy="786922"/>
          </a:xfrm>
          <a:prstGeom prst="roundRect">
            <a:avLst>
              <a:gd name="adj" fmla="val 34937"/>
            </a:avLst>
          </a:prstGeom>
          <a:solidFill>
            <a:srgbClr val="366A82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spc="-150" dirty="0">
                <a:solidFill>
                  <a:schemeClr val="lt1"/>
                </a:solidFill>
                <a:latin typeface="+mn-ea"/>
              </a:rPr>
              <a:t>최종 목표</a:t>
            </a:r>
            <a:endParaRPr lang="en-US" altLang="ko-KR" sz="1500" b="1" spc="-150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301" name="모서리가 둥근 직사각형 311">
            <a:extLst>
              <a:ext uri="{FF2B5EF4-FFF2-40B4-BE49-F238E27FC236}">
                <a16:creationId xmlns:a16="http://schemas.microsoft.com/office/drawing/2014/main" id="{57F43968-7E1F-473F-BF3E-C049F31D0C2C}"/>
              </a:ext>
            </a:extLst>
          </p:cNvPr>
          <p:cNvSpPr/>
          <p:nvPr/>
        </p:nvSpPr>
        <p:spPr>
          <a:xfrm>
            <a:off x="569231" y="3520024"/>
            <a:ext cx="1132187" cy="43634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spc="-150" dirty="0">
                <a:solidFill>
                  <a:schemeClr val="lt1"/>
                </a:solidFill>
                <a:latin typeface="+mn-ea"/>
              </a:rPr>
              <a:t>추진전략</a:t>
            </a:r>
            <a:endParaRPr lang="en-US" altLang="ko-KR" sz="1500" b="1" spc="-150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302" name="모서리가 둥근 직사각형 316">
            <a:extLst>
              <a:ext uri="{FF2B5EF4-FFF2-40B4-BE49-F238E27FC236}">
                <a16:creationId xmlns:a16="http://schemas.microsoft.com/office/drawing/2014/main" id="{30A9A77F-56E4-461D-9A65-0CB40C872734}"/>
              </a:ext>
            </a:extLst>
          </p:cNvPr>
          <p:cNvSpPr/>
          <p:nvPr/>
        </p:nvSpPr>
        <p:spPr>
          <a:xfrm>
            <a:off x="1900941" y="3623671"/>
            <a:ext cx="425530" cy="373443"/>
          </a:xfrm>
          <a:prstGeom prst="roundRect">
            <a:avLst/>
          </a:prstGeom>
          <a:pattFill prst="ltUpDiag">
            <a:fgClr>
              <a:schemeClr val="accent3">
                <a:lumMod val="75000"/>
              </a:schemeClr>
            </a:fgClr>
            <a:bgClr>
              <a:schemeClr val="accent3">
                <a:lumMod val="50000"/>
              </a:schemeClr>
            </a:bgClr>
          </a:patt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endParaRPr lang="ko-KR" altLang="en-US" sz="20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03" name="모서리가 둥근 직사각형 317">
            <a:extLst>
              <a:ext uri="{FF2B5EF4-FFF2-40B4-BE49-F238E27FC236}">
                <a16:creationId xmlns:a16="http://schemas.microsoft.com/office/drawing/2014/main" id="{B7E5DB06-8ED3-4266-BAD8-EB0898E4A93B}"/>
              </a:ext>
            </a:extLst>
          </p:cNvPr>
          <p:cNvSpPr/>
          <p:nvPr/>
        </p:nvSpPr>
        <p:spPr>
          <a:xfrm>
            <a:off x="2367166" y="3623671"/>
            <a:ext cx="1787769" cy="37344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경영진단을 위한 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지식베이스프레임워크설계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4" name="모서리가 둥근 직사각형 318">
            <a:extLst>
              <a:ext uri="{FF2B5EF4-FFF2-40B4-BE49-F238E27FC236}">
                <a16:creationId xmlns:a16="http://schemas.microsoft.com/office/drawing/2014/main" id="{BE71C4D3-A34F-47F7-BBE5-8E9A5CDA74E4}"/>
              </a:ext>
            </a:extLst>
          </p:cNvPr>
          <p:cNvSpPr/>
          <p:nvPr/>
        </p:nvSpPr>
        <p:spPr>
          <a:xfrm>
            <a:off x="6687721" y="3623671"/>
            <a:ext cx="426889" cy="373443"/>
          </a:xfrm>
          <a:prstGeom prst="roundRect">
            <a:avLst/>
          </a:prstGeom>
          <a:pattFill prst="ltUpDiag">
            <a:fgClr>
              <a:schemeClr val="accent3">
                <a:lumMod val="75000"/>
              </a:schemeClr>
            </a:fgClr>
            <a:bgClr>
              <a:schemeClr val="accent3">
                <a:lumMod val="50000"/>
              </a:schemeClr>
            </a:bgClr>
          </a:patt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endParaRPr lang="ko-KR" altLang="en-US" sz="20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05" name="모서리가 둥근 직사각형 319">
            <a:extLst>
              <a:ext uri="{FF2B5EF4-FFF2-40B4-BE49-F238E27FC236}">
                <a16:creationId xmlns:a16="http://schemas.microsoft.com/office/drawing/2014/main" id="{3D1F4F72-C595-449D-835E-21CE9450E782}"/>
              </a:ext>
            </a:extLst>
          </p:cNvPr>
          <p:cNvSpPr/>
          <p:nvPr/>
        </p:nvSpPr>
        <p:spPr>
          <a:xfrm>
            <a:off x="7140037" y="3623671"/>
            <a:ext cx="1833199" cy="37344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기업정보분석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스마트 컨설팅을 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위한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멀티빅데이터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생성</a:t>
            </a:r>
          </a:p>
        </p:txBody>
      </p:sp>
      <p:sp>
        <p:nvSpPr>
          <p:cNvPr id="306" name="모서리가 둥근 직사각형 320">
            <a:extLst>
              <a:ext uri="{FF2B5EF4-FFF2-40B4-BE49-F238E27FC236}">
                <a16:creationId xmlns:a16="http://schemas.microsoft.com/office/drawing/2014/main" id="{033209A0-BBA8-468B-BA48-AF337783774C}"/>
              </a:ext>
            </a:extLst>
          </p:cNvPr>
          <p:cNvSpPr/>
          <p:nvPr/>
        </p:nvSpPr>
        <p:spPr>
          <a:xfrm>
            <a:off x="4307201" y="3623671"/>
            <a:ext cx="424171" cy="373443"/>
          </a:xfrm>
          <a:prstGeom prst="roundRect">
            <a:avLst/>
          </a:prstGeom>
          <a:pattFill prst="ltUpDiag">
            <a:fgClr>
              <a:schemeClr val="accent3">
                <a:lumMod val="75000"/>
              </a:schemeClr>
            </a:fgClr>
            <a:bgClr>
              <a:schemeClr val="accent3">
                <a:lumMod val="50000"/>
              </a:schemeClr>
            </a:bgClr>
          </a:patt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endParaRPr lang="ko-KR" altLang="en-US" sz="20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07" name="모서리가 둥근 직사각형 321">
            <a:extLst>
              <a:ext uri="{FF2B5EF4-FFF2-40B4-BE49-F238E27FC236}">
                <a16:creationId xmlns:a16="http://schemas.microsoft.com/office/drawing/2014/main" id="{985772E8-104C-4F6A-A3A5-613A0B98A180}"/>
              </a:ext>
            </a:extLst>
          </p:cNvPr>
          <p:cNvSpPr/>
          <p:nvPr/>
        </p:nvSpPr>
        <p:spPr>
          <a:xfrm>
            <a:off x="4792549" y="3623671"/>
            <a:ext cx="1783691" cy="37344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빅데이터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통합수집 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기술 개발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42ECB097-5ABC-40B3-89B0-977F57EB678B}"/>
              </a:ext>
            </a:extLst>
          </p:cNvPr>
          <p:cNvSpPr/>
          <p:nvPr/>
        </p:nvSpPr>
        <p:spPr>
          <a:xfrm>
            <a:off x="6729209" y="5506118"/>
            <a:ext cx="2255443" cy="26417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정형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800" b="1">
                <a:solidFill>
                  <a:schemeClr val="tx1"/>
                </a:solidFill>
                <a:latin typeface="+mn-ea"/>
              </a:rPr>
              <a:t>비정형 기반 의미정보인식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b="1">
                <a:solidFill>
                  <a:schemeClr val="tx1"/>
                </a:solidFill>
                <a:latin typeface="+mn-ea"/>
              </a:rPr>
              <a:t>분석기술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AB26A730-8B5D-4245-BCC9-C97A7F8DEAD3}"/>
              </a:ext>
            </a:extLst>
          </p:cNvPr>
          <p:cNvSpPr/>
          <p:nvPr/>
        </p:nvSpPr>
        <p:spPr>
          <a:xfrm>
            <a:off x="6717793" y="5188711"/>
            <a:ext cx="2255443" cy="26573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기업 미래성장성 분석 위한 </a:t>
            </a:r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기업프로파일링기술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10" name="그룹 2">
            <a:extLst>
              <a:ext uri="{FF2B5EF4-FFF2-40B4-BE49-F238E27FC236}">
                <a16:creationId xmlns:a16="http://schemas.microsoft.com/office/drawing/2014/main" id="{E9A290D1-964B-41E7-81E1-C9A9DA43566E}"/>
              </a:ext>
            </a:extLst>
          </p:cNvPr>
          <p:cNvGrpSpPr>
            <a:grpSpLocks/>
          </p:cNvGrpSpPr>
          <p:nvPr/>
        </p:nvGrpSpPr>
        <p:grpSpPr bwMode="auto">
          <a:xfrm>
            <a:off x="4365660" y="5206034"/>
            <a:ext cx="2250006" cy="861373"/>
            <a:chOff x="3294063" y="4765675"/>
            <a:chExt cx="2627312" cy="641350"/>
          </a:xfrm>
        </p:grpSpPr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FF7B43DD-D9EC-4CFD-8E80-53CD340D6066}"/>
                </a:ext>
              </a:extLst>
            </p:cNvPr>
            <p:cNvSpPr/>
            <p:nvPr/>
          </p:nvSpPr>
          <p:spPr>
            <a:xfrm>
              <a:off x="3295651" y="4765675"/>
              <a:ext cx="2625724" cy="189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기업 지속성장 수집 시스템 구축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defRPr/>
              </a:pPr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(DB </a:t>
              </a:r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및 </a:t>
              </a:r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S/W </a:t>
              </a:r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설계 및 개발</a:t>
              </a:r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B29C9F71-57AC-406F-A7EC-565138A7D1EE}"/>
                </a:ext>
              </a:extLst>
            </p:cNvPr>
            <p:cNvSpPr/>
            <p:nvPr/>
          </p:nvSpPr>
          <p:spPr>
            <a:xfrm>
              <a:off x="3294063" y="5222332"/>
              <a:ext cx="2625724" cy="1846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latinLnBrk="1">
                <a:defRPr/>
              </a:pPr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기업성장 의사결정 엔진 및 서비스 </a:t>
              </a:r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BM</a:t>
              </a:r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개발</a:t>
              </a:r>
            </a:p>
          </p:txBody>
        </p:sp>
      </p:grp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3EA70962-7684-4E15-9BAC-A28C7C5505FD}"/>
              </a:ext>
            </a:extLst>
          </p:cNvPr>
          <p:cNvSpPr/>
          <p:nvPr/>
        </p:nvSpPr>
        <p:spPr>
          <a:xfrm>
            <a:off x="2042132" y="5212849"/>
            <a:ext cx="2134447" cy="2480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비즈니스모델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가치프로세스 모델정립</a:t>
            </a:r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FE7A7B8A-D610-4021-AA23-E66BD49E9BD5}"/>
              </a:ext>
            </a:extLst>
          </p:cNvPr>
          <p:cNvSpPr/>
          <p:nvPr/>
        </p:nvSpPr>
        <p:spPr>
          <a:xfrm>
            <a:off x="2040773" y="5819353"/>
            <a:ext cx="2135805" cy="2480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의사결정 지식베이스 프레임워크설계 </a:t>
            </a: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64BE1BFB-9311-45EF-B92C-80779053F3F0}"/>
              </a:ext>
            </a:extLst>
          </p:cNvPr>
          <p:cNvSpPr/>
          <p:nvPr/>
        </p:nvSpPr>
        <p:spPr>
          <a:xfrm>
            <a:off x="2040773" y="5515420"/>
            <a:ext cx="2135805" cy="2480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시장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경제성분석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사업화전략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 모델정립</a:t>
            </a:r>
          </a:p>
        </p:txBody>
      </p:sp>
      <p:sp>
        <p:nvSpPr>
          <p:cNvPr id="316" name="줄무늬가 있는 오른쪽 화살표 330">
            <a:extLst>
              <a:ext uri="{FF2B5EF4-FFF2-40B4-BE49-F238E27FC236}">
                <a16:creationId xmlns:a16="http://schemas.microsoft.com/office/drawing/2014/main" id="{573380B8-A3B0-468A-9787-A1995B0F196E}"/>
              </a:ext>
            </a:extLst>
          </p:cNvPr>
          <p:cNvSpPr/>
          <p:nvPr/>
        </p:nvSpPr>
        <p:spPr>
          <a:xfrm rot="16200000">
            <a:off x="5081797" y="1995280"/>
            <a:ext cx="264155" cy="718803"/>
          </a:xfrm>
          <a:prstGeom prst="stripedRightArrow">
            <a:avLst>
              <a:gd name="adj1" fmla="val 55063"/>
              <a:gd name="adj2" fmla="val 50000"/>
            </a:avLst>
          </a:prstGeom>
          <a:solidFill>
            <a:srgbClr val="7CCA62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AD8C71F5-377E-4B0C-93EF-F0BB503E7844}"/>
              </a:ext>
            </a:extLst>
          </p:cNvPr>
          <p:cNvSpPr txBox="1"/>
          <p:nvPr/>
        </p:nvSpPr>
        <p:spPr>
          <a:xfrm rot="16200000">
            <a:off x="6751478" y="4818646"/>
            <a:ext cx="146856" cy="250319"/>
          </a:xfrm>
          <a:prstGeom prst="round2SameRect">
            <a:avLst>
              <a:gd name="adj1" fmla="val 26766"/>
              <a:gd name="adj2" fmla="val 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indent="361950" defTabSz="914400" fontAlgn="auto" latinLnBrk="1">
              <a:spcBef>
                <a:spcPts val="0"/>
              </a:spcBef>
              <a:spcAft>
                <a:spcPts val="0"/>
              </a:spcAft>
              <a:defRPr kumimoji="1" sz="1200" ker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defRPr>
            </a:lvl1pPr>
          </a:lstStyle>
          <a:p>
            <a:pPr indent="0">
              <a:lnSpc>
                <a:spcPct val="120000"/>
              </a:lnSpc>
            </a:pPr>
            <a:endParaRPr lang="ko-KR" altLang="en-US" sz="1600" b="1" spc="-150" dirty="0">
              <a:solidFill>
                <a:srgbClr val="006699"/>
              </a:solidFill>
              <a:latin typeface="+mn-ea"/>
              <a:ea typeface="+mn-ea"/>
            </a:endParaRPr>
          </a:p>
        </p:txBody>
      </p: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8EE71695-9A36-4BC9-851C-60ECC07F1E44}"/>
              </a:ext>
            </a:extLst>
          </p:cNvPr>
          <p:cNvGrpSpPr/>
          <p:nvPr/>
        </p:nvGrpSpPr>
        <p:grpSpPr>
          <a:xfrm>
            <a:off x="6696623" y="4064720"/>
            <a:ext cx="2275571" cy="1020749"/>
            <a:chOff x="1411906" y="699069"/>
            <a:chExt cx="4698093" cy="2572108"/>
          </a:xfrm>
        </p:grpSpPr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EA5A24E2-28D6-4088-9019-7E693D2D49E6}"/>
                </a:ext>
              </a:extLst>
            </p:cNvPr>
            <p:cNvSpPr txBox="1"/>
            <p:nvPr/>
          </p:nvSpPr>
          <p:spPr>
            <a:xfrm>
              <a:off x="1411906" y="699069"/>
              <a:ext cx="4698093" cy="25721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en-US"/>
              </a:defPPr>
              <a:lvl1pPr indent="361950" defTabSz="914400" fontAlgn="auto" latinLnBrk="1">
                <a:spcBef>
                  <a:spcPts val="0"/>
                </a:spcBef>
                <a:spcAft>
                  <a:spcPts val="0"/>
                </a:spcAft>
                <a:defRPr kumimoji="1" sz="12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indent="0">
                <a:lnSpc>
                  <a:spcPct val="120000"/>
                </a:lnSpc>
              </a:pPr>
              <a:endParaRPr lang="ko-KR" altLang="en-US" sz="1600" b="1" spc="-150" dirty="0">
                <a:solidFill>
                  <a:srgbClr val="006699"/>
                </a:solidFill>
                <a:latin typeface="+mn-ea"/>
                <a:ea typeface="+mn-ea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2EA9B2D5-7844-4F48-8EB7-160AC14E36AE}"/>
                </a:ext>
              </a:extLst>
            </p:cNvPr>
            <p:cNvSpPr txBox="1"/>
            <p:nvPr/>
          </p:nvSpPr>
          <p:spPr>
            <a:xfrm rot="16200000">
              <a:off x="1624630" y="1073387"/>
              <a:ext cx="370051" cy="516802"/>
            </a:xfrm>
            <a:prstGeom prst="round2SameRect">
              <a:avLst>
                <a:gd name="adj1" fmla="val 26766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en-US"/>
              </a:defPPr>
              <a:lvl1pPr indent="361950" defTabSz="914400" fontAlgn="auto" latinLnBrk="1">
                <a:spcBef>
                  <a:spcPts val="0"/>
                </a:spcBef>
                <a:spcAft>
                  <a:spcPts val="0"/>
                </a:spcAft>
                <a:defRPr kumimoji="1" sz="12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indent="0">
                <a:lnSpc>
                  <a:spcPct val="120000"/>
                </a:lnSpc>
              </a:pPr>
              <a:endParaRPr lang="ko-KR" altLang="en-US" sz="1600" b="1" spc="-150" dirty="0">
                <a:solidFill>
                  <a:srgbClr val="006699"/>
                </a:solidFill>
                <a:latin typeface="+mn-ea"/>
                <a:ea typeface="+mn-ea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DF317D7D-B007-4B73-A6A5-D668E73332BB}"/>
                </a:ext>
              </a:extLst>
            </p:cNvPr>
            <p:cNvSpPr txBox="1"/>
            <p:nvPr/>
          </p:nvSpPr>
          <p:spPr>
            <a:xfrm rot="16200000">
              <a:off x="1624630" y="1480311"/>
              <a:ext cx="370051" cy="516802"/>
            </a:xfrm>
            <a:prstGeom prst="round2SameRect">
              <a:avLst>
                <a:gd name="adj1" fmla="val 26766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en-US"/>
              </a:defPPr>
              <a:lvl1pPr indent="361950" defTabSz="914400" fontAlgn="auto" latinLnBrk="1">
                <a:spcBef>
                  <a:spcPts val="0"/>
                </a:spcBef>
                <a:spcAft>
                  <a:spcPts val="0"/>
                </a:spcAft>
                <a:defRPr kumimoji="1" sz="12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indent="0">
                <a:lnSpc>
                  <a:spcPct val="120000"/>
                </a:lnSpc>
              </a:pPr>
              <a:endParaRPr lang="ko-KR" altLang="en-US" sz="1600" b="1" spc="-150" dirty="0">
                <a:solidFill>
                  <a:srgbClr val="006699"/>
                </a:solidFill>
                <a:latin typeface="+mn-ea"/>
                <a:ea typeface="+mn-ea"/>
              </a:endParaRP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E56BBBC6-3274-442A-8AF3-35C54ECD457D}"/>
                </a:ext>
              </a:extLst>
            </p:cNvPr>
            <p:cNvSpPr txBox="1"/>
            <p:nvPr/>
          </p:nvSpPr>
          <p:spPr>
            <a:xfrm rot="16200000">
              <a:off x="1624630" y="2302199"/>
              <a:ext cx="370051" cy="516802"/>
            </a:xfrm>
            <a:prstGeom prst="round2SameRect">
              <a:avLst>
                <a:gd name="adj1" fmla="val 26766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en-US"/>
              </a:defPPr>
              <a:lvl1pPr indent="361950" defTabSz="914400" fontAlgn="auto" latinLnBrk="1">
                <a:spcBef>
                  <a:spcPts val="0"/>
                </a:spcBef>
                <a:spcAft>
                  <a:spcPts val="0"/>
                </a:spcAft>
                <a:defRPr kumimoji="1" sz="12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indent="0">
                <a:lnSpc>
                  <a:spcPct val="120000"/>
                </a:lnSpc>
              </a:pPr>
              <a:endParaRPr lang="ko-KR" altLang="en-US" sz="1600" b="1" spc="-150" dirty="0">
                <a:solidFill>
                  <a:srgbClr val="006699"/>
                </a:solidFill>
                <a:latin typeface="+mn-ea"/>
                <a:ea typeface="+mn-ea"/>
              </a:endParaRP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438132CB-D685-4FA5-A940-02BC2F5D8550}"/>
                </a:ext>
              </a:extLst>
            </p:cNvPr>
            <p:cNvSpPr/>
            <p:nvPr/>
          </p:nvSpPr>
          <p:spPr>
            <a:xfrm>
              <a:off x="1843429" y="1102251"/>
              <a:ext cx="444486" cy="2102767"/>
            </a:xfrm>
            <a:prstGeom prst="rect">
              <a:avLst/>
            </a:prstGeom>
            <a:gradFill>
              <a:gsLst>
                <a:gs pos="71000">
                  <a:sysClr val="windowText" lastClr="000000">
                    <a:lumMod val="95000"/>
                    <a:lumOff val="5000"/>
                    <a:alpha val="20000"/>
                  </a:sysClr>
                </a:gs>
                <a:gs pos="84000">
                  <a:sysClr val="window" lastClr="FFFFFF">
                    <a:alpha val="0"/>
                  </a:sys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29400590-8293-476D-80DD-3CAF1B49D274}"/>
                </a:ext>
              </a:extLst>
            </p:cNvPr>
            <p:cNvSpPr/>
            <p:nvPr/>
          </p:nvSpPr>
          <p:spPr>
            <a:xfrm rot="5400000">
              <a:off x="3793199" y="-800983"/>
              <a:ext cx="444486" cy="4023470"/>
            </a:xfrm>
            <a:prstGeom prst="rect">
              <a:avLst/>
            </a:prstGeom>
            <a:gradFill>
              <a:gsLst>
                <a:gs pos="71000">
                  <a:sysClr val="windowText" lastClr="000000">
                    <a:lumMod val="95000"/>
                    <a:lumOff val="5000"/>
                    <a:alpha val="20000"/>
                  </a:sysClr>
                </a:gs>
                <a:gs pos="84000">
                  <a:sysClr val="window" lastClr="FFFFFF">
                    <a:alpha val="0"/>
                  </a:sys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53DB9524-6E66-4B69-BD7C-4670EB96FFC6}"/>
                </a:ext>
              </a:extLst>
            </p:cNvPr>
            <p:cNvSpPr txBox="1"/>
            <p:nvPr/>
          </p:nvSpPr>
          <p:spPr>
            <a:xfrm>
              <a:off x="2132709" y="739344"/>
              <a:ext cx="463379" cy="516802"/>
            </a:xfrm>
            <a:prstGeom prst="round2SameRect">
              <a:avLst>
                <a:gd name="adj1" fmla="val 26766"/>
                <a:gd name="adj2" fmla="val 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en-US"/>
              </a:defPPr>
              <a:lvl1pPr indent="361950" defTabSz="914400" fontAlgn="auto" latinLnBrk="1">
                <a:spcBef>
                  <a:spcPts val="0"/>
                </a:spcBef>
                <a:spcAft>
                  <a:spcPts val="0"/>
                </a:spcAft>
                <a:defRPr kumimoji="1" sz="12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indent="0">
                <a:lnSpc>
                  <a:spcPct val="120000"/>
                </a:lnSpc>
              </a:pPr>
              <a:endParaRPr lang="ko-KR" altLang="en-US" sz="1600" b="1" spc="-150" dirty="0">
                <a:solidFill>
                  <a:srgbClr val="006699"/>
                </a:solidFill>
                <a:latin typeface="+mn-ea"/>
                <a:ea typeface="+mn-ea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F0B3C1E-A09C-48C7-B539-590B4A1FC753}"/>
                </a:ext>
              </a:extLst>
            </p:cNvPr>
            <p:cNvSpPr txBox="1"/>
            <p:nvPr/>
          </p:nvSpPr>
          <p:spPr>
            <a:xfrm rot="16200000">
              <a:off x="1624630" y="1887947"/>
              <a:ext cx="370051" cy="516802"/>
            </a:xfrm>
            <a:prstGeom prst="round2SameRect">
              <a:avLst>
                <a:gd name="adj1" fmla="val 26766"/>
                <a:gd name="adj2" fmla="val 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en-US"/>
              </a:defPPr>
              <a:lvl1pPr indent="361950" defTabSz="914400" fontAlgn="auto" latinLnBrk="1">
                <a:spcBef>
                  <a:spcPts val="0"/>
                </a:spcBef>
                <a:spcAft>
                  <a:spcPts val="0"/>
                </a:spcAft>
                <a:defRPr kumimoji="1" sz="12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indent="0">
                <a:lnSpc>
                  <a:spcPct val="120000"/>
                </a:lnSpc>
              </a:pPr>
              <a:endParaRPr lang="ko-KR" altLang="en-US" sz="1600" b="1" spc="-150" dirty="0">
                <a:solidFill>
                  <a:srgbClr val="006699"/>
                </a:solidFill>
                <a:latin typeface="+mn-ea"/>
                <a:ea typeface="+mn-ea"/>
              </a:endParaRP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FEF13705-0A37-4638-9283-84C3C4566F7F}"/>
                </a:ext>
              </a:extLst>
            </p:cNvPr>
            <p:cNvSpPr txBox="1"/>
            <p:nvPr/>
          </p:nvSpPr>
          <p:spPr>
            <a:xfrm>
              <a:off x="2003708" y="1148431"/>
              <a:ext cx="4023470" cy="20565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en-US"/>
              </a:defPPr>
              <a:lvl1pPr indent="361950" defTabSz="914400" fontAlgn="auto" latinLnBrk="1">
                <a:spcBef>
                  <a:spcPts val="0"/>
                </a:spcBef>
                <a:spcAft>
                  <a:spcPts val="0"/>
                </a:spcAft>
                <a:defRPr kumimoji="1" sz="12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indent="0">
                <a:lnSpc>
                  <a:spcPct val="120000"/>
                </a:lnSpc>
              </a:pPr>
              <a:endParaRPr lang="ko-KR" altLang="en-US" sz="1600" b="1" spc="-150" dirty="0">
                <a:solidFill>
                  <a:srgbClr val="006699"/>
                </a:solidFill>
                <a:latin typeface="+mn-ea"/>
                <a:ea typeface="+mn-ea"/>
              </a:endParaRPr>
            </a:p>
          </p:txBody>
        </p:sp>
        <p:pic>
          <p:nvPicPr>
            <p:cNvPr id="328" name="그림 327">
              <a:extLst>
                <a:ext uri="{FF2B5EF4-FFF2-40B4-BE49-F238E27FC236}">
                  <a16:creationId xmlns:a16="http://schemas.microsoft.com/office/drawing/2014/main" id="{64BD8468-7E88-4B54-813E-55D8E81B5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8056" y="1221060"/>
              <a:ext cx="1266733" cy="875595"/>
            </a:xfrm>
            <a:prstGeom prst="rect">
              <a:avLst/>
            </a:prstGeom>
          </p:spPr>
        </p:pic>
        <p:pic>
          <p:nvPicPr>
            <p:cNvPr id="329" name="그림 328">
              <a:extLst>
                <a:ext uri="{FF2B5EF4-FFF2-40B4-BE49-F238E27FC236}">
                  <a16:creationId xmlns:a16="http://schemas.microsoft.com/office/drawing/2014/main" id="{AA792F8F-2AC7-4132-8246-B28124FBE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75877" y="1221060"/>
              <a:ext cx="1266733" cy="875595"/>
            </a:xfrm>
            <a:prstGeom prst="rect">
              <a:avLst/>
            </a:prstGeom>
          </p:spPr>
        </p:pic>
        <p:pic>
          <p:nvPicPr>
            <p:cNvPr id="330" name="그림 329">
              <a:extLst>
                <a:ext uri="{FF2B5EF4-FFF2-40B4-BE49-F238E27FC236}">
                  <a16:creationId xmlns:a16="http://schemas.microsoft.com/office/drawing/2014/main" id="{63E0921B-8E4E-4460-BA1C-9E2FBF034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84306" y="1221060"/>
              <a:ext cx="1308125" cy="875595"/>
            </a:xfrm>
            <a:prstGeom prst="rect">
              <a:avLst/>
            </a:prstGeom>
          </p:spPr>
        </p:pic>
        <p:pic>
          <p:nvPicPr>
            <p:cNvPr id="331" name="그림 330">
              <a:extLst>
                <a:ext uri="{FF2B5EF4-FFF2-40B4-BE49-F238E27FC236}">
                  <a16:creationId xmlns:a16="http://schemas.microsoft.com/office/drawing/2014/main" id="{624EB815-A7C6-4FD9-8F74-B15ED96BC8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714"/>
            <a:stretch/>
          </p:blipFill>
          <p:spPr>
            <a:xfrm>
              <a:off x="2068056" y="2147131"/>
              <a:ext cx="3924375" cy="983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76301F3E-1D54-4A81-B9A7-1AF0A562DF62}"/>
              </a:ext>
            </a:extLst>
          </p:cNvPr>
          <p:cNvGrpSpPr/>
          <p:nvPr/>
        </p:nvGrpSpPr>
        <p:grpSpPr>
          <a:xfrm>
            <a:off x="4452858" y="4070867"/>
            <a:ext cx="2207004" cy="1141163"/>
            <a:chOff x="3389801" y="3185080"/>
            <a:chExt cx="3737816" cy="2436156"/>
          </a:xfrm>
        </p:grpSpPr>
        <p:sp>
          <p:nvSpPr>
            <p:cNvPr id="333" name="정육면체 332">
              <a:extLst>
                <a:ext uri="{FF2B5EF4-FFF2-40B4-BE49-F238E27FC236}">
                  <a16:creationId xmlns:a16="http://schemas.microsoft.com/office/drawing/2014/main" id="{3BD393A0-6A4F-411F-B00E-0CC9E8DDC87F}"/>
                </a:ext>
              </a:extLst>
            </p:cNvPr>
            <p:cNvSpPr/>
            <p:nvPr/>
          </p:nvSpPr>
          <p:spPr>
            <a:xfrm>
              <a:off x="3399864" y="4688933"/>
              <a:ext cx="2678470" cy="761324"/>
            </a:xfrm>
            <a:prstGeom prst="cube">
              <a:avLst>
                <a:gd name="adj" fmla="val 9366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pc="-150">
                <a:latin typeface="+mn-ea"/>
              </a:endParaRPr>
            </a:p>
          </p:txBody>
        </p:sp>
        <p:sp>
          <p:nvSpPr>
            <p:cNvPr id="334" name="정육면체 333">
              <a:extLst>
                <a:ext uri="{FF2B5EF4-FFF2-40B4-BE49-F238E27FC236}">
                  <a16:creationId xmlns:a16="http://schemas.microsoft.com/office/drawing/2014/main" id="{14252EDA-1194-4FA1-BD01-114BBEF4418C}"/>
                </a:ext>
              </a:extLst>
            </p:cNvPr>
            <p:cNvSpPr/>
            <p:nvPr/>
          </p:nvSpPr>
          <p:spPr>
            <a:xfrm>
              <a:off x="3399864" y="4392998"/>
              <a:ext cx="2678470" cy="761324"/>
            </a:xfrm>
            <a:prstGeom prst="cube">
              <a:avLst>
                <a:gd name="adj" fmla="val 9366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pc="-150">
                <a:latin typeface="+mn-ea"/>
              </a:endParaRPr>
            </a:p>
          </p:txBody>
        </p:sp>
        <p:sp>
          <p:nvSpPr>
            <p:cNvPr id="335" name="정육면체 334">
              <a:extLst>
                <a:ext uri="{FF2B5EF4-FFF2-40B4-BE49-F238E27FC236}">
                  <a16:creationId xmlns:a16="http://schemas.microsoft.com/office/drawing/2014/main" id="{CAE6A324-11B1-4F96-A120-DCFCFFAAA30F}"/>
                </a:ext>
              </a:extLst>
            </p:cNvPr>
            <p:cNvSpPr/>
            <p:nvPr/>
          </p:nvSpPr>
          <p:spPr>
            <a:xfrm>
              <a:off x="3416921" y="4097064"/>
              <a:ext cx="2678470" cy="761324"/>
            </a:xfrm>
            <a:prstGeom prst="cube">
              <a:avLst>
                <a:gd name="adj" fmla="val 93669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pc="-150">
                <a:latin typeface="+mn-ea"/>
              </a:endParaRPr>
            </a:p>
          </p:txBody>
        </p:sp>
        <p:sp>
          <p:nvSpPr>
            <p:cNvPr id="336" name="정육면체 335">
              <a:extLst>
                <a:ext uri="{FF2B5EF4-FFF2-40B4-BE49-F238E27FC236}">
                  <a16:creationId xmlns:a16="http://schemas.microsoft.com/office/drawing/2014/main" id="{B4E98269-FD9A-43F7-B8FC-5260184C548C}"/>
                </a:ext>
              </a:extLst>
            </p:cNvPr>
            <p:cNvSpPr/>
            <p:nvPr/>
          </p:nvSpPr>
          <p:spPr>
            <a:xfrm>
              <a:off x="3399864" y="3801130"/>
              <a:ext cx="2678470" cy="761324"/>
            </a:xfrm>
            <a:prstGeom prst="cube">
              <a:avLst>
                <a:gd name="adj" fmla="val 9366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pc="-150">
                <a:latin typeface="+mn-ea"/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8440A46D-A784-455E-9056-32CECBE72DD8}"/>
                </a:ext>
              </a:extLst>
            </p:cNvPr>
            <p:cNvSpPr txBox="1"/>
            <p:nvPr/>
          </p:nvSpPr>
          <p:spPr>
            <a:xfrm flipH="1">
              <a:off x="3602788" y="5161306"/>
              <a:ext cx="1899471" cy="4599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/>
              <a:r>
                <a:rPr lang="ko-KR" altLang="en-US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기업 프로젝트정보 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7557B0E2-A65F-4289-9B44-E2256C8A1F92}"/>
                </a:ext>
              </a:extLst>
            </p:cNvPr>
            <p:cNvSpPr txBox="1"/>
            <p:nvPr/>
          </p:nvSpPr>
          <p:spPr>
            <a:xfrm flipH="1">
              <a:off x="3598815" y="4859893"/>
              <a:ext cx="1876734" cy="4599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/>
              <a:r>
                <a:rPr lang="ko-KR" altLang="en-US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기업회계정보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7DBBB374-BE31-4C78-80E4-420B8BE54B0E}"/>
                </a:ext>
              </a:extLst>
            </p:cNvPr>
            <p:cNvSpPr txBox="1"/>
            <p:nvPr/>
          </p:nvSpPr>
          <p:spPr>
            <a:xfrm flipH="1">
              <a:off x="3649320" y="4549363"/>
              <a:ext cx="1741911" cy="4599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/>
              <a:r>
                <a:rPr lang="ko-KR" altLang="en-US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기업 정보 </a:t>
              </a: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F0C4B61F-2223-4123-8E26-BD9C50485E61}"/>
                </a:ext>
              </a:extLst>
            </p:cNvPr>
            <p:cNvSpPr txBox="1"/>
            <p:nvPr/>
          </p:nvSpPr>
          <p:spPr>
            <a:xfrm flipH="1">
              <a:off x="3470044" y="4254765"/>
              <a:ext cx="1955821" cy="4599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/>
              <a:r>
                <a:rPr lang="ko-KR" altLang="en-US" sz="8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기업문화 정보 및 </a:t>
              </a:r>
              <a:r>
                <a:rPr lang="en-US" altLang="ko-KR" sz="8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SNS</a:t>
              </a:r>
              <a:r>
                <a:rPr lang="ko-KR" altLang="en-US" sz="800" b="1" spc="-15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정보 </a:t>
              </a:r>
              <a:endParaRPr lang="ko-KR" altLang="en-US" sz="8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41" name="정육면체 340">
              <a:extLst>
                <a:ext uri="{FF2B5EF4-FFF2-40B4-BE49-F238E27FC236}">
                  <a16:creationId xmlns:a16="http://schemas.microsoft.com/office/drawing/2014/main" id="{12E86A1A-7101-423D-ABE5-BDBFC2594782}"/>
                </a:ext>
              </a:extLst>
            </p:cNvPr>
            <p:cNvSpPr/>
            <p:nvPr/>
          </p:nvSpPr>
          <p:spPr>
            <a:xfrm>
              <a:off x="3416921" y="3505196"/>
              <a:ext cx="2678470" cy="761324"/>
            </a:xfrm>
            <a:prstGeom prst="cube">
              <a:avLst>
                <a:gd name="adj" fmla="val 93669"/>
              </a:avLst>
            </a:prstGeom>
            <a:solidFill>
              <a:srgbClr val="798A94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pc="-150">
                <a:latin typeface="+mn-ea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70F0E55E-113F-4B97-827B-5075C7B75FC9}"/>
                </a:ext>
              </a:extLst>
            </p:cNvPr>
            <p:cNvSpPr txBox="1"/>
            <p:nvPr/>
          </p:nvSpPr>
          <p:spPr>
            <a:xfrm flipH="1">
              <a:off x="3510315" y="3946783"/>
              <a:ext cx="2105823" cy="4599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/>
              <a:r>
                <a:rPr lang="ko-KR" altLang="en-US" sz="8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잠재적 기술 정보 </a:t>
              </a:r>
            </a:p>
          </p:txBody>
        </p:sp>
        <p:sp>
          <p:nvSpPr>
            <p:cNvPr id="343" name="정육면체 342">
              <a:extLst>
                <a:ext uri="{FF2B5EF4-FFF2-40B4-BE49-F238E27FC236}">
                  <a16:creationId xmlns:a16="http://schemas.microsoft.com/office/drawing/2014/main" id="{2E899F94-468D-4435-A545-8F9D390DD3E4}"/>
                </a:ext>
              </a:extLst>
            </p:cNvPr>
            <p:cNvSpPr/>
            <p:nvPr/>
          </p:nvSpPr>
          <p:spPr>
            <a:xfrm>
              <a:off x="3389801" y="3209262"/>
              <a:ext cx="2678470" cy="761324"/>
            </a:xfrm>
            <a:prstGeom prst="cube">
              <a:avLst>
                <a:gd name="adj" fmla="val 93669"/>
              </a:avLst>
            </a:prstGeom>
            <a:solidFill>
              <a:srgbClr val="366A82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pc="-150">
                <a:latin typeface="+mn-ea"/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59A39C6-FE59-4BF1-9C68-1FB29A75DC4C}"/>
                </a:ext>
              </a:extLst>
            </p:cNvPr>
            <p:cNvSpPr txBox="1"/>
            <p:nvPr/>
          </p:nvSpPr>
          <p:spPr>
            <a:xfrm flipH="1">
              <a:off x="3636161" y="3589599"/>
              <a:ext cx="2199205" cy="4599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/>
              <a:r>
                <a:rPr lang="ko-KR" altLang="en-US" sz="8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특허정보</a:t>
              </a:r>
              <a:r>
                <a:rPr lang="en-US" altLang="ko-KR" sz="8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, </a:t>
              </a:r>
              <a:r>
                <a:rPr lang="ko-KR" altLang="en-US" sz="800" b="1" spc="-15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지적재산권정보 </a:t>
              </a:r>
              <a:endParaRPr lang="ko-KR" altLang="en-US" sz="8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36C5935C-E4EE-4AE6-B304-EF89DBE59359}"/>
                </a:ext>
              </a:extLst>
            </p:cNvPr>
            <p:cNvCxnSpPr/>
            <p:nvPr/>
          </p:nvCxnSpPr>
          <p:spPr>
            <a:xfrm>
              <a:off x="6130630" y="4129819"/>
              <a:ext cx="252000" cy="0"/>
            </a:xfrm>
            <a:prstGeom prst="straightConnector1">
              <a:avLst/>
            </a:prstGeom>
            <a:ln w="19050">
              <a:solidFill>
                <a:srgbClr val="798A94"/>
              </a:solidFill>
              <a:prstDash val="solid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화살표 연결선 345">
              <a:extLst>
                <a:ext uri="{FF2B5EF4-FFF2-40B4-BE49-F238E27FC236}">
                  <a16:creationId xmlns:a16="http://schemas.microsoft.com/office/drawing/2014/main" id="{23AFDA23-BD4F-47BB-9125-46DA46BB3C9A}"/>
                </a:ext>
              </a:extLst>
            </p:cNvPr>
            <p:cNvCxnSpPr/>
            <p:nvPr/>
          </p:nvCxnSpPr>
          <p:spPr>
            <a:xfrm>
              <a:off x="6130630" y="4726475"/>
              <a:ext cx="252000" cy="0"/>
            </a:xfrm>
            <a:prstGeom prst="straightConnector1">
              <a:avLst/>
            </a:prstGeom>
            <a:ln w="19050">
              <a:solidFill>
                <a:srgbClr val="798A94"/>
              </a:solidFill>
              <a:prstDash val="solid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화살표 연결선 346">
              <a:extLst>
                <a:ext uri="{FF2B5EF4-FFF2-40B4-BE49-F238E27FC236}">
                  <a16:creationId xmlns:a16="http://schemas.microsoft.com/office/drawing/2014/main" id="{8FBBB189-168A-406F-9A79-4D8161DDFDAC}"/>
                </a:ext>
              </a:extLst>
            </p:cNvPr>
            <p:cNvCxnSpPr/>
            <p:nvPr/>
          </p:nvCxnSpPr>
          <p:spPr>
            <a:xfrm flipV="1">
              <a:off x="6247394" y="4137467"/>
              <a:ext cx="0" cy="589008"/>
            </a:xfrm>
            <a:prstGeom prst="straightConnector1">
              <a:avLst/>
            </a:prstGeom>
            <a:ln w="19050">
              <a:solidFill>
                <a:srgbClr val="798A94"/>
              </a:solidFill>
              <a:prstDash val="solid"/>
              <a:headEnd type="triangl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7410FFD-3FA0-4201-8708-4EE72FC60870}"/>
                </a:ext>
              </a:extLst>
            </p:cNvPr>
            <p:cNvSpPr txBox="1"/>
            <p:nvPr/>
          </p:nvSpPr>
          <p:spPr>
            <a:xfrm flipH="1">
              <a:off x="6283646" y="4063920"/>
              <a:ext cx="843971" cy="733326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정적 </a:t>
              </a:r>
              <a:r>
                <a:rPr lang="en-US" altLang="ko-KR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Layer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349" name="직선 화살표 연결선 348">
              <a:extLst>
                <a:ext uri="{FF2B5EF4-FFF2-40B4-BE49-F238E27FC236}">
                  <a16:creationId xmlns:a16="http://schemas.microsoft.com/office/drawing/2014/main" id="{14845509-F50C-4BEB-A20A-FAAEEDCC8E19}"/>
                </a:ext>
              </a:extLst>
            </p:cNvPr>
            <p:cNvCxnSpPr/>
            <p:nvPr/>
          </p:nvCxnSpPr>
          <p:spPr>
            <a:xfrm>
              <a:off x="6130630" y="3233442"/>
              <a:ext cx="252000" cy="0"/>
            </a:xfrm>
            <a:prstGeom prst="straightConnector1">
              <a:avLst/>
            </a:prstGeom>
            <a:ln w="19050">
              <a:solidFill>
                <a:srgbClr val="798A94"/>
              </a:solidFill>
              <a:prstDash val="solid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직선 화살표 연결선 349">
              <a:extLst>
                <a:ext uri="{FF2B5EF4-FFF2-40B4-BE49-F238E27FC236}">
                  <a16:creationId xmlns:a16="http://schemas.microsoft.com/office/drawing/2014/main" id="{95F70637-8B85-4D64-AA84-9C41F76FCF47}"/>
                </a:ext>
              </a:extLst>
            </p:cNvPr>
            <p:cNvCxnSpPr/>
            <p:nvPr/>
          </p:nvCxnSpPr>
          <p:spPr>
            <a:xfrm>
              <a:off x="6130630" y="3839327"/>
              <a:ext cx="252000" cy="0"/>
            </a:xfrm>
            <a:prstGeom prst="straightConnector1">
              <a:avLst/>
            </a:prstGeom>
            <a:ln w="19050">
              <a:solidFill>
                <a:srgbClr val="798A94"/>
              </a:solidFill>
              <a:prstDash val="solid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8498DA8C-C3E6-4BA5-AEA3-2298249B2B7B}"/>
                </a:ext>
              </a:extLst>
            </p:cNvPr>
            <p:cNvSpPr txBox="1"/>
            <p:nvPr/>
          </p:nvSpPr>
          <p:spPr>
            <a:xfrm flipH="1">
              <a:off x="6283646" y="3185080"/>
              <a:ext cx="843971" cy="733326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동적 </a:t>
              </a:r>
              <a:r>
                <a:rPr lang="en-US" altLang="ko-KR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Layer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352" name="직선 화살표 연결선 351">
              <a:extLst>
                <a:ext uri="{FF2B5EF4-FFF2-40B4-BE49-F238E27FC236}">
                  <a16:creationId xmlns:a16="http://schemas.microsoft.com/office/drawing/2014/main" id="{BF6D0674-0C07-48B8-8B17-CA140D7C61D0}"/>
                </a:ext>
              </a:extLst>
            </p:cNvPr>
            <p:cNvCxnSpPr/>
            <p:nvPr/>
          </p:nvCxnSpPr>
          <p:spPr>
            <a:xfrm flipV="1">
              <a:off x="6247394" y="3242678"/>
              <a:ext cx="0" cy="589008"/>
            </a:xfrm>
            <a:prstGeom prst="straightConnector1">
              <a:avLst/>
            </a:prstGeom>
            <a:ln w="19050">
              <a:solidFill>
                <a:srgbClr val="798A94"/>
              </a:solidFill>
              <a:prstDash val="solid"/>
              <a:headEnd type="triangl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3" name="그룹 352">
            <a:extLst>
              <a:ext uri="{FF2B5EF4-FFF2-40B4-BE49-F238E27FC236}">
                <a16:creationId xmlns:a16="http://schemas.microsoft.com/office/drawing/2014/main" id="{1121AF02-7DD1-4F39-9839-CCC93B2A0A78}"/>
              </a:ext>
            </a:extLst>
          </p:cNvPr>
          <p:cNvGrpSpPr/>
          <p:nvPr/>
        </p:nvGrpSpPr>
        <p:grpSpPr>
          <a:xfrm>
            <a:off x="1879598" y="4025276"/>
            <a:ext cx="2374873" cy="1061423"/>
            <a:chOff x="-276136" y="2732752"/>
            <a:chExt cx="10420810" cy="3760458"/>
          </a:xfrm>
        </p:grpSpPr>
        <p:pic>
          <p:nvPicPr>
            <p:cNvPr id="354" name="그림 353">
              <a:extLst>
                <a:ext uri="{FF2B5EF4-FFF2-40B4-BE49-F238E27FC236}">
                  <a16:creationId xmlns:a16="http://schemas.microsoft.com/office/drawing/2014/main" id="{4F904671-3A92-493A-8AF6-DEBB8E7A1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tretch>
              <a:fillRect/>
            </a:stretch>
          </p:blipFill>
          <p:spPr>
            <a:xfrm>
              <a:off x="2059943" y="4343364"/>
              <a:ext cx="5890899" cy="720010"/>
            </a:xfrm>
            <a:prstGeom prst="rect">
              <a:avLst/>
            </a:prstGeom>
            <a:effectLst/>
          </p:spPr>
        </p:pic>
        <p:pic>
          <p:nvPicPr>
            <p:cNvPr id="355" name="Picture 66" descr="eee-01">
              <a:extLst>
                <a:ext uri="{FF2B5EF4-FFF2-40B4-BE49-F238E27FC236}">
                  <a16:creationId xmlns:a16="http://schemas.microsoft.com/office/drawing/2014/main" id="{D451A2A0-1BAD-4FDE-8A6B-8691C60D48BA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0"/>
            <a:srcRect l="-175" t="28464" r="-89" b="2550"/>
            <a:stretch>
              <a:fillRect/>
            </a:stretch>
          </p:blipFill>
          <p:spPr bwMode="auto">
            <a:xfrm rot="12914786" flipH="1">
              <a:off x="7677260" y="5541899"/>
              <a:ext cx="2467414" cy="211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6" name="Picture 66" descr="eee-01">
              <a:extLst>
                <a:ext uri="{FF2B5EF4-FFF2-40B4-BE49-F238E27FC236}">
                  <a16:creationId xmlns:a16="http://schemas.microsoft.com/office/drawing/2014/main" id="{1C18ADF7-E0D2-4D7B-A2EE-974507768868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0"/>
            <a:srcRect l="-175" t="28464" r="-89" b="2550"/>
            <a:stretch>
              <a:fillRect/>
            </a:stretch>
          </p:blipFill>
          <p:spPr bwMode="auto">
            <a:xfrm rot="8685214">
              <a:off x="-276136" y="5619763"/>
              <a:ext cx="2467414" cy="211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7" name="그림 356">
              <a:extLst>
                <a:ext uri="{FF2B5EF4-FFF2-40B4-BE49-F238E27FC236}">
                  <a16:creationId xmlns:a16="http://schemas.microsoft.com/office/drawing/2014/main" id="{B23EC4AA-47CF-4FA9-BF2C-D1A01C368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59110"/>
              <a:ext cx="9995395" cy="1434100"/>
            </a:xfrm>
            <a:prstGeom prst="rect">
              <a:avLst/>
            </a:prstGeom>
          </p:spPr>
        </p:pic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35F85D1C-A46C-494F-B279-DEE00CBC1F6A}"/>
                </a:ext>
              </a:extLst>
            </p:cNvPr>
            <p:cNvSpPr/>
            <p:nvPr/>
          </p:nvSpPr>
          <p:spPr>
            <a:xfrm>
              <a:off x="2515242" y="5373937"/>
              <a:ext cx="1284638" cy="436192"/>
            </a:xfrm>
            <a:prstGeom prst="ellipse">
              <a:avLst/>
            </a:prstGeom>
            <a:solidFill>
              <a:srgbClr val="CCE2F2">
                <a:alpha val="6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id="{71AC11A8-0697-4B43-8867-8AD6EC961598}"/>
                </a:ext>
              </a:extLst>
            </p:cNvPr>
            <p:cNvSpPr/>
            <p:nvPr/>
          </p:nvSpPr>
          <p:spPr>
            <a:xfrm>
              <a:off x="1164833" y="5848519"/>
              <a:ext cx="1284638" cy="436192"/>
            </a:xfrm>
            <a:prstGeom prst="ellipse">
              <a:avLst/>
            </a:prstGeom>
            <a:solidFill>
              <a:srgbClr val="CCE2F2">
                <a:alpha val="6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97E83B3F-0C16-4069-8792-CDCCE67F00E6}"/>
                </a:ext>
              </a:extLst>
            </p:cNvPr>
            <p:cNvSpPr/>
            <p:nvPr/>
          </p:nvSpPr>
          <p:spPr>
            <a:xfrm>
              <a:off x="4313830" y="5951337"/>
              <a:ext cx="1284638" cy="436192"/>
            </a:xfrm>
            <a:prstGeom prst="ellipse">
              <a:avLst/>
            </a:prstGeom>
            <a:solidFill>
              <a:srgbClr val="CCE2F2">
                <a:alpha val="6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F80B31EA-23E7-4FFD-9271-9905C682D551}"/>
                </a:ext>
              </a:extLst>
            </p:cNvPr>
            <p:cNvSpPr/>
            <p:nvPr/>
          </p:nvSpPr>
          <p:spPr>
            <a:xfrm>
              <a:off x="5848738" y="5900967"/>
              <a:ext cx="1284638" cy="436192"/>
            </a:xfrm>
            <a:prstGeom prst="ellipse">
              <a:avLst/>
            </a:prstGeom>
            <a:solidFill>
              <a:srgbClr val="CCE2F2">
                <a:alpha val="6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B24C9BEF-B5B0-4ADF-9256-4A5EEA0FD4F9}"/>
                </a:ext>
              </a:extLst>
            </p:cNvPr>
            <p:cNvSpPr/>
            <p:nvPr/>
          </p:nvSpPr>
          <p:spPr>
            <a:xfrm>
              <a:off x="7268813" y="5887765"/>
              <a:ext cx="1284638" cy="436192"/>
            </a:xfrm>
            <a:prstGeom prst="ellipse">
              <a:avLst/>
            </a:prstGeom>
            <a:solidFill>
              <a:srgbClr val="CCE2F2">
                <a:alpha val="6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타원 362">
              <a:extLst>
                <a:ext uri="{FF2B5EF4-FFF2-40B4-BE49-F238E27FC236}">
                  <a16:creationId xmlns:a16="http://schemas.microsoft.com/office/drawing/2014/main" id="{2D4DCBCE-1C49-4E39-80F2-4484FED7058E}"/>
                </a:ext>
              </a:extLst>
            </p:cNvPr>
            <p:cNvSpPr/>
            <p:nvPr/>
          </p:nvSpPr>
          <p:spPr>
            <a:xfrm>
              <a:off x="7057040" y="5123841"/>
              <a:ext cx="1284638" cy="436192"/>
            </a:xfrm>
            <a:prstGeom prst="ellipse">
              <a:avLst/>
            </a:prstGeom>
            <a:solidFill>
              <a:srgbClr val="CCE2F2">
                <a:alpha val="6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4" name="Picture 18" descr="https://d30y9cdsu7xlg0.cloudfront.net/png/20290-200.png">
              <a:extLst>
                <a:ext uri="{FF2B5EF4-FFF2-40B4-BE49-F238E27FC236}">
                  <a16:creationId xmlns:a16="http://schemas.microsoft.com/office/drawing/2014/main" id="{290549C5-0054-420E-8B90-DDE0F2F30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lum contrast="-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964" y="5041386"/>
              <a:ext cx="648000" cy="648000"/>
            </a:xfrm>
            <a:prstGeom prst="rect">
              <a:avLst/>
            </a:prstGeom>
            <a:noFill/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5" name="Picture 20" descr="https://d30y9cdsu7xlg0.cloudfront.net/png/175322-200.png">
              <a:extLst>
                <a:ext uri="{FF2B5EF4-FFF2-40B4-BE49-F238E27FC236}">
                  <a16:creationId xmlns:a16="http://schemas.microsoft.com/office/drawing/2014/main" id="{BCECC5E8-F4F6-4B67-A836-48B60C3D62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lum contrast="-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1843" y="5605689"/>
              <a:ext cx="648000" cy="648000"/>
            </a:xfrm>
            <a:prstGeom prst="rect">
              <a:avLst/>
            </a:prstGeom>
            <a:noFill/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6" name="Picture 24" descr="https://d30y9cdsu7xlg0.cloudfront.net/png/25079-200.png">
              <a:extLst>
                <a:ext uri="{FF2B5EF4-FFF2-40B4-BE49-F238E27FC236}">
                  <a16:creationId xmlns:a16="http://schemas.microsoft.com/office/drawing/2014/main" id="{E28709A4-DEC3-4903-935F-E12019CD61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lum contrast="-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199" y="5569441"/>
              <a:ext cx="648000" cy="648000"/>
            </a:xfrm>
            <a:prstGeom prst="rect">
              <a:avLst/>
            </a:prstGeom>
            <a:noFill/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7" name="Picture 26" descr="https://d30y9cdsu7xlg0.cloudfront.net/png/127023-200.png">
              <a:extLst>
                <a:ext uri="{FF2B5EF4-FFF2-40B4-BE49-F238E27FC236}">
                  <a16:creationId xmlns:a16="http://schemas.microsoft.com/office/drawing/2014/main" id="{DDDA3174-D765-4F6C-8A5F-BCF81A150C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lum contrast="-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0014" y="5632265"/>
              <a:ext cx="648000" cy="648000"/>
            </a:xfrm>
            <a:prstGeom prst="rect">
              <a:avLst/>
            </a:prstGeom>
            <a:noFill/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8" name="Picture 28" descr="https://d30y9cdsu7xlg0.cloudfront.net/png/43564-200.png">
              <a:extLst>
                <a:ext uri="{FF2B5EF4-FFF2-40B4-BE49-F238E27FC236}">
                  <a16:creationId xmlns:a16="http://schemas.microsoft.com/office/drawing/2014/main" id="{F5212A7E-2F9F-47B3-82FF-1FAAC83D4D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lum contrast="-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112" y="5583925"/>
              <a:ext cx="648000" cy="648000"/>
            </a:xfrm>
            <a:prstGeom prst="rect">
              <a:avLst/>
            </a:prstGeom>
            <a:noFill/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9" name="Picture 34" descr="https://d30y9cdsu7xlg0.cloudfront.net/png/372219-200.png">
              <a:extLst>
                <a:ext uri="{FF2B5EF4-FFF2-40B4-BE49-F238E27FC236}">
                  <a16:creationId xmlns:a16="http://schemas.microsoft.com/office/drawing/2014/main" id="{82B595E4-1E91-4F69-98A6-DD73096057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lum contrast="-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4868" y="4731509"/>
              <a:ext cx="891894" cy="89189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5C0AF63B-59C0-4C76-8802-41671F755EFA}"/>
                </a:ext>
              </a:extLst>
            </p:cNvPr>
            <p:cNvSpPr/>
            <p:nvPr/>
          </p:nvSpPr>
          <p:spPr>
            <a:xfrm>
              <a:off x="4382623" y="5133249"/>
              <a:ext cx="1284638" cy="436192"/>
            </a:xfrm>
            <a:prstGeom prst="ellipse">
              <a:avLst/>
            </a:prstGeom>
            <a:solidFill>
              <a:srgbClr val="CCE2F2">
                <a:alpha val="6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1" name="Picture 36" descr="https://d30y9cdsu7xlg0.cloudfront.net/png/16107-200.png">
              <a:extLst>
                <a:ext uri="{FF2B5EF4-FFF2-40B4-BE49-F238E27FC236}">
                  <a16:creationId xmlns:a16="http://schemas.microsoft.com/office/drawing/2014/main" id="{454D1C58-7F3E-4BFB-AC40-42AE5774E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lum contrast="-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0924" y="4769608"/>
              <a:ext cx="648000" cy="648000"/>
            </a:xfrm>
            <a:prstGeom prst="rect">
              <a:avLst/>
            </a:prstGeom>
            <a:noFill/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2" name="직선 연결선 371">
              <a:extLst>
                <a:ext uri="{FF2B5EF4-FFF2-40B4-BE49-F238E27FC236}">
                  <a16:creationId xmlns:a16="http://schemas.microsoft.com/office/drawing/2014/main" id="{0179D5D4-48F4-4C5A-BE77-182AC9FF1FD6}"/>
                </a:ext>
              </a:extLst>
            </p:cNvPr>
            <p:cNvCxnSpPr/>
            <p:nvPr/>
          </p:nvCxnSpPr>
          <p:spPr>
            <a:xfrm>
              <a:off x="2422492" y="4242468"/>
              <a:ext cx="0" cy="111938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직선 연결선 372">
              <a:extLst>
                <a:ext uri="{FF2B5EF4-FFF2-40B4-BE49-F238E27FC236}">
                  <a16:creationId xmlns:a16="http://schemas.microsoft.com/office/drawing/2014/main" id="{F5B8175A-5813-41BA-9470-773D519512D6}"/>
                </a:ext>
              </a:extLst>
            </p:cNvPr>
            <p:cNvCxnSpPr/>
            <p:nvPr/>
          </p:nvCxnSpPr>
          <p:spPr>
            <a:xfrm>
              <a:off x="3743081" y="4849336"/>
              <a:ext cx="0" cy="121727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직선 연결선 373">
              <a:extLst>
                <a:ext uri="{FF2B5EF4-FFF2-40B4-BE49-F238E27FC236}">
                  <a16:creationId xmlns:a16="http://schemas.microsoft.com/office/drawing/2014/main" id="{2B6F2CB6-00F7-4A32-8E8D-669E65AA4F58}"/>
                </a:ext>
              </a:extLst>
            </p:cNvPr>
            <p:cNvCxnSpPr/>
            <p:nvPr/>
          </p:nvCxnSpPr>
          <p:spPr>
            <a:xfrm>
              <a:off x="1324991" y="4935465"/>
              <a:ext cx="2259" cy="101303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연결선 374">
              <a:extLst>
                <a:ext uri="{FF2B5EF4-FFF2-40B4-BE49-F238E27FC236}">
                  <a16:creationId xmlns:a16="http://schemas.microsoft.com/office/drawing/2014/main" id="{51D4C6B2-CAC7-4BA6-AF01-4209F972DF23}"/>
                </a:ext>
              </a:extLst>
            </p:cNvPr>
            <p:cNvCxnSpPr>
              <a:stCxn id="383" idx="4"/>
            </p:cNvCxnSpPr>
            <p:nvPr/>
          </p:nvCxnSpPr>
          <p:spPr>
            <a:xfrm>
              <a:off x="8628856" y="5066642"/>
              <a:ext cx="42766" cy="94197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직선 연결선 375">
              <a:extLst>
                <a:ext uri="{FF2B5EF4-FFF2-40B4-BE49-F238E27FC236}">
                  <a16:creationId xmlns:a16="http://schemas.microsoft.com/office/drawing/2014/main" id="{DBC5F17A-4DF9-4E8E-83DF-BDB030F0BE6E}"/>
                </a:ext>
              </a:extLst>
            </p:cNvPr>
            <p:cNvCxnSpPr>
              <a:stCxn id="382" idx="4"/>
            </p:cNvCxnSpPr>
            <p:nvPr/>
          </p:nvCxnSpPr>
          <p:spPr>
            <a:xfrm>
              <a:off x="6371105" y="4719723"/>
              <a:ext cx="24048" cy="612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 376">
              <a:extLst>
                <a:ext uri="{FF2B5EF4-FFF2-40B4-BE49-F238E27FC236}">
                  <a16:creationId xmlns:a16="http://schemas.microsoft.com/office/drawing/2014/main" id="{23E61B67-4C5A-4C97-8398-D452F14BA40F}"/>
                </a:ext>
              </a:extLst>
            </p:cNvPr>
            <p:cNvCxnSpPr/>
            <p:nvPr/>
          </p:nvCxnSpPr>
          <p:spPr>
            <a:xfrm>
              <a:off x="4771436" y="4294395"/>
              <a:ext cx="0" cy="87772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순서도: 수동 연산 377">
              <a:extLst>
                <a:ext uri="{FF2B5EF4-FFF2-40B4-BE49-F238E27FC236}">
                  <a16:creationId xmlns:a16="http://schemas.microsoft.com/office/drawing/2014/main" id="{25DFEC60-B0CB-45A5-B8DB-83DA2A4E262B}"/>
                </a:ext>
              </a:extLst>
            </p:cNvPr>
            <p:cNvSpPr/>
            <p:nvPr/>
          </p:nvSpPr>
          <p:spPr>
            <a:xfrm rot="10800000">
              <a:off x="80709" y="3749845"/>
              <a:ext cx="9898879" cy="1416383"/>
            </a:xfrm>
            <a:prstGeom prst="flowChartManualOperation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타원 378">
              <a:extLst>
                <a:ext uri="{FF2B5EF4-FFF2-40B4-BE49-F238E27FC236}">
                  <a16:creationId xmlns:a16="http://schemas.microsoft.com/office/drawing/2014/main" id="{ADFE1186-3CE7-4C20-8F23-BE36F9EE1705}"/>
                </a:ext>
              </a:extLst>
            </p:cNvPr>
            <p:cNvSpPr/>
            <p:nvPr/>
          </p:nvSpPr>
          <p:spPr>
            <a:xfrm>
              <a:off x="1978158" y="3922645"/>
              <a:ext cx="923018" cy="342499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24050D96-DABD-4829-90DD-C6C165FFF4F5}"/>
                </a:ext>
              </a:extLst>
            </p:cNvPr>
            <p:cNvSpPr/>
            <p:nvPr/>
          </p:nvSpPr>
          <p:spPr>
            <a:xfrm>
              <a:off x="7155453" y="3967478"/>
              <a:ext cx="923018" cy="342499"/>
            </a:xfrm>
            <a:prstGeom prst="ellipse">
              <a:avLst/>
            </a:prstGeom>
            <a:solidFill>
              <a:srgbClr val="BFBFBF">
                <a:alpha val="4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8A59254F-E7C4-44D8-B399-6578F445F243}"/>
                </a:ext>
              </a:extLst>
            </p:cNvPr>
            <p:cNvSpPr/>
            <p:nvPr/>
          </p:nvSpPr>
          <p:spPr>
            <a:xfrm>
              <a:off x="3318913" y="4505181"/>
              <a:ext cx="923018" cy="342499"/>
            </a:xfrm>
            <a:prstGeom prst="ellipse">
              <a:avLst/>
            </a:prstGeom>
            <a:solidFill>
              <a:srgbClr val="BFBFBF">
                <a:alpha val="4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20E5A93C-5E4B-4390-8677-2440FE816A4C}"/>
                </a:ext>
              </a:extLst>
            </p:cNvPr>
            <p:cNvSpPr/>
            <p:nvPr/>
          </p:nvSpPr>
          <p:spPr>
            <a:xfrm>
              <a:off x="5909596" y="4377224"/>
              <a:ext cx="923018" cy="342499"/>
            </a:xfrm>
            <a:prstGeom prst="ellipse">
              <a:avLst/>
            </a:prstGeom>
            <a:solidFill>
              <a:srgbClr val="BFBFBF">
                <a:alpha val="4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312829D8-37EF-4EA5-A12B-44A9DF436D6F}"/>
                </a:ext>
              </a:extLst>
            </p:cNvPr>
            <p:cNvSpPr/>
            <p:nvPr/>
          </p:nvSpPr>
          <p:spPr>
            <a:xfrm>
              <a:off x="8167347" y="4724143"/>
              <a:ext cx="923018" cy="342499"/>
            </a:xfrm>
            <a:prstGeom prst="ellipse">
              <a:avLst/>
            </a:prstGeom>
            <a:solidFill>
              <a:srgbClr val="BFBFBF">
                <a:alpha val="4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4" name="Picture 40" descr="https://d30y9cdsu7xlg0.cloudfront.net/png/503-200.png">
              <a:extLst>
                <a:ext uri="{FF2B5EF4-FFF2-40B4-BE49-F238E27FC236}">
                  <a16:creationId xmlns:a16="http://schemas.microsoft.com/office/drawing/2014/main" id="{890D923F-958D-4C04-B4DF-81244F5955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lum contrast="-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1080" y="4290131"/>
              <a:ext cx="648000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5" name="Picture 10" descr="https://d30y9cdsu7xlg0.cloudfront.net/png/29955-200.png">
              <a:extLst>
                <a:ext uri="{FF2B5EF4-FFF2-40B4-BE49-F238E27FC236}">
                  <a16:creationId xmlns:a16="http://schemas.microsoft.com/office/drawing/2014/main" id="{C0F02D0B-0D38-4EA6-B6DB-2D39A82A58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lum contrast="-4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112" y="3584335"/>
              <a:ext cx="648000" cy="648000"/>
            </a:xfrm>
            <a:prstGeom prst="rect">
              <a:avLst/>
            </a:prstGeom>
            <a:noFill/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50A990F7-E7AB-4CB5-9754-085D730E2C43}"/>
                </a:ext>
              </a:extLst>
            </p:cNvPr>
            <p:cNvSpPr/>
            <p:nvPr/>
          </p:nvSpPr>
          <p:spPr>
            <a:xfrm>
              <a:off x="890644" y="4638975"/>
              <a:ext cx="923018" cy="342499"/>
            </a:xfrm>
            <a:prstGeom prst="ellipse">
              <a:avLst/>
            </a:prstGeom>
            <a:solidFill>
              <a:srgbClr val="BFBFBF">
                <a:alpha val="4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7" name="Picture 42" descr="https://d30y9cdsu7xlg0.cloudfront.net/png/168002-200.png">
              <a:extLst>
                <a:ext uri="{FF2B5EF4-FFF2-40B4-BE49-F238E27FC236}">
                  <a16:creationId xmlns:a16="http://schemas.microsoft.com/office/drawing/2014/main" id="{BCBC6DAE-C796-4064-867F-7179B357FD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lum contrast="-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077" y="4267789"/>
              <a:ext cx="648000" cy="648000"/>
            </a:xfrm>
            <a:prstGeom prst="rect">
              <a:avLst/>
            </a:prstGeom>
            <a:noFill/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8" name="Picture 22" descr="https://d30y9cdsu7xlg0.cloudfront.net/png/179346-200.png">
              <a:extLst>
                <a:ext uri="{FF2B5EF4-FFF2-40B4-BE49-F238E27FC236}">
                  <a16:creationId xmlns:a16="http://schemas.microsoft.com/office/drawing/2014/main" id="{F0E6F27B-0643-4F58-A0F2-03D442BFC8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lum contrast="-4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165" y="4162798"/>
              <a:ext cx="648000" cy="648000"/>
            </a:xfrm>
            <a:prstGeom prst="rect">
              <a:avLst/>
            </a:prstGeom>
            <a:noFill/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89" name="직선 연결선 388">
              <a:extLst>
                <a:ext uri="{FF2B5EF4-FFF2-40B4-BE49-F238E27FC236}">
                  <a16:creationId xmlns:a16="http://schemas.microsoft.com/office/drawing/2014/main" id="{8CEF4694-09F3-446B-8543-DA1F3B86C86D}"/>
                </a:ext>
              </a:extLst>
            </p:cNvPr>
            <p:cNvCxnSpPr>
              <a:stCxn id="380" idx="4"/>
            </p:cNvCxnSpPr>
            <p:nvPr/>
          </p:nvCxnSpPr>
          <p:spPr>
            <a:xfrm>
              <a:off x="7616962" y="4309977"/>
              <a:ext cx="17949" cy="62713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DAB66570-E09A-464E-B678-367E4E0EE680}"/>
                </a:ext>
              </a:extLst>
            </p:cNvPr>
            <p:cNvSpPr/>
            <p:nvPr/>
          </p:nvSpPr>
          <p:spPr>
            <a:xfrm>
              <a:off x="4307884" y="3951896"/>
              <a:ext cx="923018" cy="342499"/>
            </a:xfrm>
            <a:prstGeom prst="ellipse">
              <a:avLst/>
            </a:prstGeom>
            <a:solidFill>
              <a:srgbClr val="BFBFBF">
                <a:alpha val="4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  <p:pic>
          <p:nvPicPr>
            <p:cNvPr id="391" name="Picture 12" descr="https://d30y9cdsu7xlg0.cloudfront.net/png/27587-200.png">
              <a:extLst>
                <a:ext uri="{FF2B5EF4-FFF2-40B4-BE49-F238E27FC236}">
                  <a16:creationId xmlns:a16="http://schemas.microsoft.com/office/drawing/2014/main" id="{ACAF24E0-950C-4B2E-AD66-D7150B5576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lum contrast="-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6014" y="3556413"/>
              <a:ext cx="648000" cy="648000"/>
            </a:xfrm>
            <a:prstGeom prst="rect">
              <a:avLst/>
            </a:prstGeom>
            <a:noFill/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2" name="Picture 38" descr="https://d30y9cdsu7xlg0.cloudfront.net/png/1572-200.png">
              <a:extLst>
                <a:ext uri="{FF2B5EF4-FFF2-40B4-BE49-F238E27FC236}">
                  <a16:creationId xmlns:a16="http://schemas.microsoft.com/office/drawing/2014/main" id="{94FE224E-7FB0-46DA-A2C9-4CE645BD2E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lum contrast="-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8721" y="3530863"/>
              <a:ext cx="648000" cy="648000"/>
            </a:xfrm>
            <a:prstGeom prst="rect">
              <a:avLst/>
            </a:prstGeom>
            <a:noFill/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3" name="Picture 2" descr="https://d30y9cdsu7xlg0.cloudfront.net/png/236-200.png">
              <a:extLst>
                <a:ext uri="{FF2B5EF4-FFF2-40B4-BE49-F238E27FC236}">
                  <a16:creationId xmlns:a16="http://schemas.microsoft.com/office/drawing/2014/main" id="{9F9062A6-AEF4-4DE0-B61C-DDCDCD3593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lum contrast="-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3246" y="3951913"/>
              <a:ext cx="648000" cy="648000"/>
            </a:xfrm>
            <a:prstGeom prst="rect">
              <a:avLst/>
            </a:prstGeom>
            <a:noFill/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11C45D41-A6E5-4520-AB3D-BEF12A32F998}"/>
                </a:ext>
              </a:extLst>
            </p:cNvPr>
            <p:cNvSpPr/>
            <p:nvPr/>
          </p:nvSpPr>
          <p:spPr>
            <a:xfrm>
              <a:off x="2137242" y="5433263"/>
              <a:ext cx="605716" cy="299750"/>
            </a:xfrm>
            <a:prstGeom prst="ellipse">
              <a:avLst/>
            </a:prstGeom>
            <a:solidFill>
              <a:srgbClr val="BC4857">
                <a:alpha val="30196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5" name="그림 394">
              <a:extLst>
                <a:ext uri="{FF2B5EF4-FFF2-40B4-BE49-F238E27FC236}">
                  <a16:creationId xmlns:a16="http://schemas.microsoft.com/office/drawing/2014/main" id="{63C528FF-E8EA-49BD-B67F-97481EFDC3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6195" r="38052"/>
            <a:stretch/>
          </p:blipFill>
          <p:spPr>
            <a:xfrm>
              <a:off x="2329077" y="5280201"/>
              <a:ext cx="196746" cy="325488"/>
            </a:xfrm>
            <a:prstGeom prst="rect">
              <a:avLst/>
            </a:prstGeom>
          </p:spPr>
        </p:pic>
        <p:sp>
          <p:nvSpPr>
            <p:cNvPr id="396" name="타원 395">
              <a:extLst>
                <a:ext uri="{FF2B5EF4-FFF2-40B4-BE49-F238E27FC236}">
                  <a16:creationId xmlns:a16="http://schemas.microsoft.com/office/drawing/2014/main" id="{5C244AC8-6694-4AFE-90D2-65C898F65301}"/>
                </a:ext>
              </a:extLst>
            </p:cNvPr>
            <p:cNvSpPr/>
            <p:nvPr/>
          </p:nvSpPr>
          <p:spPr>
            <a:xfrm>
              <a:off x="3461687" y="6130918"/>
              <a:ext cx="605716" cy="299750"/>
            </a:xfrm>
            <a:prstGeom prst="ellipse">
              <a:avLst/>
            </a:prstGeom>
            <a:solidFill>
              <a:srgbClr val="BC4857">
                <a:alpha val="30196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7" name="그림 396">
              <a:extLst>
                <a:ext uri="{FF2B5EF4-FFF2-40B4-BE49-F238E27FC236}">
                  <a16:creationId xmlns:a16="http://schemas.microsoft.com/office/drawing/2014/main" id="{DA119FF4-EA31-42C1-8325-989630135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6195" r="38052"/>
            <a:stretch/>
          </p:blipFill>
          <p:spPr>
            <a:xfrm>
              <a:off x="3653522" y="5977856"/>
              <a:ext cx="196746" cy="325488"/>
            </a:xfrm>
            <a:prstGeom prst="rect">
              <a:avLst/>
            </a:prstGeom>
          </p:spPr>
        </p:pic>
        <p:sp>
          <p:nvSpPr>
            <p:cNvPr id="398" name="타원 397">
              <a:extLst>
                <a:ext uri="{FF2B5EF4-FFF2-40B4-BE49-F238E27FC236}">
                  <a16:creationId xmlns:a16="http://schemas.microsoft.com/office/drawing/2014/main" id="{E681FE2B-FC19-4661-BD2A-BD28CA78AA62}"/>
                </a:ext>
              </a:extLst>
            </p:cNvPr>
            <p:cNvSpPr/>
            <p:nvPr/>
          </p:nvSpPr>
          <p:spPr>
            <a:xfrm>
              <a:off x="6115961" y="5407353"/>
              <a:ext cx="605716" cy="299750"/>
            </a:xfrm>
            <a:prstGeom prst="ellipse">
              <a:avLst/>
            </a:prstGeom>
            <a:solidFill>
              <a:srgbClr val="BC4857">
                <a:alpha val="30196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9" name="그림 398">
              <a:extLst>
                <a:ext uri="{FF2B5EF4-FFF2-40B4-BE49-F238E27FC236}">
                  <a16:creationId xmlns:a16="http://schemas.microsoft.com/office/drawing/2014/main" id="{62416615-C579-4D09-801B-420E7ADF46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6195" r="38052"/>
            <a:stretch/>
          </p:blipFill>
          <p:spPr>
            <a:xfrm>
              <a:off x="6307796" y="5254291"/>
              <a:ext cx="196746" cy="325488"/>
            </a:xfrm>
            <a:prstGeom prst="rect">
              <a:avLst/>
            </a:prstGeom>
          </p:spPr>
        </p:pic>
        <p:sp>
          <p:nvSpPr>
            <p:cNvPr id="400" name="타원 399">
              <a:extLst>
                <a:ext uri="{FF2B5EF4-FFF2-40B4-BE49-F238E27FC236}">
                  <a16:creationId xmlns:a16="http://schemas.microsoft.com/office/drawing/2014/main" id="{5D224CED-9EC0-493E-8B0F-992F4B6FDC26}"/>
                </a:ext>
              </a:extLst>
            </p:cNvPr>
            <p:cNvSpPr/>
            <p:nvPr/>
          </p:nvSpPr>
          <p:spPr>
            <a:xfrm>
              <a:off x="8400036" y="6087779"/>
              <a:ext cx="605716" cy="299750"/>
            </a:xfrm>
            <a:prstGeom prst="ellipse">
              <a:avLst/>
            </a:prstGeom>
            <a:solidFill>
              <a:srgbClr val="BC4857">
                <a:alpha val="30196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1" name="그림 400">
              <a:extLst>
                <a:ext uri="{FF2B5EF4-FFF2-40B4-BE49-F238E27FC236}">
                  <a16:creationId xmlns:a16="http://schemas.microsoft.com/office/drawing/2014/main" id="{8CA95A3B-572A-4E40-9F8E-92E4A773C3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6195" r="38052"/>
            <a:stretch/>
          </p:blipFill>
          <p:spPr>
            <a:xfrm>
              <a:off x="8591871" y="5934717"/>
              <a:ext cx="196746" cy="325488"/>
            </a:xfrm>
            <a:prstGeom prst="rect">
              <a:avLst/>
            </a:prstGeom>
          </p:spPr>
        </p:pic>
        <p:pic>
          <p:nvPicPr>
            <p:cNvPr id="402" name="그림 401">
              <a:extLst>
                <a:ext uri="{FF2B5EF4-FFF2-40B4-BE49-F238E27FC236}">
                  <a16:creationId xmlns:a16="http://schemas.microsoft.com/office/drawing/2014/main" id="{BA32289D-8344-41C3-A7B1-94ED1C27FD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6195" r="38052"/>
            <a:stretch/>
          </p:blipFill>
          <p:spPr>
            <a:xfrm>
              <a:off x="1233150" y="5870604"/>
              <a:ext cx="196746" cy="325488"/>
            </a:xfrm>
            <a:prstGeom prst="rect">
              <a:avLst/>
            </a:prstGeom>
          </p:spPr>
        </p:pic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482799FF-66A8-4416-9AB6-B39160B74E47}"/>
                </a:ext>
              </a:extLst>
            </p:cNvPr>
            <p:cNvSpPr/>
            <p:nvPr/>
          </p:nvSpPr>
          <p:spPr>
            <a:xfrm>
              <a:off x="1013248" y="6062597"/>
              <a:ext cx="605716" cy="299750"/>
            </a:xfrm>
            <a:prstGeom prst="ellipse">
              <a:avLst/>
            </a:prstGeom>
            <a:solidFill>
              <a:srgbClr val="BC4857">
                <a:alpha val="30196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4" name="직선 연결선 403">
              <a:extLst>
                <a:ext uri="{FF2B5EF4-FFF2-40B4-BE49-F238E27FC236}">
                  <a16:creationId xmlns:a16="http://schemas.microsoft.com/office/drawing/2014/main" id="{745F3FEA-A2B4-4027-9493-F951D57E4333}"/>
                </a:ext>
              </a:extLst>
            </p:cNvPr>
            <p:cNvCxnSpPr/>
            <p:nvPr/>
          </p:nvCxnSpPr>
          <p:spPr>
            <a:xfrm>
              <a:off x="3701477" y="3312988"/>
              <a:ext cx="0" cy="86587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 404">
              <a:extLst>
                <a:ext uri="{FF2B5EF4-FFF2-40B4-BE49-F238E27FC236}">
                  <a16:creationId xmlns:a16="http://schemas.microsoft.com/office/drawing/2014/main" id="{4B85D7CD-E6EF-49F1-9AD8-048082215640}"/>
                </a:ext>
              </a:extLst>
            </p:cNvPr>
            <p:cNvCxnSpPr/>
            <p:nvPr/>
          </p:nvCxnSpPr>
          <p:spPr>
            <a:xfrm>
              <a:off x="6330176" y="3378675"/>
              <a:ext cx="12354" cy="50719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F5B55F27-E5D4-42C2-9ED6-CA502B9F3F78}"/>
                </a:ext>
              </a:extLst>
            </p:cNvPr>
            <p:cNvSpPr/>
            <p:nvPr/>
          </p:nvSpPr>
          <p:spPr>
            <a:xfrm>
              <a:off x="2771112" y="3075592"/>
              <a:ext cx="1860731" cy="492375"/>
            </a:xfrm>
            <a:prstGeom prst="ellipse">
              <a:avLst/>
            </a:prstGeom>
            <a:solidFill>
              <a:srgbClr val="F2F2F2">
                <a:alpha val="69804"/>
              </a:srgbClr>
            </a:solidFill>
            <a:ln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  <p:pic>
          <p:nvPicPr>
            <p:cNvPr id="407" name="Picture 2" descr="Woman Icon">
              <a:extLst>
                <a:ext uri="{FF2B5EF4-FFF2-40B4-BE49-F238E27FC236}">
                  <a16:creationId xmlns:a16="http://schemas.microsoft.com/office/drawing/2014/main" id="{1898661B-4056-4639-AAB4-4F77A764C0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8083" y="2952639"/>
              <a:ext cx="360349" cy="360349"/>
            </a:xfrm>
            <a:prstGeom prst="rect">
              <a:avLst/>
            </a:prstGeom>
            <a:noFill/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8" name="Picture 2" descr="Woman Icon">
              <a:extLst>
                <a:ext uri="{FF2B5EF4-FFF2-40B4-BE49-F238E27FC236}">
                  <a16:creationId xmlns:a16="http://schemas.microsoft.com/office/drawing/2014/main" id="{37BD272A-6D86-41CA-9FA9-028B0DF33A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8454" y="3184347"/>
              <a:ext cx="360349" cy="360349"/>
            </a:xfrm>
            <a:prstGeom prst="rect">
              <a:avLst/>
            </a:prstGeom>
            <a:noFill/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" name="Picture 2" descr="Woman Icon">
              <a:extLst>
                <a:ext uri="{FF2B5EF4-FFF2-40B4-BE49-F238E27FC236}">
                  <a16:creationId xmlns:a16="http://schemas.microsoft.com/office/drawing/2014/main" id="{B3584A8B-6FD1-4628-B3C3-FD5B36309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933" y="2757628"/>
              <a:ext cx="346136" cy="346136"/>
            </a:xfrm>
            <a:prstGeom prst="rect">
              <a:avLst/>
            </a:prstGeom>
            <a:noFill/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" name="Picture 2" descr="Woman Icon">
              <a:extLst>
                <a:ext uri="{FF2B5EF4-FFF2-40B4-BE49-F238E27FC236}">
                  <a16:creationId xmlns:a16="http://schemas.microsoft.com/office/drawing/2014/main" id="{8DA055BE-5F83-443E-97CC-B29EB8A30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3248" y="2732752"/>
              <a:ext cx="360349" cy="360349"/>
            </a:xfrm>
            <a:prstGeom prst="rect">
              <a:avLst/>
            </a:prstGeom>
            <a:noFill/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" name="Picture 2" descr="Woman Icon">
              <a:extLst>
                <a:ext uri="{FF2B5EF4-FFF2-40B4-BE49-F238E27FC236}">
                  <a16:creationId xmlns:a16="http://schemas.microsoft.com/office/drawing/2014/main" id="{DFF31476-C3C7-4E93-A56F-177CC445F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1126" y="3083043"/>
              <a:ext cx="442531" cy="442531"/>
            </a:xfrm>
            <a:prstGeom prst="rect">
              <a:avLst/>
            </a:prstGeom>
            <a:noFill/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2" name="타원 411">
              <a:extLst>
                <a:ext uri="{FF2B5EF4-FFF2-40B4-BE49-F238E27FC236}">
                  <a16:creationId xmlns:a16="http://schemas.microsoft.com/office/drawing/2014/main" id="{BADA10B3-E528-4625-BEB8-DC9A9D80A600}"/>
                </a:ext>
              </a:extLst>
            </p:cNvPr>
            <p:cNvSpPr/>
            <p:nvPr/>
          </p:nvSpPr>
          <p:spPr>
            <a:xfrm>
              <a:off x="5610837" y="3166759"/>
              <a:ext cx="1341591" cy="492375"/>
            </a:xfrm>
            <a:prstGeom prst="ellipse">
              <a:avLst/>
            </a:prstGeom>
            <a:solidFill>
              <a:srgbClr val="F2F2F2">
                <a:alpha val="69804"/>
              </a:srgbClr>
            </a:solidFill>
            <a:ln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  <p:pic>
          <p:nvPicPr>
            <p:cNvPr id="413" name="Picture 4" descr="Man Icon">
              <a:extLst>
                <a:ext uri="{FF2B5EF4-FFF2-40B4-BE49-F238E27FC236}">
                  <a16:creationId xmlns:a16="http://schemas.microsoft.com/office/drawing/2014/main" id="{467CE0B4-B78F-4043-8C9C-805085527F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4563" y="2796363"/>
              <a:ext cx="435969" cy="435969"/>
            </a:xfrm>
            <a:prstGeom prst="rect">
              <a:avLst/>
            </a:prstGeom>
            <a:noFill/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4" name="Picture 4" descr="Man Icon">
              <a:extLst>
                <a:ext uri="{FF2B5EF4-FFF2-40B4-BE49-F238E27FC236}">
                  <a16:creationId xmlns:a16="http://schemas.microsoft.com/office/drawing/2014/main" id="{F0F2FE82-DB30-4136-8F54-11641B14C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6242" y="2973835"/>
              <a:ext cx="342168" cy="342168"/>
            </a:xfrm>
            <a:prstGeom prst="rect">
              <a:avLst/>
            </a:prstGeom>
            <a:noFill/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5" name="Picture 4" descr="Man Icon">
              <a:extLst>
                <a:ext uri="{FF2B5EF4-FFF2-40B4-BE49-F238E27FC236}">
                  <a16:creationId xmlns:a16="http://schemas.microsoft.com/office/drawing/2014/main" id="{0D9BEA01-2974-48CE-8D22-838E20AABA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0961" y="3332364"/>
              <a:ext cx="342168" cy="342168"/>
            </a:xfrm>
            <a:prstGeom prst="rect">
              <a:avLst/>
            </a:prstGeom>
            <a:noFill/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6" name="Picture 4" descr="Man Icon">
              <a:extLst>
                <a:ext uri="{FF2B5EF4-FFF2-40B4-BE49-F238E27FC236}">
                  <a16:creationId xmlns:a16="http://schemas.microsoft.com/office/drawing/2014/main" id="{7BD4D8FF-0826-4917-B57D-4956BD2349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629" y="3166759"/>
              <a:ext cx="435969" cy="435969"/>
            </a:xfrm>
            <a:prstGeom prst="rect">
              <a:avLst/>
            </a:prstGeom>
            <a:noFill/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DAF908EB-0DB5-4942-BE7E-CA500B6D0FD9}"/>
              </a:ext>
            </a:extLst>
          </p:cNvPr>
          <p:cNvSpPr/>
          <p:nvPr/>
        </p:nvSpPr>
        <p:spPr bwMode="auto">
          <a:xfrm>
            <a:off x="4356769" y="5515420"/>
            <a:ext cx="2248646" cy="2548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다차원 멀티데이터 처리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800" b="1">
                <a:solidFill>
                  <a:schemeClr val="tx1"/>
                </a:solidFill>
                <a:latin typeface="+mn-ea"/>
              </a:rPr>
              <a:t>관리 및 운영시스템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E62D90DF-D168-4DC4-B512-D8C3F52B8732}"/>
              </a:ext>
            </a:extLst>
          </p:cNvPr>
          <p:cNvSpPr/>
          <p:nvPr/>
        </p:nvSpPr>
        <p:spPr>
          <a:xfrm>
            <a:off x="6733566" y="5806562"/>
            <a:ext cx="2255443" cy="26417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스마트 컨설팅을 위한 콘텐츠 생성 자동화 기술</a:t>
            </a:r>
          </a:p>
        </p:txBody>
      </p:sp>
      <p:sp>
        <p:nvSpPr>
          <p:cNvPr id="419" name="사각형: 둥근 모서리 418">
            <a:extLst>
              <a:ext uri="{FF2B5EF4-FFF2-40B4-BE49-F238E27FC236}">
                <a16:creationId xmlns:a16="http://schemas.microsoft.com/office/drawing/2014/main" id="{5FA70153-E9D3-4707-A527-9B2648CF9516}"/>
              </a:ext>
            </a:extLst>
          </p:cNvPr>
          <p:cNvSpPr/>
          <p:nvPr/>
        </p:nvSpPr>
        <p:spPr>
          <a:xfrm>
            <a:off x="1960920" y="2636796"/>
            <a:ext cx="1478342" cy="467529"/>
          </a:xfrm>
          <a:prstGeom prst="roundRect">
            <a:avLst/>
          </a:prstGeom>
          <a:gradFill flip="none" rotWithShape="1">
            <a:gsLst>
              <a:gs pos="100000">
                <a:schemeClr val="accent1">
                  <a:tint val="100000"/>
                  <a:shade val="100000"/>
                  <a:satMod val="130000"/>
                </a:schemeClr>
              </a:gs>
              <a:gs pos="0">
                <a:schemeClr val="accent1">
                  <a:tint val="50000"/>
                  <a:shade val="100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/>
              <a:t>정시성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보안성 일관성 있는 데이터 플랫폼</a:t>
            </a:r>
          </a:p>
        </p:txBody>
      </p:sp>
      <p:sp>
        <p:nvSpPr>
          <p:cNvPr id="420" name="사각형: 둥근 모서리 419">
            <a:extLst>
              <a:ext uri="{FF2B5EF4-FFF2-40B4-BE49-F238E27FC236}">
                <a16:creationId xmlns:a16="http://schemas.microsoft.com/office/drawing/2014/main" id="{5677C504-B3F6-45D3-8F3D-C10B931A1A67}"/>
              </a:ext>
            </a:extLst>
          </p:cNvPr>
          <p:cNvSpPr/>
          <p:nvPr/>
        </p:nvSpPr>
        <p:spPr>
          <a:xfrm>
            <a:off x="3791859" y="2636796"/>
            <a:ext cx="1478342" cy="467529"/>
          </a:xfrm>
          <a:prstGeom prst="roundRect">
            <a:avLst/>
          </a:prstGeom>
          <a:gradFill flip="none" rotWithShape="1">
            <a:gsLst>
              <a:gs pos="100000">
                <a:schemeClr val="accent1">
                  <a:tint val="100000"/>
                  <a:shade val="100000"/>
                  <a:satMod val="130000"/>
                </a:schemeClr>
              </a:gs>
              <a:gs pos="0">
                <a:schemeClr val="accent1">
                  <a:tint val="50000"/>
                  <a:shade val="100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기업정보 데이터 결합을 통한 데이터 가치화</a:t>
            </a:r>
          </a:p>
        </p:txBody>
      </p:sp>
      <p:sp>
        <p:nvSpPr>
          <p:cNvPr id="421" name="사각형: 둥근 모서리 420">
            <a:extLst>
              <a:ext uri="{FF2B5EF4-FFF2-40B4-BE49-F238E27FC236}">
                <a16:creationId xmlns:a16="http://schemas.microsoft.com/office/drawing/2014/main" id="{10CE5DAC-E2C6-49F2-8110-CDF8B847DF62}"/>
              </a:ext>
            </a:extLst>
          </p:cNvPr>
          <p:cNvSpPr/>
          <p:nvPr/>
        </p:nvSpPr>
        <p:spPr>
          <a:xfrm>
            <a:off x="5622798" y="2636796"/>
            <a:ext cx="1478342" cy="467529"/>
          </a:xfrm>
          <a:prstGeom prst="roundRect">
            <a:avLst/>
          </a:prstGeom>
          <a:gradFill flip="none" rotWithShape="1">
            <a:gsLst>
              <a:gs pos="100000">
                <a:schemeClr val="accent1">
                  <a:tint val="100000"/>
                  <a:shade val="100000"/>
                  <a:satMod val="130000"/>
                </a:schemeClr>
              </a:gs>
              <a:gs pos="0">
                <a:schemeClr val="accent1">
                  <a:tint val="50000"/>
                  <a:shade val="100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수요자 중심 데이터 </a:t>
            </a:r>
            <a:r>
              <a:rPr lang="en-US" altLang="ko-KR" sz="900" b="1" dirty="0"/>
              <a:t>PULL </a:t>
            </a:r>
            <a:r>
              <a:rPr lang="ko-KR" altLang="en-US" sz="900" b="1" dirty="0"/>
              <a:t>기반 유통망 구축</a:t>
            </a:r>
          </a:p>
        </p:txBody>
      </p:sp>
      <p:sp>
        <p:nvSpPr>
          <p:cNvPr id="422" name="사각형: 둥근 모서리 421">
            <a:extLst>
              <a:ext uri="{FF2B5EF4-FFF2-40B4-BE49-F238E27FC236}">
                <a16:creationId xmlns:a16="http://schemas.microsoft.com/office/drawing/2014/main" id="{F93C4562-28FC-4E4B-9134-7F59B501767D}"/>
              </a:ext>
            </a:extLst>
          </p:cNvPr>
          <p:cNvSpPr/>
          <p:nvPr/>
        </p:nvSpPr>
        <p:spPr>
          <a:xfrm>
            <a:off x="7453737" y="2636796"/>
            <a:ext cx="1478342" cy="467529"/>
          </a:xfrm>
          <a:prstGeom prst="roundRect">
            <a:avLst/>
          </a:prstGeom>
          <a:gradFill flip="none" rotWithShape="1">
            <a:gsLst>
              <a:gs pos="100000">
                <a:schemeClr val="accent1">
                  <a:tint val="100000"/>
                  <a:shade val="100000"/>
                  <a:satMod val="130000"/>
                </a:schemeClr>
              </a:gs>
              <a:gs pos="0">
                <a:schemeClr val="accent1">
                  <a:tint val="50000"/>
                  <a:shade val="100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새로운 수요창출을 위한 유연한 플랫폼</a:t>
            </a:r>
          </a:p>
        </p:txBody>
      </p:sp>
      <p:sp>
        <p:nvSpPr>
          <p:cNvPr id="133" name="Rectangle 8">
            <a:extLst>
              <a:ext uri="{FF2B5EF4-FFF2-40B4-BE49-F238E27FC236}">
                <a16:creationId xmlns:a16="http://schemas.microsoft.com/office/drawing/2014/main" id="{F571444F-BC8C-42DE-8E74-9224603836E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368821" y="131928"/>
            <a:ext cx="4733798" cy="38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Ⅰ.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기업성장 빅데이터</a:t>
            </a:r>
          </a:p>
        </p:txBody>
      </p:sp>
      <p:pic>
        <p:nvPicPr>
          <p:cNvPr id="134" name="Picture 2" descr="https://lh5.googleusercontent.com/Ww4Ce4V18Amr_nYO9cu1oO8KJ7yu8Kc3CEGfJklRY-2VDs_vwDlrGXtp8Oys0QHDajx4NvM57IjU8Ww-OJfDKgauGytYAXMBxPSnPKVXNF5Pb9KDCQ6Ff9oamNyFEzrEoGBVDcsgT-w">
            <a:extLst>
              <a:ext uri="{FF2B5EF4-FFF2-40B4-BE49-F238E27FC236}">
                <a16:creationId xmlns:a16="http://schemas.microsoft.com/office/drawing/2014/main" id="{6867EEF9-388B-4CE6-9E6C-9DA1A9DE8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54" y="28223"/>
            <a:ext cx="699788" cy="33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43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59A8B5-5F3A-4F2C-9D9B-3B7D96AC86FC}"/>
              </a:ext>
            </a:extLst>
          </p:cNvPr>
          <p:cNvSpPr/>
          <p:nvPr/>
        </p:nvSpPr>
        <p:spPr>
          <a:xfrm>
            <a:off x="217821" y="1528840"/>
            <a:ext cx="9508521" cy="4629072"/>
          </a:xfrm>
          <a:prstGeom prst="roundRect">
            <a:avLst>
              <a:gd name="adj" fmla="val 2238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Rectangle 51">
            <a:extLst>
              <a:ext uri="{FF2B5EF4-FFF2-40B4-BE49-F238E27FC236}">
                <a16:creationId xmlns:a16="http://schemas.microsoft.com/office/drawing/2014/main" id="{663B9120-3BD9-4412-AB26-E094A88356A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25521"/>
            <a:ext cx="9906000" cy="387706"/>
          </a:xfrm>
          <a:prstGeom prst="rect">
            <a:avLst/>
          </a:prstGeom>
          <a:solidFill>
            <a:srgbClr val="D9D9D9">
              <a:alpha val="72157"/>
            </a:srgbClr>
          </a:solidFill>
          <a:ln w="8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72F85CC-AC11-464A-A34B-F03B17B51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98A67DC-3A9B-4F4F-8A69-9A0361502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1C32AF-2CBB-40C3-874A-A7C8BFE25603}"/>
              </a:ext>
            </a:extLst>
          </p:cNvPr>
          <p:cNvSpPr txBox="1"/>
          <p:nvPr/>
        </p:nvSpPr>
        <p:spPr>
          <a:xfrm>
            <a:off x="568777" y="635522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>
              <a:defRPr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pc="0" dirty="0"/>
              <a:t>01. </a:t>
            </a:r>
            <a:r>
              <a:rPr lang="ko-KR" altLang="en-US" spc="0" dirty="0"/>
              <a:t>데이터 개방 목록 </a:t>
            </a:r>
            <a:r>
              <a:rPr lang="en-US" altLang="ko-KR" spc="0" dirty="0"/>
              <a:t>- </a:t>
            </a:r>
            <a:r>
              <a:rPr lang="ko-KR" altLang="en-US" spc="0" dirty="0"/>
              <a:t>전체 구조</a:t>
            </a:r>
            <a:endParaRPr lang="en-US" altLang="ko-KR" spc="0" dirty="0"/>
          </a:p>
        </p:txBody>
      </p:sp>
      <p:pic>
        <p:nvPicPr>
          <p:cNvPr id="13" name="Picture 2" descr="https://lh5.googleusercontent.com/Ww4Ce4V18Amr_nYO9cu1oO8KJ7yu8Kc3CEGfJklRY-2VDs_vwDlrGXtp8Oys0QHDajx4NvM57IjU8Ww-OJfDKgauGytYAXMBxPSnPKVXNF5Pb9KDCQ6Ff9oamNyFEzrEoGBVDcsgT-w">
            <a:extLst>
              <a:ext uri="{FF2B5EF4-FFF2-40B4-BE49-F238E27FC236}">
                <a16:creationId xmlns:a16="http://schemas.microsoft.com/office/drawing/2014/main" id="{728C2FD8-C239-4D42-B731-956094423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54" y="28223"/>
            <a:ext cx="699788" cy="33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모서리가 둥근 직사각형 92">
            <a:extLst>
              <a:ext uri="{FF2B5EF4-FFF2-40B4-BE49-F238E27FC236}">
                <a16:creationId xmlns:a16="http://schemas.microsoft.com/office/drawing/2014/main" id="{952E0943-5C90-4A92-A50F-9BF3D0452E10}"/>
              </a:ext>
            </a:extLst>
          </p:cNvPr>
          <p:cNvSpPr/>
          <p:nvPr/>
        </p:nvSpPr>
        <p:spPr>
          <a:xfrm>
            <a:off x="303102" y="1398147"/>
            <a:ext cx="9299797" cy="234055"/>
          </a:xfrm>
          <a:prstGeom prst="roundRect">
            <a:avLst>
              <a:gd name="adj" fmla="val 8667"/>
            </a:avLst>
          </a:prstGeom>
          <a:gradFill flip="none" rotWithShape="1">
            <a:gsLst>
              <a:gs pos="0">
                <a:sysClr val="window" lastClr="FFFFFF">
                  <a:lumMod val="50000"/>
                  <a:shade val="30000"/>
                  <a:satMod val="115000"/>
                </a:sysClr>
              </a:gs>
              <a:gs pos="50000">
                <a:sysClr val="window" lastClr="FFFFFF">
                  <a:lumMod val="50000"/>
                  <a:shade val="67500"/>
                  <a:satMod val="115000"/>
                </a:sysClr>
              </a:gs>
              <a:gs pos="100000">
                <a:sysClr val="window" lastClr="FFFFFF">
                  <a:lumMod val="50000"/>
                  <a:shade val="100000"/>
                  <a:satMod val="115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36000" tIns="36000" rIns="36000" bIns="3600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</a:rPr>
              <a:t>기업정보 데모그래픽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</a:rPr>
              <a:t>/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</a:rPr>
              <a:t>부가데이터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</a:rPr>
              <a:t>/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</a:rPr>
              <a:t>분석 데이터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DA091596-D9E8-4DCA-AED8-AA89A4E8042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368821" y="131928"/>
            <a:ext cx="4733798" cy="38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Ⅱ.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추진 내용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C5FF36-6F5F-4D91-9A48-790BC1702BD9}"/>
              </a:ext>
            </a:extLst>
          </p:cNvPr>
          <p:cNvSpPr/>
          <p:nvPr/>
        </p:nvSpPr>
        <p:spPr>
          <a:xfrm>
            <a:off x="448887" y="1709550"/>
            <a:ext cx="2092341" cy="2340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기업정보 데모그래픽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6CA946-EE2F-4C4B-9C09-8EB7ED551AB2}"/>
              </a:ext>
            </a:extLst>
          </p:cNvPr>
          <p:cNvSpPr/>
          <p:nvPr/>
        </p:nvSpPr>
        <p:spPr>
          <a:xfrm>
            <a:off x="577731" y="2494778"/>
            <a:ext cx="1878978" cy="2573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기업정보요약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740CBE-6E4F-4F2E-98F6-F4C010D4F2D2}"/>
              </a:ext>
            </a:extLst>
          </p:cNvPr>
          <p:cNvSpPr/>
          <p:nvPr/>
        </p:nvSpPr>
        <p:spPr>
          <a:xfrm>
            <a:off x="3398214" y="1709550"/>
            <a:ext cx="2527069" cy="2340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기업정보 부가데이터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BF3428-049F-4224-B29C-EC40E5127C49}"/>
              </a:ext>
            </a:extLst>
          </p:cNvPr>
          <p:cNvSpPr/>
          <p:nvPr/>
        </p:nvSpPr>
        <p:spPr>
          <a:xfrm>
            <a:off x="6849379" y="1709550"/>
            <a:ext cx="2527069" cy="2340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기업정보 분석데이터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36055F-46A0-4F4B-A53C-02C19498809A}"/>
              </a:ext>
            </a:extLst>
          </p:cNvPr>
          <p:cNvSpPr/>
          <p:nvPr/>
        </p:nvSpPr>
        <p:spPr>
          <a:xfrm>
            <a:off x="577730" y="3500756"/>
            <a:ext cx="1878978" cy="2573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기업정보상세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0C903B-5441-4032-BAA2-3615027AFA77}"/>
              </a:ext>
            </a:extLst>
          </p:cNvPr>
          <p:cNvSpPr/>
          <p:nvPr/>
        </p:nvSpPr>
        <p:spPr>
          <a:xfrm>
            <a:off x="577733" y="4506734"/>
            <a:ext cx="1878978" cy="2573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경영진 정보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59398F-7985-401F-8ECB-6A388E6814AC}"/>
              </a:ext>
            </a:extLst>
          </p:cNvPr>
          <p:cNvSpPr/>
          <p:nvPr/>
        </p:nvSpPr>
        <p:spPr>
          <a:xfrm>
            <a:off x="448887" y="1996691"/>
            <a:ext cx="2092341" cy="39452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15155C-39D9-4B0B-93F9-F708FFA4D9AE}"/>
              </a:ext>
            </a:extLst>
          </p:cNvPr>
          <p:cNvSpPr/>
          <p:nvPr/>
        </p:nvSpPr>
        <p:spPr>
          <a:xfrm>
            <a:off x="3431769" y="1996691"/>
            <a:ext cx="2527069" cy="39452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5429DE-A3AC-4631-BEA5-5AF44266287F}"/>
              </a:ext>
            </a:extLst>
          </p:cNvPr>
          <p:cNvSpPr/>
          <p:nvPr/>
        </p:nvSpPr>
        <p:spPr>
          <a:xfrm>
            <a:off x="6849379" y="1996691"/>
            <a:ext cx="2527069" cy="39452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EB7D8F-152F-4E84-80ED-3089DB75F3FA}"/>
              </a:ext>
            </a:extLst>
          </p:cNvPr>
          <p:cNvSpPr/>
          <p:nvPr/>
        </p:nvSpPr>
        <p:spPr>
          <a:xfrm>
            <a:off x="3568082" y="2043014"/>
            <a:ext cx="2269375" cy="216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신용등급정보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EB92919-40BA-400E-BCB8-B746F6FDBFBD}"/>
              </a:ext>
            </a:extLst>
          </p:cNvPr>
          <p:cNvSpPr/>
          <p:nvPr/>
        </p:nvSpPr>
        <p:spPr>
          <a:xfrm>
            <a:off x="3568082" y="2346776"/>
            <a:ext cx="2269375" cy="216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재무재표정보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94FBCCA-AED7-462F-91BA-BA245371EAA8}"/>
              </a:ext>
            </a:extLst>
          </p:cNvPr>
          <p:cNvSpPr/>
          <p:nvPr/>
        </p:nvSpPr>
        <p:spPr>
          <a:xfrm>
            <a:off x="3568082" y="2650538"/>
            <a:ext cx="2269375" cy="216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특허정보요약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45DD72-0016-4168-A7DB-0E4C9F0355E4}"/>
              </a:ext>
            </a:extLst>
          </p:cNvPr>
          <p:cNvSpPr/>
          <p:nvPr/>
        </p:nvSpPr>
        <p:spPr>
          <a:xfrm>
            <a:off x="3568082" y="2954300"/>
            <a:ext cx="2269375" cy="216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특허정보상세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B09D6D-5DC4-45DD-8ECC-5651DE798AFF}"/>
              </a:ext>
            </a:extLst>
          </p:cNvPr>
          <p:cNvSpPr/>
          <p:nvPr/>
        </p:nvSpPr>
        <p:spPr>
          <a:xfrm>
            <a:off x="3568082" y="3258062"/>
            <a:ext cx="2269375" cy="216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패밀리특허정보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E49B81-6AC1-4481-B447-518877641030}"/>
              </a:ext>
            </a:extLst>
          </p:cNvPr>
          <p:cNvSpPr/>
          <p:nvPr/>
        </p:nvSpPr>
        <p:spPr>
          <a:xfrm>
            <a:off x="3568082" y="3561824"/>
            <a:ext cx="2269375" cy="216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국가</a:t>
            </a:r>
            <a:r>
              <a:rPr lang="en-US" altLang="ko-KR" sz="1200" dirty="0"/>
              <a:t>R&amp;D</a:t>
            </a:r>
            <a:r>
              <a:rPr lang="ko-KR" altLang="en-US" sz="1200" dirty="0"/>
              <a:t>과제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14FAC58-B44D-431E-8EA8-0C8ADBEC7BD2}"/>
              </a:ext>
            </a:extLst>
          </p:cNvPr>
          <p:cNvSpPr/>
          <p:nvPr/>
        </p:nvSpPr>
        <p:spPr>
          <a:xfrm>
            <a:off x="3568082" y="3865586"/>
            <a:ext cx="2269375" cy="216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국가</a:t>
            </a:r>
            <a:r>
              <a:rPr lang="en-US" altLang="ko-KR" sz="1200" dirty="0"/>
              <a:t>R&amp;D</a:t>
            </a:r>
            <a:r>
              <a:rPr lang="ko-KR" altLang="en-US" sz="1200" dirty="0"/>
              <a:t>성과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1C57E1-3E1D-4478-AAD3-1AAF42E62002}"/>
              </a:ext>
            </a:extLst>
          </p:cNvPr>
          <p:cNvSpPr/>
          <p:nvPr/>
        </p:nvSpPr>
        <p:spPr>
          <a:xfrm>
            <a:off x="3568082" y="4169348"/>
            <a:ext cx="2269375" cy="216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국가</a:t>
            </a:r>
            <a:r>
              <a:rPr lang="en-US" altLang="ko-KR" sz="1200" dirty="0"/>
              <a:t>R&amp;D</a:t>
            </a:r>
            <a:r>
              <a:rPr lang="ko-KR" altLang="en-US" sz="1200" dirty="0"/>
              <a:t>연구보고서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0D44DD3-ACD8-4F1F-9896-09B2F94AE435}"/>
              </a:ext>
            </a:extLst>
          </p:cNvPr>
          <p:cNvSpPr/>
          <p:nvPr/>
        </p:nvSpPr>
        <p:spPr>
          <a:xfrm>
            <a:off x="3568082" y="4473110"/>
            <a:ext cx="2269375" cy="216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실용신안정보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E581178-D082-4EDE-A5B6-A6C8F21278A4}"/>
              </a:ext>
            </a:extLst>
          </p:cNvPr>
          <p:cNvSpPr/>
          <p:nvPr/>
        </p:nvSpPr>
        <p:spPr>
          <a:xfrm>
            <a:off x="3568082" y="4776872"/>
            <a:ext cx="2269375" cy="216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상표권정보</a:t>
            </a:r>
            <a:endParaRPr lang="ko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623B98-82DA-4B55-8CA5-C407DAC3262B}"/>
              </a:ext>
            </a:extLst>
          </p:cNvPr>
          <p:cNvSpPr/>
          <p:nvPr/>
        </p:nvSpPr>
        <p:spPr>
          <a:xfrm>
            <a:off x="3568082" y="5080634"/>
            <a:ext cx="2269375" cy="216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디자인정보</a:t>
            </a:r>
            <a:endParaRPr lang="ko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A77E891-C468-4EDD-A9A7-EFA70DCE261D}"/>
              </a:ext>
            </a:extLst>
          </p:cNvPr>
          <p:cNvSpPr/>
          <p:nvPr/>
        </p:nvSpPr>
        <p:spPr>
          <a:xfrm>
            <a:off x="3568082" y="5384396"/>
            <a:ext cx="2269375" cy="216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온라인 뉴스</a:t>
            </a:r>
            <a:endParaRPr lang="ko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69E3FF-A110-42E5-9D21-06BA5C6F8F33}"/>
              </a:ext>
            </a:extLst>
          </p:cNvPr>
          <p:cNvSpPr/>
          <p:nvPr/>
        </p:nvSpPr>
        <p:spPr>
          <a:xfrm>
            <a:off x="3579697" y="5671558"/>
            <a:ext cx="2269375" cy="216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취업포탈뉴스</a:t>
            </a:r>
            <a:endParaRPr lang="ko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552B8A0-3E2F-45BC-91B7-47CD0D5909DD}"/>
              </a:ext>
            </a:extLst>
          </p:cNvPr>
          <p:cNvSpPr/>
          <p:nvPr/>
        </p:nvSpPr>
        <p:spPr>
          <a:xfrm>
            <a:off x="6963294" y="2039815"/>
            <a:ext cx="2269375" cy="216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비즈니스 모델 정보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B80E35F-37E1-4BCA-8EB7-A8B57352FFDD}"/>
              </a:ext>
            </a:extLst>
          </p:cNvPr>
          <p:cNvSpPr/>
          <p:nvPr/>
        </p:nvSpPr>
        <p:spPr>
          <a:xfrm>
            <a:off x="6963294" y="2343577"/>
            <a:ext cx="2269375" cy="216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기업경쟁력정보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163E449-34D9-43FC-99C9-7C2AAA561CCD}"/>
              </a:ext>
            </a:extLst>
          </p:cNvPr>
          <p:cNvSpPr/>
          <p:nvPr/>
        </p:nvSpPr>
        <p:spPr>
          <a:xfrm>
            <a:off x="6963294" y="2647339"/>
            <a:ext cx="2269375" cy="216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기술기반보유역량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0123B0A-0EBA-4D2A-906B-4FA3A6A6104D}"/>
              </a:ext>
            </a:extLst>
          </p:cNvPr>
          <p:cNvSpPr/>
          <p:nvPr/>
        </p:nvSpPr>
        <p:spPr>
          <a:xfrm>
            <a:off x="6963294" y="2951101"/>
            <a:ext cx="2269375" cy="216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R&amp;D</a:t>
            </a:r>
            <a:r>
              <a:rPr lang="ko-KR" altLang="en-US" sz="1200" dirty="0"/>
              <a:t>실적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72432F-B44C-4286-998D-6D48371633A0}"/>
              </a:ext>
            </a:extLst>
          </p:cNvPr>
          <p:cNvSpPr/>
          <p:nvPr/>
        </p:nvSpPr>
        <p:spPr>
          <a:xfrm>
            <a:off x="6963294" y="3254863"/>
            <a:ext cx="2269375" cy="216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사업화보유역량</a:t>
            </a:r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A55DC25-2331-4B49-96BE-C024274023AE}"/>
              </a:ext>
            </a:extLst>
          </p:cNvPr>
          <p:cNvSpPr/>
          <p:nvPr/>
        </p:nvSpPr>
        <p:spPr>
          <a:xfrm>
            <a:off x="6963294" y="3558625"/>
            <a:ext cx="2269375" cy="216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글로벌시장동향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B393922-A85B-4543-BB4D-7FC90EEB878C}"/>
              </a:ext>
            </a:extLst>
          </p:cNvPr>
          <p:cNvSpPr/>
          <p:nvPr/>
        </p:nvSpPr>
        <p:spPr>
          <a:xfrm>
            <a:off x="6963294" y="3862387"/>
            <a:ext cx="2269375" cy="216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국내시장동향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CFECA5-CD51-4153-8C5A-1F9C2A6C266C}"/>
              </a:ext>
            </a:extLst>
          </p:cNvPr>
          <p:cNvSpPr/>
          <p:nvPr/>
        </p:nvSpPr>
        <p:spPr>
          <a:xfrm>
            <a:off x="6963294" y="4166149"/>
            <a:ext cx="2269375" cy="216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경쟁사현황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522B77E-E159-4422-8BD0-ACDAFC5D311E}"/>
              </a:ext>
            </a:extLst>
          </p:cNvPr>
          <p:cNvSpPr/>
          <p:nvPr/>
        </p:nvSpPr>
        <p:spPr>
          <a:xfrm>
            <a:off x="6963294" y="4469911"/>
            <a:ext cx="2269375" cy="216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산업분류코드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A4DB4DA-14FF-4AFD-BD1F-E36620AC3307}"/>
              </a:ext>
            </a:extLst>
          </p:cNvPr>
          <p:cNvSpPr/>
          <p:nvPr/>
        </p:nvSpPr>
        <p:spPr>
          <a:xfrm>
            <a:off x="6963294" y="4773673"/>
            <a:ext cx="2269375" cy="216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기업정보요약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AAC60E6-6574-4913-BD7A-348C52EACB67}"/>
              </a:ext>
            </a:extLst>
          </p:cNvPr>
          <p:cNvSpPr/>
          <p:nvPr/>
        </p:nvSpPr>
        <p:spPr>
          <a:xfrm>
            <a:off x="6963294" y="5077435"/>
            <a:ext cx="2269375" cy="216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기술경쟁력분석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D60425F-81CE-4C69-9545-3B031C4702D6}"/>
              </a:ext>
            </a:extLst>
          </p:cNvPr>
          <p:cNvSpPr/>
          <p:nvPr/>
        </p:nvSpPr>
        <p:spPr>
          <a:xfrm>
            <a:off x="6963294" y="5381197"/>
            <a:ext cx="2269375" cy="216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산업통계정보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2BE9E4A-5011-478A-AF1B-D7C7EE4C4E2F}"/>
              </a:ext>
            </a:extLst>
          </p:cNvPr>
          <p:cNvSpPr/>
          <p:nvPr/>
        </p:nvSpPr>
        <p:spPr>
          <a:xfrm>
            <a:off x="6974909" y="5668359"/>
            <a:ext cx="2269375" cy="216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특허통계정보</a:t>
            </a:r>
          </a:p>
        </p:txBody>
      </p: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0BC1FE71-71EC-46B3-A05C-CE78921F9B19}"/>
              </a:ext>
            </a:extLst>
          </p:cNvPr>
          <p:cNvSpPr/>
          <p:nvPr/>
        </p:nvSpPr>
        <p:spPr>
          <a:xfrm>
            <a:off x="2535920" y="3209425"/>
            <a:ext cx="914400" cy="914400"/>
          </a:xfrm>
          <a:prstGeom prst="mathPlus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9BCF337-A919-4CB7-9771-CDB406C8BA48}"/>
              </a:ext>
            </a:extLst>
          </p:cNvPr>
          <p:cNvSpPr/>
          <p:nvPr/>
        </p:nvSpPr>
        <p:spPr>
          <a:xfrm>
            <a:off x="6051919" y="3170300"/>
            <a:ext cx="676079" cy="1024828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14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1">
            <a:extLst>
              <a:ext uri="{FF2B5EF4-FFF2-40B4-BE49-F238E27FC236}">
                <a16:creationId xmlns:a16="http://schemas.microsoft.com/office/drawing/2014/main" id="{1CDF8E99-40E5-4CAC-9892-D9DCB40B3B5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25521"/>
            <a:ext cx="9906000" cy="387706"/>
          </a:xfrm>
          <a:prstGeom prst="rect">
            <a:avLst/>
          </a:prstGeom>
          <a:solidFill>
            <a:srgbClr val="D9D9D9">
              <a:alpha val="72157"/>
            </a:srgbClr>
          </a:solidFill>
          <a:ln w="8">
            <a:noFill/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FA64A12B-768D-4C78-86C1-BE02E458D9E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368821" y="131928"/>
            <a:ext cx="4733798" cy="38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Ⅱ.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데이터 목록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92EABF-5BEB-4BF9-9995-22EF5307B616}"/>
              </a:ext>
            </a:extLst>
          </p:cNvPr>
          <p:cNvSpPr txBox="1"/>
          <p:nvPr/>
        </p:nvSpPr>
        <p:spPr>
          <a:xfrm>
            <a:off x="568777" y="635522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>
              <a:defRPr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pc="0" dirty="0"/>
              <a:t>02.  </a:t>
            </a:r>
            <a:r>
              <a:rPr lang="ko-KR" altLang="en-US" spc="0" dirty="0"/>
              <a:t>데이터 개방 사이트</a:t>
            </a:r>
            <a:endParaRPr lang="ko-KR" altLang="en-US" sz="1600" spc="0" dirty="0"/>
          </a:p>
        </p:txBody>
      </p:sp>
      <p:pic>
        <p:nvPicPr>
          <p:cNvPr id="11" name="Picture 2" descr="https://lh5.googleusercontent.com/Ww4Ce4V18Amr_nYO9cu1oO8KJ7yu8Kc3CEGfJklRY-2VDs_vwDlrGXtp8Oys0QHDajx4NvM57IjU8Ww-OJfDKgauGytYAXMBxPSnPKVXNF5Pb9KDCQ6Ff9oamNyFEzrEoGBVDcsgT-w">
            <a:extLst>
              <a:ext uri="{FF2B5EF4-FFF2-40B4-BE49-F238E27FC236}">
                <a16:creationId xmlns:a16="http://schemas.microsoft.com/office/drawing/2014/main" id="{46DDE1B1-0B33-4F89-81A7-C0E71AEA8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54" y="28223"/>
            <a:ext cx="699788" cy="33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835C69-9C93-4108-AE56-A145C5D08756}"/>
              </a:ext>
            </a:extLst>
          </p:cNvPr>
          <p:cNvSpPr/>
          <p:nvPr/>
        </p:nvSpPr>
        <p:spPr>
          <a:xfrm>
            <a:off x="3427413" y="679064"/>
            <a:ext cx="5839747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총 </a:t>
            </a:r>
            <a:r>
              <a:rPr lang="en-US" altLang="ko-KR" sz="1400" b="1" dirty="0">
                <a:latin typeface="+mn-ea"/>
                <a:ea typeface="+mn-ea"/>
              </a:rPr>
              <a:t>31</a:t>
            </a:r>
            <a:r>
              <a:rPr lang="ko-KR" altLang="en-US" sz="1400" b="1" dirty="0">
                <a:latin typeface="+mn-ea"/>
                <a:ea typeface="+mn-ea"/>
              </a:rPr>
              <a:t>개 상품 </a:t>
            </a:r>
            <a:r>
              <a:rPr lang="en-US" altLang="ko-KR" sz="1400" b="1" dirty="0">
                <a:latin typeface="+mn-ea"/>
                <a:ea typeface="+mn-ea"/>
              </a:rPr>
              <a:t>(dbi2022.kr </a:t>
            </a:r>
            <a:r>
              <a:rPr lang="ko-KR" altLang="en-US" sz="1400" b="1" dirty="0">
                <a:latin typeface="+mn-ea"/>
                <a:ea typeface="+mn-ea"/>
              </a:rPr>
              <a:t>및 </a:t>
            </a:r>
            <a:r>
              <a:rPr lang="en-US" altLang="ko-KR" sz="1400" b="1" dirty="0">
                <a:latin typeface="+mn-ea"/>
                <a:ea typeface="+mn-ea"/>
              </a:rPr>
              <a:t>bigdata-dx.kr)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0" name="Rectangle 51">
            <a:extLst>
              <a:ext uri="{FF2B5EF4-FFF2-40B4-BE49-F238E27FC236}">
                <a16:creationId xmlns:a16="http://schemas.microsoft.com/office/drawing/2014/main" id="{05652E18-D078-4F0C-90F1-DF52B9BDDFA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270585" y="700088"/>
            <a:ext cx="72000" cy="252000"/>
          </a:xfrm>
          <a:prstGeom prst="rect">
            <a:avLst/>
          </a:prstGeom>
          <a:solidFill>
            <a:srgbClr val="43545E">
              <a:alpha val="83000"/>
            </a:srgbClr>
          </a:solidFill>
          <a:ln w="8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255713" lvl="0" indent="271463" fontAlgn="auto">
              <a:lnSpc>
                <a:spcPct val="13000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l"/>
              <a:defRPr/>
            </a:pPr>
            <a:endParaRPr kumimoji="1" lang="en-US" altLang="ko-KR" sz="14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3" name="모서리가 둥근 직사각형 92">
            <a:extLst>
              <a:ext uri="{FF2B5EF4-FFF2-40B4-BE49-F238E27FC236}">
                <a16:creationId xmlns:a16="http://schemas.microsoft.com/office/drawing/2014/main" id="{9C1465C8-3ACE-41E2-91AB-53267DFD6988}"/>
              </a:ext>
            </a:extLst>
          </p:cNvPr>
          <p:cNvSpPr/>
          <p:nvPr/>
        </p:nvSpPr>
        <p:spPr>
          <a:xfrm>
            <a:off x="568777" y="1192097"/>
            <a:ext cx="8767064" cy="234055"/>
          </a:xfrm>
          <a:prstGeom prst="roundRect">
            <a:avLst>
              <a:gd name="adj" fmla="val 8667"/>
            </a:avLst>
          </a:prstGeom>
          <a:gradFill flip="none" rotWithShape="1">
            <a:gsLst>
              <a:gs pos="0">
                <a:sysClr val="window" lastClr="FFFFFF">
                  <a:lumMod val="50000"/>
                  <a:shade val="30000"/>
                  <a:satMod val="115000"/>
                </a:sysClr>
              </a:gs>
              <a:gs pos="50000">
                <a:sysClr val="window" lastClr="FFFFFF">
                  <a:lumMod val="50000"/>
                  <a:shade val="67500"/>
                  <a:satMod val="115000"/>
                </a:sysClr>
              </a:gs>
              <a:gs pos="100000">
                <a:sysClr val="window" lastClr="FFFFFF">
                  <a:lumMod val="50000"/>
                  <a:shade val="100000"/>
                  <a:satMod val="115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36000" tIns="36000" rIns="36000" bIns="3600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맑은 고딕"/>
                <a:ea typeface="맑은 고딕"/>
              </a:rPr>
              <a:t>기업성장 데이터 개방 목록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1AF784-6A9F-4DBF-B603-8CFCA720F6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777" y="1879763"/>
            <a:ext cx="4871865" cy="40750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C4AED5E-8549-4C73-A86B-4675D646AA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0948" y="1879763"/>
            <a:ext cx="3160546" cy="405458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C0F77D-223F-4250-BF4F-F6F48AB42241}"/>
              </a:ext>
            </a:extLst>
          </p:cNvPr>
          <p:cNvSpPr/>
          <p:nvPr/>
        </p:nvSpPr>
        <p:spPr>
          <a:xfrm>
            <a:off x="1587731" y="5270269"/>
            <a:ext cx="1155469" cy="515389"/>
          </a:xfrm>
          <a:prstGeom prst="rect">
            <a:avLst/>
          </a:prstGeom>
          <a:noFill/>
          <a:ln w="19050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rgbClr val="0070C0"/>
                </a:solidFill>
                <a:prstDash val="sysDash"/>
              </a:ln>
              <a:noFill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5D85BB-2D5D-4C4D-B406-B63C90984FF8}"/>
              </a:ext>
            </a:extLst>
          </p:cNvPr>
          <p:cNvSpPr txBox="1"/>
          <p:nvPr/>
        </p:nvSpPr>
        <p:spPr>
          <a:xfrm>
            <a:off x="1922020" y="5975034"/>
            <a:ext cx="1923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총 </a:t>
            </a:r>
            <a:r>
              <a:rPr lang="en-US" altLang="ko-KR" sz="1400" dirty="0"/>
              <a:t>16</a:t>
            </a:r>
            <a:r>
              <a:rPr lang="ko-KR" altLang="en-US" sz="1400" dirty="0"/>
              <a:t>개 상품 다운로드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F3EF6D-E3F6-42C2-A29B-CF9DE63F4A26}"/>
              </a:ext>
            </a:extLst>
          </p:cNvPr>
          <p:cNvSpPr/>
          <p:nvPr/>
        </p:nvSpPr>
        <p:spPr>
          <a:xfrm>
            <a:off x="1922020" y="1605022"/>
            <a:ext cx="2092341" cy="2340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dbi2022.kr </a:t>
            </a:r>
            <a:r>
              <a:rPr lang="ko-KR" altLang="en-US" sz="1400" dirty="0"/>
              <a:t>자료실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7F85288-6D1E-4D1B-AE62-2E949D0B3D61}"/>
              </a:ext>
            </a:extLst>
          </p:cNvPr>
          <p:cNvSpPr/>
          <p:nvPr/>
        </p:nvSpPr>
        <p:spPr>
          <a:xfrm>
            <a:off x="6505050" y="1605021"/>
            <a:ext cx="2092341" cy="2340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bigdata-dx.kr </a:t>
            </a:r>
            <a:r>
              <a:rPr lang="ko-KR" altLang="en-US" sz="1400" dirty="0"/>
              <a:t>데이터마켓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8A6A5D-807D-4C5B-B84E-88C43F0081BB}"/>
              </a:ext>
            </a:extLst>
          </p:cNvPr>
          <p:cNvSpPr txBox="1"/>
          <p:nvPr/>
        </p:nvSpPr>
        <p:spPr>
          <a:xfrm>
            <a:off x="6505050" y="5975034"/>
            <a:ext cx="1923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총 </a:t>
            </a:r>
            <a:r>
              <a:rPr lang="en-US" altLang="ko-KR" sz="1400" dirty="0"/>
              <a:t>15</a:t>
            </a:r>
            <a:r>
              <a:rPr lang="ko-KR" altLang="en-US" sz="1400" dirty="0"/>
              <a:t>개 상품 다운로드</a:t>
            </a:r>
          </a:p>
        </p:txBody>
      </p:sp>
    </p:spTree>
    <p:extLst>
      <p:ext uri="{BB962C8B-B14F-4D97-AF65-F5344CB8AC3E}">
        <p14:creationId xmlns:p14="http://schemas.microsoft.com/office/powerpoint/2010/main" val="11699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82C8546-758C-48B1-8BB0-6D75EE4A9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직사각형 1">
            <a:extLst>
              <a:ext uri="{FF2B5EF4-FFF2-40B4-BE49-F238E27FC236}">
                <a16:creationId xmlns:a16="http://schemas.microsoft.com/office/drawing/2014/main" id="{68539A2F-4657-4D43-B074-DA13B74CA4FB}"/>
              </a:ext>
            </a:extLst>
          </p:cNvPr>
          <p:cNvSpPr/>
          <p:nvPr/>
        </p:nvSpPr>
        <p:spPr>
          <a:xfrm>
            <a:off x="0" y="-1"/>
            <a:ext cx="5293895" cy="6857999"/>
          </a:xfrm>
          <a:custGeom>
            <a:avLst/>
            <a:gdLst>
              <a:gd name="connsiteX0" fmla="*/ 0 w 5524500"/>
              <a:gd name="connsiteY0" fmla="*/ 0 h 6857999"/>
              <a:gd name="connsiteX1" fmla="*/ 5524500 w 5524500"/>
              <a:gd name="connsiteY1" fmla="*/ 0 h 6857999"/>
              <a:gd name="connsiteX2" fmla="*/ 5524500 w 5524500"/>
              <a:gd name="connsiteY2" fmla="*/ 6857999 h 6857999"/>
              <a:gd name="connsiteX3" fmla="*/ 0 w 5524500"/>
              <a:gd name="connsiteY3" fmla="*/ 6857999 h 6857999"/>
              <a:gd name="connsiteX4" fmla="*/ 0 w 5524500"/>
              <a:gd name="connsiteY4" fmla="*/ 0 h 6857999"/>
              <a:gd name="connsiteX0" fmla="*/ 0 w 5524500"/>
              <a:gd name="connsiteY0" fmla="*/ 0 h 6857999"/>
              <a:gd name="connsiteX1" fmla="*/ 3867150 w 5524500"/>
              <a:gd name="connsiteY1" fmla="*/ 0 h 6857999"/>
              <a:gd name="connsiteX2" fmla="*/ 5524500 w 5524500"/>
              <a:gd name="connsiteY2" fmla="*/ 6857999 h 6857999"/>
              <a:gd name="connsiteX3" fmla="*/ 0 w 5524500"/>
              <a:gd name="connsiteY3" fmla="*/ 6857999 h 6857999"/>
              <a:gd name="connsiteX4" fmla="*/ 0 w 5524500"/>
              <a:gd name="connsiteY4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0" h="6857999">
                <a:moveTo>
                  <a:pt x="0" y="0"/>
                </a:moveTo>
                <a:lnTo>
                  <a:pt x="3867150" y="0"/>
                </a:lnTo>
                <a:lnTo>
                  <a:pt x="55245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2CE9FE-474D-47A7-ABFD-429E1B09E4E7}"/>
              </a:ext>
            </a:extLst>
          </p:cNvPr>
          <p:cNvSpPr/>
          <p:nvPr/>
        </p:nvSpPr>
        <p:spPr>
          <a:xfrm>
            <a:off x="2891840" y="2518457"/>
            <a:ext cx="42973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THANK YOU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F3F3A5-8602-4DDB-B259-118F42F68B98}"/>
              </a:ext>
            </a:extLst>
          </p:cNvPr>
          <p:cNvCxnSpPr/>
          <p:nvPr/>
        </p:nvCxnSpPr>
        <p:spPr>
          <a:xfrm>
            <a:off x="2830705" y="2427672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799C3E2-E81D-4AEC-A31B-98B7A67BE615}"/>
              </a:ext>
            </a:extLst>
          </p:cNvPr>
          <p:cNvCxnSpPr/>
          <p:nvPr/>
        </p:nvCxnSpPr>
        <p:spPr>
          <a:xfrm>
            <a:off x="2830705" y="3479887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BD6BB5-2FDE-4A89-86FC-A158C5579289}"/>
              </a:ext>
            </a:extLst>
          </p:cNvPr>
          <p:cNvSpPr txBox="1"/>
          <p:nvPr/>
        </p:nvSpPr>
        <p:spPr>
          <a:xfrm>
            <a:off x="2477589" y="3609944"/>
            <a:ext cx="49551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이제부터 발표에 대한</a:t>
            </a:r>
            <a:endParaRPr lang="en-US" altLang="ko-K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질의 응답 시간을 갖겠습니다</a:t>
            </a:r>
            <a:r>
              <a:rPr lang="en-US" altLang="ko-K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.</a:t>
            </a:r>
            <a:endParaRPr lang="ko-KR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867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6"/>
  <p:tag name="ISPRING_RESOURCE_PATHS_HASH" val="ca6bf3abc8c515d48857a5c5328843bb275e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5EdDHBcUUCQtxMUGcFVz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5EdDHBcUUCQtxMUGcFVz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5EdDHBcUUCQtxMUGcFVz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5EdDHBcUUCQtxMUGcFVz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5EdDHBcUUCQtxMUGcFVz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5EdDHBcUUCQtxMUGcFVz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5EdDHBcUUCQtxMUGcFVz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A1RHrldUuYpLYpIvulM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5EdDHBcUUCQtxMUGcFVz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A1RHrldUuYpLYpIvulM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5EdDHBcUUCQtxMUGcFVz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A1RHrldUuYpLYpIvulM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5EdDHBcUUCQtxMUGcFVz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A1RHrldUuYpLYpIvulM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5EdDHBcUUCQtxMUGcFVz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A1RHrldUuYpLYpIvulM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5EdDHBcUUCQtxMUGcFVz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zAJZ7eT4EqAeyuXcrWxt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5EdDHBcUUCQtxMUGcFVz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5EdDHBcUUCQtxMUGcFVz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5EdDHBcUUCQtxMUGcFVz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5EdDHBcUUCQtxMUGcFVzw"/>
</p:tagLst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76689</TotalTime>
  <Words>758</Words>
  <Application>Microsoft Office PowerPoint</Application>
  <PresentationFormat>A4 용지(210x297mm)</PresentationFormat>
  <Paragraphs>147</Paragraphs>
  <Slides>7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나눔스퀘어 Bold</vt:lpstr>
      <vt:lpstr>Calibri</vt:lpstr>
      <vt:lpstr>Arial</vt:lpstr>
      <vt:lpstr>Wingdings</vt:lpstr>
      <vt:lpstr>맑은 고딕</vt:lpstr>
      <vt:lpstr>Default Theme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소수환</Manager>
  <Company>나우드림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Kabel</dc:creator>
  <cp:lastModifiedBy>이 승권</cp:lastModifiedBy>
  <cp:revision>2247</cp:revision>
  <cp:lastPrinted>2016-05-03T09:19:08Z</cp:lastPrinted>
  <dcterms:created xsi:type="dcterms:W3CDTF">2013-01-18T11:43:45Z</dcterms:created>
  <dcterms:modified xsi:type="dcterms:W3CDTF">2022-11-04T02:38:42Z</dcterms:modified>
</cp:coreProperties>
</file>