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84" r:id="rId2"/>
    <p:sldId id="997" r:id="rId3"/>
    <p:sldId id="934" r:id="rId4"/>
    <p:sldId id="989" r:id="rId5"/>
    <p:sldId id="990" r:id="rId6"/>
    <p:sldId id="994" r:id="rId7"/>
    <p:sldId id="995" r:id="rId8"/>
    <p:sldId id="987" r:id="rId9"/>
    <p:sldId id="991" r:id="rId10"/>
    <p:sldId id="992" r:id="rId11"/>
    <p:sldId id="986" r:id="rId12"/>
    <p:sldId id="996" r:id="rId13"/>
    <p:sldId id="9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D6A4D-2B8E-4B6F-AC22-F995062E7F6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690-8F42-467A-A028-4B7D2E90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중소기업을 위한 경영진단과 의사결정 시스템 부족 및 기술기반의</a:t>
            </a:r>
            <a:r>
              <a:rPr lang="en-US" altLang="ko-KR" dirty="0"/>
              <a:t> </a:t>
            </a:r>
            <a:r>
              <a:rPr lang="ko-KR" altLang="en-US" dirty="0"/>
              <a:t>경영 의사결정에 활용 가능한 데이터 센터 구축이 필요함에 따라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기술기반 기업의 정형</a:t>
            </a:r>
            <a:r>
              <a:rPr lang="en-US" altLang="ko-KR" dirty="0"/>
              <a:t>/</a:t>
            </a:r>
            <a:r>
              <a:rPr lang="ko-KR" altLang="en-US" dirty="0"/>
              <a:t>비정형 데이터 연계기반의 기업성장지수 데이터 센터</a:t>
            </a:r>
            <a:r>
              <a:rPr lang="en-US" altLang="ko-KR" dirty="0"/>
              <a:t>”</a:t>
            </a:r>
            <a:r>
              <a:rPr lang="ko-KR" altLang="en-US" dirty="0"/>
              <a:t>를 구축함</a:t>
            </a:r>
            <a:endParaRPr lang="en-US" altLang="ko-KR" dirty="0"/>
          </a:p>
          <a:p>
            <a:r>
              <a:rPr lang="ko-KR" altLang="en-US" dirty="0"/>
              <a:t>기업 데이터 수집</a:t>
            </a:r>
            <a:r>
              <a:rPr lang="en-US" altLang="ko-KR" dirty="0"/>
              <a:t>.</a:t>
            </a:r>
            <a:r>
              <a:rPr lang="ko-KR" altLang="en-US" dirty="0"/>
              <a:t>분석 및 기업분석을 통한 기업성장지수 데이터를 제공하여 기업의 지속성장을 위한 경영진단 및 의사결정 서비스를 지원하고자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중소기업을 위한 경영진단과 의사결정 시스템 부족 및 기술기반의</a:t>
            </a:r>
            <a:r>
              <a:rPr lang="en-US" altLang="ko-KR" dirty="0"/>
              <a:t> </a:t>
            </a:r>
            <a:r>
              <a:rPr lang="ko-KR" altLang="en-US" dirty="0"/>
              <a:t>경영 의사결정에 활용 가능한 데이터 센터 구축이 필요함에 따라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기술기반 기업의 정형</a:t>
            </a:r>
            <a:r>
              <a:rPr lang="en-US" altLang="ko-KR" dirty="0"/>
              <a:t>/</a:t>
            </a:r>
            <a:r>
              <a:rPr lang="ko-KR" altLang="en-US" dirty="0"/>
              <a:t>비정형 데이터 연계기반의 기업성장지수 데이터 센터</a:t>
            </a:r>
            <a:r>
              <a:rPr lang="en-US" altLang="ko-KR" dirty="0"/>
              <a:t>”</a:t>
            </a:r>
            <a:r>
              <a:rPr lang="ko-KR" altLang="en-US" dirty="0"/>
              <a:t>를 구축함</a:t>
            </a:r>
            <a:endParaRPr lang="en-US" altLang="ko-KR" dirty="0"/>
          </a:p>
          <a:p>
            <a:r>
              <a:rPr lang="ko-KR" altLang="en-US" dirty="0"/>
              <a:t>기업 데이터 수집</a:t>
            </a:r>
            <a:r>
              <a:rPr lang="en-US" altLang="ko-KR" dirty="0"/>
              <a:t>.</a:t>
            </a:r>
            <a:r>
              <a:rPr lang="ko-KR" altLang="en-US" dirty="0"/>
              <a:t>분석 및 기업분석을 통한 기업성장지수 데이터를 제공하여 기업의 지속성장을 위한 경영진단 및 의사결정 서비스를 지원하고자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5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3905-E177-4288-B505-322D1ED5F69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BCD0-E201-4E83-958C-78C418AFC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3F48F3-2927-42D4-B874-307E20DD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A3E6C6-B2FB-4730-9969-ECD3AF0E855E}"/>
              </a:ext>
            </a:extLst>
          </p:cNvPr>
          <p:cNvSpPr/>
          <p:nvPr/>
        </p:nvSpPr>
        <p:spPr>
          <a:xfrm>
            <a:off x="1575883" y="1625921"/>
            <a:ext cx="90402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DBI2022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팀프로젝트 주제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0869B-5817-4DBD-A851-ECC4D5DE056A}"/>
              </a:ext>
            </a:extLst>
          </p:cNvPr>
          <p:cNvSpPr/>
          <p:nvPr/>
        </p:nvSpPr>
        <p:spPr>
          <a:xfrm>
            <a:off x="4205718" y="4338438"/>
            <a:ext cx="6155608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86840" algn="r">
              <a:lnSpc>
                <a:spcPct val="12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㈜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벡스인텔리전스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빅데이터 사업부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indent="1386840" algn="r">
              <a:lnSpc>
                <a:spcPct val="12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9DAA49-E921-4123-A9A3-F37B26712656}"/>
              </a:ext>
            </a:extLst>
          </p:cNvPr>
          <p:cNvSpPr/>
          <p:nvPr/>
        </p:nvSpPr>
        <p:spPr>
          <a:xfrm>
            <a:off x="1143000" y="6203910"/>
            <a:ext cx="9906000" cy="654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82B1DC-029B-43D2-A56D-7D1A1A45B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82" y="6399334"/>
            <a:ext cx="546288" cy="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FF909A-D92F-4C39-BF89-E6DD6B2D0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67823"/>
              </p:ext>
            </p:extLst>
          </p:nvPr>
        </p:nvGraphicFramePr>
        <p:xfrm>
          <a:off x="1180404" y="1608715"/>
          <a:ext cx="2535383" cy="4575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193">
                  <a:extLst>
                    <a:ext uri="{9D8B030D-6E8A-4147-A177-3AD203B41FA5}">
                      <a16:colId xmlns:a16="http://schemas.microsoft.com/office/drawing/2014/main" val="2179985871"/>
                    </a:ext>
                  </a:extLst>
                </a:gridCol>
                <a:gridCol w="527434">
                  <a:extLst>
                    <a:ext uri="{9D8B030D-6E8A-4147-A177-3AD203B41FA5}">
                      <a16:colId xmlns:a16="http://schemas.microsoft.com/office/drawing/2014/main" val="139304969"/>
                    </a:ext>
                  </a:extLst>
                </a:gridCol>
                <a:gridCol w="1452756">
                  <a:extLst>
                    <a:ext uri="{9D8B030D-6E8A-4147-A177-3AD203B41FA5}">
                      <a16:colId xmlns:a16="http://schemas.microsoft.com/office/drawing/2014/main" val="2407072299"/>
                    </a:ext>
                  </a:extLst>
                </a:gridCol>
              </a:tblGrid>
              <a:tr h="147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45728203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51370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하위번호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058147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589761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437468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092603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84327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266647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성과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2307548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성과고유번호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9406229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성과년도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285898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과제기준년도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79900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부처코드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398629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부처명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05421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예산사업코드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200412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예산사업명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810784"/>
                  </a:ext>
                </a:extLst>
              </a:tr>
              <a:tr h="240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연구수행기관코드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908297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연구수행주체명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9304812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8336908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886443"/>
                  </a:ext>
                </a:extLst>
              </a:tr>
              <a:tr h="240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국가기술지도코드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929622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국가기술지도명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399583"/>
                  </a:ext>
                </a:extLst>
              </a:tr>
              <a:tr h="240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과학기술분류코드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9162966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9455394"/>
                  </a:ext>
                </a:extLst>
              </a:tr>
              <a:tr h="240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과학기술분류코드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737424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265085"/>
                  </a:ext>
                </a:extLst>
              </a:tr>
              <a:tr h="240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과학기술분류코드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33783"/>
                  </a:ext>
                </a:extLst>
              </a:tr>
              <a:tr h="141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과학기술분류명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99765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E4D493C-F0A8-4334-B055-E4BFCEC73E15}"/>
              </a:ext>
            </a:extLst>
          </p:cNvPr>
          <p:cNvSpPr/>
          <p:nvPr/>
        </p:nvSpPr>
        <p:spPr>
          <a:xfrm>
            <a:off x="1180405" y="964276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성과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(9,754)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68406BF-6E09-47BC-9DF6-3E79B3302C5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1" y="131929"/>
            <a:ext cx="7715306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II. R&amp;D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실적을 이용한 기술경쟁력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6EED05-CE96-424C-86DB-59C30495E19F}"/>
              </a:ext>
            </a:extLst>
          </p:cNvPr>
          <p:cNvSpPr/>
          <p:nvPr/>
        </p:nvSpPr>
        <p:spPr>
          <a:xfrm>
            <a:off x="5206536" y="947733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연구보고서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(14,248)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63E24D-864A-4A97-A4B8-0D02BD290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75231"/>
              </p:ext>
            </p:extLst>
          </p:nvPr>
        </p:nvGraphicFramePr>
        <p:xfrm>
          <a:off x="5206536" y="1618872"/>
          <a:ext cx="2673599" cy="461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460">
                  <a:extLst>
                    <a:ext uri="{9D8B030D-6E8A-4147-A177-3AD203B41FA5}">
                      <a16:colId xmlns:a16="http://schemas.microsoft.com/office/drawing/2014/main" val="2714473541"/>
                    </a:ext>
                  </a:extLst>
                </a:gridCol>
                <a:gridCol w="556187">
                  <a:extLst>
                    <a:ext uri="{9D8B030D-6E8A-4147-A177-3AD203B41FA5}">
                      <a16:colId xmlns:a16="http://schemas.microsoft.com/office/drawing/2014/main" val="2642748709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3051074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642787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2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하위번호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552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06240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1909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발행년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062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보고서등록번호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97137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발행기관명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389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4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404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893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29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892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996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546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발행국가명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39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사용언어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809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원문정보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18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과제고유번호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498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5732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과제수행기관명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5979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연구책임자명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5771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06A4-242A-4DF7-9135-638A0A38B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31162"/>
              </p:ext>
            </p:extLst>
          </p:nvPr>
        </p:nvGraphicFramePr>
        <p:xfrm>
          <a:off x="8744107" y="1608715"/>
          <a:ext cx="3084905" cy="2051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6">
                  <a:extLst>
                    <a:ext uri="{9D8B030D-6E8A-4147-A177-3AD203B41FA5}">
                      <a16:colId xmlns:a16="http://schemas.microsoft.com/office/drawing/2014/main" val="1417806405"/>
                    </a:ext>
                  </a:extLst>
                </a:gridCol>
                <a:gridCol w="641751">
                  <a:extLst>
                    <a:ext uri="{9D8B030D-6E8A-4147-A177-3AD203B41FA5}">
                      <a16:colId xmlns:a16="http://schemas.microsoft.com/office/drawing/2014/main" val="2411380226"/>
                    </a:ext>
                  </a:extLst>
                </a:gridCol>
                <a:gridCol w="1767628">
                  <a:extLst>
                    <a:ext uri="{9D8B030D-6E8A-4147-A177-3AD203B41FA5}">
                      <a16:colId xmlns:a16="http://schemas.microsoft.com/office/drawing/2014/main" val="329364724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13648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67556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데이터수집일자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3163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산업분류코드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65632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분석기업성장성점수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60811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동종업계성장성점수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42764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분석기업활동성점수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59012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동종업계활동성점수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15239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분석기업수익성점수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54703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동종업계수익성점수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5877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분석기업유동성점수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141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동종업계유동성점수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4732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분석기업안정성점수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20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동종업계안정성점수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694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C4DC-02BE-4DDE-BE3B-8EE59C8A515D}"/>
              </a:ext>
            </a:extLst>
          </p:cNvPr>
          <p:cNvSpPr/>
          <p:nvPr/>
        </p:nvSpPr>
        <p:spPr>
          <a:xfrm>
            <a:off x="8916784" y="947732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기술경쟁력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A98A6E7-0B2A-485C-8F67-BE61A1C7C26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865773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III.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기업의 소셜 데이터를 이용한 평판 지수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5F37B0-F53E-4189-A3BD-A13A35440068}"/>
              </a:ext>
            </a:extLst>
          </p:cNvPr>
          <p:cNvSpPr/>
          <p:nvPr/>
        </p:nvSpPr>
        <p:spPr>
          <a:xfrm>
            <a:off x="964275" y="1837114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기업요약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C53128-CBBC-4D5F-9667-979B17A52971}"/>
              </a:ext>
            </a:extLst>
          </p:cNvPr>
          <p:cNvSpPr/>
          <p:nvPr/>
        </p:nvSpPr>
        <p:spPr>
          <a:xfrm>
            <a:off x="964275" y="2531230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온라인 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A3430A-7592-47C1-BDBC-7B1C66B3F7C1}"/>
              </a:ext>
            </a:extLst>
          </p:cNvPr>
          <p:cNvSpPr/>
          <p:nvPr/>
        </p:nvSpPr>
        <p:spPr>
          <a:xfrm>
            <a:off x="4137349" y="1487979"/>
            <a:ext cx="1945178" cy="272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통계적 모델</a:t>
            </a:r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endParaRPr lang="en-US" altLang="ko-KR" dirty="0"/>
          </a:p>
          <a:p>
            <a:pPr algn="ctr"/>
            <a:r>
              <a:rPr lang="en-US" altLang="ko-KR" dirty="0"/>
              <a:t>Machine Learning </a:t>
            </a:r>
            <a:r>
              <a:rPr lang="ko-KR" altLang="en-US" dirty="0"/>
              <a:t>모델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D6DFE9-88EA-4FB0-A72B-65F5627A9AA4}"/>
              </a:ext>
            </a:extLst>
          </p:cNvPr>
          <p:cNvSpPr/>
          <p:nvPr/>
        </p:nvSpPr>
        <p:spPr>
          <a:xfrm>
            <a:off x="7084527" y="2648952"/>
            <a:ext cx="2019992" cy="52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평판 지수 </a:t>
            </a:r>
            <a:endParaRPr lang="en-US" altLang="ko-KR" dirty="0"/>
          </a:p>
          <a:p>
            <a:pPr algn="ctr"/>
            <a:r>
              <a:rPr lang="ko-KR" altLang="en-US" dirty="0"/>
              <a:t>계산결과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DA696-6AB4-458A-82FD-CC45ADFC7CEA}"/>
              </a:ext>
            </a:extLst>
          </p:cNvPr>
          <p:cNvSpPr/>
          <p:nvPr/>
        </p:nvSpPr>
        <p:spPr>
          <a:xfrm>
            <a:off x="9570725" y="2648953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평판지수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31E73-C2D2-490F-8AE0-C522020E681C}"/>
              </a:ext>
            </a:extLst>
          </p:cNvPr>
          <p:cNvSpPr txBox="1"/>
          <p:nvPr/>
        </p:nvSpPr>
        <p:spPr>
          <a:xfrm>
            <a:off x="534817" y="2193684"/>
            <a:ext cx="312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</a:t>
            </a:r>
            <a:endParaRPr lang="en-US" altLang="ko-KR" sz="1000" dirty="0"/>
          </a:p>
          <a:p>
            <a:r>
              <a:rPr lang="ko-KR" altLang="en-US" sz="1000" dirty="0"/>
              <a:t>공</a:t>
            </a:r>
            <a:endParaRPr lang="en-US" altLang="ko-KR" sz="1000" dirty="0"/>
          </a:p>
          <a:p>
            <a:r>
              <a:rPr lang="ko-KR" altLang="en-US" sz="1000" dirty="0"/>
              <a:t>데</a:t>
            </a:r>
            <a:endParaRPr lang="en-US" altLang="ko-KR" sz="1000" dirty="0"/>
          </a:p>
          <a:p>
            <a:r>
              <a:rPr lang="ko-KR" altLang="en-US" sz="1000" dirty="0"/>
              <a:t>이</a:t>
            </a:r>
            <a:endParaRPr lang="en-US" altLang="ko-KR" sz="1000" dirty="0"/>
          </a:p>
          <a:p>
            <a:r>
              <a:rPr lang="ko-KR" altLang="en-US" sz="1000" dirty="0"/>
              <a:t>터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57BAD-0792-4346-847F-F1E970B33D32}"/>
              </a:ext>
            </a:extLst>
          </p:cNvPr>
          <p:cNvSpPr txBox="1"/>
          <p:nvPr/>
        </p:nvSpPr>
        <p:spPr>
          <a:xfrm>
            <a:off x="10169554" y="327058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향후 추가 제공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40F1FC2-A96A-4E91-947E-E5F881986248}"/>
              </a:ext>
            </a:extLst>
          </p:cNvPr>
          <p:cNvSpPr/>
          <p:nvPr/>
        </p:nvSpPr>
        <p:spPr>
          <a:xfrm>
            <a:off x="3254118" y="2517303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BC53F3-26DF-4276-BC45-EB525CD65B85}"/>
              </a:ext>
            </a:extLst>
          </p:cNvPr>
          <p:cNvSpPr/>
          <p:nvPr/>
        </p:nvSpPr>
        <p:spPr>
          <a:xfrm>
            <a:off x="6317520" y="2648953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D00EC-24F3-4B2F-9567-D04473BF4FAE}"/>
              </a:ext>
            </a:extLst>
          </p:cNvPr>
          <p:cNvSpPr txBox="1"/>
          <p:nvPr/>
        </p:nvSpPr>
        <p:spPr>
          <a:xfrm>
            <a:off x="1260211" y="4736476"/>
            <a:ext cx="7726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제공데이터 중 온라인 뉴스와 </a:t>
            </a:r>
            <a:r>
              <a:rPr lang="ko-KR" altLang="en-US" sz="1200" dirty="0" err="1"/>
              <a:t>취업포탈</a:t>
            </a:r>
            <a:r>
              <a:rPr lang="ko-KR" altLang="en-US" sz="1200" dirty="0"/>
              <a:t> 정보가 </a:t>
            </a:r>
            <a:r>
              <a:rPr lang="en-US" altLang="ko-KR" sz="1200" dirty="0"/>
              <a:t>1</a:t>
            </a:r>
            <a:r>
              <a:rPr lang="ko-KR" altLang="en-US" sz="1200" dirty="0"/>
              <a:t>건도 없는 기업은 제외한다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통계적 모델 또는 </a:t>
            </a:r>
            <a:r>
              <a:rPr lang="en-US" altLang="ko-KR" sz="1200" dirty="0"/>
              <a:t>ML </a:t>
            </a:r>
            <a:r>
              <a:rPr lang="ko-KR" altLang="en-US" sz="1200" dirty="0"/>
              <a:t>모델은 전체 데이터의 </a:t>
            </a:r>
            <a:r>
              <a:rPr lang="en-US" altLang="ko-KR" sz="1200" dirty="0"/>
              <a:t>80%</a:t>
            </a:r>
            <a:r>
              <a:rPr lang="ko-KR" altLang="en-US" sz="1200" dirty="0"/>
              <a:t>를 이용하고 정확도 비교는 잔여 전체데이터의 </a:t>
            </a:r>
            <a:r>
              <a:rPr lang="en-US" altLang="ko-KR" sz="1200" dirty="0"/>
              <a:t>20%</a:t>
            </a:r>
            <a:r>
              <a:rPr lang="ko-KR" altLang="en-US" sz="1200" dirty="0"/>
              <a:t>로 수행</a:t>
            </a:r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제공 데이터의 레이아웃은 제공한 데이터모델의 테이블 명세서를 참고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36F0D7B-95E4-4DB6-AA88-7B998C4837E9}"/>
              </a:ext>
            </a:extLst>
          </p:cNvPr>
          <p:cNvSpPr/>
          <p:nvPr/>
        </p:nvSpPr>
        <p:spPr>
          <a:xfrm rot="5400000">
            <a:off x="9103168" y="3610476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25378-DB6B-4F8E-88EB-E3D55D440570}"/>
              </a:ext>
            </a:extLst>
          </p:cNvPr>
          <p:cNvSpPr txBox="1"/>
          <p:nvPr/>
        </p:nvSpPr>
        <p:spPr>
          <a:xfrm>
            <a:off x="8957079" y="42369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정확도 비교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5884D-57C4-499C-9185-993805E680FC}"/>
              </a:ext>
            </a:extLst>
          </p:cNvPr>
          <p:cNvSpPr/>
          <p:nvPr/>
        </p:nvSpPr>
        <p:spPr>
          <a:xfrm>
            <a:off x="984397" y="3286795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취업 포탈 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386D77-EE2B-4DDE-93F4-D9A6F576CA87}"/>
              </a:ext>
            </a:extLst>
          </p:cNvPr>
          <p:cNvSpPr/>
          <p:nvPr/>
        </p:nvSpPr>
        <p:spPr>
          <a:xfrm>
            <a:off x="465512" y="685748"/>
            <a:ext cx="11726487" cy="809389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기업의 온라인 뉴스</a:t>
            </a:r>
            <a:r>
              <a:rPr kumimoji="1" lang="en-US" altLang="ko-KR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kumimoji="1" lang="ko-KR" altLang="en-US" sz="14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취업포탈</a:t>
            </a: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정보를 이용하여 평판 지수를 예측하는 모델을 구성하고</a:t>
            </a:r>
            <a:r>
              <a:rPr kumimoji="1" lang="en-US" altLang="ko-KR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평판지수와 정확도를 비교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평판 세부 지수를 구하기 위해서는 자연어 처리를 위한 사전 정의 및 처리 로직 필요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주어진 자료 이외의 추가 </a:t>
            </a:r>
            <a:r>
              <a:rPr kumimoji="1" lang="ko-KR" altLang="en-US" sz="1400" b="1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클롤링을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아이디어 기획이 추가로 필요함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3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FF909A-D92F-4C39-BF89-E6DD6B2D0B81}"/>
              </a:ext>
            </a:extLst>
          </p:cNvPr>
          <p:cNvGraphicFramePr>
            <a:graphicFrameLocks noGrp="1"/>
          </p:cNvGraphicFramePr>
          <p:nvPr/>
        </p:nvGraphicFramePr>
        <p:xfrm>
          <a:off x="447502" y="1608715"/>
          <a:ext cx="3791483" cy="3245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244">
                  <a:extLst>
                    <a:ext uri="{9D8B030D-6E8A-4147-A177-3AD203B41FA5}">
                      <a16:colId xmlns:a16="http://schemas.microsoft.com/office/drawing/2014/main" val="2179985871"/>
                    </a:ext>
                  </a:extLst>
                </a:gridCol>
                <a:gridCol w="333682">
                  <a:extLst>
                    <a:ext uri="{9D8B030D-6E8A-4147-A177-3AD203B41FA5}">
                      <a16:colId xmlns:a16="http://schemas.microsoft.com/office/drawing/2014/main" val="139304969"/>
                    </a:ext>
                  </a:extLst>
                </a:gridCol>
                <a:gridCol w="919089">
                  <a:extLst>
                    <a:ext uri="{9D8B030D-6E8A-4147-A177-3AD203B41FA5}">
                      <a16:colId xmlns:a16="http://schemas.microsoft.com/office/drawing/2014/main" val="2407072299"/>
                    </a:ext>
                  </a:extLst>
                </a:gridCol>
                <a:gridCol w="2187468">
                  <a:extLst>
                    <a:ext uri="{9D8B030D-6E8A-4147-A177-3AD203B41FA5}">
                      <a16:colId xmlns:a16="http://schemas.microsoft.com/office/drawing/2014/main" val="668871592"/>
                    </a:ext>
                  </a:extLst>
                </a:gridCol>
              </a:tblGrid>
              <a:tr h="174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4572820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사업자등록번호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r>
                        <a:rPr lang="ko-KR" altLang="en-US" sz="900" u="none" strike="noStrike" dirty="0">
                          <a:effectLst/>
                        </a:rPr>
                        <a:t>자리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449151370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nicednb_info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289398629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데이터수집날짜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YYYYMMDD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68505421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1392004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법인등록번호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06981078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03908297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대표자명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8593048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58336908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팩스전화번호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6288644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우편번호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31192962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416239958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69162966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기업형태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외감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신설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휴업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거래소상장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코스닥등록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코넥스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상장관리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피합병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94945539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기업규모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중소기업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금융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하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기타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비영리법인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1673742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공기업구분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공기업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8265085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7433378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8999765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E4D493C-F0A8-4334-B055-E4BFCEC73E15}"/>
              </a:ext>
            </a:extLst>
          </p:cNvPr>
          <p:cNvSpPr/>
          <p:nvPr/>
        </p:nvSpPr>
        <p:spPr>
          <a:xfrm>
            <a:off x="1180405" y="964276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기업정보요약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(9,754)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6EED05-CE96-424C-86DB-59C30495E19F}"/>
              </a:ext>
            </a:extLst>
          </p:cNvPr>
          <p:cNvSpPr/>
          <p:nvPr/>
        </p:nvSpPr>
        <p:spPr>
          <a:xfrm>
            <a:off x="5206536" y="947733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온라인 뉴스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63E24D-864A-4A97-A4B8-0D02BD290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10928"/>
              </p:ext>
            </p:extLst>
          </p:nvPr>
        </p:nvGraphicFramePr>
        <p:xfrm>
          <a:off x="5137427" y="1608715"/>
          <a:ext cx="2673599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460">
                  <a:extLst>
                    <a:ext uri="{9D8B030D-6E8A-4147-A177-3AD203B41FA5}">
                      <a16:colId xmlns:a16="http://schemas.microsoft.com/office/drawing/2014/main" val="2714473541"/>
                    </a:ext>
                  </a:extLst>
                </a:gridCol>
                <a:gridCol w="556187">
                  <a:extLst>
                    <a:ext uri="{9D8B030D-6E8A-4147-A177-3AD203B41FA5}">
                      <a16:colId xmlns:a16="http://schemas.microsoft.com/office/drawing/2014/main" val="2642748709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3051074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642787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2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0641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4066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1090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언론사명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490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9845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0280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730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389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44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06A4-242A-4DF7-9135-638A0A38B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95089"/>
              </p:ext>
            </p:extLst>
          </p:nvPr>
        </p:nvGraphicFramePr>
        <p:xfrm>
          <a:off x="8744107" y="1608715"/>
          <a:ext cx="3084905" cy="2931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6">
                  <a:extLst>
                    <a:ext uri="{9D8B030D-6E8A-4147-A177-3AD203B41FA5}">
                      <a16:colId xmlns:a16="http://schemas.microsoft.com/office/drawing/2014/main" val="1417806405"/>
                    </a:ext>
                  </a:extLst>
                </a:gridCol>
                <a:gridCol w="641751">
                  <a:extLst>
                    <a:ext uri="{9D8B030D-6E8A-4147-A177-3AD203B41FA5}">
                      <a16:colId xmlns:a16="http://schemas.microsoft.com/office/drawing/2014/main" val="2411380226"/>
                    </a:ext>
                  </a:extLst>
                </a:gridCol>
                <a:gridCol w="1767628">
                  <a:extLst>
                    <a:ext uri="{9D8B030D-6E8A-4147-A177-3AD203B41FA5}">
                      <a16:colId xmlns:a16="http://schemas.microsoft.com/office/drawing/2014/main" val="329364724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13648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67556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3163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65632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60811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42764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현직원여부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59012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15239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54703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승진기회및가능성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5877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복지및급여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141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업무와삶의균형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4732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사내문화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20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694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90117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기업장점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32066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기업단점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8380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경영진에바라는점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34827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기업성장가능성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43977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기업추천여부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10040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C4DC-02BE-4DDE-BE3B-8EE59C8A515D}"/>
              </a:ext>
            </a:extLst>
          </p:cNvPr>
          <p:cNvSpPr/>
          <p:nvPr/>
        </p:nvSpPr>
        <p:spPr>
          <a:xfrm>
            <a:off x="8916784" y="947732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취업포탈</a:t>
            </a:r>
            <a:r>
              <a:rPr lang="ko-KR" altLang="en-US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93D0095-F55B-4D5C-923A-BE371A3115C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865773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III.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기업의 소셜 데이터를 이용한 평판 지수 예측</a:t>
            </a:r>
          </a:p>
        </p:txBody>
      </p:sp>
    </p:spTree>
    <p:extLst>
      <p:ext uri="{BB962C8B-B14F-4D97-AF65-F5344CB8AC3E}">
        <p14:creationId xmlns:p14="http://schemas.microsoft.com/office/powerpoint/2010/main" val="374768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37F49A-95BD-49D0-A49A-7E3827B54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5019"/>
              </p:ext>
            </p:extLst>
          </p:nvPr>
        </p:nvGraphicFramePr>
        <p:xfrm>
          <a:off x="1282608" y="1182478"/>
          <a:ext cx="10072576" cy="504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2179">
                  <a:extLst>
                    <a:ext uri="{9D8B030D-6E8A-4147-A177-3AD203B41FA5}">
                      <a16:colId xmlns:a16="http://schemas.microsoft.com/office/drawing/2014/main" val="3021449583"/>
                    </a:ext>
                  </a:extLst>
                </a:gridCol>
                <a:gridCol w="2024675">
                  <a:extLst>
                    <a:ext uri="{9D8B030D-6E8A-4147-A177-3AD203B41FA5}">
                      <a16:colId xmlns:a16="http://schemas.microsoft.com/office/drawing/2014/main" val="4066944015"/>
                    </a:ext>
                  </a:extLst>
                </a:gridCol>
                <a:gridCol w="2024675">
                  <a:extLst>
                    <a:ext uri="{9D8B030D-6E8A-4147-A177-3AD203B41FA5}">
                      <a16:colId xmlns:a16="http://schemas.microsoft.com/office/drawing/2014/main" val="75421456"/>
                    </a:ext>
                  </a:extLst>
                </a:gridCol>
                <a:gridCol w="5451047">
                  <a:extLst>
                    <a:ext uri="{9D8B030D-6E8A-4147-A177-3AD203B41FA5}">
                      <a16:colId xmlns:a16="http://schemas.microsoft.com/office/drawing/2014/main" val="3177807168"/>
                    </a:ext>
                  </a:extLst>
                </a:gridCol>
              </a:tblGrid>
              <a:tr h="4737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세부요인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구성요인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평가방법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09245"/>
                  </a:ext>
                </a:extLst>
              </a:tr>
              <a:tr h="906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정보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확산성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커뮤니티 정보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확산성</a:t>
                      </a:r>
                      <a:endParaRPr lang="en-US" altLang="ko-KR" sz="100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온라인 커뮤니티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카페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블로그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내 기업 관련 게시글의 감성 강도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(intensity)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와 게시글 건수를 동시에 고려하여 커뮤니티 내 기업 관련 평판 정보에 대한 최종 점수를 산출</a:t>
                      </a:r>
                      <a:endParaRPr lang="en-US" altLang="ko-KR" sz="100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884163429"/>
                  </a:ext>
                </a:extLst>
              </a:tr>
              <a:tr h="906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u="none" strike="noStrike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미디어 정보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확산성</a:t>
                      </a:r>
                      <a:endParaRPr lang="en-US" altLang="ko-KR" sz="100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온라인 미디어 매체 내 제품 개발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서비스 출시 등  기업 관련 기사를 바탕으로 미디어 매체 내 기업 관련 평판 정보에 대한 최종 점수를 산출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17820990"/>
                  </a:ext>
                </a:extLst>
              </a:tr>
              <a:tr h="906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고객 관심도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포탈 사이트 내 관심도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포탈 사이트 내 기업명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서비스 등 기업 관련 정보 관심도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검색어 조회수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건수를 바탕으로 기업 관련 고객 평판 정보에 대한 최종 점수를 산출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937219624"/>
                  </a:ext>
                </a:extLst>
              </a:tr>
              <a:tr h="917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커뮤니티 내 관심도</a:t>
                      </a:r>
                      <a:endParaRPr lang="en-US" altLang="ko-KR" sz="100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취업 정보 커뮤니티 내 기업 관련 평가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댓글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를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바탕으로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게시글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건수와 평가점수를 동시에 고려하여 취업 정보 커뮤니티 내 기업 관련 평판 정보에 대한 최종 점수를 산출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2858271"/>
                  </a:ext>
                </a:extLst>
              </a:tr>
              <a:tr h="930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미디어 노출 수준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사회적 책임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온라인 미디어 매체 내 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기업 사회적 책임 관련 뉴스 기사 건수를 바탕으로 기업의 사회적 책임 관련 평판 정보에 대한 최종 점수를 산출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731391393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6D0E02BE-7615-4EB1-8533-34E62086A1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865773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III.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기업의 소셜 데이터를 이용한 평판 지수 예측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BBEE9-BB4A-4357-9C1D-4A3F2C92A0CB}"/>
              </a:ext>
            </a:extLst>
          </p:cNvPr>
          <p:cNvSpPr/>
          <p:nvPr/>
        </p:nvSpPr>
        <p:spPr>
          <a:xfrm>
            <a:off x="465512" y="685748"/>
            <a:ext cx="11726487" cy="249235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평판 지수의 세부 요인 예시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1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F368C-69E6-42AA-8652-EEA81EA32338}"/>
              </a:ext>
            </a:extLst>
          </p:cNvPr>
          <p:cNvSpPr txBox="1"/>
          <p:nvPr/>
        </p:nvSpPr>
        <p:spPr>
          <a:xfrm>
            <a:off x="1909849" y="1386066"/>
            <a:ext cx="8846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2교시 : 주제 3가지에 대한 설명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3교시 : 빅데이터 아이디어 오디션 다운로드 , 회원가입, 데이터 설명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4교시 : 세부 데이터 설명 (</a:t>
            </a:r>
            <a:r>
              <a:rPr lang="ko-KR" altLang="en-US" dirty="0" err="1"/>
              <a:t>각조</a:t>
            </a:r>
            <a:r>
              <a:rPr lang="ko-KR" altLang="en-US" dirty="0"/>
              <a:t> 별 데이터)  -&gt; 지수로직 설명.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5~6교시 : 파이썬 제공 코드에 대한 설명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데이터파일 로딩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통계 처리 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소스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7~8교시 : 질의 응답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0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1" y="131929"/>
            <a:ext cx="7349546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기업재무정보를 이용한 신용등급 예측</a:t>
            </a:r>
          </a:p>
        </p:txBody>
      </p:sp>
      <p:pic>
        <p:nvPicPr>
          <p:cNvPr id="41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07C4F69F-BD34-49A4-B3AE-DEA0B9D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453CB1-6BFC-4DCC-A816-FDC165442F92}"/>
              </a:ext>
            </a:extLst>
          </p:cNvPr>
          <p:cNvSpPr/>
          <p:nvPr/>
        </p:nvSpPr>
        <p:spPr>
          <a:xfrm>
            <a:off x="964275" y="1762298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기업요약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95A09-7D7E-496C-A0AF-95DEDA7452B2}"/>
              </a:ext>
            </a:extLst>
          </p:cNvPr>
          <p:cNvSpPr/>
          <p:nvPr/>
        </p:nvSpPr>
        <p:spPr>
          <a:xfrm>
            <a:off x="964275" y="3063240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재무제표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2A0E8-1B42-4A06-9957-358D30876056}"/>
              </a:ext>
            </a:extLst>
          </p:cNvPr>
          <p:cNvSpPr/>
          <p:nvPr/>
        </p:nvSpPr>
        <p:spPr>
          <a:xfrm>
            <a:off x="4137349" y="1529542"/>
            <a:ext cx="1945178" cy="272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통계적 모델</a:t>
            </a:r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endParaRPr lang="en-US" altLang="ko-KR" dirty="0"/>
          </a:p>
          <a:p>
            <a:pPr algn="ctr"/>
            <a:r>
              <a:rPr lang="en-US" altLang="ko-KR" dirty="0"/>
              <a:t>Machine Learning </a:t>
            </a:r>
            <a:r>
              <a:rPr lang="ko-KR" altLang="en-US" dirty="0"/>
              <a:t>모델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407D6-EF2A-44FE-AE41-13A59C5D2856}"/>
              </a:ext>
            </a:extLst>
          </p:cNvPr>
          <p:cNvSpPr/>
          <p:nvPr/>
        </p:nvSpPr>
        <p:spPr>
          <a:xfrm>
            <a:off x="7084527" y="2690515"/>
            <a:ext cx="2019992" cy="52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신용등급계산결과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B09C0F-B51C-4826-BA70-4EA3F831C865}"/>
              </a:ext>
            </a:extLst>
          </p:cNvPr>
          <p:cNvSpPr/>
          <p:nvPr/>
        </p:nvSpPr>
        <p:spPr>
          <a:xfrm>
            <a:off x="9570725" y="2690516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신용등급</a:t>
            </a:r>
            <a:r>
              <a:rPr lang="en-US" altLang="ko-KR" dirty="0">
                <a:solidFill>
                  <a:schemeClr val="tx1"/>
                </a:solidFill>
              </a:rPr>
              <a:t>(CRI)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3B94-CA55-4E03-8624-543DB7353A11}"/>
              </a:ext>
            </a:extLst>
          </p:cNvPr>
          <p:cNvSpPr txBox="1"/>
          <p:nvPr/>
        </p:nvSpPr>
        <p:spPr>
          <a:xfrm>
            <a:off x="1311952" y="2308094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제공데이터 </a:t>
            </a:r>
            <a:r>
              <a:rPr lang="en-US" altLang="ko-KR" sz="1000" dirty="0"/>
              <a:t>(1</a:t>
            </a:r>
            <a:r>
              <a:rPr lang="ko-KR" altLang="en-US" sz="1000" dirty="0"/>
              <a:t>만개기업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59B128-1DD7-4EA3-A828-DCAC2FD949BA}"/>
              </a:ext>
            </a:extLst>
          </p:cNvPr>
          <p:cNvSpPr txBox="1"/>
          <p:nvPr/>
        </p:nvSpPr>
        <p:spPr>
          <a:xfrm>
            <a:off x="1331351" y="3592553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제공데이터 </a:t>
            </a:r>
            <a:r>
              <a:rPr lang="en-US" altLang="ko-KR" sz="1000" dirty="0"/>
              <a:t>(1</a:t>
            </a:r>
            <a:r>
              <a:rPr lang="ko-KR" altLang="en-US" sz="1000" dirty="0"/>
              <a:t>만개기업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A45BD-275F-42B2-948A-B183F7FF3E16}"/>
              </a:ext>
            </a:extLst>
          </p:cNvPr>
          <p:cNvSpPr txBox="1"/>
          <p:nvPr/>
        </p:nvSpPr>
        <p:spPr>
          <a:xfrm>
            <a:off x="9910163" y="3290947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제공데이터 </a:t>
            </a:r>
            <a:r>
              <a:rPr lang="en-US" altLang="ko-KR" sz="1000" dirty="0"/>
              <a:t>(1</a:t>
            </a:r>
            <a:r>
              <a:rPr lang="ko-KR" altLang="en-US" sz="1000" dirty="0"/>
              <a:t>만개기업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02852E-D493-4B67-9AB6-362B68AB3F77}"/>
              </a:ext>
            </a:extLst>
          </p:cNvPr>
          <p:cNvSpPr/>
          <p:nvPr/>
        </p:nvSpPr>
        <p:spPr>
          <a:xfrm>
            <a:off x="3254118" y="2558866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BAA09FC-9F12-4EC6-9374-F7DD9161EB70}"/>
              </a:ext>
            </a:extLst>
          </p:cNvPr>
          <p:cNvSpPr/>
          <p:nvPr/>
        </p:nvSpPr>
        <p:spPr>
          <a:xfrm>
            <a:off x="6317520" y="2690516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76C8-6A2A-4F35-B5E1-4C6195B379B6}"/>
              </a:ext>
            </a:extLst>
          </p:cNvPr>
          <p:cNvSpPr txBox="1"/>
          <p:nvPr/>
        </p:nvSpPr>
        <p:spPr>
          <a:xfrm>
            <a:off x="1230284" y="4613562"/>
            <a:ext cx="7726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신용등급의 모델링 시 신용등급 결과는 </a:t>
            </a:r>
            <a:r>
              <a:rPr lang="en-US" altLang="ko-KR" sz="1200" dirty="0"/>
              <a:t>CRI</a:t>
            </a:r>
            <a:r>
              <a:rPr lang="ko-KR" altLang="en-US" sz="1200" dirty="0"/>
              <a:t>와 같이 </a:t>
            </a:r>
            <a:r>
              <a:rPr lang="en-US" altLang="ko-KR" sz="1200" dirty="0"/>
              <a:t>A1~A3, B1~B3, C1~C3, D, NG</a:t>
            </a:r>
            <a:r>
              <a:rPr lang="ko-KR" altLang="en-US" sz="1200" dirty="0"/>
              <a:t> 로 </a:t>
            </a:r>
            <a:endParaRPr lang="en-US" altLang="ko-KR" sz="1200" dirty="0"/>
          </a:p>
          <a:p>
            <a:r>
              <a:rPr lang="ko-KR" altLang="en-US" sz="1200" dirty="0"/>
              <a:t>  등급을 판별할 수 있도록 </a:t>
            </a:r>
            <a:r>
              <a:rPr lang="en-US" altLang="ko-KR" sz="1200" dirty="0"/>
              <a:t>Score</a:t>
            </a:r>
            <a:r>
              <a:rPr lang="ko-KR" altLang="en-US" sz="1200" dirty="0"/>
              <a:t>를 판별할 수 있어야 함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일부 데이터의 부재 시 이를 극복할 수 있도록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방법을 이용해야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통계적 모델 또는 </a:t>
            </a:r>
            <a:r>
              <a:rPr lang="en-US" altLang="ko-KR" sz="1200" dirty="0"/>
              <a:t>ML </a:t>
            </a:r>
            <a:r>
              <a:rPr lang="ko-KR" altLang="en-US" sz="1200" dirty="0"/>
              <a:t>모델은 전체 데이터의 </a:t>
            </a:r>
            <a:r>
              <a:rPr lang="en-US" altLang="ko-KR" sz="1200" dirty="0"/>
              <a:t>80%</a:t>
            </a:r>
            <a:r>
              <a:rPr lang="ko-KR" altLang="en-US" sz="1200" dirty="0"/>
              <a:t>를 이용하고 정확도 비교는 잔여 전체데이터의 </a:t>
            </a:r>
            <a:r>
              <a:rPr lang="en-US" altLang="ko-KR" sz="1200" dirty="0"/>
              <a:t>20%</a:t>
            </a:r>
            <a:r>
              <a:rPr lang="ko-KR" altLang="en-US" sz="1200" dirty="0"/>
              <a:t>로 수행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재무제표 보는 법</a:t>
            </a:r>
            <a:r>
              <a:rPr lang="en-US" altLang="ko-KR" sz="1200" dirty="0"/>
              <a:t>: https://www.youtube.com/watch?v=m6pMEM59wxY&amp;t=2097s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12FBEA2-6E6E-4F0F-8F55-1254B5613913}"/>
              </a:ext>
            </a:extLst>
          </p:cNvPr>
          <p:cNvSpPr/>
          <p:nvPr/>
        </p:nvSpPr>
        <p:spPr>
          <a:xfrm rot="5400000">
            <a:off x="9103168" y="3652039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89F8F8-CFD5-4065-800E-671A7B0DA4B2}"/>
              </a:ext>
            </a:extLst>
          </p:cNvPr>
          <p:cNvSpPr txBox="1"/>
          <p:nvPr/>
        </p:nvSpPr>
        <p:spPr>
          <a:xfrm>
            <a:off x="8957079" y="427848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정확도 비교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A735B2-B23F-4C9E-9959-6037DE6036E0}"/>
              </a:ext>
            </a:extLst>
          </p:cNvPr>
          <p:cNvSpPr/>
          <p:nvPr/>
        </p:nvSpPr>
        <p:spPr>
          <a:xfrm>
            <a:off x="465512" y="685748"/>
            <a:ext cx="11726487" cy="529312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기업요약</a:t>
            </a:r>
            <a:r>
              <a:rPr kumimoji="1" lang="en-US" altLang="ko-KR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재무제표 데이터를 이용하여 기업의 신용등급을 등급화하고 이를 </a:t>
            </a:r>
            <a:r>
              <a:rPr kumimoji="1" lang="en-US" altLang="ko-KR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CRI</a:t>
            </a: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비교하여 예측의 정확도를 판별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제공된 데이터 이외의 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ESG , 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기술 요소를 평가할 수 있는 데이터를 추가로 수집하고 융합하는 아이디어 도출 필요</a:t>
            </a:r>
            <a:endParaRPr kumimoji="1" lang="en-US" altLang="ko-KR" sz="1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5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24E1F1-39D2-4CC4-B6D1-BBBB8D1B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46392"/>
              </p:ext>
            </p:extLst>
          </p:nvPr>
        </p:nvGraphicFramePr>
        <p:xfrm>
          <a:off x="447502" y="1608715"/>
          <a:ext cx="3791483" cy="332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244">
                  <a:extLst>
                    <a:ext uri="{9D8B030D-6E8A-4147-A177-3AD203B41FA5}">
                      <a16:colId xmlns:a16="http://schemas.microsoft.com/office/drawing/2014/main" val="2179985871"/>
                    </a:ext>
                  </a:extLst>
                </a:gridCol>
                <a:gridCol w="333682">
                  <a:extLst>
                    <a:ext uri="{9D8B030D-6E8A-4147-A177-3AD203B41FA5}">
                      <a16:colId xmlns:a16="http://schemas.microsoft.com/office/drawing/2014/main" val="139304969"/>
                    </a:ext>
                  </a:extLst>
                </a:gridCol>
                <a:gridCol w="919089">
                  <a:extLst>
                    <a:ext uri="{9D8B030D-6E8A-4147-A177-3AD203B41FA5}">
                      <a16:colId xmlns:a16="http://schemas.microsoft.com/office/drawing/2014/main" val="2407072299"/>
                    </a:ext>
                  </a:extLst>
                </a:gridCol>
                <a:gridCol w="2187468">
                  <a:extLst>
                    <a:ext uri="{9D8B030D-6E8A-4147-A177-3AD203B41FA5}">
                      <a16:colId xmlns:a16="http://schemas.microsoft.com/office/drawing/2014/main" val="668871592"/>
                    </a:ext>
                  </a:extLst>
                </a:gridCol>
              </a:tblGrid>
              <a:tr h="174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순번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4572820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사업자등록번호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자리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449151370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nicednb_info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289398629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데이터수집날짜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YYYYMMDD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68505421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1392004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법인등록번호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06981078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03908297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대표자명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8593048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58336908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팩스전화번호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6288644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우편번호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31192962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416239958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69162966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기업형태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외감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신설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휴업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거래소상장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코스닥등록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코넥스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상장관리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피합병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94945539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기업규모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중소기업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금융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하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기타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비영리법인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1673742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공기업구분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공기업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8265085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74333783"/>
                  </a:ext>
                </a:extLst>
              </a:tr>
              <a:tr h="2419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8999765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AA71A32-E40F-4F48-ABDD-434B9FEF5819}"/>
              </a:ext>
            </a:extLst>
          </p:cNvPr>
          <p:cNvSpPr/>
          <p:nvPr/>
        </p:nvSpPr>
        <p:spPr>
          <a:xfrm>
            <a:off x="1180405" y="964276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기업정보요약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(9,754)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C119E5-8006-48CA-951A-DA671BE9BB40}"/>
              </a:ext>
            </a:extLst>
          </p:cNvPr>
          <p:cNvSpPr/>
          <p:nvPr/>
        </p:nvSpPr>
        <p:spPr>
          <a:xfrm>
            <a:off x="5214850" y="964276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재무제표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(86,352)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A874C2-EC22-4DD4-A153-829A3337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35389"/>
              </p:ext>
            </p:extLst>
          </p:nvPr>
        </p:nvGraphicFramePr>
        <p:xfrm>
          <a:off x="4612755" y="1608715"/>
          <a:ext cx="3659178" cy="3619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512">
                  <a:extLst>
                    <a:ext uri="{9D8B030D-6E8A-4147-A177-3AD203B41FA5}">
                      <a16:colId xmlns:a16="http://schemas.microsoft.com/office/drawing/2014/main" val="109798126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546199882"/>
                    </a:ext>
                  </a:extLst>
                </a:gridCol>
                <a:gridCol w="1129179">
                  <a:extLst>
                    <a:ext uri="{9D8B030D-6E8A-4147-A177-3AD203B41FA5}">
                      <a16:colId xmlns:a16="http://schemas.microsoft.com/office/drawing/2014/main" val="3930517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2050262"/>
                    </a:ext>
                  </a:extLst>
                </a:gridCol>
              </a:tblGrid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사업자번호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사업자등록번호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자리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1287486681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하위번호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사업자번호별 하위데이터 순번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962782224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nicednb_fnl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4094495084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데이터수집날짜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YYYYMMDD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146902323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재무보고서년도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1161303526"/>
                  </a:ext>
                </a:extLst>
              </a:tr>
              <a:tr h="7238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재무보고서구분코드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1:</a:t>
                      </a:r>
                      <a:r>
                        <a:rPr lang="ko-KR" altLang="en-US" sz="900" u="none" strike="noStrike" dirty="0">
                          <a:effectLst/>
                        </a:rPr>
                        <a:t>재무상태표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2:</a:t>
                      </a:r>
                      <a:r>
                        <a:rPr lang="ko-KR" altLang="en-US" sz="900" u="none" strike="noStrike" dirty="0">
                          <a:effectLst/>
                        </a:rPr>
                        <a:t>손익계산서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4:</a:t>
                      </a:r>
                      <a:r>
                        <a:rPr lang="ko-KR" altLang="en-US" sz="900" u="none" strike="noStrike" dirty="0">
                          <a:effectLst/>
                        </a:rPr>
                        <a:t>현금흐름표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8:</a:t>
                      </a:r>
                      <a:r>
                        <a:rPr lang="ko-KR" altLang="en-US" sz="900" u="none" strike="noStrike" dirty="0">
                          <a:effectLst/>
                        </a:rPr>
                        <a:t>자본변동표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569457531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재무보고서구분명칭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752411229"/>
                  </a:ext>
                </a:extLst>
              </a:tr>
              <a:tr h="5428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상세구분코드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anly:</a:t>
                      </a:r>
                      <a:r>
                        <a:rPr lang="ko-KR" altLang="en-US" sz="900" u="none" strike="noStrike">
                          <a:effectLst/>
                        </a:rPr>
                        <a:t>분석형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std:</a:t>
                      </a:r>
                      <a:r>
                        <a:rPr lang="ko-KR" altLang="en-US" sz="900" u="none" strike="noStrike">
                          <a:effectLst/>
                        </a:rPr>
                        <a:t>표준형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smry:</a:t>
                      </a:r>
                      <a:r>
                        <a:rPr lang="ko-KR" altLang="en-US" sz="900" u="none" strike="noStrike">
                          <a:effectLst/>
                        </a:rPr>
                        <a:t>요약형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403770756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상세구분명칭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273803878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결산년월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451964331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계정코드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685528008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계정명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245557822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계정금액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단위</a:t>
                      </a:r>
                      <a:r>
                        <a:rPr lang="en-US" altLang="ko-KR" sz="900" u="none" strike="noStrike">
                          <a:effectLst/>
                        </a:rPr>
                        <a:t>: </a:t>
                      </a:r>
                      <a:r>
                        <a:rPr lang="ko-KR" altLang="en-US" sz="900" u="none" strike="noStrike">
                          <a:effectLst/>
                        </a:rPr>
                        <a:t>천원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2186850533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구성비율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742287145"/>
                  </a:ext>
                </a:extLst>
              </a:tr>
              <a:tr h="180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증감율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6" marR="8226" marT="8226" marB="0" anchor="ctr"/>
                </a:tc>
                <a:extLst>
                  <a:ext uri="{0D108BD9-81ED-4DB2-BD59-A6C34878D82A}">
                    <a16:rowId xmlns:a16="http://schemas.microsoft.com/office/drawing/2014/main" val="38007929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FC9276-EFF5-47A0-B4A6-613A6DB91698}"/>
              </a:ext>
            </a:extLst>
          </p:cNvPr>
          <p:cNvSpPr txBox="1"/>
          <p:nvPr/>
        </p:nvSpPr>
        <p:spPr>
          <a:xfrm>
            <a:off x="8779933" y="11684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재무제표의 주요 계정 코드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713F96-5D2A-4F63-93BC-FC064493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54202"/>
              </p:ext>
            </p:extLst>
          </p:nvPr>
        </p:nvGraphicFramePr>
        <p:xfrm>
          <a:off x="8901340" y="1608715"/>
          <a:ext cx="2726268" cy="5027478"/>
        </p:xfrm>
        <a:graphic>
          <a:graphicData uri="http://schemas.openxmlformats.org/drawingml/2006/table">
            <a:tbl>
              <a:tblPr/>
              <a:tblGrid>
                <a:gridCol w="908756">
                  <a:extLst>
                    <a:ext uri="{9D8B030D-6E8A-4147-A177-3AD203B41FA5}">
                      <a16:colId xmlns:a16="http://schemas.microsoft.com/office/drawing/2014/main" val="796099858"/>
                    </a:ext>
                  </a:extLst>
                </a:gridCol>
                <a:gridCol w="908756">
                  <a:extLst>
                    <a:ext uri="{9D8B030D-6E8A-4147-A177-3AD203B41FA5}">
                      <a16:colId xmlns:a16="http://schemas.microsoft.com/office/drawing/2014/main" val="3654097928"/>
                    </a:ext>
                  </a:extLst>
                </a:gridCol>
                <a:gridCol w="908756">
                  <a:extLst>
                    <a:ext uri="{9D8B030D-6E8A-4147-A177-3AD203B41FA5}">
                      <a16:colId xmlns:a16="http://schemas.microsoft.com/office/drawing/2014/main" val="1985362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CD_NM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FS_RPT_NM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6925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M27000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경상이익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6145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M52000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노무비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경비명세서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602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M29900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당기순이익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06127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M15021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당좌부채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당좌차월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72378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M11100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당좌자산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8765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M24820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대손상각비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3120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25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M22000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342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M11130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81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M23000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매출총이익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6001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M29500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법인세비용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420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X29500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복리후생비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6294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MA5500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부가가치액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6483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M16900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부채총계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93241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M16000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비유동부채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1883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M21003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68359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M21119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195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M21129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0280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M21235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2699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M21240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7058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M12650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234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M26500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영업외비용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8537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M25000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영업이익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0026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M11551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05492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M15000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유동부채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1379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M11000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유동자산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4084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M19000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6241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M26510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8921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M24100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8573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M18000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자본잉여금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5786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M19800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자본총계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885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M14900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자산총계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17805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M11500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재고자산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0813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M53000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제조경비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경비명세서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8098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M56000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제조원가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경비명세서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7916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M12100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2172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M24000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판매비와관리비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7720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M12203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회사채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재무상태표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49895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MA1600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증가율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6226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MA1200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유형자산 증가율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801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MA1100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총자산 증가율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856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MA5900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차입금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9212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MA5100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총자산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7662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MA5300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자기자본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11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MC1100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유동비율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안정성지표</a:t>
                      </a:r>
                    </a:p>
                  </a:txBody>
                  <a:tcPr marL="2613" marR="2613" marT="2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590430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95E145BD-6DDE-479C-9700-702546A90E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769989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기업재무정보를 이용한 신용등급 예측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93144-0498-4107-B56D-DFDE97D3B9BF}"/>
              </a:ext>
            </a:extLst>
          </p:cNvPr>
          <p:cNvSpPr/>
          <p:nvPr/>
        </p:nvSpPr>
        <p:spPr>
          <a:xfrm>
            <a:off x="465512" y="685748"/>
            <a:ext cx="11726487" cy="249235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주요 제공 데이터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61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C653FF-7134-4F45-9595-D8875F9AFD8D}"/>
              </a:ext>
            </a:extLst>
          </p:cNvPr>
          <p:cNvSpPr/>
          <p:nvPr/>
        </p:nvSpPr>
        <p:spPr>
          <a:xfrm>
            <a:off x="1180405" y="955965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신용등급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(211,550)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11B471-2119-4C17-B93A-100E9FD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78248"/>
              </p:ext>
            </p:extLst>
          </p:nvPr>
        </p:nvGraphicFramePr>
        <p:xfrm>
          <a:off x="1180405" y="2142405"/>
          <a:ext cx="3479800" cy="399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43360741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29052274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8615104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사업자번호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13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7328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데이터수집날짜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56767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기업코드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6850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사업자번호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364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기업명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7779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032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업종명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8020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기업규모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5839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기업규모명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3254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66FF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66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0066FF"/>
                          </a:solidFill>
                          <a:effectLst/>
                        </a:rPr>
                        <a:t>CRI</a:t>
                      </a:r>
                      <a:r>
                        <a:rPr lang="ko-KR" altLang="en-US" sz="1100" u="none" strike="noStrike" dirty="0">
                          <a:solidFill>
                            <a:srgbClr val="0066FF"/>
                          </a:solidFill>
                          <a:effectLst/>
                        </a:rPr>
                        <a:t>등급</a:t>
                      </a:r>
                      <a:endParaRPr lang="ko-KR" altLang="en-US" sz="1100" b="0" i="0" u="none" strike="noStrike" dirty="0"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580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기준일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93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710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등급설명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3086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등급설명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9700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작업구분코드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59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데이터생성일자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974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연계처리상태코드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0353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연계처리일자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497156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C1DC76E-7A3F-4720-A78B-BAFE1444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05" y="1553442"/>
            <a:ext cx="7029450" cy="47625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54CB0D84-20C8-4EDB-BE40-CA77BCDFB89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769989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기업재무정보를 이용한 신용등급 예측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C9998-8A8A-472A-B738-20215A0C441A}"/>
              </a:ext>
            </a:extLst>
          </p:cNvPr>
          <p:cNvSpPr/>
          <p:nvPr/>
        </p:nvSpPr>
        <p:spPr>
          <a:xfrm>
            <a:off x="465512" y="685748"/>
            <a:ext cx="11726487" cy="249235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신용등급 데이터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4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3D67E6B-0986-4FD9-A0F6-02663069672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64416" y="140242"/>
            <a:ext cx="769989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기업재무정보를 이용한 신용등급 예측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E8EFD2-6219-4070-8C25-FFA2D374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78004"/>
              </p:ext>
            </p:extLst>
          </p:nvPr>
        </p:nvGraphicFramePr>
        <p:xfrm>
          <a:off x="530629" y="927850"/>
          <a:ext cx="10932622" cy="48099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4674">
                  <a:extLst>
                    <a:ext uri="{9D8B030D-6E8A-4147-A177-3AD203B41FA5}">
                      <a16:colId xmlns:a16="http://schemas.microsoft.com/office/drawing/2014/main" val="1170988258"/>
                    </a:ext>
                  </a:extLst>
                </a:gridCol>
                <a:gridCol w="2051873">
                  <a:extLst>
                    <a:ext uri="{9D8B030D-6E8A-4147-A177-3AD203B41FA5}">
                      <a16:colId xmlns:a16="http://schemas.microsoft.com/office/drawing/2014/main" val="3654108166"/>
                    </a:ext>
                  </a:extLst>
                </a:gridCol>
                <a:gridCol w="7066075">
                  <a:extLst>
                    <a:ext uri="{9D8B030D-6E8A-4147-A177-3AD203B41FA5}">
                      <a16:colId xmlns:a16="http://schemas.microsoft.com/office/drawing/2014/main" val="1007329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세부요인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구성요인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평가방법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43886"/>
                  </a:ext>
                </a:extLst>
              </a:tr>
              <a:tr h="64205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안정성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자기자본비율</a:t>
                      </a:r>
                    </a:p>
                  </a:txBody>
                  <a:tcPr marL="36000" marR="36000" marT="36000" marB="36000" anchor="ctr"/>
                </a:tc>
                <a:tc rowSpan="4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기업의 자기자본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총자산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부채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자기자본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유동자산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유동부채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당좌자산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등 평가를 바탕으로 기업의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경기대응력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안정성에 대한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최종점수를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산출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41201456"/>
                  </a:ext>
                </a:extLst>
              </a:tr>
              <a:tr h="64205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부채비율</a:t>
                      </a: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u="none" strike="noStrike" kern="1200">
                        <a:solidFill>
                          <a:srgbClr val="FF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298079803"/>
                  </a:ext>
                </a:extLst>
              </a:tr>
              <a:tr h="642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유동비율</a:t>
                      </a: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기업의 유동자산</a:t>
                      </a:r>
                      <a:r>
                        <a:rPr lang="en-US" altLang="ko-KR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유동부채</a:t>
                      </a:r>
                      <a:r>
                        <a:rPr lang="en-US" altLang="ko-KR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당좌자산</a:t>
                      </a:r>
                      <a:r>
                        <a:rPr lang="en-US" altLang="ko-KR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등 평가를 바탕으로 정규화를 통해 최종점수를 산출</a:t>
                      </a:r>
                      <a:endParaRPr lang="en-US" altLang="ko-KR" sz="1000" u="none" strike="noStrike" kern="120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22962023"/>
                  </a:ext>
                </a:extLst>
              </a:tr>
              <a:tr h="64205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당좌비율</a:t>
                      </a: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u="none" strike="noStrike" kern="1200">
                        <a:solidFill>
                          <a:srgbClr val="FF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09328942"/>
                  </a:ext>
                </a:extLst>
              </a:tr>
              <a:tr h="5906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성장성</a:t>
                      </a:r>
                      <a:endParaRPr lang="en-US" altLang="ko-KR" sz="1000" u="none" strike="noStrike" kern="120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총자산증가율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기업의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당기말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총자산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전기말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총자산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당기 매출액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전기 매출액 등 평가를 바탕으로 기업의 성장 정도에 대한 최종 점수를 산출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48065040"/>
                  </a:ext>
                </a:extLst>
              </a:tr>
              <a:tr h="59069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매출액증가율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strike="noStrike">
                        <a:solidFill>
                          <a:srgbClr val="FF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27671874"/>
                  </a:ext>
                </a:extLst>
              </a:tr>
              <a:tr h="5922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수익성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매출영업이익률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기업의 영업이익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당기매출액 등 평가를 바탕으로 기업의 수익 창출 능력에 대한 최종 점수를 산출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180501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F4F4A60-D699-4313-A04C-19DE2F7A0AF6}"/>
              </a:ext>
            </a:extLst>
          </p:cNvPr>
          <p:cNvSpPr/>
          <p:nvPr/>
        </p:nvSpPr>
        <p:spPr>
          <a:xfrm>
            <a:off x="465512" y="685748"/>
            <a:ext cx="11726487" cy="249235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신용 등급의 평가 방법의 예시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7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D4A97-7852-4FFB-BE95-BD60370FCBB3}"/>
              </a:ext>
            </a:extLst>
          </p:cNvPr>
          <p:cNvSpPr txBox="1"/>
          <p:nvPr/>
        </p:nvSpPr>
        <p:spPr>
          <a:xfrm>
            <a:off x="1463041" y="950404"/>
            <a:ext cx="86624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ko-KR" altLang="en-US" sz="1050" dirty="0"/>
              <a:t>자기자본비율</a:t>
            </a:r>
            <a:r>
              <a:rPr lang="en-US" altLang="ko-KR" sz="1050" dirty="0"/>
              <a:t>: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자기자본비율은 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총자산 중에서 자기자본이 차지하는 비중을 나타내는 지표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로 기업 재무구조의 건전성을 가늠하는 지표이다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자기자본은 직접적인 금융비용을 부담하지 않고 기업이 장기적으로 운용할 수 있는 안정된 자본이므로 이 비율이 높을수록 기업의 재무구조가 건전하다고 할 수 있다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altLang="ko-KR" sz="105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자기자본비율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50" dirty="0"/>
              <a:t>자기자본</a:t>
            </a:r>
            <a:r>
              <a:rPr lang="en-US" altLang="ko-KR" sz="1050" dirty="0"/>
              <a:t>/</a:t>
            </a:r>
            <a:r>
              <a:rPr lang="ko-KR" altLang="en-US" sz="1050" dirty="0"/>
              <a:t>총자본 </a:t>
            </a:r>
            <a:r>
              <a:rPr lang="en-US" altLang="ko-KR" sz="1050" dirty="0"/>
              <a:t>*100% </a:t>
            </a:r>
          </a:p>
          <a:p>
            <a:r>
              <a:rPr lang="en-US" altLang="ko-KR" sz="1050" dirty="0"/>
              <a:t>    </a:t>
            </a:r>
            <a:r>
              <a:rPr lang="ko-KR" altLang="en-US" sz="1050" dirty="0"/>
              <a:t>자기자본 </a:t>
            </a:r>
            <a:r>
              <a:rPr lang="en-US" altLang="ko-KR" sz="1050" dirty="0"/>
              <a:t>= </a:t>
            </a:r>
            <a:r>
              <a:rPr lang="ko-KR" altLang="en-US" sz="1050" dirty="0"/>
              <a:t>자본총계 </a:t>
            </a:r>
            <a:r>
              <a:rPr lang="en-US" altLang="ko-KR" sz="1050" dirty="0"/>
              <a:t>- </a:t>
            </a:r>
            <a:r>
              <a:rPr lang="ko-KR" altLang="en-US" sz="1050" dirty="0"/>
              <a:t>부채총계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2) </a:t>
            </a:r>
            <a:r>
              <a:rPr lang="ko-KR" altLang="en-US" sz="1050" dirty="0"/>
              <a:t>부채비율</a:t>
            </a:r>
            <a:r>
              <a:rPr lang="en-US" altLang="ko-KR" sz="1050" dirty="0"/>
              <a:t>: 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타인 자본과 자기 자본의 관계를 나타내는 비율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말한다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기업 자본구성의 안전도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특히 타인 자본 의존도를 표시하는 지표이다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100%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이하를 표준비율로 본다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altLang="ko-KR" sz="1050" dirty="0"/>
          </a:p>
          <a:p>
            <a:r>
              <a:rPr lang="ko-KR" altLang="en-US" sz="1050" dirty="0"/>
              <a:t>    부채총계 </a:t>
            </a:r>
            <a:r>
              <a:rPr lang="en-US" altLang="ko-KR" sz="1050" dirty="0"/>
              <a:t>/</a:t>
            </a:r>
            <a:r>
              <a:rPr lang="ko-KR" altLang="en-US" sz="1050" dirty="0"/>
              <a:t>자본 총계 </a:t>
            </a:r>
            <a:r>
              <a:rPr lang="en-US" altLang="ko-KR" sz="1050" dirty="0"/>
              <a:t>* 100%</a:t>
            </a:r>
          </a:p>
          <a:p>
            <a:endParaRPr lang="en-US" altLang="ko-KR" sz="1050" dirty="0"/>
          </a:p>
          <a:p>
            <a:r>
              <a:rPr lang="en-US" altLang="ko-KR" sz="1050" dirty="0"/>
              <a:t>3) </a:t>
            </a:r>
            <a:r>
              <a:rPr lang="ko-KR" altLang="en-US" sz="1050" dirty="0"/>
              <a:t>유동비율</a:t>
            </a:r>
            <a:r>
              <a:rPr lang="en-US" altLang="ko-KR" sz="1050" dirty="0"/>
              <a:t>: 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유동부채에 대한 유동자산의 비율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말한다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단기채무에 충당할 수 있는 유동성 자산이 얼마나 되는지 나타내는 비율로서 여신취급 시 수신자의 단기 지급능력을 판단하는 대표적인 지표로 이용한다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    유동비율</a:t>
            </a:r>
            <a:r>
              <a:rPr lang="en-US" altLang="ko-KR" sz="1050" dirty="0"/>
              <a:t>: </a:t>
            </a:r>
            <a:r>
              <a:rPr lang="ko-KR" altLang="en-US" sz="1050" dirty="0"/>
              <a:t>유동자산</a:t>
            </a:r>
            <a:r>
              <a:rPr lang="en-US" altLang="ko-KR" sz="1050" dirty="0"/>
              <a:t>/</a:t>
            </a:r>
            <a:r>
              <a:rPr lang="ko-KR" altLang="en-US" sz="1050" dirty="0"/>
              <a:t>유동부채 </a:t>
            </a:r>
            <a:r>
              <a:rPr lang="en-US" altLang="ko-KR" sz="1050" dirty="0"/>
              <a:t>*100%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4) </a:t>
            </a:r>
            <a:r>
              <a:rPr lang="ko-KR" altLang="en-US" sz="1050" dirty="0"/>
              <a:t>당좌비율</a:t>
            </a:r>
            <a:r>
              <a:rPr lang="en-US" altLang="ko-KR" sz="1050" dirty="0"/>
              <a:t>: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당좌비율 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유동자산 중 현금화할 수 있는 당좌자산으로 단기채무 지급능력을 측정하는 지표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당좌비율을 구하는 방법은 당좌자산을 유동부채로 나누어 구할 수 있는데 여기서 당좌자산은 현금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예금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유가증권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외상매출금 등 바로 현금화할 수 있는 자산을 의미한다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105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당좌비율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당좌자산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유동자산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*100%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5)  </a:t>
            </a:r>
            <a:r>
              <a:rPr lang="ko-KR" altLang="en-US" sz="1050" dirty="0"/>
              <a:t>총자산 증가율</a:t>
            </a:r>
            <a:r>
              <a:rPr lang="en-US" altLang="ko-KR" sz="1050" dirty="0"/>
              <a:t>: 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전기 대비 총자산의 증가율을 보여주는 지표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로 한 기업의 규모가 얼마나 성장하였는지 보여준다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altLang="ko-KR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종자산증가율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(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당기 </a:t>
            </a:r>
            <a:r>
              <a:rPr lang="ko-KR" altLang="en-US" sz="1050" dirty="0" err="1">
                <a:solidFill>
                  <a:srgbClr val="202124"/>
                </a:solidFill>
                <a:latin typeface="arial" panose="020B0604020202020204" pitchFamily="34" charset="0"/>
              </a:rPr>
              <a:t>총잔산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전기 총자산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)/</a:t>
            </a:r>
            <a:r>
              <a:rPr lang="ko-KR" altLang="en-US" sz="1050" dirty="0" err="1">
                <a:solidFill>
                  <a:srgbClr val="202124"/>
                </a:solidFill>
                <a:latin typeface="arial" panose="020B0604020202020204" pitchFamily="34" charset="0"/>
              </a:rPr>
              <a:t>전기총자산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*100%</a:t>
            </a:r>
          </a:p>
          <a:p>
            <a:endParaRPr lang="en-US" altLang="ko-KR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6)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매출액 증가율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일정 기간 동안 매출액이 증가한 비율을 나타내는 수치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전년 대비 증가율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전년 동기 대비 증가율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전기 대비 증가율 등으로 활용합니다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altLang="ko-KR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매출액 </a:t>
            </a:r>
            <a:r>
              <a:rPr lang="ko-KR" altLang="en-US" sz="1050" dirty="0" err="1">
                <a:solidFill>
                  <a:srgbClr val="202124"/>
                </a:solidFill>
                <a:latin typeface="arial" panose="020B0604020202020204" pitchFamily="34" charset="0"/>
              </a:rPr>
              <a:t>증갸율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(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당기매출액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전기매출액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)/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전기매출액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* 100%</a:t>
            </a:r>
          </a:p>
          <a:p>
            <a:endParaRPr lang="en-US" altLang="ko-KR" sz="1050" dirty="0"/>
          </a:p>
          <a:p>
            <a:r>
              <a:rPr lang="en-US" altLang="ko-KR" sz="1050" dirty="0"/>
              <a:t>7) </a:t>
            </a:r>
            <a:r>
              <a:rPr lang="ko-KR" altLang="en-US" sz="1050" dirty="0"/>
              <a:t>영업 </a:t>
            </a:r>
            <a:r>
              <a:rPr lang="ko-KR" altLang="en-US" sz="1050" dirty="0" err="1"/>
              <a:t>이익율</a:t>
            </a:r>
            <a:r>
              <a:rPr lang="en-US" altLang="ko-KR" sz="1050" dirty="0"/>
              <a:t>: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영업이익률은 </a:t>
            </a:r>
            <a:r>
              <a:rPr lang="ko-KR" alt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매출액에서 발생한 영업수익에 대한 영업이익의 비율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로서 매출액영업이익률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賣出額營業利益率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이라고도 하며 영업활동의 수익성을 나타낸다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총매출액에서 매출원가를 감산한 것이 매출총이익이고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다시 관리비와 판매비용을 제한 것이 영업이익인데 이의 총매출액에 대한 비율이 영업이익률이다</a:t>
            </a:r>
            <a:r>
              <a:rPr lang="en-US" altLang="ko-KR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영업이익율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영업이익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총매출액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*100%</a:t>
            </a:r>
          </a:p>
          <a:p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영업이익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=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총매출액 </a:t>
            </a:r>
            <a:r>
              <a:rPr lang="en-US" altLang="ko-KR" sz="1050" dirty="0">
                <a:solidFill>
                  <a:srgbClr val="202124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매출원가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ECEFA6-FD80-4273-8931-ACA5753F6444}"/>
              </a:ext>
            </a:extLst>
          </p:cNvPr>
          <p:cNvSpPr/>
          <p:nvPr/>
        </p:nvSpPr>
        <p:spPr>
          <a:xfrm>
            <a:off x="-166256" y="594308"/>
            <a:ext cx="11726487" cy="249235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주요 재무제표의 세부 지수 계산 방법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4B7796C-73B9-463F-8A29-5E8B4A2FB3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0" y="131929"/>
            <a:ext cx="7699893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기업재무정보를 이용한 신용등급 예측</a:t>
            </a:r>
          </a:p>
        </p:txBody>
      </p:sp>
    </p:spTree>
    <p:extLst>
      <p:ext uri="{BB962C8B-B14F-4D97-AF65-F5344CB8AC3E}">
        <p14:creationId xmlns:p14="http://schemas.microsoft.com/office/powerpoint/2010/main" val="344482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1" y="131929"/>
            <a:ext cx="7715306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II. R&amp;D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실적을 이용한 기술경쟁력 예측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4D8C20-0AC7-4A2D-B585-2700B4CC05BB}"/>
              </a:ext>
            </a:extLst>
          </p:cNvPr>
          <p:cNvSpPr/>
          <p:nvPr/>
        </p:nvSpPr>
        <p:spPr>
          <a:xfrm>
            <a:off x="465512" y="685748"/>
            <a:ext cx="11726487" cy="809389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기업의 </a:t>
            </a:r>
            <a:r>
              <a:rPr kumimoji="1" lang="en-US" altLang="ko-KR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R&amp;D </a:t>
            </a:r>
            <a:r>
              <a:rPr kumimoji="1" lang="ko-KR" alt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관련 원천 데이터를 이용하여 기술경쟁력을 예측하고 기술경쟁력 분석 데이터와의 정확도를 비교</a:t>
            </a:r>
            <a:endParaRPr kumimoji="1" lang="en-US" altLang="ko-KR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5713" indent="271463">
              <a:lnSpc>
                <a:spcPct val="130000"/>
              </a:lnSpc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제공된 국가 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R&amp;D 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및 특허 정보 이외에 별도의 추가 데이터를 확보하여 기획하는 내용이 필요함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(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민간 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R&amp;D 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Dart </a:t>
            </a:r>
            <a:r>
              <a:rPr kumimoji="1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 활용 등</a:t>
            </a:r>
            <a:r>
              <a:rPr kumimoji="1" lang="en-US" altLang="ko-KR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41" name="Picture 2" descr="https://lh5.googleusercontent.com/Ww4Ce4V18Amr_nYO9cu1oO8KJ7yu8Kc3CEGfJklRY-2VDs_vwDlrGXtp8Oys0QHDajx4NvM57IjU8Ww-OJfDKgauGytYAXMBxPSnPKVXNF5Pb9KDCQ6Ff9oamNyFEzrEoGBVDcsgT-w">
            <a:extLst>
              <a:ext uri="{FF2B5EF4-FFF2-40B4-BE49-F238E27FC236}">
                <a16:creationId xmlns:a16="http://schemas.microsoft.com/office/drawing/2014/main" id="{07C4F69F-BD34-49A4-B3AE-DEA0B9D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54" y="28223"/>
            <a:ext cx="699788" cy="3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453CB1-6BFC-4DCC-A816-FDC165442F92}"/>
              </a:ext>
            </a:extLst>
          </p:cNvPr>
          <p:cNvSpPr/>
          <p:nvPr/>
        </p:nvSpPr>
        <p:spPr>
          <a:xfrm>
            <a:off x="964275" y="1645920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기업요약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95A09-7D7E-496C-A0AF-95DEDA7452B2}"/>
              </a:ext>
            </a:extLst>
          </p:cNvPr>
          <p:cNvSpPr/>
          <p:nvPr/>
        </p:nvSpPr>
        <p:spPr>
          <a:xfrm>
            <a:off x="964275" y="2340036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특허정보요약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2A0E8-1B42-4A06-9957-358D30876056}"/>
              </a:ext>
            </a:extLst>
          </p:cNvPr>
          <p:cNvSpPr/>
          <p:nvPr/>
        </p:nvSpPr>
        <p:spPr>
          <a:xfrm>
            <a:off x="4137349" y="2535383"/>
            <a:ext cx="1945178" cy="272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통계적 모델</a:t>
            </a:r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endParaRPr lang="en-US" altLang="ko-KR" dirty="0"/>
          </a:p>
          <a:p>
            <a:pPr algn="ctr"/>
            <a:r>
              <a:rPr lang="en-US" altLang="ko-KR" dirty="0"/>
              <a:t>Machine Learning </a:t>
            </a:r>
            <a:r>
              <a:rPr lang="ko-KR" altLang="en-US" dirty="0"/>
              <a:t>모델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407D6-EF2A-44FE-AE41-13A59C5D2856}"/>
              </a:ext>
            </a:extLst>
          </p:cNvPr>
          <p:cNvSpPr/>
          <p:nvPr/>
        </p:nvSpPr>
        <p:spPr>
          <a:xfrm>
            <a:off x="7084527" y="3696356"/>
            <a:ext cx="2019992" cy="52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기술경쟁력</a:t>
            </a:r>
            <a:endParaRPr lang="en-US" altLang="ko-KR" dirty="0"/>
          </a:p>
          <a:p>
            <a:pPr algn="ctr"/>
            <a:r>
              <a:rPr lang="ko-KR" altLang="en-US" dirty="0"/>
              <a:t>계산결과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B09C0F-B51C-4826-BA70-4EA3F831C865}"/>
              </a:ext>
            </a:extLst>
          </p:cNvPr>
          <p:cNvSpPr/>
          <p:nvPr/>
        </p:nvSpPr>
        <p:spPr>
          <a:xfrm>
            <a:off x="9570725" y="3696357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기술경쟁력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3B94-CA55-4E03-8624-543DB7353A11}"/>
              </a:ext>
            </a:extLst>
          </p:cNvPr>
          <p:cNvSpPr txBox="1"/>
          <p:nvPr/>
        </p:nvSpPr>
        <p:spPr>
          <a:xfrm>
            <a:off x="534817" y="2675819"/>
            <a:ext cx="312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</a:t>
            </a:r>
            <a:endParaRPr lang="en-US" altLang="ko-KR" sz="1000" dirty="0"/>
          </a:p>
          <a:p>
            <a:r>
              <a:rPr lang="ko-KR" altLang="en-US" sz="1000" dirty="0"/>
              <a:t>공</a:t>
            </a:r>
            <a:endParaRPr lang="en-US" altLang="ko-KR" sz="1000" dirty="0"/>
          </a:p>
          <a:p>
            <a:r>
              <a:rPr lang="ko-KR" altLang="en-US" sz="1000" dirty="0"/>
              <a:t>데</a:t>
            </a:r>
            <a:endParaRPr lang="en-US" altLang="ko-KR" sz="1000" dirty="0"/>
          </a:p>
          <a:p>
            <a:r>
              <a:rPr lang="ko-KR" altLang="en-US" sz="1000" dirty="0"/>
              <a:t>이</a:t>
            </a:r>
            <a:endParaRPr lang="en-US" altLang="ko-KR" sz="1000" dirty="0"/>
          </a:p>
          <a:p>
            <a:r>
              <a:rPr lang="ko-KR" altLang="en-US" sz="1000" dirty="0"/>
              <a:t>터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A45BD-275F-42B2-948A-B183F7FF3E16}"/>
              </a:ext>
            </a:extLst>
          </p:cNvPr>
          <p:cNvSpPr txBox="1"/>
          <p:nvPr/>
        </p:nvSpPr>
        <p:spPr>
          <a:xfrm>
            <a:off x="10169554" y="431798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제공데이터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02852E-D493-4B67-9AB6-362B68AB3F77}"/>
              </a:ext>
            </a:extLst>
          </p:cNvPr>
          <p:cNvSpPr/>
          <p:nvPr/>
        </p:nvSpPr>
        <p:spPr>
          <a:xfrm>
            <a:off x="3254118" y="3564707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BAA09FC-9F12-4EC6-9374-F7DD9161EB70}"/>
              </a:ext>
            </a:extLst>
          </p:cNvPr>
          <p:cNvSpPr/>
          <p:nvPr/>
        </p:nvSpPr>
        <p:spPr>
          <a:xfrm>
            <a:off x="6317520" y="3696357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76C8-6A2A-4F35-B5E1-4C6195B379B6}"/>
              </a:ext>
            </a:extLst>
          </p:cNvPr>
          <p:cNvSpPr txBox="1"/>
          <p:nvPr/>
        </p:nvSpPr>
        <p:spPr>
          <a:xfrm>
            <a:off x="1230284" y="5619403"/>
            <a:ext cx="7726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제공데이터 중 </a:t>
            </a:r>
            <a:r>
              <a:rPr lang="en-US" altLang="ko-KR" sz="1200" dirty="0"/>
              <a:t>R&amp;D</a:t>
            </a:r>
            <a:r>
              <a:rPr lang="ko-KR" altLang="en-US" sz="1200" dirty="0"/>
              <a:t>실적이 없는 기업은 예측 모델에서 제외한다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기술경쟁력 예측 모델은 기업의 성장성</a:t>
            </a:r>
            <a:r>
              <a:rPr lang="en-US" altLang="ko-KR" sz="1200" dirty="0"/>
              <a:t>, </a:t>
            </a:r>
            <a:r>
              <a:rPr lang="ko-KR" altLang="en-US" sz="1200" dirty="0"/>
              <a:t>활동성</a:t>
            </a:r>
            <a:r>
              <a:rPr lang="en-US" altLang="ko-KR" sz="1200" dirty="0"/>
              <a:t>, </a:t>
            </a:r>
            <a:r>
              <a:rPr lang="ko-KR" altLang="en-US" sz="1200" dirty="0"/>
              <a:t>수익성</a:t>
            </a:r>
            <a:r>
              <a:rPr lang="en-US" altLang="ko-KR" sz="1200" dirty="0"/>
              <a:t>, </a:t>
            </a:r>
            <a:r>
              <a:rPr lang="ko-KR" altLang="en-US" sz="1200" dirty="0"/>
              <a:t>유동성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안정성을 각각 점수화 하여 예측 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기술경쟁력 예측 모델은 동종업계 내의 위치를 파악하기 위해서 업종 별 통계를 구성해야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통계적 모델 또는 </a:t>
            </a:r>
            <a:r>
              <a:rPr lang="en-US" altLang="ko-KR" sz="1200" dirty="0"/>
              <a:t>ML </a:t>
            </a:r>
            <a:r>
              <a:rPr lang="ko-KR" altLang="en-US" sz="1200" dirty="0"/>
              <a:t>모델은 전체 데이터의 </a:t>
            </a:r>
            <a:r>
              <a:rPr lang="en-US" altLang="ko-KR" sz="1200" dirty="0"/>
              <a:t>80%</a:t>
            </a:r>
            <a:r>
              <a:rPr lang="ko-KR" altLang="en-US" sz="1200" dirty="0"/>
              <a:t>를 이용하고 정확도 비교는 잔여 전체데이터의 </a:t>
            </a:r>
            <a:r>
              <a:rPr lang="en-US" altLang="ko-KR" sz="1200" dirty="0"/>
              <a:t>20%</a:t>
            </a:r>
            <a:r>
              <a:rPr lang="ko-KR" altLang="en-US" sz="1200" dirty="0"/>
              <a:t>로 수행</a:t>
            </a:r>
            <a:endParaRPr lang="en-US" altLang="ko-KR" sz="1200" dirty="0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12FBEA2-6E6E-4F0F-8F55-1254B5613913}"/>
              </a:ext>
            </a:extLst>
          </p:cNvPr>
          <p:cNvSpPr/>
          <p:nvPr/>
        </p:nvSpPr>
        <p:spPr>
          <a:xfrm rot="5400000">
            <a:off x="9103168" y="4657880"/>
            <a:ext cx="532014" cy="5293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89F8F8-CFD5-4065-800E-671A7B0DA4B2}"/>
              </a:ext>
            </a:extLst>
          </p:cNvPr>
          <p:cNvSpPr txBox="1"/>
          <p:nvPr/>
        </p:nvSpPr>
        <p:spPr>
          <a:xfrm>
            <a:off x="8957079" y="528432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정확도 비교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75CD3-93C0-4C70-AD78-31902F0F1625}"/>
              </a:ext>
            </a:extLst>
          </p:cNvPr>
          <p:cNvSpPr/>
          <p:nvPr/>
        </p:nvSpPr>
        <p:spPr>
          <a:xfrm>
            <a:off x="984397" y="3095601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5E5F7C-7EBA-4BDA-9848-F404A3FF7A31}"/>
              </a:ext>
            </a:extLst>
          </p:cNvPr>
          <p:cNvSpPr/>
          <p:nvPr/>
        </p:nvSpPr>
        <p:spPr>
          <a:xfrm>
            <a:off x="972621" y="3836323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 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성과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B01F30-1C99-40EB-8C37-D30D523CE0F3}"/>
              </a:ext>
            </a:extLst>
          </p:cNvPr>
          <p:cNvSpPr/>
          <p:nvPr/>
        </p:nvSpPr>
        <p:spPr>
          <a:xfrm>
            <a:off x="984397" y="4577045"/>
            <a:ext cx="2019992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 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315952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FF909A-D92F-4C39-BF89-E6DD6B2D0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14485"/>
              </p:ext>
            </p:extLst>
          </p:nvPr>
        </p:nvGraphicFramePr>
        <p:xfrm>
          <a:off x="447502" y="1608715"/>
          <a:ext cx="3791483" cy="3245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244">
                  <a:extLst>
                    <a:ext uri="{9D8B030D-6E8A-4147-A177-3AD203B41FA5}">
                      <a16:colId xmlns:a16="http://schemas.microsoft.com/office/drawing/2014/main" val="2179985871"/>
                    </a:ext>
                  </a:extLst>
                </a:gridCol>
                <a:gridCol w="333682">
                  <a:extLst>
                    <a:ext uri="{9D8B030D-6E8A-4147-A177-3AD203B41FA5}">
                      <a16:colId xmlns:a16="http://schemas.microsoft.com/office/drawing/2014/main" val="139304969"/>
                    </a:ext>
                  </a:extLst>
                </a:gridCol>
                <a:gridCol w="919089">
                  <a:extLst>
                    <a:ext uri="{9D8B030D-6E8A-4147-A177-3AD203B41FA5}">
                      <a16:colId xmlns:a16="http://schemas.microsoft.com/office/drawing/2014/main" val="2407072299"/>
                    </a:ext>
                  </a:extLst>
                </a:gridCol>
                <a:gridCol w="2187468">
                  <a:extLst>
                    <a:ext uri="{9D8B030D-6E8A-4147-A177-3AD203B41FA5}">
                      <a16:colId xmlns:a16="http://schemas.microsoft.com/office/drawing/2014/main" val="668871592"/>
                    </a:ext>
                  </a:extLst>
                </a:gridCol>
              </a:tblGrid>
              <a:tr h="174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설명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4572820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사업자등록번호 </a:t>
                      </a:r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r>
                        <a:rPr lang="ko-KR" altLang="en-US" sz="900" u="none" strike="noStrike" dirty="0">
                          <a:effectLst/>
                        </a:rPr>
                        <a:t>자리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449151370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nicednb_info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289398629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데이터수집날짜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YYYYMMDD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68505421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사업자등록번호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1392004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법인등록번호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06981078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03908297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대표자명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85930481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58336908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팩스전화번호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6288644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우편번호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3311929622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416239958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969162966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기업형태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외감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신설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휴업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거래소상장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코스닥등록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코스닥관리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코넥스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상장관리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피합병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94945539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기업규모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중소기업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대기업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금융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중견기업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하</a:t>
                      </a:r>
                      <a:r>
                        <a:rPr lang="en-US" altLang="ko-KR" sz="900" u="none" strike="noStrike">
                          <a:effectLst/>
                        </a:rPr>
                        <a:t>)/</a:t>
                      </a:r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기타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비영리법인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16737424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공기업구분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일반기업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공기업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58265085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274333783"/>
                  </a:ext>
                </a:extLst>
              </a:tr>
              <a:tr h="16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산업코드명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8999765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E4D493C-F0A8-4334-B055-E4BFCEC73E15}"/>
              </a:ext>
            </a:extLst>
          </p:cNvPr>
          <p:cNvSpPr/>
          <p:nvPr/>
        </p:nvSpPr>
        <p:spPr>
          <a:xfrm>
            <a:off x="1180405" y="964276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기업정보요약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(9,754)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68406BF-6E09-47BC-9DF6-3E79B3302C5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511821" y="131929"/>
            <a:ext cx="7715306" cy="3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II. R&amp;D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실적을 이용한 기술경쟁력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6EED05-CE96-424C-86DB-59C30495E19F}"/>
              </a:ext>
            </a:extLst>
          </p:cNvPr>
          <p:cNvSpPr/>
          <p:nvPr/>
        </p:nvSpPr>
        <p:spPr>
          <a:xfrm>
            <a:off x="5206536" y="947733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특허정보요약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(64,314)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63E24D-864A-4A97-A4B8-0D02BD290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97965"/>
              </p:ext>
            </p:extLst>
          </p:nvPr>
        </p:nvGraphicFramePr>
        <p:xfrm>
          <a:off x="5137427" y="1608715"/>
          <a:ext cx="2673599" cy="3571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460">
                  <a:extLst>
                    <a:ext uri="{9D8B030D-6E8A-4147-A177-3AD203B41FA5}">
                      <a16:colId xmlns:a16="http://schemas.microsoft.com/office/drawing/2014/main" val="2714473541"/>
                    </a:ext>
                  </a:extLst>
                </a:gridCol>
                <a:gridCol w="556187">
                  <a:extLst>
                    <a:ext uri="{9D8B030D-6E8A-4147-A177-3AD203B41FA5}">
                      <a16:colId xmlns:a16="http://schemas.microsoft.com/office/drawing/2014/main" val="2642748709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3051074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642787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사업자번호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2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하위번호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389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4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데이터수집날짜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404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출원번호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893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특허명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29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출원날짜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892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CPC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996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인용수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546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피인용수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39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발명자수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809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청구항수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18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작업구분코드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498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데이터생성일자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5732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연계처리상태코드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5979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연계처리일자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5771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06A4-242A-4DF7-9135-638A0A38B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81569"/>
              </p:ext>
            </p:extLst>
          </p:nvPr>
        </p:nvGraphicFramePr>
        <p:xfrm>
          <a:off x="8744107" y="1608715"/>
          <a:ext cx="3084905" cy="4629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6">
                  <a:extLst>
                    <a:ext uri="{9D8B030D-6E8A-4147-A177-3AD203B41FA5}">
                      <a16:colId xmlns:a16="http://schemas.microsoft.com/office/drawing/2014/main" val="1417806405"/>
                    </a:ext>
                  </a:extLst>
                </a:gridCol>
                <a:gridCol w="641751">
                  <a:extLst>
                    <a:ext uri="{9D8B030D-6E8A-4147-A177-3AD203B41FA5}">
                      <a16:colId xmlns:a16="http://schemas.microsoft.com/office/drawing/2014/main" val="2411380226"/>
                    </a:ext>
                  </a:extLst>
                </a:gridCol>
                <a:gridCol w="1767628">
                  <a:extLst>
                    <a:ext uri="{9D8B030D-6E8A-4147-A177-3AD203B41FA5}">
                      <a16:colId xmlns:a16="http://schemas.microsoft.com/office/drawing/2014/main" val="329364724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7598" marR="7598" marT="75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8" marR="7598" marT="7598" marB="0" anchor="ctr"/>
                </a:tc>
                <a:extLst>
                  <a:ext uri="{0D108BD9-81ED-4DB2-BD59-A6C34878D82A}">
                    <a16:rowId xmlns:a16="http://schemas.microsoft.com/office/drawing/2014/main" val="1213648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사업자번호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72667556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하위번호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7753163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데이터타입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67365632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검색날짜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96660811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프로젝트번호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40842764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프로잭트명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국문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51959012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영문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10315239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메니저명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19754703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연구참여자명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0165877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연구참여자수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남성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200141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연구참여자수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여성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5464732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연구목표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8620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연구목표요약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0695694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03090117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연구내용요약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56532066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기대효과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8008380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기대효과요약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6034827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국문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41943977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영문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21110040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기준연도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65051090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연구시작일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09206167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연구종료일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422784132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총연구기간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연구시작일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26894323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총연구기간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연구종료일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56751276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세부과제번호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기관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152643967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과학기술표준분류코드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신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_1_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02441370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과학기술표준분류명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신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_1_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3781505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정부연구비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421978022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매칭펀드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7314409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총연구비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7650687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과제수행기관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사업자등록번호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229232524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시리즈프로젝트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7" marR="2997" marT="2997" marB="0" anchor="ctr"/>
                </a:tc>
                <a:extLst>
                  <a:ext uri="{0D108BD9-81ED-4DB2-BD59-A6C34878D82A}">
                    <a16:rowId xmlns:a16="http://schemas.microsoft.com/office/drawing/2014/main" val="37188916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C4DC-02BE-4DDE-BE3B-8EE59C8A515D}"/>
              </a:ext>
            </a:extLst>
          </p:cNvPr>
          <p:cNvSpPr/>
          <p:nvPr/>
        </p:nvSpPr>
        <p:spPr>
          <a:xfrm>
            <a:off x="8916784" y="947732"/>
            <a:ext cx="2535383" cy="52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</a:t>
            </a: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(39,871)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42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A1RHrldUuYpLYpIvulM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2483</Words>
  <Application>Microsoft Office PowerPoint</Application>
  <PresentationFormat>와이드스크린</PresentationFormat>
  <Paragraphs>1096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 Bold</vt:lpstr>
      <vt:lpstr>나눔스퀘어 Light</vt:lpstr>
      <vt:lpstr>맑은 고딕</vt:lpstr>
      <vt:lpstr>arial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회의용</dc:creator>
  <cp:lastModifiedBy>이 승권</cp:lastModifiedBy>
  <cp:revision>42</cp:revision>
  <dcterms:created xsi:type="dcterms:W3CDTF">2022-06-16T07:13:11Z</dcterms:created>
  <dcterms:modified xsi:type="dcterms:W3CDTF">2022-11-15T12:07:45Z</dcterms:modified>
</cp:coreProperties>
</file>