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6" r:id="rId2"/>
    <p:sldId id="385" r:id="rId3"/>
    <p:sldId id="416" r:id="rId4"/>
    <p:sldId id="411" r:id="rId5"/>
    <p:sldId id="414" r:id="rId6"/>
    <p:sldId id="413" r:id="rId7"/>
    <p:sldId id="425" r:id="rId8"/>
    <p:sldId id="421" r:id="rId9"/>
    <p:sldId id="395" r:id="rId10"/>
    <p:sldId id="417" r:id="rId11"/>
    <p:sldId id="391" r:id="rId12"/>
    <p:sldId id="423" r:id="rId13"/>
    <p:sldId id="394" r:id="rId14"/>
    <p:sldId id="382" r:id="rId15"/>
  </p:sldIdLst>
  <p:sldSz cx="12192000" cy="6858000"/>
  <p:notesSz cx="6784975" cy="9918700"/>
  <p:custDataLst>
    <p:tags r:id="rId1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B42E33-4E1A-42EC-BDBC-241B7AB666DD}">
          <p14:sldIdLst>
            <p14:sldId id="396"/>
            <p14:sldId id="385"/>
            <p14:sldId id="416"/>
            <p14:sldId id="411"/>
            <p14:sldId id="414"/>
            <p14:sldId id="413"/>
            <p14:sldId id="425"/>
            <p14:sldId id="421"/>
            <p14:sldId id="395"/>
            <p14:sldId id="417"/>
            <p14:sldId id="391"/>
            <p14:sldId id="423"/>
            <p14:sldId id="394"/>
            <p14:sldId id="382"/>
          </p14:sldIdLst>
        </p14:section>
        <p14:section name="Sub Link Slides" id="{A53C048E-B63C-40FF-8B89-E69D81A3E7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5FCAF-B43B-E57F-B3D0-9502A19ACEFF}" name="이승우" initials="이" userId="이승우" providerId="None"/>
  <p188:author id="{0613E2B3-3B8A-AF98-7664-0A6BAD70193D}" name="LIQINGLONG" initials="L" userId="S::leecy@office.khu.ac.kr::555487f9-832b-4208-973d-3929af1992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FFFF"/>
    <a:srgbClr val="273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48314-F947-984A-A765-47F525130873}" v="2" dt="2022-01-10T10:35:31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4" autoAdjust="0"/>
    <p:restoredTop sz="94719"/>
  </p:normalViewPr>
  <p:slideViewPr>
    <p:cSldViewPr snapToGrid="0">
      <p:cViewPr varScale="1">
        <p:scale>
          <a:sx n="78" d="100"/>
          <a:sy n="78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우" userId="a4737c51-3773-4e7f-b45e-e79292ec69c1" providerId="ADAL" clId="{12248314-F947-984A-A765-47F525130873}"/>
    <pc:docChg chg="custSel addSld delSld modSld sldOrd">
      <pc:chgData name="이승우" userId="a4737c51-3773-4e7f-b45e-e79292ec69c1" providerId="ADAL" clId="{12248314-F947-984A-A765-47F525130873}" dt="2022-01-10T10:35:32.759" v="9" actId="20577"/>
      <pc:docMkLst>
        <pc:docMk/>
      </pc:docMkLst>
      <pc:sldChg chg="del">
        <pc:chgData name="이승우" userId="a4737c51-3773-4e7f-b45e-e79292ec69c1" providerId="ADAL" clId="{12248314-F947-984A-A765-47F525130873}" dt="2022-01-10T10:35:03.686" v="2" actId="2696"/>
        <pc:sldMkLst>
          <pc:docMk/>
          <pc:sldMk cId="4093003063" sldId="395"/>
        </pc:sldMkLst>
      </pc:sldChg>
      <pc:sldChg chg="add ord">
        <pc:chgData name="이승우" userId="a4737c51-3773-4e7f-b45e-e79292ec69c1" providerId="ADAL" clId="{12248314-F947-984A-A765-47F525130873}" dt="2022-01-10T10:35:22.024" v="4" actId="20578"/>
        <pc:sldMkLst>
          <pc:docMk/>
          <pc:sldMk cId="4241611508" sldId="395"/>
        </pc:sldMkLst>
      </pc:sldChg>
      <pc:sldChg chg="modSp mod">
        <pc:chgData name="이승우" userId="a4737c51-3773-4e7f-b45e-e79292ec69c1" providerId="ADAL" clId="{12248314-F947-984A-A765-47F525130873}" dt="2022-01-10T10:35:32.759" v="9" actId="20577"/>
        <pc:sldMkLst>
          <pc:docMk/>
          <pc:sldMk cId="953338996" sldId="396"/>
        </pc:sldMkLst>
        <pc:spChg chg="mod">
          <ac:chgData name="이승우" userId="a4737c51-3773-4e7f-b45e-e79292ec69c1" providerId="ADAL" clId="{12248314-F947-984A-A765-47F525130873}" dt="2022-01-10T10:35:32.759" v="9" actId="20577"/>
          <ac:spMkLst>
            <pc:docMk/>
            <pc:sldMk cId="953338996" sldId="396"/>
            <ac:spMk id="13" creationId="{ECCB2B5B-C3B2-4D2B-9E92-0D30ABDF7BBA}"/>
          </ac:spMkLst>
        </pc:spChg>
      </pc:sldChg>
      <pc:sldChg chg="delSp mod">
        <pc:chgData name="이승우" userId="a4737c51-3773-4e7f-b45e-e79292ec69c1" providerId="ADAL" clId="{12248314-F947-984A-A765-47F525130873}" dt="2022-01-10T10:34:13.043" v="1" actId="478"/>
        <pc:sldMkLst>
          <pc:docMk/>
          <pc:sldMk cId="3481343282" sldId="413"/>
        </pc:sldMkLst>
        <pc:spChg chg="del">
          <ac:chgData name="이승우" userId="a4737c51-3773-4e7f-b45e-e79292ec69c1" providerId="ADAL" clId="{12248314-F947-984A-A765-47F525130873}" dt="2022-01-10T10:34:13.043" v="1" actId="478"/>
          <ac:spMkLst>
            <pc:docMk/>
            <pc:sldMk cId="3481343282" sldId="413"/>
            <ac:spMk id="3" creationId="{D1E029DB-B9EE-4165-84F3-1E6378C65A9C}"/>
          </ac:spMkLst>
        </pc:spChg>
        <pc:spChg chg="del">
          <ac:chgData name="이승우" userId="a4737c51-3773-4e7f-b45e-e79292ec69c1" providerId="ADAL" clId="{12248314-F947-984A-A765-47F525130873}" dt="2022-01-10T10:34:11.162" v="0" actId="478"/>
          <ac:spMkLst>
            <pc:docMk/>
            <pc:sldMk cId="3481343282" sldId="413"/>
            <ac:spMk id="5" creationId="{8633C925-66B2-44B0-B887-5715EB8953E9}"/>
          </ac:spMkLst>
        </pc:spChg>
      </pc:sldChg>
      <pc:sldChg chg="add ord">
        <pc:chgData name="이승우" userId="a4737c51-3773-4e7f-b45e-e79292ec69c1" providerId="ADAL" clId="{12248314-F947-984A-A765-47F525130873}" dt="2022-01-10T10:35:22.024" v="4" actId="20578"/>
        <pc:sldMkLst>
          <pc:docMk/>
          <pc:sldMk cId="973005917" sldId="421"/>
        </pc:sldMkLst>
      </pc:sldChg>
      <pc:sldChg chg="del">
        <pc:chgData name="이승우" userId="a4737c51-3773-4e7f-b45e-e79292ec69c1" providerId="ADAL" clId="{12248314-F947-984A-A765-47F525130873}" dt="2022-01-10T10:35:03.686" v="2" actId="2696"/>
        <pc:sldMkLst>
          <pc:docMk/>
          <pc:sldMk cId="2405822060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906" tIns="45953" rIns="91906" bIns="459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906" tIns="45953" rIns="91906" bIns="45953" rtlCol="0"/>
          <a:lstStyle>
            <a:lvl1pPr algn="r">
              <a:defRPr sz="1200"/>
            </a:lvl1pPr>
          </a:lstStyle>
          <a:p>
            <a:fld id="{9A2F4FB1-416D-4B67-822D-A5E0AB43911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06" tIns="45953" rIns="91906" bIns="459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3375"/>
            <a:ext cx="5427980" cy="3905488"/>
          </a:xfrm>
          <a:prstGeom prst="rect">
            <a:avLst/>
          </a:prstGeom>
        </p:spPr>
        <p:txBody>
          <a:bodyPr vert="horz" lIns="91906" tIns="45953" rIns="91906" bIns="4595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7"/>
          </a:xfrm>
          <a:prstGeom prst="rect">
            <a:avLst/>
          </a:prstGeom>
        </p:spPr>
        <p:txBody>
          <a:bodyPr vert="horz" lIns="91906" tIns="45953" rIns="91906" bIns="459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7"/>
          </a:xfrm>
          <a:prstGeom prst="rect">
            <a:avLst/>
          </a:prstGeom>
        </p:spPr>
        <p:txBody>
          <a:bodyPr vert="horz" lIns="91906" tIns="45953" rIns="91906" bIns="45953" rtlCol="0" anchor="b"/>
          <a:lstStyle>
            <a:lvl1pPr algn="r">
              <a:defRPr sz="1200"/>
            </a:lvl1pPr>
          </a:lstStyle>
          <a:p>
            <a:fld id="{61A3BF89-5E26-4B1C-9967-F1C2C6F0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BF89-5E26-4B1C-9967-F1C2C6F06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2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도입기</a:t>
            </a:r>
            <a:r>
              <a:rPr lang="en-US" altLang="ko-KR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(Introduction), </a:t>
            </a:r>
            <a:r>
              <a:rPr lang="ko-KR" altLang="en-US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성장기</a:t>
            </a:r>
            <a:r>
              <a:rPr lang="en-US" altLang="ko-KR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(Growth), </a:t>
            </a:r>
            <a:r>
              <a:rPr lang="ko-KR" altLang="en-US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성숙기</a:t>
            </a:r>
            <a:r>
              <a:rPr lang="en-US" altLang="ko-KR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(Maturity), </a:t>
            </a:r>
            <a:r>
              <a:rPr lang="ko-KR" altLang="en-US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쇠퇴기</a:t>
            </a:r>
            <a:r>
              <a:rPr lang="en-US" altLang="ko-KR" sz="12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(Decline)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BF89-5E26-4B1C-9967-F1C2C6F06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1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BF89-5E26-4B1C-9967-F1C2C6F06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1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BF89-5E26-4B1C-9967-F1C2C6F06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3BF89-5E26-4B1C-9967-F1C2C6F06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0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91CA-F43E-4EE2-98C1-18A7175CC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FADB9-4837-4F98-9F4F-2772CD55F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BF409-06A3-42B5-8B53-DAF8F02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21D68-92B0-48D4-BB9C-6FEFDB30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5B16E-19FA-4A94-8864-ED6A97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124DF-7AAC-4C06-9B4E-FC1190A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B905E-DA25-4208-9628-EC108386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BDBE-7F4F-4ACE-A3C7-02911326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EB8AF-E49B-40B4-8B22-063A81F5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3BF17-FE9D-4340-994C-9E011E8C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2A5068-EB80-4213-B79A-7F4C02F4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86E47-D6BD-4CC9-9E07-44852ECE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84B08-300C-43A9-8C06-99A3114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C27D-ED61-43DD-B1CD-FF349B85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150F6-7494-461C-B176-BD3652C4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3E116-47D2-47D5-A9D9-0AF1512B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5B0E-AFCC-4D28-9E2C-8D7BDA07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9EF2-3EB4-4754-85DE-12AAAA9C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C656B-512B-4006-81BA-6C2B0D6B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3E50-21BA-4E4B-BE7C-901BAEA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EFF7-CD56-4F6E-B050-46A19D40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79E7E-9DB2-4573-93A9-C41B4488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576B3-CE59-4664-BDF1-8B15423D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5D9BB-3FAB-45D3-9A17-98A38BC4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79ED6-CA2D-4B5F-95E1-8248773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41EB-DDCF-4E47-956E-4CA6ED6B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28A4-2362-400F-B2ED-73448225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4F6B5-7D6A-452C-948C-955BF3C5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F2F7C-8E4A-4619-8418-84FA3F88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520D7-1C2F-4E9A-8DBC-838AC65D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D7585-F5EF-410E-933F-70B4EFA0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A395-44BE-4F55-8F79-B89E847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31452-FD51-4056-ABAD-C5907158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5BE02-0895-42AE-AEF9-052F89EC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8B0D6A-A149-4227-B22E-581E53417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01F66-488C-4D24-AEC6-74EAF1767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8306-AF4B-4BDE-91F1-0A7F84E4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A91B5-138D-4876-AD78-2B1801C5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00831C-2000-4D61-ADEE-1FEE2307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EA152-D678-4762-B836-2FB3B2D7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E14B4-E054-4EAB-A284-4929985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BCB32-C37E-43F9-ACC8-B5B383CB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9CA45-CFCE-42C0-A8EC-0A983B2C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CB555-D21E-4721-AF6F-F807DDF0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07DBA-50BD-4D39-AA50-88FDAC7A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59D27-474D-446F-AA06-AC35D7DA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F206-3478-44DB-B2D7-0880F39D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20326-F72E-41A9-89D8-3669D751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22944-DCD6-4D4B-BA34-520105C9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65CCE-1113-4FC3-BA19-5A4E4BBA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3A583-7EC0-4282-A134-EEB234FB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99473-BF12-490B-9DDC-8A131B1C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27BF-36C4-4E75-B3C9-DBAC6231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86F23-ABDA-4C8A-A944-71A1EED6A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AB67B-E872-410F-A79F-F732BB8D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ABEF6-FB26-46CF-A5B9-D8D531FB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DAA8E-1BCB-4FF2-94AC-E2FB5F87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0BA95-9C11-4DDD-A43A-FB41498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B9BD1-53F8-4D35-AD83-C8095AB2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07520-3CFB-4337-B2F3-7669D846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08AB1-3C6C-4ADA-8FDB-7211FB898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3970-22C7-4AA9-B46F-FB386BF319E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B70A7-FE00-4ADB-BC66-7FE91C17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59326-5F23-4BB7-9A61-3FE201C1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C312-6AC1-4FFC-A810-53B40458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761961" y="513347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AFCE9-6929-41E2-84D1-9584FD5FFD57}"/>
              </a:ext>
            </a:extLst>
          </p:cNvPr>
          <p:cNvSpPr txBox="1"/>
          <p:nvPr/>
        </p:nvSpPr>
        <p:spPr>
          <a:xfrm>
            <a:off x="1133605" y="167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B2B5B-C3B2-4D2B-9E92-0D30ABDF7BBA}"/>
              </a:ext>
            </a:extLst>
          </p:cNvPr>
          <p:cNvSpPr txBox="1"/>
          <p:nvPr/>
        </p:nvSpPr>
        <p:spPr>
          <a:xfrm>
            <a:off x="761961" y="1199782"/>
            <a:ext cx="4009431" cy="1779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유형 분류 개요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결측값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해결방안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성장지수 정의 및 산출 방법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표준점수 정의 및 평가방법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3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AFCE9-6929-41E2-84D1-9584FD5FFD57}"/>
              </a:ext>
            </a:extLst>
          </p:cNvPr>
          <p:cNvSpPr txBox="1"/>
          <p:nvPr/>
        </p:nvSpPr>
        <p:spPr>
          <a:xfrm>
            <a:off x="1133605" y="167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9DAC31-83AB-4FFF-8B6E-B49FADB4431F}"/>
              </a:ext>
            </a:extLst>
          </p:cNvPr>
          <p:cNvGrpSpPr/>
          <p:nvPr/>
        </p:nvGrpSpPr>
        <p:grpSpPr>
          <a:xfrm>
            <a:off x="2807855" y="2709137"/>
            <a:ext cx="6576291" cy="1439727"/>
            <a:chOff x="2327563" y="2041557"/>
            <a:chExt cx="6576291" cy="14397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5E841F-A0C0-4773-B77D-E2A10A73C048}"/>
                </a:ext>
              </a:extLst>
            </p:cNvPr>
            <p:cNvSpPr/>
            <p:nvPr/>
          </p:nvSpPr>
          <p:spPr>
            <a:xfrm>
              <a:off x="2327563" y="2041557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9D5F31-3B46-48AC-B96F-8B589A90C752}"/>
                </a:ext>
              </a:extLst>
            </p:cNvPr>
            <p:cNvSpPr/>
            <p:nvPr/>
          </p:nvSpPr>
          <p:spPr>
            <a:xfrm>
              <a:off x="2327563" y="3376715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40754F-16DC-43A9-B094-850C524F577D}"/>
              </a:ext>
            </a:extLst>
          </p:cNvPr>
          <p:cNvSpPr txBox="1"/>
          <p:nvPr/>
        </p:nvSpPr>
        <p:spPr>
          <a:xfrm>
            <a:off x="2982334" y="3104424"/>
            <a:ext cx="6227332" cy="64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성장지수 정의 및 산출 방법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6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표준점수 계산방법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F9098-E849-441D-986B-2C28EF02D742}"/>
              </a:ext>
            </a:extLst>
          </p:cNvPr>
          <p:cNvSpPr txBox="1"/>
          <p:nvPr/>
        </p:nvSpPr>
        <p:spPr>
          <a:xfrm>
            <a:off x="527146" y="1019478"/>
            <a:ext cx="111408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표준점수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원점수의 상대적 서열을 나타내는 점수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지수의 세부요인이 속한 동종업계의 평균과 표준편차를 갖도록 변환한 분포상에서 해당 기업의 세부요인이 획득한 원점수가 상대적으로 어느 위치에 해당하는가를 나타내는 점수임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8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표준점수의 산출 과정은 다음과 같음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20000" lvl="1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지수의 세부요인별로 다음 산출식에 의해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점수를 계산함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914400" lvl="1" indent="-457200" algn="just">
              <a:spcAft>
                <a:spcPts val="600"/>
              </a:spcAft>
              <a:buFont typeface="+mj-ea"/>
              <a:buAutoNum type="circleNumDbPlain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457200" algn="just">
              <a:spcAft>
                <a:spcPts val="600"/>
              </a:spcAft>
              <a:buFont typeface="+mj-ea"/>
              <a:buAutoNum type="circleNumDbPlain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lvl="1" indent="-457200" algn="just">
              <a:spcAft>
                <a:spcPts val="600"/>
              </a:spcAft>
              <a:buFont typeface="+mj-ea"/>
              <a:buAutoNum type="circleNumDbPlain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위에서 얻은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점수를 다음 공식에 대입해 표준점수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산출함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lvl="1" algn="just">
              <a:spcAft>
                <a:spcPts val="600"/>
              </a:spcAft>
            </a:pP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1A4864-3FB4-43F0-8D4D-F23DDF4072FB}"/>
                  </a:ext>
                </a:extLst>
              </p:cNvPr>
              <p:cNvSpPr txBox="1"/>
              <p:nvPr/>
            </p:nvSpPr>
            <p:spPr>
              <a:xfrm>
                <a:off x="3088959" y="3045778"/>
                <a:ext cx="6014082" cy="480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/>
                  <a:t>Z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점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지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세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부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점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세부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요인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속한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동종업계의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평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균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세부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요인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속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업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표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준</m:t>
                        </m:r>
                        <m:r>
                          <a:rPr lang="ko-KR" altLang="en-US" sz="1600" i="0">
                            <a:latin typeface="Cambria Math" panose="02040503050406030204" pitchFamily="18" charset="0"/>
                          </a:rPr>
                          <m:t>편</m:t>
                        </m:r>
                        <m:r>
                          <a:rPr lang="ko-KR" altLang="en-US" sz="1600" i="0" smtClean="0">
                            <a:latin typeface="Cambria Math" panose="02040503050406030204" pitchFamily="18" charset="0"/>
                          </a:rPr>
                          <m:t>차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1A4864-3FB4-43F0-8D4D-F23DDF40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59" y="3045778"/>
                <a:ext cx="6014082" cy="480196"/>
              </a:xfrm>
              <a:prstGeom prst="rect">
                <a:avLst/>
              </a:prstGeom>
              <a:blipFill>
                <a:blip r:embed="rId4"/>
                <a:stretch>
                  <a:fillRect l="-2110" t="-5263" r="-633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1CE9D2-238E-4044-B59C-9C2D3D845C60}"/>
                  </a:ext>
                </a:extLst>
              </p:cNvPr>
              <p:cNvSpPr txBox="1"/>
              <p:nvPr/>
            </p:nvSpPr>
            <p:spPr>
              <a:xfrm>
                <a:off x="2110422" y="4485070"/>
                <a:ext cx="7971156" cy="52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표준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점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m:rPr>
                          <m:nor/>
                        </m:rP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m:t>T</m:t>
                      </m:r>
                      <m:r>
                        <m:rPr>
                          <m:nor/>
                        </m:rP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m:t>점수</m:t>
                      </m:r>
                      <m:r>
                        <m:rPr>
                          <m:nor/>
                        </m:rP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지</m:t>
                          </m:r>
                          <m:r>
                            <a:rPr lang="ko-KR" altLang="en-US" sz="1600" i="0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세</m:t>
                          </m:r>
                          <m:r>
                            <a:rPr lang="ko-KR" altLang="en-US" sz="1600" i="0" smtClean="0">
                              <a:latin typeface="Cambria Math" panose="02040503050406030204" pitchFamily="18" charset="0"/>
                            </a:rPr>
                            <m:t>부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요</m:t>
                          </m:r>
                          <m:r>
                            <a:rPr lang="ko-KR" altLang="en-US" sz="1600" i="0" smtClean="0">
                              <a:latin typeface="Cambria Math" panose="02040503050406030204" pitchFamily="18" charset="0"/>
                            </a:rPr>
                            <m:t>인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점</m:t>
                          </m:r>
                          <m:r>
                            <a:rPr lang="ko-KR" altLang="en-US" sz="1600" i="0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세부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요인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속한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동종업계의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평균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세부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요인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속한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동종업계의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표준편차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10+50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1CE9D2-238E-4044-B59C-9C2D3D84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22" y="4485070"/>
                <a:ext cx="7971156" cy="527965"/>
              </a:xfrm>
              <a:prstGeom prst="rect">
                <a:avLst/>
              </a:prstGeom>
              <a:blipFill>
                <a:blip r:embed="rId5"/>
                <a:stretch>
                  <a:fillRect t="-7143" b="-2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1C8220-CD57-470B-B95A-30740E110587}"/>
              </a:ext>
            </a:extLst>
          </p:cNvPr>
          <p:cNvSpPr txBox="1"/>
          <p:nvPr/>
        </p:nvSpPr>
        <p:spPr>
          <a:xfrm>
            <a:off x="981769" y="5327404"/>
            <a:ext cx="1057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점수는 소수점 이하의 수와 음수를 가질 수 있는 단점이 있으며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보완하기 위한 </a:t>
            </a:r>
            <a:r>
              <a:rPr lang="en-US" altLang="ko-KR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전형적인 상대평가 분포</a:t>
            </a:r>
            <a:r>
              <a:rPr lang="en-US" altLang="ko-KR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지수의 세부요인 점수를 직관적으로 확인하고 해석할 때 용이함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23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표준점수 계산방법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F9098-E849-441D-986B-2C28EF02D742}"/>
              </a:ext>
            </a:extLst>
          </p:cNvPr>
          <p:cNvSpPr txBox="1"/>
          <p:nvPr/>
        </p:nvSpPr>
        <p:spPr>
          <a:xfrm>
            <a:off x="527146" y="1019478"/>
            <a:ext cx="1114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평판정보 지수의 미디어 노출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 책임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구성요인에서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원점수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38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원점수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19.1,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9.2)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받은 기업의 표준점수는 아래와 같이 계산됨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E205C-EE2A-4296-9377-F64D760D9A8C}"/>
              </a:ext>
            </a:extLst>
          </p:cNvPr>
          <p:cNvSpPr txBox="1"/>
          <p:nvPr/>
        </p:nvSpPr>
        <p:spPr>
          <a:xfrm>
            <a:off x="807038" y="2825005"/>
            <a:ext cx="10785802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원점수와 표준점수의 변환 과정을 그림으로 나타내면 아래와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52EDF9-982F-4A2D-9CDB-84015DD9C31E}"/>
                  </a:ext>
                </a:extLst>
              </p:cNvPr>
              <p:cNvSpPr txBox="1"/>
              <p:nvPr/>
            </p:nvSpPr>
            <p:spPr>
              <a:xfrm>
                <a:off x="4738449" y="1983506"/>
                <a:ext cx="271510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9.1</m:t>
                          </m:r>
                        </m:num>
                        <m:den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10+50=70.54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52EDF9-982F-4A2D-9CDB-84015DD9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449" y="1983506"/>
                <a:ext cx="2715102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확대이미지">
            <a:extLst>
              <a:ext uri="{FF2B5EF4-FFF2-40B4-BE49-F238E27FC236}">
                <a16:creationId xmlns:a16="http://schemas.microsoft.com/office/drawing/2014/main" id="{4438826C-E423-4334-9312-8845C0E2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53" y="3360494"/>
            <a:ext cx="4808493" cy="2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9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표준점수 계산방법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A96F8-3FA7-4037-A1AC-B1E6B4B19FD6}"/>
              </a:ext>
            </a:extLst>
          </p:cNvPr>
          <p:cNvSpPr txBox="1"/>
          <p:nvPr/>
        </p:nvSpPr>
        <p:spPr>
          <a:xfrm>
            <a:off x="527146" y="1019478"/>
            <a:ext cx="11140850" cy="439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표준점수는 </a:t>
            </a:r>
            <a:r>
              <a:rPr lang="ko-KR" altLang="en-US" sz="20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지수의 세부요인 값이 평균을 기준으로 얼마나 떨어져 있는지를 나타내는 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변환되며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범위가 넓은 값의 영향이 비대해지는 것을 방지함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지수의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세부요인은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각각 범위 및 단위가 상이하여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해당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세부요인을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 만점으로 표준화 시키는 작업이 필요함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퇴사율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12.4%,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특허 출원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퇴사율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특허 출원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표준점수는 기업의 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경영전략과 목표에 따른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경영성과를 객관적으로 보여주는 지표로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기업의 속한 동종업계의 경영성과의 평균이 낮게 형성되면 표준점수 최고점은 높아지지만 반대로 동종업계의 모든 기업의 경영성과가 우수하여 전체 평균이 높으면 표준점수 최고점은 낮아짐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경영성과를 바탕으로 산출한 원점수로는 각 지수의 세부요인별로 비교할 수 없으며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기업의 속한 동종업계의 동향과 경영성과에 따른 차이로 인해 발생하는 문제를 해결할 수 없기 때문에 표준점수를 도입하여 적용함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표준점수는 각 세부요인이 속한 동종업계의 평균과 표준편차에 따라 값이 변하므로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점수대에 값이 치우치는 문제를  해결이 가능함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표준점수 평가방법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1BBDB-DE40-432E-9ED9-6750CD1D4FD1}"/>
              </a:ext>
            </a:extLst>
          </p:cNvPr>
          <p:cNvSpPr txBox="1"/>
          <p:nvPr/>
        </p:nvSpPr>
        <p:spPr>
          <a:xfrm>
            <a:off x="740878" y="3572764"/>
            <a:ext cx="22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점수를 오름차순으로 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0B1D37-AB8C-4980-845F-56882C87138E}"/>
              </a:ext>
            </a:extLst>
          </p:cNvPr>
          <p:cNvSpPr/>
          <p:nvPr/>
        </p:nvSpPr>
        <p:spPr>
          <a:xfrm flipV="1">
            <a:off x="1294707" y="5736620"/>
            <a:ext cx="939452" cy="450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5061E-C111-4CC2-ABD8-6EB669558DFE}"/>
              </a:ext>
            </a:extLst>
          </p:cNvPr>
          <p:cNvSpPr/>
          <p:nvPr/>
        </p:nvSpPr>
        <p:spPr>
          <a:xfrm flipV="1">
            <a:off x="1294707" y="5289194"/>
            <a:ext cx="939452" cy="450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FB1171-565B-4E38-99A3-CF9BC8E77FC9}"/>
              </a:ext>
            </a:extLst>
          </p:cNvPr>
          <p:cNvSpPr/>
          <p:nvPr/>
        </p:nvSpPr>
        <p:spPr>
          <a:xfrm flipV="1">
            <a:off x="1294707" y="4841768"/>
            <a:ext cx="939452" cy="450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04A47B-FF80-4D96-8C81-A7AC0C0C265A}"/>
              </a:ext>
            </a:extLst>
          </p:cNvPr>
          <p:cNvSpPr/>
          <p:nvPr/>
        </p:nvSpPr>
        <p:spPr>
          <a:xfrm flipV="1">
            <a:off x="1294707" y="4394342"/>
            <a:ext cx="939452" cy="4509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9D304E-4DFA-45BC-B54C-4579946CF976}"/>
              </a:ext>
            </a:extLst>
          </p:cNvPr>
          <p:cNvSpPr/>
          <p:nvPr/>
        </p:nvSpPr>
        <p:spPr>
          <a:xfrm flipV="1">
            <a:off x="1294707" y="3946917"/>
            <a:ext cx="939452" cy="4509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029D6B-EE97-479D-8E3C-E90799CD9225}"/>
              </a:ext>
            </a:extLst>
          </p:cNvPr>
          <p:cNvCxnSpPr>
            <a:cxnSpLocks/>
          </p:cNvCxnSpPr>
          <p:nvPr/>
        </p:nvCxnSpPr>
        <p:spPr>
          <a:xfrm>
            <a:off x="2234159" y="5740131"/>
            <a:ext cx="8079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7BF891-18F2-4E0D-A037-40EC48FAB86F}"/>
              </a:ext>
            </a:extLst>
          </p:cNvPr>
          <p:cNvCxnSpPr>
            <a:cxnSpLocks/>
          </p:cNvCxnSpPr>
          <p:nvPr/>
        </p:nvCxnSpPr>
        <p:spPr>
          <a:xfrm>
            <a:off x="2234159" y="5292705"/>
            <a:ext cx="8079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F2B052-E236-4497-A63C-FF58557BB95F}"/>
              </a:ext>
            </a:extLst>
          </p:cNvPr>
          <p:cNvCxnSpPr>
            <a:cxnSpLocks/>
          </p:cNvCxnSpPr>
          <p:nvPr/>
        </p:nvCxnSpPr>
        <p:spPr>
          <a:xfrm>
            <a:off x="2234159" y="4845279"/>
            <a:ext cx="8079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FA5D5-526D-4FD2-AEBA-D2E849449827}"/>
              </a:ext>
            </a:extLst>
          </p:cNvPr>
          <p:cNvCxnSpPr>
            <a:cxnSpLocks/>
          </p:cNvCxnSpPr>
          <p:nvPr/>
        </p:nvCxnSpPr>
        <p:spPr>
          <a:xfrm>
            <a:off x="2234159" y="4407021"/>
            <a:ext cx="8079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8669B9-63DC-4180-88DE-C31ACE1D8787}"/>
                  </a:ext>
                </a:extLst>
              </p:cNvPr>
              <p:cNvSpPr txBox="1"/>
              <p:nvPr/>
            </p:nvSpPr>
            <p:spPr>
              <a:xfrm>
                <a:off x="3123507" y="5562999"/>
                <a:ext cx="3526671" cy="354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ko-KR" sz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percentile</m:t>
                    </m:r>
                    <m:r>
                      <m:rPr>
                        <m:nor/>
                      </m:rP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𝐹𝑖𝑟𝑠𝑡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𝑄𝑢𝑎𝑟𝑡𝑖𝑙𝑒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1, 1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200"/>
                  <a:t>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8669B9-63DC-4180-88DE-C31ACE1D8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07" y="5562999"/>
                <a:ext cx="3526671" cy="354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D5C0D0-3A63-4C29-8578-9DCA2CBEB766}"/>
                  </a:ext>
                </a:extLst>
              </p:cNvPr>
              <p:cNvSpPr txBox="1"/>
              <p:nvPr/>
            </p:nvSpPr>
            <p:spPr>
              <a:xfrm>
                <a:off x="3123507" y="5115188"/>
                <a:ext cx="3668825" cy="354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ko-KR" sz="12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sz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percentile</m:t>
                    </m:r>
                    <m:r>
                      <m:rPr>
                        <m:nor/>
                      </m:rP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𝑆𝑒𝑐𝑜𝑛𝑑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𝑄𝑢𝑎𝑟𝑡𝑖𝑙𝑒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2, 2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200"/>
                  <a:t>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D5C0D0-3A63-4C29-8578-9DCA2CBE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07" y="5115188"/>
                <a:ext cx="3668825" cy="354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F35EAB-7D8A-4FD9-84C1-720FC8FD0771}"/>
                  </a:ext>
                </a:extLst>
              </p:cNvPr>
              <p:cNvSpPr txBox="1"/>
              <p:nvPr/>
            </p:nvSpPr>
            <p:spPr>
              <a:xfrm>
                <a:off x="3123506" y="4667762"/>
                <a:ext cx="3627660" cy="354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ko-KR" sz="12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sz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percentile</m:t>
                    </m:r>
                    <m:r>
                      <m:rPr>
                        <m:nor/>
                      </m:rP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𝑇h𝑖𝑟𝑑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𝑄𝑢𝑎𝑟𝑡𝑖𝑙𝑒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3, 3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200"/>
                  <a:t>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F35EAB-7D8A-4FD9-84C1-720FC8FD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06" y="4667762"/>
                <a:ext cx="3627660" cy="354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2FCB51-AB1B-46A3-99A1-E1FF7DBB5B09}"/>
                  </a:ext>
                </a:extLst>
              </p:cNvPr>
              <p:cNvSpPr txBox="1"/>
              <p:nvPr/>
            </p:nvSpPr>
            <p:spPr>
              <a:xfrm>
                <a:off x="3123506" y="4233702"/>
                <a:ext cx="3661772" cy="353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ko-KR" sz="12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sz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percentile</m:t>
                    </m:r>
                    <m:r>
                      <m:rPr>
                        <m:nor/>
                      </m:rP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𝐹𝑜𝑢𝑟𝑡h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𝑄𝑢𝑎𝑟𝑡𝑖𝑙𝑒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4, 4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200"/>
                  <a:t>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2FCB51-AB1B-46A3-99A1-E1FF7DBB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06" y="4233702"/>
                <a:ext cx="3661772" cy="353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B6797E5-EC3D-4A14-A252-FE668277D957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1294707" y="5067236"/>
            <a:ext cx="112134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B3B18A-CCD8-4054-B986-8FE431AAC57F}"/>
              </a:ext>
            </a:extLst>
          </p:cNvPr>
          <p:cNvSpPr txBox="1"/>
          <p:nvPr/>
        </p:nvSpPr>
        <p:spPr>
          <a:xfrm>
            <a:off x="2352886" y="4939391"/>
            <a:ext cx="1039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중위수</a:t>
            </a:r>
            <a:r>
              <a:rPr lang="en-US" altLang="ko-KR" sz="1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49A28-3957-45E3-A89D-B3B6FA40E007}"/>
              </a:ext>
            </a:extLst>
          </p:cNvPr>
          <p:cNvSpPr txBox="1"/>
          <p:nvPr/>
        </p:nvSpPr>
        <p:spPr>
          <a:xfrm>
            <a:off x="527145" y="1019478"/>
            <a:ext cx="1114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(Threshold Value)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평가방법은 일부 기업의 경영실적에 의해 크게 좌우되어 지표가 다수 기업들의 경영성과와 괴리되는 현상이 발생함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559333-BAD3-4298-AFFE-F1DFB1282265}"/>
              </a:ext>
            </a:extLst>
          </p:cNvPr>
          <p:cNvSpPr txBox="1"/>
          <p:nvPr/>
        </p:nvSpPr>
        <p:spPr>
          <a:xfrm>
            <a:off x="882194" y="1729762"/>
            <a:ext cx="10792064" cy="147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임계값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수준의 평가방법을 보완하고 기업성장 지수 측정 필요에 대한 다양한 수요에 부응하고자 개별 기업들의 경영성과 분포에 대한 정보를 나타낼 수 있는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분위수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(Quartiles)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기법을 도입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분위수</a:t>
            </a:r>
            <a:r>
              <a:rPr lang="ko-KR" altLang="en-US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통계는 </a:t>
            </a:r>
            <a:r>
              <a:rPr lang="ko-KR" altLang="en-US" sz="18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기업의 가중치가 동일</a:t>
            </a:r>
            <a:r>
              <a:rPr lang="ko-KR" altLang="en-US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때문에 지수가 소수 기업에 의해 좌우되지 않을 뿐만 아니라 개별 지수의 분포와 관련된 정보를 함께 제공하므로 통계 이용의 활용도를 높일 수 있음</a:t>
            </a: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54">
                <a:extLst>
                  <a:ext uri="{FF2B5EF4-FFF2-40B4-BE49-F238E27FC236}">
                    <a16:creationId xmlns:a16="http://schemas.microsoft.com/office/drawing/2014/main" id="{53E2A2C8-DDF0-8D43-80DA-06CA1CB77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115790"/>
                  </p:ext>
                </p:extLst>
              </p:nvPr>
            </p:nvGraphicFramePr>
            <p:xfrm>
              <a:off x="7626651" y="3791778"/>
              <a:ext cx="3824471" cy="2217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7438">
                      <a:extLst>
                        <a:ext uri="{9D8B030D-6E8A-4147-A177-3AD203B41FA5}">
                          <a16:colId xmlns:a16="http://schemas.microsoft.com/office/drawing/2014/main" val="2784866697"/>
                        </a:ext>
                      </a:extLst>
                    </a:gridCol>
                    <a:gridCol w="1257033">
                      <a:extLst>
                        <a:ext uri="{9D8B030D-6E8A-4147-A177-3AD203B41FA5}">
                          <a16:colId xmlns:a16="http://schemas.microsoft.com/office/drawing/2014/main" val="946780625"/>
                        </a:ext>
                      </a:extLst>
                    </a:gridCol>
                  </a:tblGrid>
                  <a:tr h="3696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err="1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분위수</a:t>
                          </a:r>
                          <a:r>
                            <a:rPr lang="ko-KR" altLang="en-US" sz="140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비율 범위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평가결과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158811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0" baseline="0" dirty="0">
                              <a:latin typeface="+mn-lt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</m:oMath>
                          </a14:m>
                          <a:endParaRPr lang="ko-KR" altLang="en-US" sz="1400" i="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772838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3&lt;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400" i="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9365476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i="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C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480054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i="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5686926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865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54">
                <a:extLst>
                  <a:ext uri="{FF2B5EF4-FFF2-40B4-BE49-F238E27FC236}">
                    <a16:creationId xmlns:a16="http://schemas.microsoft.com/office/drawing/2014/main" id="{53E2A2C8-DDF0-8D43-80DA-06CA1CB77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115790"/>
                  </p:ext>
                </p:extLst>
              </p:nvPr>
            </p:nvGraphicFramePr>
            <p:xfrm>
              <a:off x="7626651" y="3791778"/>
              <a:ext cx="3824471" cy="2217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7438">
                      <a:extLst>
                        <a:ext uri="{9D8B030D-6E8A-4147-A177-3AD203B41FA5}">
                          <a16:colId xmlns:a16="http://schemas.microsoft.com/office/drawing/2014/main" val="2784866697"/>
                        </a:ext>
                      </a:extLst>
                    </a:gridCol>
                    <a:gridCol w="1257033">
                      <a:extLst>
                        <a:ext uri="{9D8B030D-6E8A-4147-A177-3AD203B41FA5}">
                          <a16:colId xmlns:a16="http://schemas.microsoft.com/office/drawing/2014/main" val="946780625"/>
                        </a:ext>
                      </a:extLst>
                    </a:gridCol>
                  </a:tblGrid>
                  <a:tr h="3696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err="1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분위수</a:t>
                          </a:r>
                          <a:r>
                            <a:rPr lang="ko-KR" altLang="en-US" sz="140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비율 범위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평가결과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158811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00000" r="-4926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772838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06897" r="-49261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9365476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06897" r="-49261" b="-2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C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480054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93333" r="-4926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5686926"/>
                      </a:ext>
                    </a:extLst>
                  </a:tr>
                  <a:tr h="36961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510345" r="-49261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</a:t>
                          </a:r>
                          <a:endParaRPr lang="ko-KR" altLang="en-US" sz="14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865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12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성장지수 분석 프로세스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933CDB-41E2-48CE-B8E9-04C366A26EDC}"/>
              </a:ext>
            </a:extLst>
          </p:cNvPr>
          <p:cNvSpPr/>
          <p:nvPr/>
        </p:nvSpPr>
        <p:spPr>
          <a:xfrm>
            <a:off x="194557" y="1145492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무결성 검증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4D03E7F-2EAD-4F1A-8361-6553918F5B43}"/>
              </a:ext>
            </a:extLst>
          </p:cNvPr>
          <p:cNvSpPr/>
          <p:nvPr/>
        </p:nvSpPr>
        <p:spPr>
          <a:xfrm>
            <a:off x="2621983" y="2152653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Missing Value</a:t>
            </a:r>
            <a:r>
              <a:rPr lang="ko-KR" altLang="en-US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식별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85811CF-D4CC-4703-8C81-F0C2EBFC4F6E}"/>
              </a:ext>
            </a:extLst>
          </p:cNvPr>
          <p:cNvSpPr/>
          <p:nvPr/>
        </p:nvSpPr>
        <p:spPr>
          <a:xfrm>
            <a:off x="5049409" y="2152653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지수별</a:t>
            </a:r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세부요인 점수 산출 알고리즘 적용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E6524F5-AA24-439F-A0D4-BF9ECAC9ADF5}"/>
              </a:ext>
            </a:extLst>
          </p:cNvPr>
          <p:cNvSpPr/>
          <p:nvPr/>
        </p:nvSpPr>
        <p:spPr>
          <a:xfrm>
            <a:off x="7476836" y="2152653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분위수</a:t>
            </a:r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통계 기반 </a:t>
            </a:r>
            <a:endParaRPr lang="en-US" altLang="ko-KR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점수 산출 알고리즘 적용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A141B4-0A48-44EA-81DF-82B6CEADDCCD}"/>
              </a:ext>
            </a:extLst>
          </p:cNvPr>
          <p:cNvSpPr/>
          <p:nvPr/>
        </p:nvSpPr>
        <p:spPr>
          <a:xfrm>
            <a:off x="2621983" y="1145492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Missing Value </a:t>
            </a:r>
            <a:r>
              <a:rPr lang="ko-KR" altLang="en-US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 </a:t>
            </a:r>
            <a:endParaRPr lang="en-US" altLang="ko-KR" sz="10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적용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C310B26-F4DB-4820-A716-956AE74AB133}"/>
              </a:ext>
            </a:extLst>
          </p:cNvPr>
          <p:cNvSpPr/>
          <p:nvPr/>
        </p:nvSpPr>
        <p:spPr>
          <a:xfrm>
            <a:off x="9904263" y="2152653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 표준점수 산출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DC7003-6F3E-4EA5-9264-5F2A23166675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651838" y="1598364"/>
            <a:ext cx="0" cy="5542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27811B-D40F-4C4F-A0F1-BC812FD7C888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4681692" y="1371928"/>
            <a:ext cx="1397572" cy="7807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D00CE1-9500-48E9-A309-82AB0307319F}"/>
              </a:ext>
            </a:extLst>
          </p:cNvPr>
          <p:cNvCxnSpPr>
            <a:cxnSpLocks/>
          </p:cNvCxnSpPr>
          <p:nvPr/>
        </p:nvCxnSpPr>
        <p:spPr>
          <a:xfrm>
            <a:off x="2254266" y="2379089"/>
            <a:ext cx="367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0E369D5-EEF4-4EC6-9ED3-E38E71A8FE62}"/>
              </a:ext>
            </a:extLst>
          </p:cNvPr>
          <p:cNvCxnSpPr>
            <a:cxnSpLocks/>
          </p:cNvCxnSpPr>
          <p:nvPr/>
        </p:nvCxnSpPr>
        <p:spPr>
          <a:xfrm>
            <a:off x="4681692" y="2379089"/>
            <a:ext cx="367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42C9405-96BF-44D5-BC36-868B58C7555A}"/>
              </a:ext>
            </a:extLst>
          </p:cNvPr>
          <p:cNvCxnSpPr>
            <a:cxnSpLocks/>
          </p:cNvCxnSpPr>
          <p:nvPr/>
        </p:nvCxnSpPr>
        <p:spPr>
          <a:xfrm>
            <a:off x="7109119" y="2379089"/>
            <a:ext cx="367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3D376E-9FD0-4E83-8B3A-1652BBFE5591}"/>
              </a:ext>
            </a:extLst>
          </p:cNvPr>
          <p:cNvCxnSpPr>
            <a:cxnSpLocks/>
          </p:cNvCxnSpPr>
          <p:nvPr/>
        </p:nvCxnSpPr>
        <p:spPr>
          <a:xfrm>
            <a:off x="9536546" y="2379089"/>
            <a:ext cx="367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BBE0E6-712D-4982-B15B-E3F4FBE67E15}"/>
              </a:ext>
            </a:extLst>
          </p:cNvPr>
          <p:cNvSpPr txBox="1"/>
          <p:nvPr/>
        </p:nvSpPr>
        <p:spPr>
          <a:xfrm>
            <a:off x="684801" y="3841994"/>
            <a:ext cx="10788923" cy="261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 관련 정보를 바탕으로 기업 유형에 따른 가중치를 산출하고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식별을 통해 가중치 비율에 따라 대체방안을 적용하여 성장지수 분석을 위한 표준 데이터를 적재함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 과제에서 정의한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세부요인 산출식을 바탕으로 점수를 계산하고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바탕으로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분위수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통계기반 표준 점수를 산출함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산출한 표준점수를 통해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 유형 가중치를 반영하여 통합지표를 최종적으로 출력함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B94E6F-C43E-4305-88FE-6A354CCB4A14}"/>
              </a:ext>
            </a:extLst>
          </p:cNvPr>
          <p:cNvSpPr/>
          <p:nvPr/>
        </p:nvSpPr>
        <p:spPr>
          <a:xfrm>
            <a:off x="110837" y="1043418"/>
            <a:ext cx="4673599" cy="16723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0CC88-8688-4D22-AF45-F34DBC7BA330}"/>
              </a:ext>
            </a:extLst>
          </p:cNvPr>
          <p:cNvSpPr txBox="1"/>
          <p:nvPr/>
        </p:nvSpPr>
        <p:spPr>
          <a:xfrm>
            <a:off x="888175" y="282750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1: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유형 분류 및 가중치 식별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662688-371B-4804-A8E7-2CA1BC7454DF}"/>
              </a:ext>
            </a:extLst>
          </p:cNvPr>
          <p:cNvSpPr/>
          <p:nvPr/>
        </p:nvSpPr>
        <p:spPr>
          <a:xfrm>
            <a:off x="4869169" y="1039327"/>
            <a:ext cx="4851380" cy="16723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2B7314-3592-456D-B8EC-E0491361F4F3}"/>
              </a:ext>
            </a:extLst>
          </p:cNvPr>
          <p:cNvSpPr txBox="1"/>
          <p:nvPr/>
        </p:nvSpPr>
        <p:spPr>
          <a:xfrm>
            <a:off x="5426399" y="2846729"/>
            <a:ext cx="3736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2: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ko-KR" altLang="en-US" sz="16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지수별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세부요인 표준점수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B730F1-DD50-4E10-BBF2-32989C348AC6}"/>
              </a:ext>
            </a:extLst>
          </p:cNvPr>
          <p:cNvSpPr/>
          <p:nvPr/>
        </p:nvSpPr>
        <p:spPr>
          <a:xfrm>
            <a:off x="9805282" y="1039327"/>
            <a:ext cx="2224910" cy="16723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8B058E-D6C0-41CD-ADAB-AC661889812A}"/>
              </a:ext>
            </a:extLst>
          </p:cNvPr>
          <p:cNvSpPr txBox="1"/>
          <p:nvPr/>
        </p:nvSpPr>
        <p:spPr>
          <a:xfrm>
            <a:off x="9886394" y="2852858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3: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통합지표 출력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D620EA-7D3B-42B5-BF42-A4E92B98D6A5}"/>
              </a:ext>
            </a:extLst>
          </p:cNvPr>
          <p:cNvSpPr/>
          <p:nvPr/>
        </p:nvSpPr>
        <p:spPr>
          <a:xfrm>
            <a:off x="228028" y="2152653"/>
            <a:ext cx="2059709" cy="4528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유형 분류 및 </a:t>
            </a:r>
            <a:endParaRPr lang="en-US" altLang="ko-KR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도출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03C969-3B46-4769-A3D2-460DC258480C}"/>
              </a:ext>
            </a:extLst>
          </p:cNvPr>
          <p:cNvCxnSpPr>
            <a:cxnSpLocks/>
          </p:cNvCxnSpPr>
          <p:nvPr/>
        </p:nvCxnSpPr>
        <p:spPr>
          <a:xfrm>
            <a:off x="1198915" y="1598364"/>
            <a:ext cx="0" cy="5542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4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AFCE9-6929-41E2-84D1-9584FD5FFD57}"/>
              </a:ext>
            </a:extLst>
          </p:cNvPr>
          <p:cNvSpPr txBox="1"/>
          <p:nvPr/>
        </p:nvSpPr>
        <p:spPr>
          <a:xfrm>
            <a:off x="1133605" y="167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9DAC31-83AB-4FFF-8B6E-B49FADB4431F}"/>
              </a:ext>
            </a:extLst>
          </p:cNvPr>
          <p:cNvGrpSpPr/>
          <p:nvPr/>
        </p:nvGrpSpPr>
        <p:grpSpPr>
          <a:xfrm>
            <a:off x="2807855" y="2709137"/>
            <a:ext cx="6576291" cy="1439727"/>
            <a:chOff x="2327563" y="2041557"/>
            <a:chExt cx="6576291" cy="14397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5E841F-A0C0-4773-B77D-E2A10A73C048}"/>
                </a:ext>
              </a:extLst>
            </p:cNvPr>
            <p:cNvSpPr/>
            <p:nvPr/>
          </p:nvSpPr>
          <p:spPr>
            <a:xfrm>
              <a:off x="2327563" y="2041557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9D5F31-3B46-48AC-B96F-8B589A90C752}"/>
                </a:ext>
              </a:extLst>
            </p:cNvPr>
            <p:cNvSpPr/>
            <p:nvPr/>
          </p:nvSpPr>
          <p:spPr>
            <a:xfrm>
              <a:off x="2327563" y="3376715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40754F-16DC-43A9-B094-850C524F577D}"/>
              </a:ext>
            </a:extLst>
          </p:cNvPr>
          <p:cNvSpPr txBox="1"/>
          <p:nvPr/>
        </p:nvSpPr>
        <p:spPr>
          <a:xfrm>
            <a:off x="4461578" y="3143147"/>
            <a:ext cx="3268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유형 분류 개요</a:t>
            </a:r>
          </a:p>
        </p:txBody>
      </p:sp>
    </p:spTree>
    <p:extLst>
      <p:ext uri="{BB962C8B-B14F-4D97-AF65-F5344CB8AC3E}">
        <p14:creationId xmlns:p14="http://schemas.microsoft.com/office/powerpoint/2010/main" val="31149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유형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49A28-3957-45E3-A89D-B3B6FA40E007}"/>
              </a:ext>
            </a:extLst>
          </p:cNvPr>
          <p:cNvSpPr txBox="1"/>
          <p:nvPr/>
        </p:nvSpPr>
        <p:spPr>
          <a:xfrm>
            <a:off x="527146" y="1019478"/>
            <a:ext cx="1115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과제에서는 마케팅 분야에서 전략실행을 위한 상황변수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(contingency variable)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고려되었던 제품수명주기 이론으로부터 확장된 </a:t>
            </a:r>
            <a:r>
              <a:rPr lang="ko-KR" altLang="en-US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기업수명주기</a:t>
            </a:r>
            <a:r>
              <a:rPr lang="en-US" altLang="ko-KR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(Firm Life Cycle)</a:t>
            </a:r>
            <a:r>
              <a:rPr lang="ko-KR" altLang="en-US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이론을 바탕으로</a:t>
            </a:r>
            <a:r>
              <a:rPr lang="en-US" altLang="ko-KR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유형을 분류함</a:t>
            </a:r>
            <a:r>
              <a:rPr lang="en-US" altLang="ko-KR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9677A-41C2-40FB-BD9F-83E46A0DD643}"/>
              </a:ext>
            </a:extLst>
          </p:cNvPr>
          <p:cNvSpPr txBox="1"/>
          <p:nvPr/>
        </p:nvSpPr>
        <p:spPr>
          <a:xfrm>
            <a:off x="688931" y="1727364"/>
            <a:ext cx="1099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기업수명주기는 기업이 설립된 이후 시간이 지나면서 </a:t>
            </a:r>
            <a:r>
              <a:rPr lang="ko-KR" altLang="en-US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도입기</a:t>
            </a:r>
            <a:r>
              <a:rPr lang="en-US" altLang="ko-KR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(Introduction), </a:t>
            </a:r>
            <a:r>
              <a:rPr lang="ko-KR" altLang="en-US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성장기</a:t>
            </a:r>
            <a:r>
              <a:rPr lang="en-US" altLang="ko-KR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(Growth), </a:t>
            </a:r>
            <a:r>
              <a:rPr lang="ko-KR" altLang="en-US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성숙기</a:t>
            </a:r>
            <a:r>
              <a:rPr lang="en-US" altLang="ko-KR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(Maturity), </a:t>
            </a:r>
            <a:r>
              <a:rPr lang="ko-KR" altLang="en-US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쇠퇴기</a:t>
            </a:r>
            <a:r>
              <a:rPr lang="en-US" altLang="ko-KR" sz="16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(Decline)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발전 단계를 거치며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단계별로 경영환경과 영업활동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경영전략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경영성과가 달라진다고 기업의 흥망성쇠를 설명하는 모형임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600" u="sng" dirty="0">
              <a:solidFill>
                <a:srgbClr val="C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A1FB3-1DA5-4890-94E1-2F07D4E95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/>
          <a:stretch/>
        </p:blipFill>
        <p:spPr>
          <a:xfrm>
            <a:off x="3900080" y="3310152"/>
            <a:ext cx="4391840" cy="2528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F79FC-25F5-4123-9BDB-A07496F0CB30}"/>
              </a:ext>
            </a:extLst>
          </p:cNvPr>
          <p:cNvSpPr txBox="1"/>
          <p:nvPr/>
        </p:nvSpPr>
        <p:spPr>
          <a:xfrm>
            <a:off x="3599131" y="2970729"/>
            <a:ext cx="499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1&gt;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기업수명주기 단계별 기업실적의 정형화된 패턴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(stylized pattern)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2FDB-6511-4B16-A6A5-A991F8EAFD7F}"/>
              </a:ext>
            </a:extLst>
          </p:cNvPr>
          <p:cNvSpPr txBox="1"/>
          <p:nvPr/>
        </p:nvSpPr>
        <p:spPr>
          <a:xfrm>
            <a:off x="1923042" y="6003444"/>
            <a:ext cx="836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Source: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Wahlen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M.,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Baginski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P., &amp; Bradshaw, M. (2014).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Financial reporting, financial statement analysis and valuation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Cengage learning.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71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유형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49A28-3957-45E3-A89D-B3B6FA40E007}"/>
              </a:ext>
            </a:extLst>
          </p:cNvPr>
          <p:cNvSpPr txBox="1"/>
          <p:nvPr/>
        </p:nvSpPr>
        <p:spPr>
          <a:xfrm>
            <a:off x="527146" y="1019478"/>
            <a:ext cx="111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과제에서는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Anthony and Ramesh(1992)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제안된 측정 방법을 바탕으로 표본 집단을 상대적 순위에 의해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집단으로 분류해 이들에 기업수명주기 단계를 부여하였음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u="sng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9677A-41C2-40FB-BD9F-83E46A0DD643}"/>
              </a:ext>
            </a:extLst>
          </p:cNvPr>
          <p:cNvSpPr txBox="1"/>
          <p:nvPr/>
        </p:nvSpPr>
        <p:spPr>
          <a:xfrm>
            <a:off x="688931" y="1727364"/>
            <a:ext cx="109915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매출 증가율</a:t>
            </a:r>
            <a:r>
              <a:rPr lang="en-US" altLang="ko-KR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자본지출 증가율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기존 기업수명주기 연구에 주로 사용되는 변수들을 선정하고</a:t>
            </a:r>
            <a:r>
              <a:rPr lang="en-US" altLang="ko-KR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변수에 대해 상대적 분위에 따라 점수</a:t>
            </a:r>
            <a:r>
              <a:rPr lang="en-US" altLang="ko-KR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 척도</a:t>
            </a:r>
            <a:r>
              <a:rPr lang="en-US" altLang="ko-KR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부여함</a:t>
            </a:r>
            <a:r>
              <a:rPr lang="en-US" altLang="ko-KR" sz="1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 별 점수를 합산한 후 이들의 상대적 크기에 따라 성장기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(19~25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성숙기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(12~18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쇠퇴기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~11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도입기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(1~4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구분함</a:t>
            </a:r>
            <a:r>
              <a:rPr lang="en-US" altLang="ko-KR" sz="18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1DF03655-227E-4AA3-9EE3-FF8E38799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55002"/>
              </p:ext>
            </p:extLst>
          </p:nvPr>
        </p:nvGraphicFramePr>
        <p:xfrm>
          <a:off x="665447" y="3315335"/>
          <a:ext cx="10861105" cy="23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385">
                  <a:extLst>
                    <a:ext uri="{9D8B030D-6E8A-4147-A177-3AD203B41FA5}">
                      <a16:colId xmlns:a16="http://schemas.microsoft.com/office/drawing/2014/main" val="4046277055"/>
                    </a:ext>
                  </a:extLst>
                </a:gridCol>
                <a:gridCol w="1946544">
                  <a:extLst>
                    <a:ext uri="{9D8B030D-6E8A-4147-A177-3AD203B41FA5}">
                      <a16:colId xmlns:a16="http://schemas.microsoft.com/office/drawing/2014/main" val="34562594"/>
                    </a:ext>
                  </a:extLst>
                </a:gridCol>
                <a:gridCol w="1946544">
                  <a:extLst>
                    <a:ext uri="{9D8B030D-6E8A-4147-A177-3AD203B41FA5}">
                      <a16:colId xmlns:a16="http://schemas.microsoft.com/office/drawing/2014/main" val="3087510371"/>
                    </a:ext>
                  </a:extLst>
                </a:gridCol>
                <a:gridCol w="1946544">
                  <a:extLst>
                    <a:ext uri="{9D8B030D-6E8A-4147-A177-3AD203B41FA5}">
                      <a16:colId xmlns:a16="http://schemas.microsoft.com/office/drawing/2014/main" val="2987937925"/>
                    </a:ext>
                  </a:extLst>
                </a:gridCol>
                <a:gridCol w="1946544">
                  <a:extLst>
                    <a:ext uri="{9D8B030D-6E8A-4147-A177-3AD203B41FA5}">
                      <a16:colId xmlns:a16="http://schemas.microsoft.com/office/drawing/2014/main" val="4174842381"/>
                    </a:ext>
                  </a:extLst>
                </a:gridCol>
                <a:gridCol w="1946544">
                  <a:extLst>
                    <a:ext uri="{9D8B030D-6E8A-4147-A177-3AD203B41FA5}">
                      <a16:colId xmlns:a16="http://schemas.microsoft.com/office/drawing/2014/main" val="2926191701"/>
                    </a:ext>
                  </a:extLst>
                </a:gridCol>
              </a:tblGrid>
              <a:tr h="329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내림차순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안정성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투자활동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재무구조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97534"/>
                  </a:ext>
                </a:extLst>
              </a:tr>
              <a:tr h="32956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  <a:r>
                        <a:rPr lang="en-US" altLang="ko-KR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내림차순</a:t>
                      </a:r>
                      <a:r>
                        <a:rPr lang="en-US" altLang="ko-KR" sz="1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매출 증가율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총자산 증가율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유동 비율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유동자산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유동부채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유형자산 증가율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이익잉여금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자기자본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9107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0~20%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282333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20%~40%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19392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40%~60%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8026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60%~80%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800767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80%~100%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84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03002-BE87-4FF9-BCA0-5C8A768BF1E4}"/>
              </a:ext>
            </a:extLst>
          </p:cNvPr>
          <p:cNvSpPr txBox="1"/>
          <p:nvPr/>
        </p:nvSpPr>
        <p:spPr>
          <a:xfrm>
            <a:off x="294572" y="6142538"/>
            <a:ext cx="11602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Anthony, J. H., &amp; Ramesh, K. (1992). Association between accounting performance measures and stock prices: A test of the life cycle hypothesis.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Accounting and economics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(2-3), 203-227.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38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유형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91B41A5-9B9D-4A01-92CE-A4BDE5E98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01301"/>
              </p:ext>
            </p:extLst>
          </p:nvPr>
        </p:nvGraphicFramePr>
        <p:xfrm>
          <a:off x="681624" y="1201917"/>
          <a:ext cx="10828752" cy="45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912">
                  <a:extLst>
                    <a:ext uri="{9D8B030D-6E8A-4147-A177-3AD203B41FA5}">
                      <a16:colId xmlns:a16="http://schemas.microsoft.com/office/drawing/2014/main" val="4044225711"/>
                    </a:ext>
                  </a:extLst>
                </a:gridCol>
                <a:gridCol w="2481710">
                  <a:extLst>
                    <a:ext uri="{9D8B030D-6E8A-4147-A177-3AD203B41FA5}">
                      <a16:colId xmlns:a16="http://schemas.microsoft.com/office/drawing/2014/main" val="276145314"/>
                    </a:ext>
                  </a:extLst>
                </a:gridCol>
                <a:gridCol w="2481710">
                  <a:extLst>
                    <a:ext uri="{9D8B030D-6E8A-4147-A177-3AD203B41FA5}">
                      <a16:colId xmlns:a16="http://schemas.microsoft.com/office/drawing/2014/main" val="2673056113"/>
                    </a:ext>
                  </a:extLst>
                </a:gridCol>
                <a:gridCol w="2481710">
                  <a:extLst>
                    <a:ext uri="{9D8B030D-6E8A-4147-A177-3AD203B41FA5}">
                      <a16:colId xmlns:a16="http://schemas.microsoft.com/office/drawing/2014/main" val="1257904580"/>
                    </a:ext>
                  </a:extLst>
                </a:gridCol>
                <a:gridCol w="2481710">
                  <a:extLst>
                    <a:ext uri="{9D8B030D-6E8A-4147-A177-3AD203B41FA5}">
                      <a16:colId xmlns:a16="http://schemas.microsoft.com/office/drawing/2014/main" val="2938179302"/>
                    </a:ext>
                  </a:extLst>
                </a:gridCol>
              </a:tblGrid>
              <a:tr h="263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도입기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(Introduction)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성장기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(Growth)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성숙기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(Maturity)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쇠퇴기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(Decline)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23353"/>
                  </a:ext>
                </a:extLst>
              </a:tr>
              <a:tr h="73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경영환경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생산 제품에 대한 신규 수요 발생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경쟁이 낮음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높은 제품 가격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소수의 기업이 시장 점유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신규수요 빠르게 증가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생산 증가에 따라 규 모의 경제 실현 시작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신규 경쟁자 진입으로 경쟁 강도 점차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 포화에 진입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신규 수요 둔화 또는 감소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대체 수요만 존재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경쟁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수요 감소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 규모 축소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기존 제품을 대체하는 신규 제 품 등장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80000" indent="-18000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경쟁 심화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4546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핵심역량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혁신제품 개발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기술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노하우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생산 효율성 개선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규모의 경제 실현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브랜드 충성도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내부 효율성 개선 능력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원가 효율화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원가 절감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79734"/>
                  </a:ext>
                </a:extLst>
              </a:tr>
              <a:tr h="1211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경영활동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제품 개발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제품 인지도 제고 유통망 개발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R&amp;D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확대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 확대 주력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제품차별화 강화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생산능력 증가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설비 및 연구개발 투자 확대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유통망 확대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마케팅 강화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다양한 제품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진입장벽 구축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전략적 제휴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시장을 인접 영역으로 확대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가격 인하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원가 절감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축소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단기 이익 극대화에 중점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인수 합병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 철수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가격 인하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회수 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매 각 또는 합병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30936"/>
                  </a:ext>
                </a:extLst>
              </a:tr>
              <a:tr h="1690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경영성과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낮은 매출 성장세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규모 확대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연구개발 투자 빠르게 증가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이익 및 현금흐름 적자 지속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규모는 축소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낮은 수익성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외부자금 조달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성장세 빠르게 높아진 이후 둔화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이익은 적자에서 흑자로 전환 이후 확대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수익성 개선 이후 높은 수준 유지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설비투자 빠르게 증가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현금흐름 개선되지만 투자 증가로 외부자금 조달 지속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개별 기업 시장점유율 하락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성장성 정체 또는 감소로 전환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이익은 흑자 지속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규모는 감소세 전환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높은 수익성 유지 이 후 점차 하락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시장 상황에 따라 설비 및 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R&amp;D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조절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일반적으로 투자 빠르게 감소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투자 감소로 현금흐름 개선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점유율 하락 지속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M&amp;A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를 통해 과점이 되는 경우도 발생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차입금 상환으로 재무구조 개선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배당 점차 확대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매출이나 자산 등 외형 감소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이익은 흑자 규모 축소 이후 적자 전환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수익성 악화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과잉 설비 발생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자산 매각 등 투자 회수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잉여현금흐름은 차입금 상환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배당 확대 또는 자사주 매입 등에 사용 </a:t>
                      </a:r>
                      <a:endParaRPr lang="en-US" altLang="ko-KR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일부 기업들의 철수로 점유율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610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47EE14-E931-4A1B-BC71-34DAB39E20BF}"/>
              </a:ext>
            </a:extLst>
          </p:cNvPr>
          <p:cNvSpPr txBox="1"/>
          <p:nvPr/>
        </p:nvSpPr>
        <p:spPr>
          <a:xfrm>
            <a:off x="681624" y="6028240"/>
            <a:ext cx="5665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i="0" dirty="0" err="1">
                <a:solidFill>
                  <a:srgbClr val="222222"/>
                </a:solidFill>
                <a:effectLst/>
                <a:latin typeface="+mn-ea"/>
              </a:rPr>
              <a:t>Wahlen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, J. M., </a:t>
            </a:r>
            <a:r>
              <a:rPr lang="en-US" altLang="ko-KR" sz="700" b="0" i="0" dirty="0" err="1">
                <a:solidFill>
                  <a:srgbClr val="222222"/>
                </a:solidFill>
                <a:effectLst/>
                <a:latin typeface="+mn-ea"/>
              </a:rPr>
              <a:t>Baginski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, S. P., &amp; Bradshaw, M. (2014). </a:t>
            </a:r>
            <a:r>
              <a:rPr lang="en-US" altLang="ko-KR" sz="700" b="0" i="1" dirty="0">
                <a:solidFill>
                  <a:srgbClr val="222222"/>
                </a:solidFill>
                <a:effectLst/>
                <a:latin typeface="+mn-ea"/>
              </a:rPr>
              <a:t>Financial reporting, financial statement analysis and valuation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. Cengage learning.</a:t>
            </a:r>
          </a:p>
          <a:p>
            <a:r>
              <a:rPr lang="ko-KR" altLang="en-US" sz="700" b="0" i="0" dirty="0" err="1">
                <a:solidFill>
                  <a:srgbClr val="222222"/>
                </a:solidFill>
                <a:effectLst/>
                <a:latin typeface="+mn-ea"/>
              </a:rPr>
              <a:t>고영우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(2009). </a:t>
            </a:r>
            <a:r>
              <a:rPr lang="ko-KR" altLang="en-US" sz="700" b="0" i="0" dirty="0">
                <a:solidFill>
                  <a:srgbClr val="222222"/>
                </a:solidFill>
                <a:effectLst/>
                <a:latin typeface="+mn-ea"/>
              </a:rPr>
              <a:t>기업수명주기 관점에서의 이익조정과 </a:t>
            </a:r>
            <a:r>
              <a:rPr lang="ko-KR" altLang="en-US" sz="700" b="0" i="0" dirty="0" err="1">
                <a:solidFill>
                  <a:srgbClr val="222222"/>
                </a:solidFill>
                <a:effectLst/>
                <a:latin typeface="+mn-ea"/>
              </a:rPr>
              <a:t>원가비대칭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. </a:t>
            </a:r>
            <a:r>
              <a:rPr lang="ko-KR" altLang="en-US" sz="700" b="0" i="1" dirty="0">
                <a:solidFill>
                  <a:srgbClr val="222222"/>
                </a:solidFill>
                <a:effectLst/>
                <a:latin typeface="+mn-ea"/>
              </a:rPr>
              <a:t>고려대학교 박사학위논문</a:t>
            </a:r>
            <a:r>
              <a:rPr lang="en-US" altLang="ko-KR" sz="700" b="0" i="0" dirty="0">
                <a:solidFill>
                  <a:srgbClr val="222222"/>
                </a:solidFill>
                <a:effectLst/>
                <a:latin typeface="+mn-ea"/>
              </a:rPr>
              <a:t>, 1-130.</a:t>
            </a:r>
            <a:endParaRPr lang="en-US" altLang="ko-KR" sz="700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rgbClr val="222222"/>
                </a:solidFill>
                <a:latin typeface="+mn-ea"/>
              </a:rPr>
              <a:t>이한득</a:t>
            </a:r>
            <a:r>
              <a:rPr lang="en-US" altLang="ko-KR" sz="700" dirty="0">
                <a:solidFill>
                  <a:srgbClr val="222222"/>
                </a:solidFill>
                <a:latin typeface="+mn-ea"/>
              </a:rPr>
              <a:t>(2015). </a:t>
            </a:r>
            <a:r>
              <a:rPr lang="ko-KR" altLang="en-US" sz="700" dirty="0">
                <a:latin typeface="+mn-ea"/>
              </a:rPr>
              <a:t>한국 기업의 역동성 평가</a:t>
            </a:r>
            <a:r>
              <a:rPr lang="en-US" altLang="ko-KR" sz="700" dirty="0">
                <a:latin typeface="+mn-ea"/>
              </a:rPr>
              <a:t>. </a:t>
            </a:r>
            <a:r>
              <a:rPr lang="en-US" altLang="ko-KR" sz="700" i="1" dirty="0">
                <a:latin typeface="+mn-ea"/>
              </a:rPr>
              <a:t>LG</a:t>
            </a:r>
            <a:r>
              <a:rPr lang="ko-KR" altLang="en-US" sz="700" i="1" dirty="0">
                <a:latin typeface="+mn-ea"/>
              </a:rPr>
              <a:t>경제연구원</a:t>
            </a:r>
          </a:p>
        </p:txBody>
      </p:sp>
    </p:spTree>
    <p:extLst>
      <p:ext uri="{BB962C8B-B14F-4D97-AF65-F5344CB8AC3E}">
        <p14:creationId xmlns:p14="http://schemas.microsoft.com/office/powerpoint/2010/main" val="348134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기업 유형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49A28-3957-45E3-A89D-B3B6FA40E007}"/>
              </a:ext>
            </a:extLst>
          </p:cNvPr>
          <p:cNvSpPr txBox="1"/>
          <p:nvPr/>
        </p:nvSpPr>
        <p:spPr>
          <a:xfrm>
            <a:off x="527146" y="1019478"/>
            <a:ext cx="1115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기업의 수명주기 각 단계별로 기업이 처한 경영환경이 다르고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따라 경영전략과 경영목표가 달라지고 경영성과에도 서로 다른 특징을 나타내므로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유형에 따라 성장지수의 가중치를 다르게 부여함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BA3C0-E3B3-4A92-8E49-681ACE09A500}"/>
              </a:ext>
            </a:extLst>
          </p:cNvPr>
          <p:cNvSpPr txBox="1"/>
          <p:nvPr/>
        </p:nvSpPr>
        <p:spPr>
          <a:xfrm>
            <a:off x="688931" y="2018179"/>
            <a:ext cx="1099159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도입기</a:t>
            </a:r>
            <a:r>
              <a:rPr lang="en-US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Introduction</a:t>
            </a:r>
            <a:r>
              <a:rPr lang="en-US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상대적으로 소규모로 운영되어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영업자산이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거의 존재하지 않으며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기업의 운영을 창업자와 같은 소유 기업가가 행하여 인적 및 투자 중심적 경영 행태를 보임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성장기</a:t>
            </a:r>
            <a:r>
              <a:rPr lang="en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(Growth)</a:t>
            </a: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규모가 커짐에 따라 소유권과 경영권이 분리되기 시작하고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en-US" altLang="ko-Kore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시장의 경쟁자가 점차 증가함에 제품 차별화</a:t>
            </a:r>
            <a:r>
              <a:rPr lang="ko-Kore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전략 등을 위한 연구 중심적 경영 행태를 보임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성숙기</a:t>
            </a:r>
            <a:r>
              <a:rPr lang="en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(Maturity)</a:t>
            </a:r>
            <a:r>
              <a:rPr lang="ko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경쟁자 간의 과다경쟁으로 인하여 기업 경영의 원활한 운영에 중심을 두는 전략 택하며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매출의 성장보다 이익 극대화를 추구하는 보수적 경영 행태를 보임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ore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쇠퇴기</a:t>
            </a:r>
            <a:r>
              <a:rPr lang="en-US" altLang="ko-Kore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(Decline</a:t>
            </a:r>
            <a:r>
              <a:rPr lang="en-US" altLang="ko-KR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ore-KR" altLang="en-US" sz="1400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ore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기술의 진부화 현상으로 인하여 영업부진을 경험하고 기존 사업에 대한 수익성이 낮아</a:t>
            </a:r>
            <a:r>
              <a:rPr lang="ko-Kore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짐에 따라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자금 회수</a:t>
            </a:r>
            <a:r>
              <a:rPr lang="ko-Kore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전략을 택하며 동시에 새로운 사업에 대한 투자를 시작하는 경영 행태를 보임</a:t>
            </a:r>
            <a:r>
              <a:rPr lang="en-US" altLang="ko-Kore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7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AFCE9-6929-41E2-84D1-9584FD5FFD57}"/>
              </a:ext>
            </a:extLst>
          </p:cNvPr>
          <p:cNvSpPr txBox="1"/>
          <p:nvPr/>
        </p:nvSpPr>
        <p:spPr>
          <a:xfrm>
            <a:off x="1133605" y="167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9DAC31-83AB-4FFF-8B6E-B49FADB4431F}"/>
              </a:ext>
            </a:extLst>
          </p:cNvPr>
          <p:cNvGrpSpPr/>
          <p:nvPr/>
        </p:nvGrpSpPr>
        <p:grpSpPr>
          <a:xfrm>
            <a:off x="2807855" y="2709137"/>
            <a:ext cx="6576291" cy="1439727"/>
            <a:chOff x="2327563" y="2041557"/>
            <a:chExt cx="6576291" cy="14397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5E841F-A0C0-4773-B77D-E2A10A73C048}"/>
                </a:ext>
              </a:extLst>
            </p:cNvPr>
            <p:cNvSpPr/>
            <p:nvPr/>
          </p:nvSpPr>
          <p:spPr>
            <a:xfrm>
              <a:off x="2327563" y="2041557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9D5F31-3B46-48AC-B96F-8B589A90C752}"/>
                </a:ext>
              </a:extLst>
            </p:cNvPr>
            <p:cNvSpPr/>
            <p:nvPr/>
          </p:nvSpPr>
          <p:spPr>
            <a:xfrm>
              <a:off x="2327563" y="3376715"/>
              <a:ext cx="6576291" cy="104569"/>
            </a:xfrm>
            <a:prstGeom prst="rect">
              <a:avLst/>
            </a:prstGeom>
            <a:gradFill flip="none" rotWithShape="1">
              <a:gsLst>
                <a:gs pos="54000">
                  <a:srgbClr val="26336B"/>
                </a:gs>
                <a:gs pos="89000">
                  <a:srgbClr val="9F191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40754F-16DC-43A9-B094-850C524F577D}"/>
              </a:ext>
            </a:extLst>
          </p:cNvPr>
          <p:cNvSpPr txBox="1"/>
          <p:nvPr/>
        </p:nvSpPr>
        <p:spPr>
          <a:xfrm>
            <a:off x="4684396" y="3143147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 방안</a:t>
            </a:r>
          </a:p>
        </p:txBody>
      </p:sp>
    </p:spTree>
    <p:extLst>
      <p:ext uri="{BB962C8B-B14F-4D97-AF65-F5344CB8AC3E}">
        <p14:creationId xmlns:p14="http://schemas.microsoft.com/office/powerpoint/2010/main" val="9730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77449-3A2F-40BF-A7B7-6DA892D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60"/>
            <a:ext cx="2743200" cy="365125"/>
          </a:xfrm>
        </p:spPr>
        <p:txBody>
          <a:bodyPr/>
          <a:lstStyle/>
          <a:p>
            <a:fld id="{4C774AC2-00F4-4410-9134-EE35D419FFB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3F63-C6C0-41F4-A843-43A76A13E8C2}"/>
              </a:ext>
            </a:extLst>
          </p:cNvPr>
          <p:cNvSpPr txBox="1"/>
          <p:nvPr/>
        </p:nvSpPr>
        <p:spPr>
          <a:xfrm>
            <a:off x="342339" y="226298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결측값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(Missing Values)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해결방안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841F-A0C0-4773-B77D-E2A10A73C048}"/>
              </a:ext>
            </a:extLst>
          </p:cNvPr>
          <p:cNvSpPr/>
          <p:nvPr/>
        </p:nvSpPr>
        <p:spPr>
          <a:xfrm>
            <a:off x="0" y="6425540"/>
            <a:ext cx="12192000" cy="64365"/>
          </a:xfrm>
          <a:prstGeom prst="rect">
            <a:avLst/>
          </a:prstGeom>
          <a:gradFill flip="none" rotWithShape="1">
            <a:gsLst>
              <a:gs pos="54000">
                <a:srgbClr val="26336B"/>
              </a:gs>
              <a:gs pos="89000">
                <a:srgbClr val="9F191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5BA3-9965-4EEB-B611-5185FD538EA3}"/>
              </a:ext>
            </a:extLst>
          </p:cNvPr>
          <p:cNvSpPr txBox="1"/>
          <p:nvPr/>
        </p:nvSpPr>
        <p:spPr>
          <a:xfrm>
            <a:off x="4527302" y="656346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Copyright© Kyung </a:t>
            </a:r>
            <a:r>
              <a:rPr lang="en-US" altLang="ko-KR" sz="100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 All Rights Reserved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49A28-3957-45E3-A89D-B3B6FA40E007}"/>
              </a:ext>
            </a:extLst>
          </p:cNvPr>
          <p:cNvSpPr txBox="1"/>
          <p:nvPr/>
        </p:nvSpPr>
        <p:spPr>
          <a:xfrm>
            <a:off x="527146" y="1019478"/>
            <a:ext cx="1115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통계분석이나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분석에서 </a:t>
            </a:r>
            <a:r>
              <a:rPr lang="ko-KR" altLang="en-US" sz="20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단순제거법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 </a:t>
            </a:r>
            <a:r>
              <a:rPr lang="ko-KR" altLang="en-US" sz="2000" u="sng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중위수</a:t>
            </a:r>
            <a:r>
              <a:rPr lang="ko-KR" altLang="en-US" sz="2000" u="sng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혹은 평균 대체법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대체하는 것이 일반적이며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과제의 경우에는 기업 관련 정보를 제거하는 것이 불가능하므로 중위수를 통해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결측값을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대체하고자 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559333-BAD3-4298-AFFE-F1DFB1282265}"/>
              </a:ext>
            </a:extLst>
          </p:cNvPr>
          <p:cNvSpPr txBox="1"/>
          <p:nvPr/>
        </p:nvSpPr>
        <p:spPr>
          <a:xfrm>
            <a:off x="875931" y="2030885"/>
            <a:ext cx="10788923" cy="2540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산술평균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(Mean)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일부 상위 기업의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관측값에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크게 치우치게 되는 문제가 발생하며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매출액 상위 </a:t>
            </a:r>
            <a:r>
              <a:rPr lang="en-US" altLang="ko-KR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10%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전체 총자산 규모의 </a:t>
            </a:r>
            <a:r>
              <a:rPr lang="en-US" altLang="ko-KR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89.5%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차지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하고 있으므로 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극단치의 영향을 받지 않는 </a:t>
            </a:r>
            <a:r>
              <a:rPr lang="ko-KR" altLang="en-US" u="sng" dirty="0" err="1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중위수</a:t>
            </a:r>
            <a:r>
              <a:rPr lang="en-US" altLang="ko-KR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(Median)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u="sng" dirty="0" err="1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대표값으로</a:t>
            </a:r>
            <a:r>
              <a:rPr lang="ko-KR" altLang="en-US" u="sng" dirty="0">
                <a:solidFill>
                  <a:srgbClr val="C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적절하게 사용할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주로 리뷰 건수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뉴스 기사 건수 등 데이터처럼 간접적으로 측정이 가능하지만 수집이 불가능한 경우에 한해서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결측값으로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식별하고 중위수로 대체함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288000" indent="-28800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논문</a:t>
            </a:r>
            <a:r>
              <a:rPr lang="en-US" altLang="ko-KR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 특허 등 기업에서 작성하지 않아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결측값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 그대로 의미를 가지는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 해당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결측값을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중위수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 및 평균값으로 대체하지 않고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으로 대체하여 분석을 진행함</a:t>
            </a:r>
            <a:r>
              <a:rPr lang="en-US" altLang="ko-KR" dirty="0">
                <a:latin typeface="나눔스퀘어 Bold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59FB6-0FD5-4197-B643-9744AFD63D62}"/>
              </a:ext>
            </a:extLst>
          </p:cNvPr>
          <p:cNvSpPr txBox="1"/>
          <p:nvPr/>
        </p:nvSpPr>
        <p:spPr>
          <a:xfrm>
            <a:off x="1021050" y="5982646"/>
            <a:ext cx="1014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Hair, J.F., Black, W.C., </a:t>
            </a:r>
            <a:r>
              <a:rPr lang="en-US" altLang="ko-KR" sz="900" b="0" i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Babin</a:t>
            </a:r>
            <a:r>
              <a:rPr lang="en-US" altLang="ko-KR" sz="900" b="0" i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B.J., Anderson, R.E. and Tatham, R.L. (2006) Multivariate Data Analysis. Vol. 6, Pearson Prentice Hall, Upper Saddle River.</a:t>
            </a:r>
          </a:p>
          <a:p>
            <a:r>
              <a:rPr lang="en-US" altLang="ko-KR" sz="90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ko-KR" altLang="en-US" sz="900" b="0" i="0">
                <a:solidFill>
                  <a:srgbClr val="333333"/>
                </a:solidFill>
                <a:effectLst/>
                <a:latin typeface="NotoSans"/>
              </a:rPr>
              <a:t>기업경영분석 </a:t>
            </a:r>
            <a:r>
              <a:rPr lang="ko-KR" altLang="en-US" sz="900" b="0" i="0" err="1">
                <a:solidFill>
                  <a:srgbClr val="333333"/>
                </a:solidFill>
                <a:effectLst/>
                <a:latin typeface="NotoSans"/>
              </a:rPr>
              <a:t>분위수</a:t>
            </a:r>
            <a:r>
              <a:rPr lang="ko-KR" altLang="en-US" sz="900" b="0" i="0">
                <a:solidFill>
                  <a:srgbClr val="333333"/>
                </a:solidFill>
                <a:effectLst/>
                <a:latin typeface="NotoSans"/>
              </a:rPr>
              <a:t> 통계 작성배경 및 결과</a:t>
            </a:r>
            <a:r>
              <a:rPr lang="en-US" altLang="ko-KR" sz="9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9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한국은행 통계기획팀</a:t>
            </a:r>
            <a:endParaRPr lang="ko-KR" altLang="en-US" sz="900" b="0" i="0">
              <a:solidFill>
                <a:srgbClr val="333333"/>
              </a:solidFill>
              <a:effectLst/>
              <a:latin typeface="NotoSans"/>
            </a:endParaRPr>
          </a:p>
        </p:txBody>
      </p:sp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DC795A3E-EEA0-464A-B958-F7CAC3E59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9326"/>
              </p:ext>
            </p:extLst>
          </p:nvPr>
        </p:nvGraphicFramePr>
        <p:xfrm>
          <a:off x="852853" y="4780337"/>
          <a:ext cx="10486294" cy="8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795">
                  <a:extLst>
                    <a:ext uri="{9D8B030D-6E8A-4147-A177-3AD203B41FA5}">
                      <a16:colId xmlns:a16="http://schemas.microsoft.com/office/drawing/2014/main" val="4046277055"/>
                    </a:ext>
                  </a:extLst>
                </a:gridCol>
                <a:gridCol w="3897983">
                  <a:extLst>
                    <a:ext uri="{9D8B030D-6E8A-4147-A177-3AD203B41FA5}">
                      <a16:colId xmlns:a16="http://schemas.microsoft.com/office/drawing/2014/main" val="34562594"/>
                    </a:ext>
                  </a:extLst>
                </a:gridCol>
                <a:gridCol w="4933516">
                  <a:extLst>
                    <a:ext uri="{9D8B030D-6E8A-4147-A177-3AD203B41FA5}">
                      <a16:colId xmlns:a16="http://schemas.microsoft.com/office/drawing/2014/main" val="2987937925"/>
                    </a:ext>
                  </a:extLst>
                </a:gridCol>
              </a:tblGrid>
              <a:tr h="24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결측값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대체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방법 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9107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50%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중앙값 대체</a:t>
                      </a:r>
                      <a:r>
                        <a:rPr lang="en-US" altLang="ko-KR" sz="100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(Median Imputation)</a:t>
                      </a:r>
                      <a:endParaRPr lang="ko-KR" altLang="en-US" sz="100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결측값을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 동종업계 세부요인 </a:t>
                      </a: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관측값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중위수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(Median)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로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282333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50%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Times New Roman" panose="02020603050405020304" pitchFamily="18" charset="0"/>
                        </a:rPr>
                        <a:t>이상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KNN(K-Nearest Neighbors Imputation)</a:t>
                      </a:r>
                      <a:endParaRPr lang="ko-KR" altLang="en-US" sz="1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결측값을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포함한 기업이 속한 기업 유형에 포함된 기업의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평균값</a:t>
                      </a:r>
                      <a:r>
                        <a:rPr lang="en-US" altLang="ko-KR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(Mean)</a:t>
                      </a: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으로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결측값</a:t>
                      </a:r>
                      <a:r>
                        <a:rPr lang="ko-KR" altLang="en-US" sz="1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1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11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01b255ef-b6f9-4e08-9e54-f4eac610674d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1882</Words>
  <Application>Microsoft Office PowerPoint</Application>
  <PresentationFormat>와이드스크린</PresentationFormat>
  <Paragraphs>250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NotoSans</vt:lpstr>
      <vt:lpstr>나눔스퀘어 Bold</vt:lpstr>
      <vt:lpstr>나눔스퀘어 Light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동언</dc:creator>
  <cp:lastModifiedBy>DMC CONET</cp:lastModifiedBy>
  <cp:revision>168</cp:revision>
  <cp:lastPrinted>2022-01-05T10:45:50Z</cp:lastPrinted>
  <dcterms:created xsi:type="dcterms:W3CDTF">2021-12-08T14:20:26Z</dcterms:created>
  <dcterms:modified xsi:type="dcterms:W3CDTF">2022-11-16T06:06:46Z</dcterms:modified>
</cp:coreProperties>
</file>