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6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1" r:id="rId2"/>
    <p:sldId id="272" r:id="rId3"/>
    <p:sldId id="296" r:id="rId4"/>
    <p:sldId id="359" r:id="rId5"/>
    <p:sldId id="358" r:id="rId6"/>
    <p:sldId id="354" r:id="rId7"/>
    <p:sldId id="355" r:id="rId8"/>
    <p:sldId id="345" r:id="rId9"/>
    <p:sldId id="346" r:id="rId10"/>
    <p:sldId id="356" r:id="rId11"/>
    <p:sldId id="352" r:id="rId12"/>
    <p:sldId id="357" r:id="rId13"/>
    <p:sldId id="341" r:id="rId14"/>
    <p:sldId id="332" r:id="rId15"/>
    <p:sldId id="270" r:id="rId16"/>
    <p:sldId id="269" r:id="rId17"/>
  </p:sldIdLst>
  <p:sldSz cx="18288000" cy="10287000"/>
  <p:notesSz cx="10287000" cy="18288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6733CA9-2491-455E-B20A-BCC1C70251EA}">
          <p14:sldIdLst>
            <p14:sldId id="271"/>
            <p14:sldId id="272"/>
            <p14:sldId id="296"/>
            <p14:sldId id="359"/>
            <p14:sldId id="358"/>
            <p14:sldId id="354"/>
            <p14:sldId id="355"/>
            <p14:sldId id="345"/>
            <p14:sldId id="346"/>
            <p14:sldId id="356"/>
            <p14:sldId id="352"/>
            <p14:sldId id="357"/>
            <p14:sldId id="341"/>
            <p14:sldId id="332"/>
            <p14:sldId id="270"/>
            <p14:sldId id="269"/>
          </p14:sldIdLst>
        </p14:section>
        <p14:section name="Sub Link Slides" id="{7E4AD767-FBF9-4A46-8DEE-44E907137BE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BC74"/>
    <a:srgbClr val="5B87F4"/>
    <a:srgbClr val="A4CEE1"/>
    <a:srgbClr val="85DF21"/>
    <a:srgbClr val="85FE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8" autoAdjust="0"/>
    <p:restoredTop sz="94573" autoAdjust="0"/>
  </p:normalViewPr>
  <p:slideViewPr>
    <p:cSldViewPr>
      <p:cViewPr varScale="1">
        <p:scale>
          <a:sx n="73" d="100"/>
          <a:sy n="73" d="100"/>
        </p:scale>
        <p:origin x="82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자사 매출액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3"/>
              </c:numCache>
            </c:numRef>
          </c:cat>
          <c:val>
            <c:numRef>
              <c:f>Sheet1!$B$2:$B$5</c:f>
              <c:numCache>
                <c:formatCode>0%</c:formatCode>
                <c:ptCount val="3"/>
                <c:pt idx="0">
                  <c:v>0.25</c:v>
                </c:pt>
                <c:pt idx="1">
                  <c:v>0.19</c:v>
                </c:pt>
                <c:pt idx="2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0E-4841-980F-D026B866D0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522824288"/>
        <c:axId val="522821664"/>
      </c:barChart>
      <c:catAx>
        <c:axId val="52282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2821664"/>
        <c:crosses val="autoZero"/>
        <c:auto val="1"/>
        <c:lblAlgn val="ctr"/>
        <c:lblOffset val="100"/>
        <c:noMultiLvlLbl val="0"/>
      </c:catAx>
      <c:valAx>
        <c:axId val="522821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282428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배송시간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5"/>
                <c:pt idx="0">
                  <c:v>4일</c:v>
                </c:pt>
                <c:pt idx="1">
                  <c:v>6일</c:v>
                </c:pt>
                <c:pt idx="2">
                  <c:v>9일</c:v>
                </c:pt>
                <c:pt idx="3">
                  <c:v>2일</c:v>
                </c:pt>
                <c:pt idx="4">
                  <c:v>1일</c:v>
                </c:pt>
              </c:strCache>
              <c:extLst/>
            </c:strRef>
          </c:cat>
          <c:val>
            <c:numRef>
              <c:f>Sheet1!$B$2:$B$9</c:f>
              <c:numCache>
                <c:formatCode>General</c:formatCode>
                <c:ptCount val="5"/>
                <c:pt idx="0">
                  <c:v>12000</c:v>
                </c:pt>
                <c:pt idx="1">
                  <c:v>789</c:v>
                </c:pt>
                <c:pt idx="2">
                  <c:v>696</c:v>
                </c:pt>
                <c:pt idx="3">
                  <c:v>180</c:v>
                </c:pt>
                <c:pt idx="4">
                  <c:v>154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872D-4049-81D5-EC03183E90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11801224"/>
        <c:axId val="511802864"/>
      </c:barChart>
      <c:catAx>
        <c:axId val="511801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11802864"/>
        <c:crosses val="autoZero"/>
        <c:auto val="1"/>
        <c:lblAlgn val="ctr"/>
        <c:lblOffset val="100"/>
        <c:noMultiLvlLbl val="0"/>
      </c:catAx>
      <c:valAx>
        <c:axId val="511802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11801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BE17B-15C1-4F30-ABD5-94F76D2B83B6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063DB-E7B0-45D1-A5D1-34AF572C0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6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063DB-E7B0-45D1-A5D1-34AF572C07E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960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063DB-E7B0-45D1-A5D1-34AF572C07E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429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12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12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chart" Target="../charts/char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12" Type="http://schemas.openxmlformats.org/officeDocument/2006/relationships/chart" Target="../charts/chart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447006" cy="10696134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sp>
        <p:nvSpPr>
          <p:cNvPr id="6" name="Object 2">
            <a:extLst>
              <a:ext uri="{FF2B5EF4-FFF2-40B4-BE49-F238E27FC236}">
                <a16:creationId xmlns:a16="http://schemas.microsoft.com/office/drawing/2014/main" id="{F27A3624-7CA5-4047-8B32-BA99FC8F65BC}"/>
              </a:ext>
            </a:extLst>
          </p:cNvPr>
          <p:cNvSpPr txBox="1"/>
          <p:nvPr/>
        </p:nvSpPr>
        <p:spPr>
          <a:xfrm>
            <a:off x="685800" y="1801676"/>
            <a:ext cx="14647160" cy="287759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12900" kern="0" spc="-500" dirty="0">
                <a:solidFill>
                  <a:srgbClr val="FFFFFF"/>
                </a:solidFill>
                <a:latin typeface="Jalnan OTF" panose="020B0600000101010101" pitchFamily="34" charset="-127"/>
                <a:ea typeface="Jalnan OTF" panose="020B0600000101010101" pitchFamily="34" charset="-127"/>
                <a:cs typeface="Jalnan OTF" pitchFamily="34" charset="0"/>
              </a:rPr>
              <a:t>포장데이터</a:t>
            </a:r>
            <a:endParaRPr lang="en-US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E393E6D-E518-408F-8BEC-4A49ABD3563F}"/>
              </a:ext>
            </a:extLst>
          </p:cNvPr>
          <p:cNvSpPr txBox="1"/>
          <p:nvPr/>
        </p:nvSpPr>
        <p:spPr>
          <a:xfrm>
            <a:off x="762000" y="139821"/>
            <a:ext cx="12329493" cy="1070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기억해조</a:t>
            </a:r>
            <a:endParaRPr lang="en-US" sz="2800" dirty="0">
              <a:solidFill>
                <a:schemeClr val="bg1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F2109F21-3F5C-4CC4-B7BB-277548703D12}"/>
              </a:ext>
            </a:extLst>
          </p:cNvPr>
          <p:cNvSpPr txBox="1"/>
          <p:nvPr/>
        </p:nvSpPr>
        <p:spPr>
          <a:xfrm>
            <a:off x="685800" y="3936119"/>
            <a:ext cx="16536713" cy="21876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10800" kern="0" spc="-400" dirty="0">
                <a:solidFill>
                  <a:srgbClr val="FFEF83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포장용기 납품업체</a:t>
            </a:r>
            <a:endParaRPr lang="en-US" altLang="ko-KR" sz="10800" kern="0" spc="-400" dirty="0">
              <a:solidFill>
                <a:srgbClr val="FFEF83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just"/>
            <a:r>
              <a:rPr lang="ko-KR" altLang="en-US" sz="10800" kern="0" spc="-400" dirty="0">
                <a:solidFill>
                  <a:srgbClr val="FFEF83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배송서비스  </a:t>
            </a:r>
            <a:endParaRPr lang="en-US" altLang="ko-KR" sz="10800" kern="0" spc="-400" dirty="0">
              <a:solidFill>
                <a:srgbClr val="FFEF83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just"/>
            <a:r>
              <a:rPr lang="ko-KR" altLang="en-US" sz="10800" kern="0" spc="-400" dirty="0">
                <a:solidFill>
                  <a:srgbClr val="FFEF83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최적화에 따른 매출증대</a:t>
            </a:r>
            <a:endParaRPr lang="en-US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4EF5CFDA-263A-4ADB-8126-ADE01898DC8C}"/>
              </a:ext>
            </a:extLst>
          </p:cNvPr>
          <p:cNvSpPr txBox="1"/>
          <p:nvPr/>
        </p:nvSpPr>
        <p:spPr>
          <a:xfrm>
            <a:off x="9525001" y="9203941"/>
            <a:ext cx="7855952" cy="153980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>
              <a:lnSpc>
                <a:spcPct val="150000"/>
              </a:lnSpc>
            </a:pPr>
            <a:r>
              <a:rPr lang="ko-KR" altLang="en-US" sz="2400" kern="0" spc="1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  <a:cs typeface="카페24 써라운드" pitchFamily="2" charset="-127"/>
              </a:rPr>
              <a:t>기억해조</a:t>
            </a:r>
            <a:r>
              <a:rPr lang="en-US" altLang="ko-KR" sz="2400" kern="0" spc="1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  <a:cs typeface="카페24 써라운드" pitchFamily="2" charset="-127"/>
              </a:rPr>
              <a:t>)</a:t>
            </a:r>
          </a:p>
          <a:p>
            <a:pPr algn="r">
              <a:lnSpc>
                <a:spcPct val="150000"/>
              </a:lnSpc>
            </a:pPr>
            <a:r>
              <a:rPr lang="ko-KR" altLang="en-US" sz="2400" kern="0" spc="100" dirty="0" err="1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  <a:cs typeface="카페24 써라운드" pitchFamily="2" charset="-127"/>
              </a:rPr>
              <a:t>이준엽</a:t>
            </a:r>
            <a:r>
              <a:rPr lang="en-US" altLang="ko-KR" sz="2400" kern="0" spc="1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  <a:cs typeface="카페24 써라운드" pitchFamily="2" charset="-127"/>
              </a:rPr>
              <a:t>, </a:t>
            </a:r>
            <a:r>
              <a:rPr lang="ko-KR" altLang="en-US" sz="2400" kern="0" spc="1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  <a:cs typeface="카페24 써라운드" pitchFamily="2" charset="-127"/>
              </a:rPr>
              <a:t>박상범</a:t>
            </a:r>
            <a:r>
              <a:rPr lang="en-US" altLang="ko-KR" sz="2400" kern="0" spc="1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  <a:cs typeface="카페24 써라운드" pitchFamily="2" charset="-127"/>
              </a:rPr>
              <a:t>, </a:t>
            </a:r>
            <a:r>
              <a:rPr lang="ko-KR" altLang="en-US" sz="2400" kern="0" spc="1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  <a:cs typeface="카페24 써라운드" pitchFamily="2" charset="-127"/>
              </a:rPr>
              <a:t>박태윤</a:t>
            </a:r>
            <a:r>
              <a:rPr lang="en-US" altLang="ko-KR" sz="2400" kern="0" spc="1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  <a:cs typeface="카페24 써라운드" pitchFamily="2" charset="-127"/>
              </a:rPr>
              <a:t>, </a:t>
            </a:r>
            <a:r>
              <a:rPr lang="ko-KR" altLang="en-US" sz="2400" kern="0" spc="1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  <a:cs typeface="카페24 써라운드" pitchFamily="2" charset="-127"/>
              </a:rPr>
              <a:t>박은영</a:t>
            </a:r>
            <a:endParaRPr lang="en-US" altLang="ko-KR" sz="2400" kern="0" spc="100" dirty="0">
              <a:solidFill>
                <a:schemeClr val="bg1"/>
              </a:solidFill>
              <a:latin typeface="Jalnan OTF" panose="020B0600000101010101" pitchFamily="34" charset="-127"/>
              <a:ea typeface="Jalnan OTF" panose="020B0600000101010101" pitchFamily="34" charset="-127"/>
              <a:cs typeface="카페24 써라운드" pitchFamily="2" charset="-127"/>
            </a:endParaRPr>
          </a:p>
          <a:p>
            <a:pPr algn="r"/>
            <a:endParaRPr lang="en-US" dirty="0"/>
          </a:p>
          <a:p>
            <a:pPr algn="r"/>
            <a:endParaRPr lang="en-US" dirty="0"/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52B9790D-D5DD-4748-B958-DA2097C1DB19}"/>
              </a:ext>
            </a:extLst>
          </p:cNvPr>
          <p:cNvSpPr txBox="1"/>
          <p:nvPr/>
        </p:nvSpPr>
        <p:spPr>
          <a:xfrm>
            <a:off x="8416272" y="8695968"/>
            <a:ext cx="5787378" cy="728896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endParaRPr lang="en-US" dirty="0"/>
          </a:p>
        </p:txBody>
      </p:sp>
      <p:grpSp>
        <p:nvGrpSpPr>
          <p:cNvPr id="10" name="그룹 1002">
            <a:extLst>
              <a:ext uri="{FF2B5EF4-FFF2-40B4-BE49-F238E27FC236}">
                <a16:creationId xmlns:a16="http://schemas.microsoft.com/office/drawing/2014/main" id="{D67FAF25-FD03-47EA-AE03-BD2ED993FBDC}"/>
              </a:ext>
            </a:extLst>
          </p:cNvPr>
          <p:cNvGrpSpPr/>
          <p:nvPr/>
        </p:nvGrpSpPr>
        <p:grpSpPr>
          <a:xfrm>
            <a:off x="904762" y="9046656"/>
            <a:ext cx="16476190" cy="47085"/>
            <a:chOff x="904762" y="9046656"/>
            <a:chExt cx="16476190" cy="47085"/>
          </a:xfrm>
          <a:solidFill>
            <a:schemeClr val="bg1">
              <a:lumMod val="95000"/>
            </a:schemeClr>
          </a:solidFill>
        </p:grpSpPr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B3161F97-2833-4E7A-805B-A1BC792B4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biLevel thresh="50000"/>
            </a:blip>
            <a:stretch>
              <a:fillRect/>
            </a:stretch>
          </p:blipFill>
          <p:spPr>
            <a:xfrm>
              <a:off x="904762" y="9046656"/>
              <a:ext cx="16476190" cy="47085"/>
            </a:xfrm>
            <a:prstGeom prst="rect">
              <a:avLst/>
            </a:prstGeom>
            <a:grpFill/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E90610BA-2B8A-1DC9-8E23-3AE6D42A15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3735">
            <a:off x="12529676" y="355855"/>
            <a:ext cx="3514103" cy="614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28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001">
            <a:extLst>
              <a:ext uri="{FF2B5EF4-FFF2-40B4-BE49-F238E27FC236}">
                <a16:creationId xmlns:a16="http://schemas.microsoft.com/office/drawing/2014/main" id="{50BBF51D-AE6D-023E-838C-75E3B7DBA71A}"/>
              </a:ext>
            </a:extLst>
          </p:cNvPr>
          <p:cNvGrpSpPr/>
          <p:nvPr/>
        </p:nvGrpSpPr>
        <p:grpSpPr>
          <a:xfrm>
            <a:off x="-159006" y="-218634"/>
            <a:ext cx="18447006" cy="10696134"/>
            <a:chOff x="-159006" y="-218634"/>
            <a:chExt cx="18728944" cy="3345318"/>
          </a:xfrm>
        </p:grpSpPr>
        <p:pic>
          <p:nvPicPr>
            <p:cNvPr id="16" name="Object 2">
              <a:extLst>
                <a:ext uri="{FF2B5EF4-FFF2-40B4-BE49-F238E27FC236}">
                  <a16:creationId xmlns:a16="http://schemas.microsoft.com/office/drawing/2014/main" id="{242D4366-7E5D-F5C0-D0E9-4650D82B9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7351677" y="-3480310"/>
            <a:ext cx="33114286" cy="17247619"/>
            <a:chOff x="-7385342" y="-3471967"/>
            <a:chExt cx="33114286" cy="172476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385342" y="-3471967"/>
              <a:ext cx="33114286" cy="1724761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0372" y="842319"/>
              <a:ext cx="16556522" cy="862012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99460" y="7395479"/>
            <a:ext cx="2672906" cy="64880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768533" y="7395479"/>
            <a:ext cx="2431994" cy="64880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798605" y="7210087"/>
            <a:ext cx="1657091" cy="34266"/>
            <a:chOff x="10798605" y="7210087"/>
            <a:chExt cx="1657091" cy="3426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10798605" y="7210087"/>
              <a:ext cx="1657091" cy="3426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693929" y="7210087"/>
            <a:ext cx="1657091" cy="34266"/>
            <a:chOff x="13693929" y="7210087"/>
            <a:chExt cx="1657091" cy="3426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13693929" y="7210087"/>
              <a:ext cx="1657091" cy="3426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636573" y="6466294"/>
            <a:ext cx="597496" cy="776241"/>
            <a:chOff x="15636573" y="6466294"/>
            <a:chExt cx="597496" cy="77624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636573" y="6466294"/>
              <a:ext cx="597496" cy="77624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651006" y="6466777"/>
            <a:ext cx="771861" cy="775275"/>
            <a:chOff x="12651006" y="6466777"/>
            <a:chExt cx="771861" cy="77527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651006" y="6466777"/>
              <a:ext cx="771861" cy="77527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712107" y="6463939"/>
            <a:ext cx="860004" cy="780952"/>
            <a:chOff x="9712107" y="6463939"/>
            <a:chExt cx="860004" cy="78095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12107" y="6463939"/>
              <a:ext cx="860004" cy="780952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D874AE7-9587-45A1-ACA7-B223FF6D9EAA}"/>
              </a:ext>
            </a:extLst>
          </p:cNvPr>
          <p:cNvSpPr txBox="1"/>
          <p:nvPr/>
        </p:nvSpPr>
        <p:spPr>
          <a:xfrm>
            <a:off x="11408139" y="2372622"/>
            <a:ext cx="5999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endParaRPr lang="en-US" altLang="ko-KR" sz="240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endParaRPr lang="en-US" altLang="ko-KR" sz="240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C0F406-E673-44F8-A85F-6AAE3E4C472C}"/>
              </a:ext>
            </a:extLst>
          </p:cNvPr>
          <p:cNvSpPr txBox="1"/>
          <p:nvPr/>
        </p:nvSpPr>
        <p:spPr>
          <a:xfrm>
            <a:off x="1547567" y="1292416"/>
            <a:ext cx="78597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3. </a:t>
            </a:r>
            <a:r>
              <a:rPr lang="ko-KR" altLang="en-US" sz="5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현상파악 및 목표설정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577B9A-8765-CB05-DB36-18FC51809CDE}"/>
              </a:ext>
            </a:extLst>
          </p:cNvPr>
          <p:cNvSpPr txBox="1"/>
          <p:nvPr/>
        </p:nvSpPr>
        <p:spPr>
          <a:xfrm>
            <a:off x="1547567" y="2355075"/>
            <a:ext cx="13997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3-1.</a:t>
            </a:r>
            <a:r>
              <a:rPr lang="ko-KR" altLang="en-US" sz="3600" dirty="0"/>
              <a:t>배송시간 지연 문제 분석</a:t>
            </a:r>
            <a:endParaRPr lang="en-US" altLang="ko-KR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33AB2A-26F5-6317-74B6-7808DA7EBA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08299" y="3263699"/>
            <a:ext cx="10176031" cy="597718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64505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001">
            <a:extLst>
              <a:ext uri="{FF2B5EF4-FFF2-40B4-BE49-F238E27FC236}">
                <a16:creationId xmlns:a16="http://schemas.microsoft.com/office/drawing/2014/main" id="{50BBF51D-AE6D-023E-838C-75E3B7DBA71A}"/>
              </a:ext>
            </a:extLst>
          </p:cNvPr>
          <p:cNvGrpSpPr/>
          <p:nvPr/>
        </p:nvGrpSpPr>
        <p:grpSpPr>
          <a:xfrm>
            <a:off x="-159006" y="-218634"/>
            <a:ext cx="18447006" cy="10696134"/>
            <a:chOff x="-159006" y="-218634"/>
            <a:chExt cx="18728944" cy="3345318"/>
          </a:xfrm>
        </p:grpSpPr>
        <p:pic>
          <p:nvPicPr>
            <p:cNvPr id="16" name="Object 2">
              <a:extLst>
                <a:ext uri="{FF2B5EF4-FFF2-40B4-BE49-F238E27FC236}">
                  <a16:creationId xmlns:a16="http://schemas.microsoft.com/office/drawing/2014/main" id="{242D4366-7E5D-F5C0-D0E9-4650D82B9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7351677" y="-3480310"/>
            <a:ext cx="33114286" cy="17247619"/>
            <a:chOff x="-7385342" y="-3471967"/>
            <a:chExt cx="33114286" cy="172476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385342" y="-3471967"/>
              <a:ext cx="33114286" cy="1724761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0372" y="842319"/>
              <a:ext cx="16556522" cy="862012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99460" y="7395479"/>
            <a:ext cx="2672906" cy="64880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768533" y="7395479"/>
            <a:ext cx="2431994" cy="64880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798605" y="7210087"/>
            <a:ext cx="1657091" cy="34266"/>
            <a:chOff x="10798605" y="7210087"/>
            <a:chExt cx="1657091" cy="3426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10798605" y="7210087"/>
              <a:ext cx="1657091" cy="3426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693929" y="7210087"/>
            <a:ext cx="1657091" cy="34266"/>
            <a:chOff x="13693929" y="7210087"/>
            <a:chExt cx="1657091" cy="3426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13693929" y="7210087"/>
              <a:ext cx="1657091" cy="3426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636573" y="6466294"/>
            <a:ext cx="597496" cy="776241"/>
            <a:chOff x="15636573" y="6466294"/>
            <a:chExt cx="597496" cy="77624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636573" y="6466294"/>
              <a:ext cx="597496" cy="77624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651006" y="6466777"/>
            <a:ext cx="771861" cy="775275"/>
            <a:chOff x="12651006" y="6466777"/>
            <a:chExt cx="771861" cy="77527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651006" y="6466777"/>
              <a:ext cx="771861" cy="77527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712107" y="6463939"/>
            <a:ext cx="860004" cy="780952"/>
            <a:chOff x="9712107" y="6463939"/>
            <a:chExt cx="860004" cy="78095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12107" y="6463939"/>
              <a:ext cx="860004" cy="780952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D874AE7-9587-45A1-ACA7-B223FF6D9EAA}"/>
              </a:ext>
            </a:extLst>
          </p:cNvPr>
          <p:cNvSpPr txBox="1"/>
          <p:nvPr/>
        </p:nvSpPr>
        <p:spPr>
          <a:xfrm>
            <a:off x="11408139" y="2372622"/>
            <a:ext cx="5999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endParaRPr lang="en-US" altLang="ko-KR" sz="240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endParaRPr lang="en-US" altLang="ko-KR" sz="240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C0F406-E673-44F8-A85F-6AAE3E4C472C}"/>
              </a:ext>
            </a:extLst>
          </p:cNvPr>
          <p:cNvSpPr txBox="1"/>
          <p:nvPr/>
        </p:nvSpPr>
        <p:spPr>
          <a:xfrm>
            <a:off x="1547567" y="1292416"/>
            <a:ext cx="78597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3. </a:t>
            </a:r>
            <a:r>
              <a:rPr lang="ko-KR" altLang="en-US" sz="5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현상파악 및 목표설정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DA2EAE-F872-C56A-649E-4A7344533128}"/>
              </a:ext>
            </a:extLst>
          </p:cNvPr>
          <p:cNvSpPr txBox="1"/>
          <p:nvPr/>
        </p:nvSpPr>
        <p:spPr>
          <a:xfrm>
            <a:off x="1503080" y="2612630"/>
            <a:ext cx="8532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3-2. </a:t>
            </a:r>
            <a:r>
              <a:rPr lang="ko-KR" altLang="en-US" sz="3200" dirty="0"/>
              <a:t>경쟁업체에 밀리지 않을 경쟁력 강화</a:t>
            </a:r>
            <a:endParaRPr lang="en-US" altLang="ko-KR" sz="3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0B8D81E-2700-C3E0-6922-EF863E10A5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49" y="4366943"/>
            <a:ext cx="6760471" cy="4680327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B19264-82FE-028D-F935-FF57F1D918AE}"/>
              </a:ext>
            </a:extLst>
          </p:cNvPr>
          <p:cNvSpPr/>
          <p:nvPr/>
        </p:nvSpPr>
        <p:spPr>
          <a:xfrm>
            <a:off x="5195510" y="8640064"/>
            <a:ext cx="685800" cy="399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음식점 창업, 전체 창업률 앞질러… 20 · 30 · 60대, 남성 사장님 증가 &lt; 음식과사람 &lt; 기사본문 - 한국외식신문">
            <a:extLst>
              <a:ext uri="{FF2B5EF4-FFF2-40B4-BE49-F238E27FC236}">
                <a16:creationId xmlns:a16="http://schemas.microsoft.com/office/drawing/2014/main" id="{6B286D50-DA64-62F7-C07E-8D87B529F4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33"/>
          <a:stretch/>
        </p:blipFill>
        <p:spPr bwMode="auto">
          <a:xfrm>
            <a:off x="8245782" y="4976059"/>
            <a:ext cx="8978714" cy="322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6B8934B-3ABE-6D51-35F1-E2F071F4AEA4}"/>
              </a:ext>
            </a:extLst>
          </p:cNvPr>
          <p:cNvSpPr txBox="1"/>
          <p:nvPr/>
        </p:nvSpPr>
        <p:spPr>
          <a:xfrm>
            <a:off x="1638979" y="3369647"/>
            <a:ext cx="155366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현재 </a:t>
            </a:r>
            <a:r>
              <a:rPr lang="en-US" altLang="ko-KR" sz="2400" dirty="0"/>
              <a:t>P</a:t>
            </a:r>
            <a:r>
              <a:rPr lang="ko-KR" altLang="en-US" sz="2400" dirty="0"/>
              <a:t>사의 고객은 </a:t>
            </a:r>
            <a:r>
              <a:rPr lang="en-US" altLang="ko-KR" sz="2400" dirty="0"/>
              <a:t>40</a:t>
            </a:r>
            <a:r>
              <a:rPr lang="ko-KR" altLang="en-US" sz="2400" dirty="0"/>
              <a:t>대가 주요 고객</a:t>
            </a:r>
            <a:r>
              <a:rPr lang="en-US" altLang="ko-KR" sz="2400" dirty="0"/>
              <a:t>, </a:t>
            </a:r>
            <a:r>
              <a:rPr lang="ko-KR" altLang="en-US" sz="2400" dirty="0"/>
              <a:t>뒤를 이어 </a:t>
            </a:r>
            <a:r>
              <a:rPr lang="en-US" altLang="ko-KR" sz="2400" dirty="0"/>
              <a:t>30</a:t>
            </a:r>
            <a:r>
              <a:rPr lang="ko-KR" altLang="en-US" sz="2400" dirty="0"/>
              <a:t>대</a:t>
            </a:r>
            <a:r>
              <a:rPr lang="en-US" altLang="ko-KR" sz="2400" dirty="0"/>
              <a:t>, 20</a:t>
            </a:r>
            <a:r>
              <a:rPr lang="ko-KR" altLang="en-US" sz="2400" dirty="0"/>
              <a:t>대가 많다</a:t>
            </a:r>
            <a:r>
              <a:rPr lang="en-US" altLang="ko-KR" sz="2400" dirty="0"/>
              <a:t>. </a:t>
            </a:r>
            <a:r>
              <a:rPr lang="ko-KR" altLang="en-US" sz="2400" dirty="0"/>
              <a:t>최근 정부의 창업지원정책으로 창업하는 사람이 </a:t>
            </a:r>
            <a:endParaRPr lang="en-US" altLang="ko-KR" sz="2400" dirty="0"/>
          </a:p>
          <a:p>
            <a:r>
              <a:rPr lang="ko-KR" altLang="en-US" sz="2400" dirty="0"/>
              <a:t>많아졌다</a:t>
            </a:r>
            <a:r>
              <a:rPr lang="en-US" altLang="ko-KR" sz="2400" dirty="0"/>
              <a:t>. 20</a:t>
            </a:r>
            <a:r>
              <a:rPr lang="ko-KR" altLang="en-US" sz="2400" dirty="0"/>
              <a:t>대</a:t>
            </a:r>
            <a:r>
              <a:rPr lang="en-US" altLang="ko-KR" sz="2400" dirty="0"/>
              <a:t>, 30</a:t>
            </a:r>
            <a:r>
              <a:rPr lang="ko-KR" altLang="en-US" sz="2400" dirty="0"/>
              <a:t>대는 특히 늘어났다</a:t>
            </a:r>
            <a:r>
              <a:rPr lang="en-US" altLang="ko-KR" sz="2400" dirty="0"/>
              <a:t>. </a:t>
            </a:r>
            <a:r>
              <a:rPr lang="ko-KR" altLang="en-US" sz="2400" dirty="0"/>
              <a:t>따라서 새로운 고객 타겟으로 </a:t>
            </a:r>
            <a:r>
              <a:rPr lang="en-US" altLang="ko-KR" sz="2400" dirty="0"/>
              <a:t>20</a:t>
            </a:r>
            <a:r>
              <a:rPr lang="ko-KR" altLang="en-US" sz="2400" dirty="0"/>
              <a:t>대</a:t>
            </a:r>
            <a:r>
              <a:rPr lang="en-US" altLang="ko-KR" sz="2400" dirty="0"/>
              <a:t>, 30</a:t>
            </a:r>
            <a:r>
              <a:rPr lang="ko-KR" altLang="en-US" sz="2400" dirty="0"/>
              <a:t>대를 선정할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0848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001">
            <a:extLst>
              <a:ext uri="{FF2B5EF4-FFF2-40B4-BE49-F238E27FC236}">
                <a16:creationId xmlns:a16="http://schemas.microsoft.com/office/drawing/2014/main" id="{50BBF51D-AE6D-023E-838C-75E3B7DBA71A}"/>
              </a:ext>
            </a:extLst>
          </p:cNvPr>
          <p:cNvGrpSpPr/>
          <p:nvPr/>
        </p:nvGrpSpPr>
        <p:grpSpPr>
          <a:xfrm>
            <a:off x="-159006" y="-218634"/>
            <a:ext cx="18447006" cy="10696134"/>
            <a:chOff x="-159006" y="-218634"/>
            <a:chExt cx="18728944" cy="3345318"/>
          </a:xfrm>
        </p:grpSpPr>
        <p:pic>
          <p:nvPicPr>
            <p:cNvPr id="16" name="Object 2">
              <a:extLst>
                <a:ext uri="{FF2B5EF4-FFF2-40B4-BE49-F238E27FC236}">
                  <a16:creationId xmlns:a16="http://schemas.microsoft.com/office/drawing/2014/main" id="{242D4366-7E5D-F5C0-D0E9-4650D82B9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7351677" y="-3480310"/>
            <a:ext cx="33114286" cy="17247619"/>
            <a:chOff x="-7385342" y="-3471967"/>
            <a:chExt cx="33114286" cy="172476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385342" y="-3471967"/>
              <a:ext cx="33114286" cy="1724761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0372" y="842319"/>
              <a:ext cx="16556522" cy="862012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99460" y="7395479"/>
            <a:ext cx="2672906" cy="64880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768533" y="7395479"/>
            <a:ext cx="2431994" cy="64880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798605" y="7210087"/>
            <a:ext cx="1657091" cy="34266"/>
            <a:chOff x="10798605" y="7210087"/>
            <a:chExt cx="1657091" cy="3426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10798605" y="7210087"/>
              <a:ext cx="1657091" cy="3426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693929" y="7210087"/>
            <a:ext cx="1657091" cy="34266"/>
            <a:chOff x="13693929" y="7210087"/>
            <a:chExt cx="1657091" cy="3426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13693929" y="7210087"/>
              <a:ext cx="1657091" cy="3426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636573" y="6466294"/>
            <a:ext cx="597496" cy="776241"/>
            <a:chOff x="15636573" y="6466294"/>
            <a:chExt cx="597496" cy="77624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636573" y="6466294"/>
              <a:ext cx="597496" cy="77624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651006" y="6466777"/>
            <a:ext cx="771861" cy="775275"/>
            <a:chOff x="12651006" y="6466777"/>
            <a:chExt cx="771861" cy="77527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651006" y="6466777"/>
              <a:ext cx="771861" cy="77527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712107" y="6463939"/>
            <a:ext cx="860004" cy="780952"/>
            <a:chOff x="9712107" y="6463939"/>
            <a:chExt cx="860004" cy="78095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12107" y="6463939"/>
              <a:ext cx="860004" cy="780952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D874AE7-9587-45A1-ACA7-B223FF6D9EAA}"/>
              </a:ext>
            </a:extLst>
          </p:cNvPr>
          <p:cNvSpPr txBox="1"/>
          <p:nvPr/>
        </p:nvSpPr>
        <p:spPr>
          <a:xfrm>
            <a:off x="11408139" y="2372622"/>
            <a:ext cx="5999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endParaRPr lang="en-US" altLang="ko-KR" sz="240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endParaRPr lang="en-US" altLang="ko-KR" sz="240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C0F406-E673-44F8-A85F-6AAE3E4C472C}"/>
              </a:ext>
            </a:extLst>
          </p:cNvPr>
          <p:cNvSpPr txBox="1"/>
          <p:nvPr/>
        </p:nvSpPr>
        <p:spPr>
          <a:xfrm>
            <a:off x="1547567" y="1292416"/>
            <a:ext cx="78597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3. </a:t>
            </a:r>
            <a:r>
              <a:rPr lang="ko-KR" altLang="en-US" sz="5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현상파악 및 목표설정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DA2EAE-F872-C56A-649E-4A7344533128}"/>
              </a:ext>
            </a:extLst>
          </p:cNvPr>
          <p:cNvSpPr txBox="1"/>
          <p:nvPr/>
        </p:nvSpPr>
        <p:spPr>
          <a:xfrm>
            <a:off x="1503080" y="2612630"/>
            <a:ext cx="8532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3-2. </a:t>
            </a:r>
            <a:r>
              <a:rPr lang="ko-KR" altLang="en-US" sz="3200" dirty="0"/>
              <a:t>경쟁업체에 밀리지 않을 경쟁력 강화</a:t>
            </a:r>
            <a:endParaRPr lang="en-US" altLang="ko-KR" sz="3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B19264-82FE-028D-F935-FF57F1D918AE}"/>
              </a:ext>
            </a:extLst>
          </p:cNvPr>
          <p:cNvSpPr/>
          <p:nvPr/>
        </p:nvSpPr>
        <p:spPr>
          <a:xfrm>
            <a:off x="5195510" y="8640064"/>
            <a:ext cx="685800" cy="399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B8934B-3ABE-6D51-35F1-E2F071F4AEA4}"/>
              </a:ext>
            </a:extLst>
          </p:cNvPr>
          <p:cNvSpPr txBox="1"/>
          <p:nvPr/>
        </p:nvSpPr>
        <p:spPr>
          <a:xfrm>
            <a:off x="1675410" y="4493768"/>
            <a:ext cx="73890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20</a:t>
            </a:r>
            <a:r>
              <a:rPr lang="ko-KR" altLang="en-US" sz="3600" dirty="0"/>
              <a:t>대</a:t>
            </a:r>
            <a:r>
              <a:rPr lang="en-US" altLang="ko-KR" sz="3600" dirty="0"/>
              <a:t>, 30</a:t>
            </a:r>
            <a:r>
              <a:rPr lang="ko-KR" altLang="en-US" sz="3600" dirty="0"/>
              <a:t>대가 가장 접근하기 쉬운 어플리케이션을 플랫폼으로 내는 것으로 신규고객의 유입을 기대할 수 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8E9A5B-ADFD-4A08-9020-FC4AB8B456E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08856" y="1934691"/>
            <a:ext cx="6980065" cy="69623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0E4AC1-5AFA-FC80-63F1-937BBD0E4B16}"/>
              </a:ext>
            </a:extLst>
          </p:cNvPr>
          <p:cNvSpPr txBox="1"/>
          <p:nvPr/>
        </p:nvSpPr>
        <p:spPr>
          <a:xfrm>
            <a:off x="11021219" y="2274548"/>
            <a:ext cx="1963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P</a:t>
            </a:r>
            <a:r>
              <a:rPr lang="ko-KR" altLang="en-US" sz="3600" dirty="0">
                <a:solidFill>
                  <a:schemeClr val="bg1"/>
                </a:solidFill>
              </a:rPr>
              <a:t>사</a:t>
            </a:r>
            <a:r>
              <a:rPr lang="en-US" altLang="ko-KR" sz="3600" dirty="0">
                <a:solidFill>
                  <a:schemeClr val="bg1"/>
                </a:solidFill>
              </a:rPr>
              <a:t> </a:t>
            </a:r>
            <a:r>
              <a:rPr lang="ko-KR" altLang="en-US" sz="3600" dirty="0">
                <a:solidFill>
                  <a:schemeClr val="bg1"/>
                </a:solidFill>
              </a:rPr>
              <a:t>물류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5412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70487" y="-204567"/>
            <a:ext cx="18447006" cy="10696134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sp>
        <p:nvSpPr>
          <p:cNvPr id="6" name="Object 5">
            <a:extLst>
              <a:ext uri="{FF2B5EF4-FFF2-40B4-BE49-F238E27FC236}">
                <a16:creationId xmlns:a16="http://schemas.microsoft.com/office/drawing/2014/main" id="{7E6B2890-EEB4-4557-9522-284A83BC7CAA}"/>
              </a:ext>
            </a:extLst>
          </p:cNvPr>
          <p:cNvSpPr txBox="1"/>
          <p:nvPr/>
        </p:nvSpPr>
        <p:spPr>
          <a:xfrm>
            <a:off x="1295400" y="2504185"/>
            <a:ext cx="11216813" cy="63816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1000" kern="0" spc="-2100" dirty="0">
                <a:solidFill>
                  <a:srgbClr val="FFFFFF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Noto Sans CJK KR Bold" pitchFamily="34" charset="0"/>
              </a:rPr>
              <a:t>04</a:t>
            </a:r>
            <a:endParaRPr lang="en-US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7" name="Object 13">
            <a:extLst>
              <a:ext uri="{FF2B5EF4-FFF2-40B4-BE49-F238E27FC236}">
                <a16:creationId xmlns:a16="http://schemas.microsoft.com/office/drawing/2014/main" id="{8B38B682-2E21-414D-9D46-4E8158ED29ED}"/>
              </a:ext>
            </a:extLst>
          </p:cNvPr>
          <p:cNvSpPr txBox="1"/>
          <p:nvPr/>
        </p:nvSpPr>
        <p:spPr>
          <a:xfrm>
            <a:off x="7191163" y="4389775"/>
            <a:ext cx="13573874" cy="15074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96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잠재 인자 도출</a:t>
            </a:r>
            <a:endParaRPr lang="en-US" sz="96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8" name="Object 15">
            <a:extLst>
              <a:ext uri="{FF2B5EF4-FFF2-40B4-BE49-F238E27FC236}">
                <a16:creationId xmlns:a16="http://schemas.microsoft.com/office/drawing/2014/main" id="{D77C1986-4B1D-43D0-83A3-829EC8418E9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7600" y="6057900"/>
            <a:ext cx="9982200" cy="8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45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" name="그룹 1001">
            <a:extLst>
              <a:ext uri="{FF2B5EF4-FFF2-40B4-BE49-F238E27FC236}">
                <a16:creationId xmlns:a16="http://schemas.microsoft.com/office/drawing/2014/main" id="{90BC55C7-C027-57DA-94A8-C116127B0B51}"/>
              </a:ext>
            </a:extLst>
          </p:cNvPr>
          <p:cNvGrpSpPr/>
          <p:nvPr/>
        </p:nvGrpSpPr>
        <p:grpSpPr>
          <a:xfrm>
            <a:off x="-159006" y="-218634"/>
            <a:ext cx="18447006" cy="10696134"/>
            <a:chOff x="-159006" y="-218634"/>
            <a:chExt cx="18728944" cy="3345318"/>
          </a:xfrm>
        </p:grpSpPr>
        <p:pic>
          <p:nvPicPr>
            <p:cNvPr id="1055" name="Object 2">
              <a:extLst>
                <a:ext uri="{FF2B5EF4-FFF2-40B4-BE49-F238E27FC236}">
                  <a16:creationId xmlns:a16="http://schemas.microsoft.com/office/drawing/2014/main" id="{D5449B96-57ED-292A-EE00-05636B351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7205" y="747281"/>
            <a:ext cx="16556522" cy="8620124"/>
            <a:chOff x="900372" y="842319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5342" y="-3471967"/>
              <a:ext cx="33114286" cy="1724761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42319"/>
              <a:ext cx="16556522" cy="8620124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26B99AE-E3B7-4558-BA3F-7C23A44215CE}"/>
              </a:ext>
            </a:extLst>
          </p:cNvPr>
          <p:cNvSpPr txBox="1"/>
          <p:nvPr/>
        </p:nvSpPr>
        <p:spPr>
          <a:xfrm>
            <a:off x="1219200" y="919595"/>
            <a:ext cx="1242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4. </a:t>
            </a:r>
            <a:r>
              <a:rPr lang="ko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잠재 인자 도출</a:t>
            </a:r>
          </a:p>
        </p:txBody>
      </p:sp>
      <p:grpSp>
        <p:nvGrpSpPr>
          <p:cNvPr id="1012" name="그룹 1001">
            <a:extLst>
              <a:ext uri="{FF2B5EF4-FFF2-40B4-BE49-F238E27FC236}">
                <a16:creationId xmlns:a16="http://schemas.microsoft.com/office/drawing/2014/main" id="{FA463410-B6EF-0BC4-3CC2-3A82FCF851F6}"/>
              </a:ext>
            </a:extLst>
          </p:cNvPr>
          <p:cNvGrpSpPr/>
          <p:nvPr/>
        </p:nvGrpSpPr>
        <p:grpSpPr>
          <a:xfrm>
            <a:off x="3609698" y="4384229"/>
            <a:ext cx="11068605" cy="2778530"/>
            <a:chOff x="573714" y="4819250"/>
            <a:chExt cx="9159716" cy="1942008"/>
          </a:xfrm>
        </p:grpSpPr>
        <p:pic>
          <p:nvPicPr>
            <p:cNvPr id="1037" name="Object 2">
              <a:extLst>
                <a:ext uri="{FF2B5EF4-FFF2-40B4-BE49-F238E27FC236}">
                  <a16:creationId xmlns:a16="http://schemas.microsoft.com/office/drawing/2014/main" id="{F537CF4F-FE15-6ABE-B78D-9C8F03F62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3714" y="4819250"/>
              <a:ext cx="9159716" cy="1942008"/>
            </a:xfrm>
            <a:prstGeom prst="rect">
              <a:avLst/>
            </a:prstGeom>
          </p:spPr>
        </p:pic>
      </p:grpSp>
      <p:grpSp>
        <p:nvGrpSpPr>
          <p:cNvPr id="1013" name="그룹 1002">
            <a:extLst>
              <a:ext uri="{FF2B5EF4-FFF2-40B4-BE49-F238E27FC236}">
                <a16:creationId xmlns:a16="http://schemas.microsoft.com/office/drawing/2014/main" id="{8A87ECEF-2B51-FD7E-D27A-6E1391F89084}"/>
              </a:ext>
            </a:extLst>
          </p:cNvPr>
          <p:cNvGrpSpPr/>
          <p:nvPr/>
        </p:nvGrpSpPr>
        <p:grpSpPr>
          <a:xfrm>
            <a:off x="7440325" y="4682658"/>
            <a:ext cx="1952448" cy="61318"/>
            <a:chOff x="3743711" y="5027831"/>
            <a:chExt cx="1615729" cy="42857"/>
          </a:xfrm>
        </p:grpSpPr>
        <p:pic>
          <p:nvPicPr>
            <p:cNvPr id="1036" name="Object 5">
              <a:extLst>
                <a:ext uri="{FF2B5EF4-FFF2-40B4-BE49-F238E27FC236}">
                  <a16:creationId xmlns:a16="http://schemas.microsoft.com/office/drawing/2014/main" id="{556AFAEA-34BA-CF3E-AC70-56D044360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4080000">
              <a:off x="3743711" y="5027831"/>
              <a:ext cx="1615729" cy="42857"/>
            </a:xfrm>
            <a:prstGeom prst="rect">
              <a:avLst/>
            </a:prstGeom>
          </p:spPr>
        </p:pic>
      </p:grpSp>
      <p:grpSp>
        <p:nvGrpSpPr>
          <p:cNvPr id="1014" name="그룹 1003">
            <a:extLst>
              <a:ext uri="{FF2B5EF4-FFF2-40B4-BE49-F238E27FC236}">
                <a16:creationId xmlns:a16="http://schemas.microsoft.com/office/drawing/2014/main" id="{E165ACD9-CF5B-3545-2A21-FF38A75025BD}"/>
              </a:ext>
            </a:extLst>
          </p:cNvPr>
          <p:cNvGrpSpPr/>
          <p:nvPr/>
        </p:nvGrpSpPr>
        <p:grpSpPr>
          <a:xfrm>
            <a:off x="7440325" y="6802379"/>
            <a:ext cx="1952448" cy="61318"/>
            <a:chOff x="3743711" y="6509375"/>
            <a:chExt cx="1615729" cy="42857"/>
          </a:xfrm>
        </p:grpSpPr>
        <p:pic>
          <p:nvPicPr>
            <p:cNvPr id="1035" name="Object 8">
              <a:extLst>
                <a:ext uri="{FF2B5EF4-FFF2-40B4-BE49-F238E27FC236}">
                  <a16:creationId xmlns:a16="http://schemas.microsoft.com/office/drawing/2014/main" id="{0759B87D-CC8A-C1FB-46FA-97C763F47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4080000">
              <a:off x="3743711" y="6509375"/>
              <a:ext cx="1615729" cy="42857"/>
            </a:xfrm>
            <a:prstGeom prst="rect">
              <a:avLst/>
            </a:prstGeom>
          </p:spPr>
        </p:pic>
      </p:grpSp>
      <p:grpSp>
        <p:nvGrpSpPr>
          <p:cNvPr id="1015" name="그룹 1004">
            <a:extLst>
              <a:ext uri="{FF2B5EF4-FFF2-40B4-BE49-F238E27FC236}">
                <a16:creationId xmlns:a16="http://schemas.microsoft.com/office/drawing/2014/main" id="{744B88E3-910F-4D35-2E14-A1ABB67DC0F0}"/>
              </a:ext>
            </a:extLst>
          </p:cNvPr>
          <p:cNvGrpSpPr/>
          <p:nvPr/>
        </p:nvGrpSpPr>
        <p:grpSpPr>
          <a:xfrm>
            <a:off x="10741761" y="4682658"/>
            <a:ext cx="1952448" cy="61318"/>
            <a:chOff x="6475782" y="5027831"/>
            <a:chExt cx="1615729" cy="42857"/>
          </a:xfrm>
        </p:grpSpPr>
        <p:pic>
          <p:nvPicPr>
            <p:cNvPr id="1034" name="Object 11">
              <a:extLst>
                <a:ext uri="{FF2B5EF4-FFF2-40B4-BE49-F238E27FC236}">
                  <a16:creationId xmlns:a16="http://schemas.microsoft.com/office/drawing/2014/main" id="{EF50BE35-70A7-3FF7-0E15-243A3B043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4080000">
              <a:off x="6475782" y="5027831"/>
              <a:ext cx="1615729" cy="42857"/>
            </a:xfrm>
            <a:prstGeom prst="rect">
              <a:avLst/>
            </a:prstGeom>
          </p:spPr>
        </p:pic>
      </p:grpSp>
      <p:grpSp>
        <p:nvGrpSpPr>
          <p:cNvPr id="1016" name="그룹 1005">
            <a:extLst>
              <a:ext uri="{FF2B5EF4-FFF2-40B4-BE49-F238E27FC236}">
                <a16:creationId xmlns:a16="http://schemas.microsoft.com/office/drawing/2014/main" id="{15893B45-C1E7-00A0-E76B-26209ED6021D}"/>
              </a:ext>
            </a:extLst>
          </p:cNvPr>
          <p:cNvGrpSpPr/>
          <p:nvPr/>
        </p:nvGrpSpPr>
        <p:grpSpPr>
          <a:xfrm>
            <a:off x="10741762" y="6802379"/>
            <a:ext cx="1952448" cy="61318"/>
            <a:chOff x="6475782" y="6509375"/>
            <a:chExt cx="1615729" cy="42857"/>
          </a:xfrm>
        </p:grpSpPr>
        <p:pic>
          <p:nvPicPr>
            <p:cNvPr id="1033" name="Object 14">
              <a:extLst>
                <a:ext uri="{FF2B5EF4-FFF2-40B4-BE49-F238E27FC236}">
                  <a16:creationId xmlns:a16="http://schemas.microsoft.com/office/drawing/2014/main" id="{C507FA67-5601-3DA1-023B-3440AD6AA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4080000">
              <a:off x="6475782" y="6509375"/>
              <a:ext cx="1615729" cy="42857"/>
            </a:xfrm>
            <a:prstGeom prst="rect">
              <a:avLst/>
            </a:prstGeom>
          </p:spPr>
        </p:pic>
      </p:grpSp>
      <p:grpSp>
        <p:nvGrpSpPr>
          <p:cNvPr id="1017" name="그룹 1006">
            <a:extLst>
              <a:ext uri="{FF2B5EF4-FFF2-40B4-BE49-F238E27FC236}">
                <a16:creationId xmlns:a16="http://schemas.microsoft.com/office/drawing/2014/main" id="{71C1B80C-0F9F-D93A-D119-8E20323AE668}"/>
              </a:ext>
            </a:extLst>
          </p:cNvPr>
          <p:cNvGrpSpPr/>
          <p:nvPr/>
        </p:nvGrpSpPr>
        <p:grpSpPr>
          <a:xfrm>
            <a:off x="6155560" y="2987978"/>
            <a:ext cx="2120304" cy="996448"/>
            <a:chOff x="3037500" y="4057670"/>
            <a:chExt cx="1214711" cy="482143"/>
          </a:xfrm>
        </p:grpSpPr>
        <p:pic>
          <p:nvPicPr>
            <p:cNvPr id="1032" name="Object 19">
              <a:extLst>
                <a:ext uri="{FF2B5EF4-FFF2-40B4-BE49-F238E27FC236}">
                  <a16:creationId xmlns:a16="http://schemas.microsoft.com/office/drawing/2014/main" id="{4F1DA722-71E1-286A-026A-C684F095B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37500" y="4057670"/>
              <a:ext cx="1214711" cy="482143"/>
            </a:xfrm>
            <a:prstGeom prst="rect">
              <a:avLst/>
            </a:prstGeom>
          </p:spPr>
        </p:pic>
      </p:grpSp>
      <p:grpSp>
        <p:nvGrpSpPr>
          <p:cNvPr id="1018" name="그룹 1007">
            <a:extLst>
              <a:ext uri="{FF2B5EF4-FFF2-40B4-BE49-F238E27FC236}">
                <a16:creationId xmlns:a16="http://schemas.microsoft.com/office/drawing/2014/main" id="{730B4A65-CC1E-571E-8871-830619F3BECC}"/>
              </a:ext>
            </a:extLst>
          </p:cNvPr>
          <p:cNvGrpSpPr/>
          <p:nvPr/>
        </p:nvGrpSpPr>
        <p:grpSpPr>
          <a:xfrm>
            <a:off x="9241635" y="2987979"/>
            <a:ext cx="2120304" cy="996448"/>
            <a:chOff x="5774292" y="4057670"/>
            <a:chExt cx="1214711" cy="482143"/>
          </a:xfrm>
        </p:grpSpPr>
        <p:pic>
          <p:nvPicPr>
            <p:cNvPr id="1031" name="Object 22">
              <a:extLst>
                <a:ext uri="{FF2B5EF4-FFF2-40B4-BE49-F238E27FC236}">
                  <a16:creationId xmlns:a16="http://schemas.microsoft.com/office/drawing/2014/main" id="{3EA3EAF2-2177-5DA6-D1C5-C332129D3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74292" y="4057670"/>
              <a:ext cx="1214711" cy="48214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04ED332-83E4-4688-B55A-E8A64F0D33FC}"/>
              </a:ext>
            </a:extLst>
          </p:cNvPr>
          <p:cNvSpPr txBox="1"/>
          <p:nvPr/>
        </p:nvSpPr>
        <p:spPr>
          <a:xfrm>
            <a:off x="14764284" y="5363833"/>
            <a:ext cx="27308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rgbClr val="00A23B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매출 </a:t>
            </a:r>
            <a:r>
              <a:rPr lang="en-US" altLang="ko-KR" sz="2200" b="1" dirty="0">
                <a:solidFill>
                  <a:srgbClr val="00A23B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10% </a:t>
            </a:r>
            <a:r>
              <a:rPr lang="ko-KR" altLang="en-US" sz="2200" b="1" dirty="0">
                <a:solidFill>
                  <a:srgbClr val="00A23B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증가</a:t>
            </a:r>
            <a:endParaRPr lang="en-US" altLang="ko-KR" sz="2200" b="1" dirty="0">
              <a:solidFill>
                <a:srgbClr val="00A23B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ko-KR" altLang="en-US" sz="2200" b="1" dirty="0">
                <a:solidFill>
                  <a:srgbClr val="00A23B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신규고객 </a:t>
            </a:r>
            <a:r>
              <a:rPr lang="en-US" altLang="ko-KR" sz="2200" b="1" dirty="0">
                <a:solidFill>
                  <a:srgbClr val="00A23B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20% </a:t>
            </a:r>
            <a:r>
              <a:rPr lang="ko-KR" altLang="en-US" sz="2200" b="1" dirty="0">
                <a:solidFill>
                  <a:srgbClr val="00A23B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증가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2D63D9B7-E59C-67A3-3C9A-BC7CA91486DB}"/>
              </a:ext>
            </a:extLst>
          </p:cNvPr>
          <p:cNvSpPr txBox="1"/>
          <p:nvPr/>
        </p:nvSpPr>
        <p:spPr>
          <a:xfrm>
            <a:off x="1601119" y="5194555"/>
            <a:ext cx="27308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rgbClr val="00A23B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배송 지연</a:t>
            </a:r>
            <a:endParaRPr lang="en-US" altLang="ko-KR" sz="2200" b="1" dirty="0">
              <a:solidFill>
                <a:srgbClr val="00A23B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ko-KR" altLang="en-US" sz="2200" b="1" dirty="0">
                <a:solidFill>
                  <a:srgbClr val="00A23B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정부 규제</a:t>
            </a:r>
            <a:endParaRPr lang="en-US" altLang="ko-KR" sz="2200" b="1" dirty="0">
              <a:solidFill>
                <a:srgbClr val="00A23B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ko-KR" altLang="en-US" sz="2200" b="1" dirty="0">
                <a:solidFill>
                  <a:srgbClr val="00A23B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신규 고객 유입</a:t>
            </a:r>
            <a:endParaRPr lang="en-US" altLang="ko-KR" sz="2200" b="1" dirty="0">
              <a:solidFill>
                <a:srgbClr val="00A23B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47394F8C-178C-32FE-A947-AB714B1F061E}"/>
              </a:ext>
            </a:extLst>
          </p:cNvPr>
          <p:cNvSpPr txBox="1"/>
          <p:nvPr/>
        </p:nvSpPr>
        <p:spPr>
          <a:xfrm>
            <a:off x="6025964" y="3294599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새로운 온라인 플랫폼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DADAEABF-BAFC-0CC7-C4A3-37EDF30FE255}"/>
              </a:ext>
            </a:extLst>
          </p:cNvPr>
          <p:cNvSpPr txBox="1"/>
          <p:nvPr/>
        </p:nvSpPr>
        <p:spPr>
          <a:xfrm>
            <a:off x="9241635" y="3286663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배송 지연 문제 해결</a:t>
            </a:r>
          </a:p>
        </p:txBody>
      </p:sp>
      <p:grpSp>
        <p:nvGrpSpPr>
          <p:cNvPr id="1041" name="그룹 1006">
            <a:extLst>
              <a:ext uri="{FF2B5EF4-FFF2-40B4-BE49-F238E27FC236}">
                <a16:creationId xmlns:a16="http://schemas.microsoft.com/office/drawing/2014/main" id="{C98CDC56-E688-7DA4-4F2A-75B4D2BBA60E}"/>
              </a:ext>
            </a:extLst>
          </p:cNvPr>
          <p:cNvGrpSpPr/>
          <p:nvPr/>
        </p:nvGrpSpPr>
        <p:grpSpPr>
          <a:xfrm>
            <a:off x="5966865" y="7644470"/>
            <a:ext cx="2120304" cy="996448"/>
            <a:chOff x="3037500" y="4057670"/>
            <a:chExt cx="1214711" cy="482143"/>
          </a:xfrm>
        </p:grpSpPr>
        <p:pic>
          <p:nvPicPr>
            <p:cNvPr id="1042" name="Object 19">
              <a:extLst>
                <a:ext uri="{FF2B5EF4-FFF2-40B4-BE49-F238E27FC236}">
                  <a16:creationId xmlns:a16="http://schemas.microsoft.com/office/drawing/2014/main" id="{2C3C2EF0-BD58-28EF-EDD9-48CD9BF8F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37500" y="4057670"/>
              <a:ext cx="1214711" cy="482143"/>
            </a:xfrm>
            <a:prstGeom prst="rect">
              <a:avLst/>
            </a:prstGeom>
          </p:spPr>
        </p:pic>
      </p:grpSp>
      <p:sp>
        <p:nvSpPr>
          <p:cNvPr id="1043" name="TextBox 1042">
            <a:extLst>
              <a:ext uri="{FF2B5EF4-FFF2-40B4-BE49-F238E27FC236}">
                <a16:creationId xmlns:a16="http://schemas.microsoft.com/office/drawing/2014/main" id="{5560B837-8773-7F70-6D0D-7EE0A57DECAF}"/>
              </a:ext>
            </a:extLst>
          </p:cNvPr>
          <p:cNvSpPr txBox="1"/>
          <p:nvPr/>
        </p:nvSpPr>
        <p:spPr>
          <a:xfrm>
            <a:off x="6106155" y="7857742"/>
            <a:ext cx="1853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플라스틱 대체재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다 회 용품 개발</a:t>
            </a:r>
          </a:p>
        </p:txBody>
      </p:sp>
      <p:grpSp>
        <p:nvGrpSpPr>
          <p:cNvPr id="1044" name="그룹 1006">
            <a:extLst>
              <a:ext uri="{FF2B5EF4-FFF2-40B4-BE49-F238E27FC236}">
                <a16:creationId xmlns:a16="http://schemas.microsoft.com/office/drawing/2014/main" id="{D905AA39-70B3-E70D-61E9-206D3531276E}"/>
              </a:ext>
            </a:extLst>
          </p:cNvPr>
          <p:cNvGrpSpPr/>
          <p:nvPr/>
        </p:nvGrpSpPr>
        <p:grpSpPr>
          <a:xfrm>
            <a:off x="9712505" y="7666301"/>
            <a:ext cx="2120304" cy="996448"/>
            <a:chOff x="3037500" y="4057670"/>
            <a:chExt cx="1214711" cy="482143"/>
          </a:xfrm>
        </p:grpSpPr>
        <p:pic>
          <p:nvPicPr>
            <p:cNvPr id="1045" name="Object 19">
              <a:extLst>
                <a:ext uri="{FF2B5EF4-FFF2-40B4-BE49-F238E27FC236}">
                  <a16:creationId xmlns:a16="http://schemas.microsoft.com/office/drawing/2014/main" id="{1B0D61B3-23DA-166E-D2CC-DD505C13A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37500" y="4057670"/>
              <a:ext cx="1214711" cy="482143"/>
            </a:xfrm>
            <a:prstGeom prst="rect">
              <a:avLst/>
            </a:prstGeom>
          </p:spPr>
        </p:pic>
      </p:grpSp>
      <p:sp>
        <p:nvSpPr>
          <p:cNvPr id="1046" name="TextBox 1045">
            <a:extLst>
              <a:ext uri="{FF2B5EF4-FFF2-40B4-BE49-F238E27FC236}">
                <a16:creationId xmlns:a16="http://schemas.microsoft.com/office/drawing/2014/main" id="{F94AF1C4-253B-3458-6F7F-6FB6DA87EF0A}"/>
              </a:ext>
            </a:extLst>
          </p:cNvPr>
          <p:cNvSpPr txBox="1"/>
          <p:nvPr/>
        </p:nvSpPr>
        <p:spPr>
          <a:xfrm>
            <a:off x="9934927" y="7996241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기존 고객 유치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BC4D4666-25B6-40E2-D563-55CDB2E455D0}"/>
              </a:ext>
            </a:extLst>
          </p:cNvPr>
          <p:cNvSpPr txBox="1"/>
          <p:nvPr/>
        </p:nvSpPr>
        <p:spPr>
          <a:xfrm>
            <a:off x="5420021" y="4306957"/>
            <a:ext cx="3136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00A23B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</a:t>
            </a:r>
            <a:r>
              <a:rPr lang="ko-KR" altLang="en-US" sz="2200" b="1" dirty="0">
                <a:solidFill>
                  <a:srgbClr val="00A23B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대 고객 유입을 </a:t>
            </a:r>
            <a:endParaRPr lang="en-US" altLang="ko-KR" sz="2200" b="1" dirty="0">
              <a:solidFill>
                <a:srgbClr val="00A23B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ko-KR" altLang="en-US" sz="2200" b="1" dirty="0">
                <a:solidFill>
                  <a:srgbClr val="00A23B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위한 모바일 어플 개발</a:t>
            </a:r>
            <a:endParaRPr lang="en-US" altLang="ko-KR" sz="2200" b="1" dirty="0">
              <a:solidFill>
                <a:srgbClr val="00A23B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03971670-98A6-DA10-977D-744394561952}"/>
              </a:ext>
            </a:extLst>
          </p:cNvPr>
          <p:cNvSpPr txBox="1"/>
          <p:nvPr/>
        </p:nvSpPr>
        <p:spPr>
          <a:xfrm>
            <a:off x="9101965" y="4209722"/>
            <a:ext cx="27308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00A23B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</a:t>
            </a:r>
            <a:r>
              <a:rPr lang="ko-KR" altLang="en-US" sz="2200" b="1" dirty="0">
                <a:solidFill>
                  <a:srgbClr val="00A23B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일 </a:t>
            </a:r>
            <a:r>
              <a:rPr lang="en-US" altLang="ko-KR" sz="2200" b="1" dirty="0">
                <a:solidFill>
                  <a:srgbClr val="00A23B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~ 10</a:t>
            </a:r>
            <a:r>
              <a:rPr lang="ko-KR" altLang="en-US" sz="2200" b="1" dirty="0">
                <a:solidFill>
                  <a:srgbClr val="00A23B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일 걸리던 배송 지연 문제 해결</a:t>
            </a:r>
            <a:endParaRPr lang="en-US" altLang="ko-KR" sz="2200" b="1" dirty="0">
              <a:solidFill>
                <a:srgbClr val="00A23B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8D4C7EEA-0D6B-BB02-8E89-0748FF3E8520}"/>
              </a:ext>
            </a:extLst>
          </p:cNvPr>
          <p:cNvSpPr txBox="1"/>
          <p:nvPr/>
        </p:nvSpPr>
        <p:spPr>
          <a:xfrm>
            <a:off x="9205466" y="6405288"/>
            <a:ext cx="27308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rgbClr val="00A23B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기존 고객에 등급을 부여해 혜택 지급</a:t>
            </a:r>
            <a:r>
              <a:rPr lang="en-US" altLang="ko-KR" sz="2200" b="1" dirty="0">
                <a:solidFill>
                  <a:srgbClr val="00A23B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2200" b="1" dirty="0">
                <a:solidFill>
                  <a:srgbClr val="00A23B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불량품 최소화</a:t>
            </a:r>
            <a:endParaRPr lang="en-US" altLang="ko-KR" sz="2200" b="1" dirty="0">
              <a:solidFill>
                <a:srgbClr val="00A23B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ADC084EA-A86B-3D4D-9751-845F415F92EE}"/>
              </a:ext>
            </a:extLst>
          </p:cNvPr>
          <p:cNvSpPr txBox="1"/>
          <p:nvPr/>
        </p:nvSpPr>
        <p:spPr>
          <a:xfrm>
            <a:off x="5368533" y="6306534"/>
            <a:ext cx="30363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rgbClr val="00A23B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옥수수 전분</a:t>
            </a:r>
            <a:r>
              <a:rPr lang="en-US" altLang="ko-KR" sz="2200" b="1" dirty="0">
                <a:solidFill>
                  <a:srgbClr val="00A23B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2200" b="1" dirty="0">
                <a:solidFill>
                  <a:srgbClr val="00A23B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녹말</a:t>
            </a:r>
            <a:r>
              <a:rPr lang="en-US" altLang="ko-KR" sz="2200" b="1" dirty="0">
                <a:solidFill>
                  <a:srgbClr val="00A23B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2200" b="1" dirty="0">
                <a:solidFill>
                  <a:srgbClr val="00A23B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등 천연재료 대체</a:t>
            </a:r>
            <a:r>
              <a:rPr lang="en-US" altLang="ko-KR" sz="2200" b="1" dirty="0">
                <a:solidFill>
                  <a:srgbClr val="00A23B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</a:p>
          <a:p>
            <a:r>
              <a:rPr lang="en-US" altLang="ko-KR" sz="2200" b="1" dirty="0">
                <a:solidFill>
                  <a:srgbClr val="00A23B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r>
              <a:rPr lang="ko-KR" altLang="en-US" sz="2200" b="1" dirty="0">
                <a:solidFill>
                  <a:srgbClr val="00A23B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회 용품 단계적 졸업</a:t>
            </a:r>
            <a:endParaRPr lang="en-US" altLang="ko-KR" sz="2200" b="1" dirty="0">
              <a:solidFill>
                <a:srgbClr val="00A23B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3401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34000" y="0"/>
            <a:ext cx="12954000" cy="10401300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sp>
        <p:nvSpPr>
          <p:cNvPr id="6" name="Object 2">
            <a:extLst>
              <a:ext uri="{FF2B5EF4-FFF2-40B4-BE49-F238E27FC236}">
                <a16:creationId xmlns:a16="http://schemas.microsoft.com/office/drawing/2014/main" id="{B5E7FD93-43C5-4644-AD87-895D8B8E1706}"/>
              </a:ext>
            </a:extLst>
          </p:cNvPr>
          <p:cNvSpPr txBox="1"/>
          <p:nvPr/>
        </p:nvSpPr>
        <p:spPr>
          <a:xfrm>
            <a:off x="6980484" y="4152900"/>
            <a:ext cx="14647160" cy="345311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2900" kern="0" spc="-800" dirty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Q </a:t>
            </a:r>
            <a:r>
              <a:rPr lang="en-US" sz="9600" kern="0" spc="-600" dirty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&amp;</a:t>
            </a:r>
            <a:r>
              <a:rPr lang="en-US" sz="12900" kern="0" spc="-800" dirty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 A</a:t>
            </a:r>
            <a:endParaRPr lang="en-US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BEFC21E3-64F0-4CE6-AA71-DF5CAB64914E}"/>
              </a:ext>
            </a:extLst>
          </p:cNvPr>
          <p:cNvSpPr txBox="1"/>
          <p:nvPr/>
        </p:nvSpPr>
        <p:spPr>
          <a:xfrm>
            <a:off x="6980484" y="6743700"/>
            <a:ext cx="14895238" cy="2882541"/>
          </a:xfrm>
          <a:prstGeom prst="rect">
            <a:avLst/>
          </a:prstGeom>
          <a:noFill/>
        </p:spPr>
        <p:txBody>
          <a:bodyPr wrap="square" rtlCol="0"/>
          <a:lstStyle/>
          <a:p>
            <a:pPr marL="72000" algn="just"/>
            <a:r>
              <a:rPr lang="ko-KR" altLang="en-US" sz="6000" kern="0" spc="-700" dirty="0">
                <a:solidFill>
                  <a:srgbClr val="FFEF83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카페24 써라운드" pitchFamily="2" charset="-127"/>
              </a:rPr>
              <a:t>발표 내용에 관해</a:t>
            </a:r>
            <a:endParaRPr lang="en-US" altLang="ko-KR" sz="6000" kern="0" spc="-700" dirty="0">
              <a:solidFill>
                <a:srgbClr val="FFEF83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카페24 써라운드" pitchFamily="2" charset="-127"/>
            </a:endParaRPr>
          </a:p>
          <a:p>
            <a:pPr marL="72000" algn="just"/>
            <a:r>
              <a:rPr lang="ko-KR" altLang="en-US" sz="6000" kern="0" spc="-700" dirty="0">
                <a:solidFill>
                  <a:srgbClr val="FFEF83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카페24 써라운드" pitchFamily="2" charset="-127"/>
              </a:rPr>
              <a:t>궁금한 점이 있으시다면</a:t>
            </a:r>
            <a:endParaRPr lang="en-US" altLang="ko-KR" sz="6000" kern="0" spc="-700" dirty="0">
              <a:solidFill>
                <a:srgbClr val="FFEF83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카페24 써라운드" pitchFamily="2" charset="-127"/>
            </a:endParaRPr>
          </a:p>
          <a:p>
            <a:pPr marL="72000" algn="just"/>
            <a:r>
              <a:rPr lang="ko-KR" altLang="en-US" sz="6000" kern="0" spc="-700" dirty="0">
                <a:solidFill>
                  <a:srgbClr val="FFEF83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카페24 써라운드" pitchFamily="2" charset="-127"/>
              </a:rPr>
              <a:t>자유롭게 질문 해주세요 </a:t>
            </a:r>
            <a:r>
              <a:rPr lang="en-US" altLang="ko-KR" sz="6000" kern="0" spc="-700" dirty="0">
                <a:solidFill>
                  <a:srgbClr val="FFEF83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카페24 써라운드" pitchFamily="2" charset="-127"/>
                <a:sym typeface="Wingdings" panose="05000000000000000000" pitchFamily="2" charset="2"/>
              </a:rPr>
              <a:t> </a:t>
            </a:r>
            <a:endParaRPr lang="en-US" sz="6000" dirty="0">
              <a:latin typeface="여기어때 잘난체 OTF" panose="020B0600000101010101" pitchFamily="34" charset="-127"/>
              <a:ea typeface="여기어때 잘난체 OTF" panose="020B0600000101010101" pitchFamily="34" charset="-127"/>
              <a:cs typeface="카페24 써라운드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6385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9503" y="-204567"/>
            <a:ext cx="18447006" cy="10696134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pic>
        <p:nvPicPr>
          <p:cNvPr id="25" name="Object 5">
            <a:extLst>
              <a:ext uri="{FF2B5EF4-FFF2-40B4-BE49-F238E27FC236}">
                <a16:creationId xmlns:a16="http://schemas.microsoft.com/office/drawing/2014/main" id="{CA934256-63EB-4FA7-B0C1-14DB64DE708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72521" y="5906985"/>
            <a:ext cx="771479" cy="1280000"/>
          </a:xfrm>
          <a:prstGeom prst="rect">
            <a:avLst/>
          </a:prstGeom>
        </p:spPr>
      </p:pic>
      <p:sp>
        <p:nvSpPr>
          <p:cNvPr id="26" name="Object 2">
            <a:extLst>
              <a:ext uri="{FF2B5EF4-FFF2-40B4-BE49-F238E27FC236}">
                <a16:creationId xmlns:a16="http://schemas.microsoft.com/office/drawing/2014/main" id="{C24805AF-7C3B-4E6E-BE72-21C1F97909FF}"/>
              </a:ext>
            </a:extLst>
          </p:cNvPr>
          <p:cNvSpPr txBox="1"/>
          <p:nvPr/>
        </p:nvSpPr>
        <p:spPr>
          <a:xfrm>
            <a:off x="3581400" y="4381500"/>
            <a:ext cx="10779399" cy="216548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9200" kern="0" spc="-100" dirty="0">
                <a:solidFill>
                  <a:srgbClr val="F2F2F2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카페24 써라운드" pitchFamily="2" charset="-127"/>
              </a:rPr>
              <a:t>감사합니다</a:t>
            </a:r>
            <a:r>
              <a:rPr lang="en-US" altLang="ko-KR" sz="9200" kern="0" spc="-100" dirty="0">
                <a:solidFill>
                  <a:srgbClr val="F2F2F2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카페24 써라운드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82784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1001">
            <a:extLst>
              <a:ext uri="{FF2B5EF4-FFF2-40B4-BE49-F238E27FC236}">
                <a16:creationId xmlns:a16="http://schemas.microsoft.com/office/drawing/2014/main" id="{7DB24B69-3971-4C83-9397-F2961D452CBE}"/>
              </a:ext>
            </a:extLst>
          </p:cNvPr>
          <p:cNvGrpSpPr/>
          <p:nvPr/>
        </p:nvGrpSpPr>
        <p:grpSpPr>
          <a:xfrm>
            <a:off x="596623" y="3537263"/>
            <a:ext cx="17094754" cy="2935800"/>
            <a:chOff x="596623" y="3537263"/>
            <a:chExt cx="17094754" cy="2935800"/>
          </a:xfrm>
        </p:grpSpPr>
        <p:grpSp>
          <p:nvGrpSpPr>
            <p:cNvPr id="11" name="그룹 1002">
              <a:extLst>
                <a:ext uri="{FF2B5EF4-FFF2-40B4-BE49-F238E27FC236}">
                  <a16:creationId xmlns:a16="http://schemas.microsoft.com/office/drawing/2014/main" id="{308F10F5-4745-4658-9658-043F71040BEF}"/>
                </a:ext>
              </a:extLst>
            </p:cNvPr>
            <p:cNvGrpSpPr/>
            <p:nvPr/>
          </p:nvGrpSpPr>
          <p:grpSpPr>
            <a:xfrm>
              <a:off x="989479" y="3537263"/>
              <a:ext cx="2935800" cy="2935800"/>
              <a:chOff x="989479" y="3537263"/>
              <a:chExt cx="2935800" cy="2935800"/>
            </a:xfrm>
          </p:grpSpPr>
          <p:pic>
            <p:nvPicPr>
              <p:cNvPr id="32" name="Object 6">
                <a:extLst>
                  <a:ext uri="{FF2B5EF4-FFF2-40B4-BE49-F238E27FC236}">
                    <a16:creationId xmlns:a16="http://schemas.microsoft.com/office/drawing/2014/main" id="{742CB3F2-FC58-481B-813E-636BE662B8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89479" y="3537263"/>
                <a:ext cx="2935800" cy="2935800"/>
              </a:xfrm>
              <a:prstGeom prst="rect">
                <a:avLst/>
              </a:prstGeom>
            </p:spPr>
          </p:pic>
        </p:grpSp>
        <p:grpSp>
          <p:nvGrpSpPr>
            <p:cNvPr id="12" name="그룹 1003">
              <a:extLst>
                <a:ext uri="{FF2B5EF4-FFF2-40B4-BE49-F238E27FC236}">
                  <a16:creationId xmlns:a16="http://schemas.microsoft.com/office/drawing/2014/main" id="{B8541B2A-6C50-49E4-84B0-4FF46327E222}"/>
                </a:ext>
              </a:extLst>
            </p:cNvPr>
            <p:cNvGrpSpPr/>
            <p:nvPr/>
          </p:nvGrpSpPr>
          <p:grpSpPr>
            <a:xfrm>
              <a:off x="3663670" y="3537263"/>
              <a:ext cx="2935800" cy="2935800"/>
              <a:chOff x="3663670" y="3537263"/>
              <a:chExt cx="2935800" cy="2935800"/>
            </a:xfrm>
          </p:grpSpPr>
          <p:pic>
            <p:nvPicPr>
              <p:cNvPr id="31" name="Object 9">
                <a:extLst>
                  <a:ext uri="{FF2B5EF4-FFF2-40B4-BE49-F238E27FC236}">
                    <a16:creationId xmlns:a16="http://schemas.microsoft.com/office/drawing/2014/main" id="{C4D2B03F-DE0D-43B7-8B1D-A697768DBE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663670" y="3537263"/>
                <a:ext cx="2935800" cy="2935800"/>
              </a:xfrm>
              <a:prstGeom prst="rect">
                <a:avLst/>
              </a:prstGeom>
            </p:spPr>
          </p:pic>
        </p:grpSp>
        <p:grpSp>
          <p:nvGrpSpPr>
            <p:cNvPr id="13" name="그룹 1004">
              <a:extLst>
                <a:ext uri="{FF2B5EF4-FFF2-40B4-BE49-F238E27FC236}">
                  <a16:creationId xmlns:a16="http://schemas.microsoft.com/office/drawing/2014/main" id="{3F1CA30B-1FCD-48FD-8ABB-1091714CBB40}"/>
                </a:ext>
              </a:extLst>
            </p:cNvPr>
            <p:cNvGrpSpPr/>
            <p:nvPr/>
          </p:nvGrpSpPr>
          <p:grpSpPr>
            <a:xfrm>
              <a:off x="6337861" y="3537263"/>
              <a:ext cx="2935800" cy="2935800"/>
              <a:chOff x="6337861" y="3537263"/>
              <a:chExt cx="2935800" cy="2935800"/>
            </a:xfrm>
          </p:grpSpPr>
          <p:pic>
            <p:nvPicPr>
              <p:cNvPr id="30" name="Object 12">
                <a:extLst>
                  <a:ext uri="{FF2B5EF4-FFF2-40B4-BE49-F238E27FC236}">
                    <a16:creationId xmlns:a16="http://schemas.microsoft.com/office/drawing/2014/main" id="{B03FD641-440B-4327-9090-E9A43AAF35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337861" y="3537263"/>
                <a:ext cx="2935800" cy="2935800"/>
              </a:xfrm>
              <a:prstGeom prst="rect">
                <a:avLst/>
              </a:prstGeom>
            </p:spPr>
          </p:pic>
        </p:grpSp>
        <p:grpSp>
          <p:nvGrpSpPr>
            <p:cNvPr id="15" name="그룹 1005">
              <a:extLst>
                <a:ext uri="{FF2B5EF4-FFF2-40B4-BE49-F238E27FC236}">
                  <a16:creationId xmlns:a16="http://schemas.microsoft.com/office/drawing/2014/main" id="{98CBB3C5-F64C-44F2-9B64-0E4A648196D7}"/>
                </a:ext>
              </a:extLst>
            </p:cNvPr>
            <p:cNvGrpSpPr/>
            <p:nvPr/>
          </p:nvGrpSpPr>
          <p:grpSpPr>
            <a:xfrm>
              <a:off x="9012053" y="3537263"/>
              <a:ext cx="2935800" cy="2935800"/>
              <a:chOff x="9012053" y="3537263"/>
              <a:chExt cx="2935800" cy="2935800"/>
            </a:xfrm>
          </p:grpSpPr>
          <p:pic>
            <p:nvPicPr>
              <p:cNvPr id="29" name="Object 15">
                <a:extLst>
                  <a:ext uri="{FF2B5EF4-FFF2-40B4-BE49-F238E27FC236}">
                    <a16:creationId xmlns:a16="http://schemas.microsoft.com/office/drawing/2014/main" id="{3080F523-967D-4F46-BD98-D12C98B221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012053" y="3537263"/>
                <a:ext cx="2935800" cy="2935800"/>
              </a:xfrm>
              <a:prstGeom prst="rect">
                <a:avLst/>
              </a:prstGeom>
            </p:spPr>
          </p:pic>
        </p:grpSp>
        <p:grpSp>
          <p:nvGrpSpPr>
            <p:cNvPr id="16" name="그룹 1006">
              <a:extLst>
                <a:ext uri="{FF2B5EF4-FFF2-40B4-BE49-F238E27FC236}">
                  <a16:creationId xmlns:a16="http://schemas.microsoft.com/office/drawing/2014/main" id="{CD87420C-E9D6-4F6B-B766-AF59C6189504}"/>
                </a:ext>
              </a:extLst>
            </p:cNvPr>
            <p:cNvGrpSpPr/>
            <p:nvPr/>
          </p:nvGrpSpPr>
          <p:grpSpPr>
            <a:xfrm>
              <a:off x="11686244" y="3537263"/>
              <a:ext cx="2935800" cy="2935800"/>
              <a:chOff x="11686244" y="3537263"/>
              <a:chExt cx="2935800" cy="2935800"/>
            </a:xfrm>
          </p:grpSpPr>
          <p:pic>
            <p:nvPicPr>
              <p:cNvPr id="28" name="Object 18">
                <a:extLst>
                  <a:ext uri="{FF2B5EF4-FFF2-40B4-BE49-F238E27FC236}">
                    <a16:creationId xmlns:a16="http://schemas.microsoft.com/office/drawing/2014/main" id="{77F2E00F-82F6-4978-8863-50C712E30E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686244" y="3537263"/>
                <a:ext cx="2935800" cy="2935800"/>
              </a:xfrm>
              <a:prstGeom prst="rect">
                <a:avLst/>
              </a:prstGeom>
            </p:spPr>
          </p:pic>
        </p:grpSp>
        <p:grpSp>
          <p:nvGrpSpPr>
            <p:cNvPr id="20" name="그룹 1007">
              <a:extLst>
                <a:ext uri="{FF2B5EF4-FFF2-40B4-BE49-F238E27FC236}">
                  <a16:creationId xmlns:a16="http://schemas.microsoft.com/office/drawing/2014/main" id="{6AF0A7C5-A928-4BCF-9B82-B38D8EB24DBB}"/>
                </a:ext>
              </a:extLst>
            </p:cNvPr>
            <p:cNvGrpSpPr/>
            <p:nvPr/>
          </p:nvGrpSpPr>
          <p:grpSpPr>
            <a:xfrm>
              <a:off x="14360435" y="3537263"/>
              <a:ext cx="2935800" cy="2935800"/>
              <a:chOff x="14360435" y="3537263"/>
              <a:chExt cx="2935800" cy="2935800"/>
            </a:xfrm>
          </p:grpSpPr>
          <p:pic>
            <p:nvPicPr>
              <p:cNvPr id="27" name="Object 21">
                <a:extLst>
                  <a:ext uri="{FF2B5EF4-FFF2-40B4-BE49-F238E27FC236}">
                    <a16:creationId xmlns:a16="http://schemas.microsoft.com/office/drawing/2014/main" id="{5E30C110-1023-4A4A-B501-993779A528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360435" y="3537263"/>
                <a:ext cx="2935800" cy="2935800"/>
              </a:xfrm>
              <a:prstGeom prst="rect">
                <a:avLst/>
              </a:prstGeom>
            </p:spPr>
          </p:pic>
        </p:grpSp>
        <p:sp>
          <p:nvSpPr>
            <p:cNvPr id="21" name="Object 24">
              <a:extLst>
                <a:ext uri="{FF2B5EF4-FFF2-40B4-BE49-F238E27FC236}">
                  <a16:creationId xmlns:a16="http://schemas.microsoft.com/office/drawing/2014/main" id="{E437051B-EE8E-4C0E-B505-343410E473DC}"/>
                </a:ext>
              </a:extLst>
            </p:cNvPr>
            <p:cNvSpPr txBox="1"/>
            <p:nvPr/>
          </p:nvSpPr>
          <p:spPr>
            <a:xfrm>
              <a:off x="3273304" y="4684784"/>
              <a:ext cx="3662581" cy="1112695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altLang="ko-KR" sz="2000" kern="0" spc="-100" dirty="0">
                  <a:solidFill>
                    <a:srgbClr val="35363A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  <a:cs typeface="S-Core Dream 6 Bold" pitchFamily="34" charset="0"/>
                </a:rPr>
                <a:t>2. </a:t>
              </a:r>
              <a:r>
                <a:rPr lang="ko-KR" altLang="en-US" sz="2000" kern="0" spc="-100" dirty="0">
                  <a:solidFill>
                    <a:srgbClr val="35363A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  <a:cs typeface="S-Core Dream 6 Bold" pitchFamily="34" charset="0"/>
                </a:rPr>
                <a:t>추진 배경 수립</a:t>
              </a:r>
              <a:r>
                <a:rPr lang="en-US" altLang="ko-KR" sz="2000" kern="0" spc="-100" dirty="0">
                  <a:solidFill>
                    <a:srgbClr val="35363A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  <a:cs typeface="S-Core Dream 6 Bold" pitchFamily="34" charset="0"/>
                </a:rPr>
                <a:t> </a:t>
              </a:r>
              <a:endParaRPr lang="en-US" sz="2000" kern="0" spc="-100" dirty="0">
                <a:solidFill>
                  <a:srgbClr val="35363A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S-Core Dream 6 Bold" pitchFamily="34" charset="0"/>
              </a:endParaRPr>
            </a:p>
          </p:txBody>
        </p:sp>
        <p:sp>
          <p:nvSpPr>
            <p:cNvPr id="22" name="Object 25">
              <a:extLst>
                <a:ext uri="{FF2B5EF4-FFF2-40B4-BE49-F238E27FC236}">
                  <a16:creationId xmlns:a16="http://schemas.microsoft.com/office/drawing/2014/main" id="{B2749DC2-8C72-4B62-95DA-8309195E053E}"/>
                </a:ext>
              </a:extLst>
            </p:cNvPr>
            <p:cNvSpPr txBox="1"/>
            <p:nvPr/>
          </p:nvSpPr>
          <p:spPr>
            <a:xfrm>
              <a:off x="5982329" y="4676400"/>
              <a:ext cx="3662581" cy="725760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altLang="ko-KR" sz="2000" kern="0" spc="-100" dirty="0">
                  <a:solidFill>
                    <a:srgbClr val="35363A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3. </a:t>
              </a:r>
              <a:r>
                <a:rPr lang="ko-KR" altLang="en-US" sz="2000" kern="0" spc="-100" dirty="0">
                  <a:solidFill>
                    <a:srgbClr val="35363A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현상 파악 및 </a:t>
              </a:r>
              <a:endParaRPr lang="en-US" altLang="ko-KR" sz="2000" kern="0" spc="-100" dirty="0">
                <a:solidFill>
                  <a:srgbClr val="35363A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  <a:p>
              <a:pPr algn="ctr"/>
              <a:r>
                <a:rPr lang="ko-KR" altLang="en-US" sz="2000" kern="0" spc="-100" dirty="0">
                  <a:solidFill>
                    <a:srgbClr val="35363A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목표 설정</a:t>
              </a:r>
              <a:endParaRPr lang="en-US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23" name="Object 26">
              <a:extLst>
                <a:ext uri="{FF2B5EF4-FFF2-40B4-BE49-F238E27FC236}">
                  <a16:creationId xmlns:a16="http://schemas.microsoft.com/office/drawing/2014/main" id="{3019C05E-880A-41AB-B565-FF71EDAED6BD}"/>
                </a:ext>
              </a:extLst>
            </p:cNvPr>
            <p:cNvSpPr txBox="1"/>
            <p:nvPr/>
          </p:nvSpPr>
          <p:spPr>
            <a:xfrm>
              <a:off x="8591966" y="4684784"/>
              <a:ext cx="3662581" cy="725760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altLang="ko-KR" sz="2000" dirty="0"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4. </a:t>
              </a:r>
              <a:r>
                <a:rPr lang="ko-KR" altLang="en-US" sz="2000" dirty="0"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잠재 인자 도출</a:t>
              </a:r>
              <a:r>
                <a:rPr lang="en-US" altLang="ko-KR" sz="2000" dirty="0"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 </a:t>
              </a:r>
            </a:p>
          </p:txBody>
        </p:sp>
        <p:sp>
          <p:nvSpPr>
            <p:cNvPr id="24" name="Object 27">
              <a:extLst>
                <a:ext uri="{FF2B5EF4-FFF2-40B4-BE49-F238E27FC236}">
                  <a16:creationId xmlns:a16="http://schemas.microsoft.com/office/drawing/2014/main" id="{0A5B664D-3FF8-4D43-8ACD-A5C6A6FCA544}"/>
                </a:ext>
              </a:extLst>
            </p:cNvPr>
            <p:cNvSpPr txBox="1"/>
            <p:nvPr/>
          </p:nvSpPr>
          <p:spPr>
            <a:xfrm>
              <a:off x="11300991" y="4693168"/>
              <a:ext cx="3662581" cy="725760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altLang="ko-KR" sz="2000" kern="0" spc="-100" dirty="0">
                  <a:solidFill>
                    <a:srgbClr val="35363A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5. </a:t>
              </a:r>
              <a:r>
                <a:rPr lang="ko-KR" altLang="en-US" sz="2000" kern="0" spc="-100" dirty="0">
                  <a:solidFill>
                    <a:srgbClr val="35363A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결과 및 기대효과 </a:t>
              </a:r>
              <a:endParaRPr lang="en-US" altLang="ko-KR" sz="2000" kern="0" spc="-100" dirty="0">
                <a:solidFill>
                  <a:srgbClr val="35363A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25" name="Object 28">
              <a:extLst>
                <a:ext uri="{FF2B5EF4-FFF2-40B4-BE49-F238E27FC236}">
                  <a16:creationId xmlns:a16="http://schemas.microsoft.com/office/drawing/2014/main" id="{B5BD931D-4C68-4C5B-B65A-210DBDC2E1DA}"/>
                </a:ext>
              </a:extLst>
            </p:cNvPr>
            <p:cNvSpPr txBox="1"/>
            <p:nvPr/>
          </p:nvSpPr>
          <p:spPr>
            <a:xfrm>
              <a:off x="14028796" y="4676400"/>
              <a:ext cx="3662581" cy="62856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altLang="ko-KR" sz="2000" dirty="0" err="1"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QnA</a:t>
              </a:r>
              <a:endParaRPr lang="en-US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26" name="Object 29">
              <a:extLst>
                <a:ext uri="{FF2B5EF4-FFF2-40B4-BE49-F238E27FC236}">
                  <a16:creationId xmlns:a16="http://schemas.microsoft.com/office/drawing/2014/main" id="{F15099B0-3B2C-4685-ABD9-56EF93338C37}"/>
                </a:ext>
              </a:extLst>
            </p:cNvPr>
            <p:cNvSpPr txBox="1"/>
            <p:nvPr/>
          </p:nvSpPr>
          <p:spPr>
            <a:xfrm>
              <a:off x="596623" y="4684784"/>
              <a:ext cx="3662581" cy="1158869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altLang="ko-KR" sz="2000" dirty="0"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1. </a:t>
              </a:r>
              <a:r>
                <a:rPr lang="ko-KR" altLang="en-US" sz="2000" dirty="0"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과제 정의</a:t>
              </a:r>
              <a:endParaRPr lang="en-US" altLang="ko-KR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sp>
        <p:nvSpPr>
          <p:cNvPr id="33" name="Object 2">
            <a:extLst>
              <a:ext uri="{FF2B5EF4-FFF2-40B4-BE49-F238E27FC236}">
                <a16:creationId xmlns:a16="http://schemas.microsoft.com/office/drawing/2014/main" id="{C2568A79-BF1F-4E2E-916D-04DAABF863FD}"/>
              </a:ext>
            </a:extLst>
          </p:cNvPr>
          <p:cNvSpPr txBox="1"/>
          <p:nvPr/>
        </p:nvSpPr>
        <p:spPr>
          <a:xfrm>
            <a:off x="566845" y="419100"/>
            <a:ext cx="3781067" cy="44443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000" dirty="0">
                <a:solidFill>
                  <a:srgbClr val="35363A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Jalnan OTF" pitchFamily="34" charset="0"/>
              </a:rPr>
              <a:t>INDEX</a:t>
            </a:r>
            <a:endParaRPr lang="en-US" sz="40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3932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447006" cy="10696134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sp>
        <p:nvSpPr>
          <p:cNvPr id="6" name="Object 5">
            <a:extLst>
              <a:ext uri="{FF2B5EF4-FFF2-40B4-BE49-F238E27FC236}">
                <a16:creationId xmlns:a16="http://schemas.microsoft.com/office/drawing/2014/main" id="{7E6B2890-EEB4-4557-9522-284A83BC7CAA}"/>
              </a:ext>
            </a:extLst>
          </p:cNvPr>
          <p:cNvSpPr txBox="1"/>
          <p:nvPr/>
        </p:nvSpPr>
        <p:spPr>
          <a:xfrm>
            <a:off x="1295400" y="2504185"/>
            <a:ext cx="11216813" cy="63816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1000" kern="0" spc="-2100" dirty="0">
                <a:solidFill>
                  <a:srgbClr val="FFFFFF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Noto Sans CJK KR Bold" pitchFamily="34" charset="0"/>
              </a:rPr>
              <a:t>01</a:t>
            </a:r>
            <a:endParaRPr lang="en-US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7" name="Object 13">
            <a:extLst>
              <a:ext uri="{FF2B5EF4-FFF2-40B4-BE49-F238E27FC236}">
                <a16:creationId xmlns:a16="http://schemas.microsoft.com/office/drawing/2014/main" id="{8B38B682-2E21-414D-9D46-4E8158ED29ED}"/>
              </a:ext>
            </a:extLst>
          </p:cNvPr>
          <p:cNvSpPr txBox="1"/>
          <p:nvPr/>
        </p:nvSpPr>
        <p:spPr>
          <a:xfrm>
            <a:off x="9620663" y="4389775"/>
            <a:ext cx="10396857" cy="15074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96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과제 정의</a:t>
            </a:r>
            <a:endParaRPr lang="en-US" sz="96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11" name="Object 15">
            <a:extLst>
              <a:ext uri="{FF2B5EF4-FFF2-40B4-BE49-F238E27FC236}">
                <a16:creationId xmlns:a16="http://schemas.microsoft.com/office/drawing/2014/main" id="{2ADCA167-E8BC-4654-8611-00A5CF4BA5C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94731" y="6286500"/>
            <a:ext cx="6931238" cy="5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6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1001">
            <a:extLst>
              <a:ext uri="{FF2B5EF4-FFF2-40B4-BE49-F238E27FC236}">
                <a16:creationId xmlns:a16="http://schemas.microsoft.com/office/drawing/2014/main" id="{DE0DD3B6-B140-03B3-94C4-A088DE9DC1F9}"/>
              </a:ext>
            </a:extLst>
          </p:cNvPr>
          <p:cNvGrpSpPr/>
          <p:nvPr/>
        </p:nvGrpSpPr>
        <p:grpSpPr>
          <a:xfrm>
            <a:off x="-159006" y="-218634"/>
            <a:ext cx="18447006" cy="10696134"/>
            <a:chOff x="-159006" y="-218634"/>
            <a:chExt cx="18728944" cy="3345318"/>
          </a:xfrm>
        </p:grpSpPr>
        <p:pic>
          <p:nvPicPr>
            <p:cNvPr id="9" name="Object 2">
              <a:extLst>
                <a:ext uri="{FF2B5EF4-FFF2-40B4-BE49-F238E27FC236}">
                  <a16:creationId xmlns:a16="http://schemas.microsoft.com/office/drawing/2014/main" id="{5BF9583D-196D-6FD3-6470-CF3C82E51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0111" y="800100"/>
            <a:ext cx="16556522" cy="8620124"/>
            <a:chOff x="900372" y="842319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385342" y="-3471967"/>
              <a:ext cx="33114286" cy="1724761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0372" y="842319"/>
              <a:ext cx="16556522" cy="8620124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26B99AE-E3B7-4558-BA3F-7C23A44215CE}"/>
              </a:ext>
            </a:extLst>
          </p:cNvPr>
          <p:cNvSpPr txBox="1"/>
          <p:nvPr/>
        </p:nvSpPr>
        <p:spPr>
          <a:xfrm>
            <a:off x="1416744" y="1109296"/>
            <a:ext cx="7543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1. </a:t>
            </a:r>
            <a:r>
              <a:rPr lang="ko-KR" altLang="en-US" sz="5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과제 정의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6ABB55-A953-3F79-5DDB-6935498FCEB8}"/>
              </a:ext>
            </a:extLst>
          </p:cNvPr>
          <p:cNvSpPr txBox="1"/>
          <p:nvPr/>
        </p:nvSpPr>
        <p:spPr>
          <a:xfrm>
            <a:off x="1416744" y="2537207"/>
            <a:ext cx="15118656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 dirty="0"/>
              <a:t>비즈니스 시나리오</a:t>
            </a:r>
          </a:p>
          <a:p>
            <a:pPr marL="514350" indent="-514350">
              <a:buAutoNum type="arabicPeriod"/>
            </a:pPr>
            <a:endParaRPr lang="en-US" altLang="ko-KR" sz="3200" dirty="0"/>
          </a:p>
          <a:p>
            <a:r>
              <a:rPr lang="ko-KR" altLang="en-US" sz="3200" dirty="0"/>
              <a:t>배송지연으로 인한 고객의 소리가 급증</a:t>
            </a:r>
            <a:r>
              <a:rPr lang="en-US" altLang="ko-KR" sz="32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DA6817-6376-F734-B9F1-3A890B0F2DBD}"/>
              </a:ext>
            </a:extLst>
          </p:cNvPr>
          <p:cNvSpPr txBox="1"/>
          <p:nvPr/>
        </p:nvSpPr>
        <p:spPr>
          <a:xfrm>
            <a:off x="1416744" y="4499964"/>
            <a:ext cx="130612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인 가구의 증가와 음식 배달 문화의 활성화에 코로나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19 </a:t>
            </a:r>
            <a:r>
              <a:rPr lang="ko-KR" alt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팬데믹까지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겹쳐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식당이나 소매점에서 포장음식을 판매해야 하는 경우가 늘고 있다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또한 배송서비스 전문 대행업체들의 등장으로 포장음식관련 수입이 늘고 이에 식품 포장재에 대한 수요도 증가하고 있다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2400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사는 식품 포장 용기를 납품하는 회사이다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18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년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19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년을 기점으로 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사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S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사의 편의점과 협약을 맺어 크게 성장하고 있으며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P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사의 주요 수익 구조는 온라인판매</a:t>
            </a:r>
            <a:endParaRPr lang="ko-KR" altLang="en-US" sz="2400" b="0" dirty="0">
              <a:effectLst/>
            </a:endParaRPr>
          </a:p>
          <a:p>
            <a:br>
              <a:rPr lang="ko-KR" altLang="en-US" sz="2400" dirty="0"/>
            </a:br>
            <a:endParaRPr lang="ko-KR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3777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3c8a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447006" cy="10696134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sp>
        <p:nvSpPr>
          <p:cNvPr id="6" name="Object 5">
            <a:extLst>
              <a:ext uri="{FF2B5EF4-FFF2-40B4-BE49-F238E27FC236}">
                <a16:creationId xmlns:a16="http://schemas.microsoft.com/office/drawing/2014/main" id="{7E6B2890-EEB4-4557-9522-284A83BC7CAA}"/>
              </a:ext>
            </a:extLst>
          </p:cNvPr>
          <p:cNvSpPr txBox="1"/>
          <p:nvPr/>
        </p:nvSpPr>
        <p:spPr>
          <a:xfrm>
            <a:off x="1295400" y="2504185"/>
            <a:ext cx="11216813" cy="63816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1000" kern="0" spc="-2100" dirty="0">
                <a:solidFill>
                  <a:srgbClr val="FFFFFF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Noto Sans CJK KR Bold" pitchFamily="34" charset="0"/>
              </a:rPr>
              <a:t>02</a:t>
            </a:r>
            <a:endParaRPr lang="en-US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7" name="Object 13">
            <a:extLst>
              <a:ext uri="{FF2B5EF4-FFF2-40B4-BE49-F238E27FC236}">
                <a16:creationId xmlns:a16="http://schemas.microsoft.com/office/drawing/2014/main" id="{8B38B682-2E21-414D-9D46-4E8158ED29ED}"/>
              </a:ext>
            </a:extLst>
          </p:cNvPr>
          <p:cNvSpPr txBox="1"/>
          <p:nvPr/>
        </p:nvSpPr>
        <p:spPr>
          <a:xfrm>
            <a:off x="9620663" y="4389775"/>
            <a:ext cx="10396857" cy="15074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96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추진 배경 수립</a:t>
            </a:r>
            <a:endParaRPr lang="en-US" sz="96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11" name="Object 15">
            <a:extLst>
              <a:ext uri="{FF2B5EF4-FFF2-40B4-BE49-F238E27FC236}">
                <a16:creationId xmlns:a16="http://schemas.microsoft.com/office/drawing/2014/main" id="{2ADCA167-E8BC-4654-8611-00A5CF4BA5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94731" y="6286500"/>
            <a:ext cx="6931238" cy="579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51739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1001">
            <a:extLst>
              <a:ext uri="{FF2B5EF4-FFF2-40B4-BE49-F238E27FC236}">
                <a16:creationId xmlns:a16="http://schemas.microsoft.com/office/drawing/2014/main" id="{DE0DD3B6-B140-03B3-94C4-A088DE9DC1F9}"/>
              </a:ext>
            </a:extLst>
          </p:cNvPr>
          <p:cNvGrpSpPr/>
          <p:nvPr/>
        </p:nvGrpSpPr>
        <p:grpSpPr>
          <a:xfrm>
            <a:off x="-159006" y="-218634"/>
            <a:ext cx="18447006" cy="10696134"/>
            <a:chOff x="-159006" y="-218634"/>
            <a:chExt cx="18728944" cy="3345318"/>
          </a:xfrm>
        </p:grpSpPr>
        <p:pic>
          <p:nvPicPr>
            <p:cNvPr id="9" name="Object 2">
              <a:extLst>
                <a:ext uri="{FF2B5EF4-FFF2-40B4-BE49-F238E27FC236}">
                  <a16:creationId xmlns:a16="http://schemas.microsoft.com/office/drawing/2014/main" id="{5BF9583D-196D-6FD3-6470-CF3C82E51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0111" y="800100"/>
            <a:ext cx="16556522" cy="8620124"/>
            <a:chOff x="900372" y="842319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385342" y="-3471967"/>
              <a:ext cx="33114286" cy="1724761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0372" y="842319"/>
              <a:ext cx="16556522" cy="8620124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26B99AE-E3B7-4558-BA3F-7C23A44215CE}"/>
              </a:ext>
            </a:extLst>
          </p:cNvPr>
          <p:cNvSpPr txBox="1"/>
          <p:nvPr/>
        </p:nvSpPr>
        <p:spPr>
          <a:xfrm>
            <a:off x="1416744" y="1109296"/>
            <a:ext cx="7543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2. </a:t>
            </a:r>
            <a:r>
              <a:rPr lang="ko-KR" altLang="en-US" sz="5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추진 배경 수립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6ABB55-A953-3F79-5DDB-6935498FCEB8}"/>
              </a:ext>
            </a:extLst>
          </p:cNvPr>
          <p:cNvSpPr txBox="1"/>
          <p:nvPr/>
        </p:nvSpPr>
        <p:spPr>
          <a:xfrm>
            <a:off x="1416744" y="2537207"/>
            <a:ext cx="1656413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/>
              <a:t>1.</a:t>
            </a:r>
            <a:r>
              <a:rPr lang="ko-KR" altLang="en-US" sz="4000" dirty="0"/>
              <a:t>배송 지연 문제로 인한 </a:t>
            </a:r>
            <a:r>
              <a:rPr lang="en-US" altLang="ko-KR" sz="4000" dirty="0"/>
              <a:t>VOC </a:t>
            </a:r>
            <a:r>
              <a:rPr lang="ko-KR" altLang="en-US" sz="4000" dirty="0"/>
              <a:t>증가</a:t>
            </a:r>
            <a:r>
              <a:rPr lang="en-US" altLang="ko-KR" sz="4000" dirty="0"/>
              <a:t>.</a:t>
            </a:r>
          </a:p>
          <a:p>
            <a:endParaRPr lang="en-US" altLang="ko-KR" sz="3200" dirty="0"/>
          </a:p>
          <a:p>
            <a:r>
              <a:rPr lang="ko-KR" altLang="en-US" sz="3200" dirty="0"/>
              <a:t>배송지연으로 인한 고객의 소리가 급증</a:t>
            </a:r>
            <a:r>
              <a:rPr lang="en-US" altLang="ko-KR" sz="3200" dirty="0"/>
              <a:t>.</a:t>
            </a:r>
          </a:p>
        </p:txBody>
      </p:sp>
      <p:pic>
        <p:nvPicPr>
          <p:cNvPr id="3076" name="Picture 4" descr="온라인 패션 편집숍 소비자 23.2%, 피해 경험…배송지연 多">
            <a:extLst>
              <a:ext uri="{FF2B5EF4-FFF2-40B4-BE49-F238E27FC236}">
                <a16:creationId xmlns:a16="http://schemas.microsoft.com/office/drawing/2014/main" id="{00FC547D-DCE1-2FF3-87DE-3672D88C9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11" y="5121813"/>
            <a:ext cx="9328202" cy="3656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속도 전쟁에 3주 지연 웬말? 허점투성이 티몬 배송 보상제">
            <a:extLst>
              <a:ext uri="{FF2B5EF4-FFF2-40B4-BE49-F238E27FC236}">
                <a16:creationId xmlns:a16="http://schemas.microsoft.com/office/drawing/2014/main" id="{6A1831BC-76DB-387C-B26B-7FE1D4604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177" y="1628548"/>
            <a:ext cx="7029903" cy="702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59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1001">
            <a:extLst>
              <a:ext uri="{FF2B5EF4-FFF2-40B4-BE49-F238E27FC236}">
                <a16:creationId xmlns:a16="http://schemas.microsoft.com/office/drawing/2014/main" id="{DE0DD3B6-B140-03B3-94C4-A088DE9DC1F9}"/>
              </a:ext>
            </a:extLst>
          </p:cNvPr>
          <p:cNvGrpSpPr/>
          <p:nvPr/>
        </p:nvGrpSpPr>
        <p:grpSpPr>
          <a:xfrm>
            <a:off x="-159006" y="-218634"/>
            <a:ext cx="18447006" cy="10696134"/>
            <a:chOff x="-159006" y="-218634"/>
            <a:chExt cx="18728944" cy="3345318"/>
          </a:xfrm>
        </p:grpSpPr>
        <p:pic>
          <p:nvPicPr>
            <p:cNvPr id="9" name="Object 2">
              <a:extLst>
                <a:ext uri="{FF2B5EF4-FFF2-40B4-BE49-F238E27FC236}">
                  <a16:creationId xmlns:a16="http://schemas.microsoft.com/office/drawing/2014/main" id="{5BF9583D-196D-6FD3-6470-CF3C82E51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0111" y="833435"/>
            <a:ext cx="16556522" cy="8620124"/>
            <a:chOff x="900372" y="842319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385342" y="-3471967"/>
              <a:ext cx="33114286" cy="1724761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0372" y="842319"/>
              <a:ext cx="16556522" cy="8620124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26B99AE-E3B7-4558-BA3F-7C23A44215CE}"/>
              </a:ext>
            </a:extLst>
          </p:cNvPr>
          <p:cNvSpPr txBox="1"/>
          <p:nvPr/>
        </p:nvSpPr>
        <p:spPr>
          <a:xfrm>
            <a:off x="1416744" y="1109296"/>
            <a:ext cx="7543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2. </a:t>
            </a:r>
            <a:r>
              <a:rPr lang="ko-KR" altLang="en-US" sz="5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추진 배경 수립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6ABB55-A953-3F79-5DDB-6935498FCEB8}"/>
              </a:ext>
            </a:extLst>
          </p:cNvPr>
          <p:cNvSpPr txBox="1"/>
          <p:nvPr/>
        </p:nvSpPr>
        <p:spPr>
          <a:xfrm>
            <a:off x="1710129" y="2399918"/>
            <a:ext cx="869491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수 많은 경쟁업체와의 경쟁으로 자사의 월별 매출액 </a:t>
            </a:r>
            <a:endParaRPr lang="en-US" altLang="ko-KR" sz="2800" dirty="0"/>
          </a:p>
          <a:p>
            <a:r>
              <a:rPr lang="ko-KR" altLang="en-US" sz="2800" dirty="0"/>
              <a:t>증가율 </a:t>
            </a:r>
            <a:r>
              <a:rPr lang="en-US" altLang="ko-KR" sz="2800" dirty="0"/>
              <a:t>25%, 19%, 9%</a:t>
            </a:r>
            <a:r>
              <a:rPr lang="ko-KR" altLang="en-US" sz="2800" dirty="0"/>
              <a:t>로 점점 낮아짐</a:t>
            </a:r>
            <a:r>
              <a:rPr lang="en-US" altLang="ko-KR" sz="2800" dirty="0"/>
              <a:t>.</a:t>
            </a: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CA3610AC-96AC-17E5-60B1-7232B28314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8302186"/>
              </p:ext>
            </p:extLst>
          </p:nvPr>
        </p:nvGraphicFramePr>
        <p:xfrm>
          <a:off x="9246780" y="3346405"/>
          <a:ext cx="8182409" cy="54549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1026" name="Picture 2" descr="유통업체 경쟁력 순위 매겨보니-GS25 ＞ 쿠팡 ＞ CU·이베이 ...">
            <a:extLst>
              <a:ext uri="{FF2B5EF4-FFF2-40B4-BE49-F238E27FC236}">
                <a16:creationId xmlns:a16="http://schemas.microsoft.com/office/drawing/2014/main" id="{DB5A5DE4-4692-8D82-E67C-8BAF3C83E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416" y="3686053"/>
            <a:ext cx="7580584" cy="501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61632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447006" cy="10696134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sp>
        <p:nvSpPr>
          <p:cNvPr id="6" name="Object 5">
            <a:extLst>
              <a:ext uri="{FF2B5EF4-FFF2-40B4-BE49-F238E27FC236}">
                <a16:creationId xmlns:a16="http://schemas.microsoft.com/office/drawing/2014/main" id="{7E6B2890-EEB4-4557-9522-284A83BC7CAA}"/>
              </a:ext>
            </a:extLst>
          </p:cNvPr>
          <p:cNvSpPr txBox="1"/>
          <p:nvPr/>
        </p:nvSpPr>
        <p:spPr>
          <a:xfrm>
            <a:off x="1295400" y="2504185"/>
            <a:ext cx="11216813" cy="63816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1000" kern="0" spc="-2100" dirty="0">
                <a:solidFill>
                  <a:srgbClr val="FFFFFF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Noto Sans CJK KR Bold" pitchFamily="34" charset="0"/>
              </a:rPr>
              <a:t>03</a:t>
            </a:r>
          </a:p>
          <a:p>
            <a:pPr algn="just"/>
            <a:endParaRPr lang="en-US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7" name="Object 13">
            <a:extLst>
              <a:ext uri="{FF2B5EF4-FFF2-40B4-BE49-F238E27FC236}">
                <a16:creationId xmlns:a16="http://schemas.microsoft.com/office/drawing/2014/main" id="{8B38B682-2E21-414D-9D46-4E8158ED29ED}"/>
              </a:ext>
            </a:extLst>
          </p:cNvPr>
          <p:cNvSpPr txBox="1"/>
          <p:nvPr/>
        </p:nvSpPr>
        <p:spPr>
          <a:xfrm>
            <a:off x="7320495" y="3189041"/>
            <a:ext cx="11082657" cy="15074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96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현상 파악 및 </a:t>
            </a:r>
            <a:endParaRPr lang="en-US" altLang="ko-KR" sz="96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just"/>
            <a:r>
              <a:rPr lang="ko-KR" altLang="en-US" sz="96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목표</a:t>
            </a:r>
            <a:r>
              <a:rPr lang="en-US" altLang="ko-KR" sz="96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altLang="en-US" sz="96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설정</a:t>
            </a:r>
            <a:endParaRPr lang="en-US" sz="96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11" name="Object 15">
            <a:extLst>
              <a:ext uri="{FF2B5EF4-FFF2-40B4-BE49-F238E27FC236}">
                <a16:creationId xmlns:a16="http://schemas.microsoft.com/office/drawing/2014/main" id="{2ADCA167-E8BC-4654-8611-00A5CF4BA5C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7600" y="6057900"/>
            <a:ext cx="9982200" cy="8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53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001">
            <a:extLst>
              <a:ext uri="{FF2B5EF4-FFF2-40B4-BE49-F238E27FC236}">
                <a16:creationId xmlns:a16="http://schemas.microsoft.com/office/drawing/2014/main" id="{50BBF51D-AE6D-023E-838C-75E3B7DBA71A}"/>
              </a:ext>
            </a:extLst>
          </p:cNvPr>
          <p:cNvGrpSpPr/>
          <p:nvPr/>
        </p:nvGrpSpPr>
        <p:grpSpPr>
          <a:xfrm>
            <a:off x="-159006" y="-218634"/>
            <a:ext cx="18447006" cy="10696134"/>
            <a:chOff x="-159006" y="-218634"/>
            <a:chExt cx="18728944" cy="3345318"/>
          </a:xfrm>
        </p:grpSpPr>
        <p:pic>
          <p:nvPicPr>
            <p:cNvPr id="16" name="Object 2">
              <a:extLst>
                <a:ext uri="{FF2B5EF4-FFF2-40B4-BE49-F238E27FC236}">
                  <a16:creationId xmlns:a16="http://schemas.microsoft.com/office/drawing/2014/main" id="{242D4366-7E5D-F5C0-D0E9-4650D82B9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7351677" y="-3480310"/>
            <a:ext cx="33114286" cy="17247619"/>
            <a:chOff x="-7385342" y="-3471967"/>
            <a:chExt cx="33114286" cy="172476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385342" y="-3471967"/>
              <a:ext cx="33114286" cy="1724761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0372" y="842319"/>
              <a:ext cx="16556522" cy="862012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99460" y="7395479"/>
            <a:ext cx="2672906" cy="64880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768533" y="7395479"/>
            <a:ext cx="2431994" cy="64880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798605" y="7210087"/>
            <a:ext cx="1657091" cy="34266"/>
            <a:chOff x="10798605" y="7210087"/>
            <a:chExt cx="1657091" cy="3426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10798605" y="7210087"/>
              <a:ext cx="1657091" cy="3426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693929" y="7210087"/>
            <a:ext cx="1657091" cy="34266"/>
            <a:chOff x="13693929" y="7210087"/>
            <a:chExt cx="1657091" cy="3426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13693929" y="7210087"/>
              <a:ext cx="1657091" cy="3426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636573" y="6466294"/>
            <a:ext cx="597496" cy="776241"/>
            <a:chOff x="15636573" y="6466294"/>
            <a:chExt cx="597496" cy="77624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636573" y="6466294"/>
              <a:ext cx="597496" cy="77624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651006" y="6466777"/>
            <a:ext cx="771861" cy="775275"/>
            <a:chOff x="12651006" y="6466777"/>
            <a:chExt cx="771861" cy="77527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651006" y="6466777"/>
              <a:ext cx="771861" cy="77527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712107" y="6463939"/>
            <a:ext cx="860004" cy="780952"/>
            <a:chOff x="9712107" y="6463939"/>
            <a:chExt cx="860004" cy="78095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12107" y="6463939"/>
              <a:ext cx="860004" cy="780952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D874AE7-9587-45A1-ACA7-B223FF6D9EAA}"/>
              </a:ext>
            </a:extLst>
          </p:cNvPr>
          <p:cNvSpPr txBox="1"/>
          <p:nvPr/>
        </p:nvSpPr>
        <p:spPr>
          <a:xfrm>
            <a:off x="11408139" y="2372622"/>
            <a:ext cx="5999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endParaRPr lang="en-US" altLang="ko-KR" sz="240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endParaRPr lang="en-US" altLang="ko-KR" sz="240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C0F406-E673-44F8-A85F-6AAE3E4C472C}"/>
              </a:ext>
            </a:extLst>
          </p:cNvPr>
          <p:cNvSpPr txBox="1"/>
          <p:nvPr/>
        </p:nvSpPr>
        <p:spPr>
          <a:xfrm>
            <a:off x="1547567" y="1292416"/>
            <a:ext cx="78597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3. </a:t>
            </a:r>
            <a:r>
              <a:rPr lang="ko-KR" altLang="en-US" sz="5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현상파악 및 목표설정</a:t>
            </a:r>
          </a:p>
        </p:txBody>
      </p:sp>
      <p:graphicFrame>
        <p:nvGraphicFramePr>
          <p:cNvPr id="33" name="차트 32">
            <a:extLst>
              <a:ext uri="{FF2B5EF4-FFF2-40B4-BE49-F238E27FC236}">
                <a16:creationId xmlns:a16="http://schemas.microsoft.com/office/drawing/2014/main" id="{09908C85-DF7D-9FAE-3560-408AC73913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2519982"/>
              </p:ext>
            </p:extLst>
          </p:nvPr>
        </p:nvGraphicFramePr>
        <p:xfrm>
          <a:off x="7807186" y="2529556"/>
          <a:ext cx="9478746" cy="5772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F577B9A-8765-CB05-DB36-18FC51809CDE}"/>
              </a:ext>
            </a:extLst>
          </p:cNvPr>
          <p:cNvSpPr txBox="1"/>
          <p:nvPr/>
        </p:nvSpPr>
        <p:spPr>
          <a:xfrm>
            <a:off x="1409985" y="3707705"/>
            <a:ext cx="66984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- </a:t>
            </a:r>
            <a:r>
              <a:rPr lang="ko-KR" altLang="en-US" sz="3600" dirty="0"/>
              <a:t>배송시간 지연 문제 분석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en-US" altLang="ko-KR" sz="3600" dirty="0"/>
              <a:t>4</a:t>
            </a:r>
            <a:r>
              <a:rPr lang="ko-KR" altLang="en-US" sz="3600" dirty="0"/>
              <a:t>일이 가장 많았고</a:t>
            </a:r>
            <a:r>
              <a:rPr lang="en-US" altLang="ko-KR" sz="3600" dirty="0"/>
              <a:t>, 6</a:t>
            </a:r>
            <a:r>
              <a:rPr lang="ko-KR" altLang="en-US" sz="3600" dirty="0"/>
              <a:t>일 </a:t>
            </a:r>
            <a:r>
              <a:rPr lang="en-US" altLang="ko-KR" sz="3600" dirty="0"/>
              <a:t>, 9</a:t>
            </a:r>
            <a:r>
              <a:rPr lang="ko-KR" altLang="en-US" sz="3600" dirty="0"/>
              <a:t>일 순으로 </a:t>
            </a:r>
            <a:endParaRPr lang="en-US" altLang="ko-KR" sz="3600" dirty="0"/>
          </a:p>
          <a:p>
            <a:r>
              <a:rPr lang="ko-KR" altLang="en-US" sz="3600" dirty="0"/>
              <a:t>많았다</a:t>
            </a:r>
            <a:r>
              <a:rPr lang="en-US" altLang="ko-KR" sz="3600" dirty="0"/>
              <a:t>. </a:t>
            </a:r>
            <a:r>
              <a:rPr lang="ko-KR" altLang="en-US" sz="3600" dirty="0"/>
              <a:t>반면에 하루나 이틀만에 </a:t>
            </a:r>
            <a:endParaRPr lang="en-US" altLang="ko-KR" sz="3600" dirty="0"/>
          </a:p>
          <a:p>
            <a:r>
              <a:rPr lang="ko-KR" altLang="en-US" sz="3600" dirty="0"/>
              <a:t>배송된 것은 매우 적었다</a:t>
            </a:r>
            <a:r>
              <a:rPr lang="en-US" altLang="ko-KR" sz="3600" dirty="0"/>
              <a:t>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20679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" val="7d6e3f58-56df-4ab5-b129-53383da3f79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621460"/>
  <p:tag name="COORDINATETYPE" val="pixel"/>
  <p:tag name="UIELEMENTTYPENAME" val="DDP"/>
  <p:tag name="UIELEMENTUNIQUENAME" val="bc3b6549-ffec-4cb1-be03-acbcb6bd1d4d"/>
  <p:tag name="UIELEMENTDISPLAYNAME" val="Slide_bc3b6549-ffec-4cb1-be03-acbcb6bd1d4d"/>
  <p:tag name="MAPSERVICEURL" val="/7d6e3f58-56df-4ab5-b129-53383da3f795/SlideImages/bc3b6549-ffec-4cb1-be03-acbcb6bd1d4d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bc3b6549-ffec-4cb1-be03-acbcb6bd1d4d"/>
  <p:tag name="USETILE" val="false"/>
  <p:tag name="ZOOMABLE" val="true"/>
  <p:tag name="PANNABLE" val="true"/>
  <p:tag name="ZOOMLIMIT" val="false"/>
  <p:tag name="MAPWIDTH" val="1920"/>
  <p:tag name="MAPHEIGHT" val="108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669459"/>
  <p:tag name="COORDINATETYPE" val="pixel"/>
  <p:tag name="UIELEMENTTYPENAME" val="DDP"/>
  <p:tag name="UIELEMENTUNIQUENAME" val="3c8a1d40-4dde-4818-abf0-cd89c59b54c9"/>
  <p:tag name="UIELEMENTDISPLAYNAME" val="Slide_3c8a1d40-4dde-4818-abf0-cd89c59b54c9"/>
  <p:tag name="MAPSERVICEURL" val="/7d6e3f58-56df-4ab5-b129-53383da3f795/SlideImages/3c8a1d40-4dde-4818-abf0-cd89c59b54c9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3c8a1d40-4dde-4818-abf0-cd89c59b54c9"/>
  <p:tag name="USETILE" val="false"/>
  <p:tag name="ZOOMABLE" val="true"/>
  <p:tag name="PANNABLE" val="true"/>
  <p:tag name="ZOOMLIMIT" val="false"/>
  <p:tag name="MAPWIDTH" val="1920"/>
  <p:tag name="MAPHEIGHT" val="108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621460"/>
  <p:tag name="COORDINATETYPE" val="pixel"/>
  <p:tag name="UIELEMENTTYPENAME" val="DDP"/>
  <p:tag name="UIELEMENTUNIQUENAME" val="bc3b6549-ffec-4cb1-be03-acbcb6bd1d4d"/>
  <p:tag name="UIELEMENTDISPLAYNAME" val="Slide_bc3b6549-ffec-4cb1-be03-acbcb6bd1d4d"/>
  <p:tag name="MAPSERVICEURL" val="/7d6e3f58-56df-4ab5-b129-53383da3f795/SlideImages/bc3b6549-ffec-4cb1-be03-acbcb6bd1d4d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bc3b6549-ffec-4cb1-be03-acbcb6bd1d4d"/>
  <p:tag name="USETILE" val="false"/>
  <p:tag name="ZOOMABLE" val="true"/>
  <p:tag name="PANNABLE" val="true"/>
  <p:tag name="ZOOMLIMIT" val="false"/>
  <p:tag name="MAPWIDTH" val="1920"/>
  <p:tag name="MAPHEIGHT" val="108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621460"/>
  <p:tag name="COORDINATETYPE" val="pixel"/>
  <p:tag name="UIELEMENTTYPENAME" val="DDP"/>
  <p:tag name="UIELEMENTUNIQUENAME" val="bc3b6549-ffec-4cb1-be03-acbcb6bd1d4d"/>
  <p:tag name="UIELEMENTDISPLAYNAME" val="Slide_bc3b6549-ffec-4cb1-be03-acbcb6bd1d4d"/>
  <p:tag name="MAPSERVICEURL" val="/7d6e3f58-56df-4ab5-b129-53383da3f795/SlideImages/bc3b6549-ffec-4cb1-be03-acbcb6bd1d4d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bc3b6549-ffec-4cb1-be03-acbcb6bd1d4d"/>
  <p:tag name="USETILE" val="false"/>
  <p:tag name="ZOOMABLE" val="true"/>
  <p:tag name="PANNABLE" val="true"/>
  <p:tag name="ZOOMLIMIT" val="false"/>
  <p:tag name="MAPWIDTH" val="1920"/>
  <p:tag name="MAPHEIGHT" val="108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622826"/>
  <p:tag name="COORDINATETYPE" val="pixel"/>
  <p:tag name="UIELEMENTTYPENAME" val="DDP"/>
  <p:tag name="UIELEMENTUNIQUENAME" val="29add6bd-d524-4511-8b33-9a96dc8e41b1"/>
  <p:tag name="UIELEMENTDISPLAYNAME" val="Slide_29add6bd-d524-4511-8b33-9a96dc8e41b1"/>
  <p:tag name="MAPSERVICEURL" val="/7d6e3f58-56df-4ab5-b129-53383da3f795/SlideImages/29add6bd-d524-4511-8b33-9a96dc8e41b1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29add6bd-d524-4511-8b33-9a96dc8e41b1"/>
  <p:tag name="PREVSLIDE" val="d326c012-5edc-42d4-83d9-359f1050e776"/>
  <p:tag name="USETILE" val="false"/>
  <p:tag name="ZOOMABLE" val="true"/>
  <p:tag name="PANNABLE" val="true"/>
  <p:tag name="ZOOMLIMIT" val="false"/>
  <p:tag name="MAPWIDTH" val="1920"/>
  <p:tag name="MAPHEIGHT" val="108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622826"/>
  <p:tag name="COORDINATETYPE" val="pixel"/>
  <p:tag name="UIELEMENTTYPENAME" val="DDP"/>
  <p:tag name="UIELEMENTUNIQUENAME" val="29add6bd-d524-4511-8b33-9a96dc8e41b1"/>
  <p:tag name="UIELEMENTDISPLAYNAME" val="Slide_29add6bd-d524-4511-8b33-9a96dc8e41b1"/>
  <p:tag name="MAPSERVICEURL" val="/7d6e3f58-56df-4ab5-b129-53383da3f795/SlideImages/29add6bd-d524-4511-8b33-9a96dc8e41b1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29add6bd-d524-4511-8b33-9a96dc8e41b1"/>
  <p:tag name="PREVSLIDE" val="d326c012-5edc-42d4-83d9-359f1050e776"/>
  <p:tag name="USETILE" val="false"/>
  <p:tag name="ZOOMABLE" val="true"/>
  <p:tag name="PANNABLE" val="true"/>
  <p:tag name="ZOOMLIMIT" val="false"/>
  <p:tag name="MAPWIDTH" val="1920"/>
  <p:tag name="MAPHEIGHT" val="108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622826"/>
  <p:tag name="COORDINATETYPE" val="pixel"/>
  <p:tag name="UIELEMENTTYPENAME" val="DDP"/>
  <p:tag name="UIELEMENTUNIQUENAME" val="29add6bd-d524-4511-8b33-9a96dc8e41b1"/>
  <p:tag name="UIELEMENTDISPLAYNAME" val="Slide_29add6bd-d524-4511-8b33-9a96dc8e41b1"/>
  <p:tag name="MAPSERVICEURL" val="/7d6e3f58-56df-4ab5-b129-53383da3f795/SlideImages/29add6bd-d524-4511-8b33-9a96dc8e41b1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29add6bd-d524-4511-8b33-9a96dc8e41b1"/>
  <p:tag name="PREVSLIDE" val="d326c012-5edc-42d4-83d9-359f1050e776"/>
  <p:tag name="USETILE" val="false"/>
  <p:tag name="ZOOMABLE" val="true"/>
  <p:tag name="PANNABLE" val="true"/>
  <p:tag name="ZOOMLIMIT" val="false"/>
  <p:tag name="MAPWIDTH" val="1920"/>
  <p:tag name="MAPHEIGHT" val="108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622826"/>
  <p:tag name="COORDINATETYPE" val="pixel"/>
  <p:tag name="UIELEMENTTYPENAME" val="DDP"/>
  <p:tag name="UIELEMENTUNIQUENAME" val="29add6bd-d524-4511-8b33-9a96dc8e41b1"/>
  <p:tag name="UIELEMENTDISPLAYNAME" val="Slide_29add6bd-d524-4511-8b33-9a96dc8e41b1"/>
  <p:tag name="MAPSERVICEURL" val="/7d6e3f58-56df-4ab5-b129-53383da3f795/SlideImages/29add6bd-d524-4511-8b33-9a96dc8e41b1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29add6bd-d524-4511-8b33-9a96dc8e41b1"/>
  <p:tag name="PREVSLIDE" val="d326c012-5edc-42d4-83d9-359f1050e776"/>
  <p:tag name="USETILE" val="false"/>
  <p:tag name="ZOOMABLE" val="true"/>
  <p:tag name="PANNABLE" val="true"/>
  <p:tag name="ZOOMLIMIT" val="false"/>
  <p:tag name="MAPWIDTH" val="1920"/>
  <p:tag name="MAPHEIGHT" val="108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420</Words>
  <Application>Microsoft Office PowerPoint</Application>
  <PresentationFormat>사용자 지정</PresentationFormat>
  <Paragraphs>84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Jalnan OTF</vt:lpstr>
      <vt:lpstr>S-Core Dream 5 Medium</vt:lpstr>
      <vt:lpstr>맑은 고딕</vt:lpstr>
      <vt:lpstr>에스코어 드림 6 Bold</vt:lpstr>
      <vt:lpstr>여기어때 잘난체 OTF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상범</cp:lastModifiedBy>
  <cp:revision>386</cp:revision>
  <dcterms:created xsi:type="dcterms:W3CDTF">2021-09-08T16:14:31Z</dcterms:created>
  <dcterms:modified xsi:type="dcterms:W3CDTF">2022-10-13T14:30:50Z</dcterms:modified>
</cp:coreProperties>
</file>