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webextensions/webextension1.xml" ContentType="application/vnd.ms-office.webextension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39" r:id="rId3"/>
    <p:sldId id="261" r:id="rId4"/>
    <p:sldId id="344" r:id="rId5"/>
    <p:sldId id="337" r:id="rId6"/>
    <p:sldId id="341" r:id="rId7"/>
    <p:sldId id="266" r:id="rId8"/>
    <p:sldId id="349" r:id="rId9"/>
    <p:sldId id="350" r:id="rId10"/>
    <p:sldId id="271" r:id="rId11"/>
    <p:sldId id="272" r:id="rId12"/>
    <p:sldId id="334" r:id="rId13"/>
    <p:sldId id="347" r:id="rId14"/>
    <p:sldId id="360" r:id="rId15"/>
    <p:sldId id="358" r:id="rId16"/>
    <p:sldId id="359" r:id="rId17"/>
    <p:sldId id="353" r:id="rId18"/>
    <p:sldId id="355" r:id="rId19"/>
    <p:sldId id="354" r:id="rId20"/>
    <p:sldId id="356" r:id="rId21"/>
    <p:sldId id="277" r:id="rId22"/>
    <p:sldId id="346" r:id="rId23"/>
    <p:sldId id="340" r:id="rId24"/>
    <p:sldId id="278" r:id="rId25"/>
    <p:sldId id="281" r:id="rId26"/>
    <p:sldId id="282" r:id="rId27"/>
    <p:sldId id="285" r:id="rId28"/>
    <p:sldId id="283" r:id="rId29"/>
    <p:sldId id="286" r:id="rId30"/>
    <p:sldId id="288" r:id="rId31"/>
    <p:sldId id="343" r:id="rId32"/>
  </p:sldIdLst>
  <p:sldSz cx="18288000" cy="10287000"/>
  <p:notesSz cx="10287000" cy="18288000"/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A20402CF-13BD-4EE9-8039-83789A5C7D8A}">
          <p14:sldIdLst>
            <p14:sldId id="256"/>
            <p14:sldId id="339"/>
            <p14:sldId id="261"/>
            <p14:sldId id="344"/>
            <p14:sldId id="337"/>
            <p14:sldId id="341"/>
            <p14:sldId id="266"/>
            <p14:sldId id="349"/>
            <p14:sldId id="350"/>
            <p14:sldId id="271"/>
            <p14:sldId id="272"/>
            <p14:sldId id="334"/>
            <p14:sldId id="347"/>
            <p14:sldId id="360"/>
            <p14:sldId id="358"/>
            <p14:sldId id="359"/>
            <p14:sldId id="353"/>
            <p14:sldId id="355"/>
            <p14:sldId id="354"/>
            <p14:sldId id="356"/>
            <p14:sldId id="277"/>
            <p14:sldId id="346"/>
            <p14:sldId id="340"/>
            <p14:sldId id="278"/>
            <p14:sldId id="281"/>
            <p14:sldId id="282"/>
            <p14:sldId id="285"/>
            <p14:sldId id="283"/>
            <p14:sldId id="286"/>
            <p14:sldId id="288"/>
            <p14:sldId id="343"/>
          </p14:sldIdLst>
        </p14:section>
        <p14:section name="Sub Link Slides" id="{3225145E-51BE-41E2-92B9-8CE1277878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JNdggV5I4n+FgEa0vjzw58NelH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C CONET" initials="DC" lastIdx="2" clrIdx="0">
    <p:extLst>
      <p:ext uri="{19B8F6BF-5375-455C-9EA6-DF929625EA0E}">
        <p15:presenceInfo xmlns:p15="http://schemas.microsoft.com/office/powerpoint/2012/main" userId="DMC CO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EF83"/>
    <a:srgbClr val="558ED5"/>
    <a:srgbClr val="FFFFFF"/>
    <a:srgbClr val="D1DEBE"/>
    <a:srgbClr val="9BBB59"/>
    <a:srgbClr val="25BC74"/>
    <a:srgbClr val="CCFFCC"/>
    <a:srgbClr val="006ECD"/>
    <a:srgbClr val="7D6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1AC3B-1FA2-4319-AC6A-F723EDC39097}">
  <a:tblStyle styleId="{9461AC3B-1FA2-4319-AC6A-F723EDC39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0613" autoAdjust="0"/>
  </p:normalViewPr>
  <p:slideViewPr>
    <p:cSldViewPr snapToGrid="0">
      <p:cViewPr varScale="1">
        <p:scale>
          <a:sx n="68" d="100"/>
          <a:sy n="68" d="100"/>
        </p:scale>
        <p:origin x="10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350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400" dirty="0"/>
              <a:t>연령대별 고객</a:t>
            </a:r>
            <a:endParaRPr lang="en-US" altLang="ko-KR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40대</c:v>
                </c:pt>
                <c:pt idx="1">
                  <c:v>30대</c:v>
                </c:pt>
                <c:pt idx="2">
                  <c:v>20대</c:v>
                </c:pt>
                <c:pt idx="3">
                  <c:v>50대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4141</c:v>
                </c:pt>
                <c:pt idx="1">
                  <c:v>1574</c:v>
                </c:pt>
                <c:pt idx="2">
                  <c:v>638</c:v>
                </c:pt>
                <c:pt idx="3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0-4C11-B932-A4BB1EB1AE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2043784"/>
        <c:axId val="472039848"/>
      </c:barChart>
      <c:catAx>
        <c:axId val="4720437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2039848"/>
        <c:crosses val="autoZero"/>
        <c:auto val="1"/>
        <c:lblAlgn val="ctr"/>
        <c:lblOffset val="50"/>
        <c:tickLblSkip val="1"/>
        <c:noMultiLvlLbl val="0"/>
      </c:catAx>
      <c:valAx>
        <c:axId val="47203984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2043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전국 </a:t>
            </a:r>
            <a:r>
              <a:rPr lang="en-US" altLang="ko-KR" sz="3200" dirty="0">
                <a:solidFill>
                  <a:schemeClr val="bg1"/>
                </a:solidFill>
              </a:rPr>
              <a:t>20</a:t>
            </a:r>
            <a:r>
              <a:rPr lang="ko-KR" altLang="en-US" sz="3200" dirty="0">
                <a:solidFill>
                  <a:schemeClr val="bg1"/>
                </a:solidFill>
              </a:rPr>
              <a:t>대</a:t>
            </a:r>
            <a:r>
              <a:rPr lang="en-US" altLang="ko-KR" sz="3200" dirty="0">
                <a:solidFill>
                  <a:schemeClr val="bg1"/>
                </a:solidFill>
              </a:rPr>
              <a:t>, 30</a:t>
            </a:r>
            <a:r>
              <a:rPr lang="ko-KR" altLang="en-US" sz="3200" dirty="0">
                <a:solidFill>
                  <a:schemeClr val="bg1"/>
                </a:solidFill>
              </a:rPr>
              <a:t>대 요식업 창업자 수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2355924283706075E-2"/>
          <c:y val="0.22196619629023087"/>
          <c:w val="0.9175732754795376"/>
          <c:h val="0.54465897745398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2016년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D5B68C-07DE-4F70-A457-6D4F724BFE60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D8AA6DB-2D90-42F2-B482-945A32A3F537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582</c:v>
                </c:pt>
                <c:pt idx="1">
                  <c:v>1565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CC-4136-BB0A-02377F1779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F5DE18-C080-489C-9DC4-F44CF4E6BA84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DCC-4136-BB0A-02377F17794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16804-4F6C-4464-905A-8BB5A2A8C733}" type="VALUE">
                      <a:rPr lang="en-US" altLang="ko-KR" smtClean="0"/>
                      <a:pPr/>
                      <a:t>[값]</a:t>
                    </a:fld>
                    <a:r>
                      <a:rPr lang="ko-KR" altLang="en-US"/>
                      <a:t>명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CC-4136-BB0A-02377F1779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20대</c:v>
                </c:pt>
                <c:pt idx="1">
                  <c:v>30대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1011</c:v>
                </c:pt>
                <c:pt idx="1">
                  <c:v>1886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CC-4136-BB0A-02377F1779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3571743"/>
        <c:axId val="143555103"/>
      </c:barChart>
      <c:catAx>
        <c:axId val="14357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55103"/>
        <c:crosses val="autoZero"/>
        <c:auto val="1"/>
        <c:lblAlgn val="ctr"/>
        <c:lblOffset val="100"/>
        <c:noMultiLvlLbl val="0"/>
      </c:catAx>
      <c:valAx>
        <c:axId val="14355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357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b="1" dirty="0">
                <a:solidFill>
                  <a:schemeClr val="bg1"/>
                </a:solidFill>
              </a:rPr>
              <a:t>모바일로 유입된 </a:t>
            </a:r>
            <a:r>
              <a:rPr lang="en-US" altLang="ko-KR" sz="3200" b="1" dirty="0">
                <a:solidFill>
                  <a:schemeClr val="bg1"/>
                </a:solidFill>
              </a:rPr>
              <a:t>20, 30</a:t>
            </a:r>
            <a:r>
              <a:rPr lang="ko-KR" altLang="en-US" sz="3200" b="1" dirty="0">
                <a:solidFill>
                  <a:schemeClr val="bg1"/>
                </a:solidFill>
              </a:rPr>
              <a:t>대 고객 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2378706968810282"/>
          <c:y val="0.18956847196771204"/>
          <c:w val="0.76394163352209299"/>
          <c:h val="0.6702813906092266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5-42B7-B75C-ECC5542CDF2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2018년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2922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15-42B7-B75C-ECC5542CDF2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2017년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모바일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4F-43DE-960E-CDFE92A482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67492063"/>
        <c:axId val="1467475007"/>
      </c:barChart>
      <c:catAx>
        <c:axId val="1467492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67475007"/>
        <c:crosses val="autoZero"/>
        <c:auto val="1"/>
        <c:lblAlgn val="ctr"/>
        <c:lblOffset val="100"/>
        <c:noMultiLvlLbl val="0"/>
      </c:catAx>
      <c:valAx>
        <c:axId val="14674750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6749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2800" dirty="0"/>
              <a:t>시</a:t>
            </a:r>
            <a:r>
              <a:rPr lang="en-US" altLang="ko-KR" sz="2800" dirty="0"/>
              <a:t>-</a:t>
            </a:r>
            <a:r>
              <a:rPr lang="ko-KR" altLang="en-US" sz="2800" dirty="0"/>
              <a:t>도 별 판매량</a:t>
            </a:r>
            <a:endParaRPr lang="en-US" altLang="ko-KR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경기도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6-4257-98CB-B259B839F3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부산광역시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6-4257-98CB-B259B839F3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서울특별시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56-4257-98CB-B259B839F3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경상남도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56-4257-98CB-B259B839F3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경상북도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56-4257-98CB-B259B839F30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대구광역시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56-4257-98CB-B259B839F30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강원도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수량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56-4257-98CB-B259B839F3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626352"/>
        <c:axId val="417627008"/>
      </c:barChart>
      <c:catAx>
        <c:axId val="41762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17627008"/>
        <c:crosses val="autoZero"/>
        <c:auto val="1"/>
        <c:lblAlgn val="ctr"/>
        <c:lblOffset val="100"/>
        <c:noMultiLvlLbl val="0"/>
      </c:catAx>
      <c:valAx>
        <c:axId val="41762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2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3200" dirty="0">
                <a:solidFill>
                  <a:schemeClr val="bg1"/>
                </a:solidFill>
              </a:rPr>
              <a:t>시도별 판매 </a:t>
            </a:r>
            <a:r>
              <a:rPr lang="ko-KR" altLang="en-US" sz="3200" dirty="0" err="1">
                <a:solidFill>
                  <a:schemeClr val="bg1"/>
                </a:solidFill>
              </a:rPr>
              <a:t>증감율</a:t>
            </a:r>
            <a:endParaRPr lang="ko-KR" sz="3200" dirty="0">
              <a:solidFill>
                <a:schemeClr val="bg1"/>
              </a:solidFill>
            </a:endParaRP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-2.6414452324409407E-3"/>
                  <c:y val="-2.24001956636513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18490.476190476191</c:v>
                </c:pt>
                <c:pt idx="1">
                  <c:v>18344.54545454546</c:v>
                </c:pt>
                <c:pt idx="2">
                  <c:v>17849.705882352941</c:v>
                </c:pt>
                <c:pt idx="3">
                  <c:v>19607.327586206891</c:v>
                </c:pt>
                <c:pt idx="4">
                  <c:v>17100</c:v>
                </c:pt>
                <c:pt idx="5">
                  <c:v>20213.21428571429</c:v>
                </c:pt>
                <c:pt idx="6">
                  <c:v>19484.34782608696</c:v>
                </c:pt>
                <c:pt idx="7">
                  <c:v>20120</c:v>
                </c:pt>
                <c:pt idx="8">
                  <c:v>16381.5625</c:v>
                </c:pt>
                <c:pt idx="9">
                  <c:v>20327.741935483871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0D-435E-B958-830E639AE5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8"/>
              <c:layout>
                <c:manualLayout>
                  <c:x val="1.9370598371233567E-2"/>
                  <c:y val="3.360029349547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BB0-435B-9F6D-2BA3A4D3923B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강원도</c:v>
                </c:pt>
                <c:pt idx="1">
                  <c:v>경상남도</c:v>
                </c:pt>
                <c:pt idx="2">
                  <c:v>경상북도</c:v>
                </c:pt>
                <c:pt idx="3">
                  <c:v>대전광역시</c:v>
                </c:pt>
                <c:pt idx="4">
                  <c:v>세종특별자치시</c:v>
                </c:pt>
                <c:pt idx="5">
                  <c:v>울산광역시</c:v>
                </c:pt>
                <c:pt idx="6">
                  <c:v>전라남도</c:v>
                </c:pt>
                <c:pt idx="7">
                  <c:v>제주특별자치도</c:v>
                </c:pt>
                <c:pt idx="8">
                  <c:v>충청남도</c:v>
                </c:pt>
                <c:pt idx="9">
                  <c:v>충청북도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14761.17601844735</c:v>
                </c:pt>
                <c:pt idx="1">
                  <c:v>15654.60820212376</c:v>
                </c:pt>
                <c:pt idx="2">
                  <c:v>15357.087438423639</c:v>
                </c:pt>
                <c:pt idx="3">
                  <c:v>14671.090742438129</c:v>
                </c:pt>
                <c:pt idx="4">
                  <c:v>13365.40909090909</c:v>
                </c:pt>
                <c:pt idx="5">
                  <c:v>15930.39487726788</c:v>
                </c:pt>
                <c:pt idx="6">
                  <c:v>16669.291716686679</c:v>
                </c:pt>
                <c:pt idx="7">
                  <c:v>14811.40401146132</c:v>
                </c:pt>
                <c:pt idx="8">
                  <c:v>14565.723630417009</c:v>
                </c:pt>
                <c:pt idx="9">
                  <c:v>14526.431718061671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0D-435E-B958-830E639AE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5907744"/>
        <c:axId val="1035893600"/>
      </c:barChart>
      <c:catAx>
        <c:axId val="10359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893600"/>
        <c:crosses val="autoZero"/>
        <c:auto val="1"/>
        <c:lblAlgn val="ctr"/>
        <c:lblOffset val="100"/>
        <c:noMultiLvlLbl val="0"/>
      </c:catAx>
      <c:valAx>
        <c:axId val="10358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590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ko-KR" sz="2800" b="1" dirty="0">
                <a:solidFill>
                  <a:schemeClr val="bg1"/>
                </a:solidFill>
              </a:rPr>
              <a:t>사의 고객의 소리</a:t>
            </a:r>
          </a:p>
        </c:rich>
      </c:tx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7452552327169049"/>
          <c:y val="0.27360648271506832"/>
          <c:w val="0.76068930248687139"/>
          <c:h val="0.566909195271425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유형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AC-4647-A65F-9A67E1969A38}"/>
              </c:ext>
            </c:extLst>
          </c:dPt>
          <c:dLbls>
            <c:dLbl>
              <c:idx val="0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DAC-4647-A65F-9A67E1969A3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배송지연</c:v>
                </c:pt>
                <c:pt idx="1">
                  <c:v>품질 불량</c:v>
                </c:pt>
                <c:pt idx="2">
                  <c:v>품절 취소</c:v>
                </c:pt>
                <c:pt idx="3">
                  <c:v>환불지연</c:v>
                </c:pt>
                <c:pt idx="4">
                  <c:v>연락지연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78.400000000000006</c:v>
                </c:pt>
                <c:pt idx="1">
                  <c:v>39.9</c:v>
                </c:pt>
                <c:pt idx="2">
                  <c:v>34.1</c:v>
                </c:pt>
                <c:pt idx="3">
                  <c:v>24.1</c:v>
                </c:pt>
                <c:pt idx="4">
                  <c:v>23.1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C-4647-A65F-9A67E1969A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34476104"/>
        <c:axId val="734471512"/>
      </c:barChart>
      <c:catAx>
        <c:axId val="7344761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1512"/>
        <c:crossesAt val="0"/>
        <c:auto val="1"/>
        <c:lblAlgn val="ctr"/>
        <c:lblOffset val="100"/>
        <c:noMultiLvlLbl val="0"/>
      </c:catAx>
      <c:valAx>
        <c:axId val="73447151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476104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사의 월별 매출액 증가율</a:t>
            </a:r>
          </a:p>
        </c:rich>
      </c:tx>
      <c:layout>
        <c:manualLayout>
          <c:xMode val="edge"/>
          <c:yMode val="edge"/>
          <c:x val="8.9827957936661207E-2"/>
          <c:y val="0"/>
        </c:manualLayout>
      </c:layout>
      <c:overlay val="0"/>
      <c:spPr>
        <a:solidFill>
          <a:schemeClr val="accent3">
            <a:lumMod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F-4664-A815-C6EE67265F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8F-4664-A815-C6EE67265F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매출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F-4664-A815-C6EE67265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49753480"/>
        <c:axId val="949751184"/>
      </c:barChart>
      <c:catAx>
        <c:axId val="949753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9751184"/>
        <c:crosses val="autoZero"/>
        <c:auto val="1"/>
        <c:lblAlgn val="ctr"/>
        <c:lblOffset val="100"/>
        <c:noMultiLvlLbl val="0"/>
      </c:catAx>
      <c:valAx>
        <c:axId val="94975118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75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53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29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918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6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711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6888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73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78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70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785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13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31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14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410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86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1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31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19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687a6318cf_0_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1687a6318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63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681eea3fcc_2_6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1681eea3fc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89;p1">
            <a:extLst>
              <a:ext uri="{FF2B5EF4-FFF2-40B4-BE49-F238E27FC236}">
                <a16:creationId xmlns:a16="http://schemas.microsoft.com/office/drawing/2014/main" id="{6216AF43-74C5-3469-2B0F-6AE28CA0B96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1;g1687a6318cf_0_0">
            <a:extLst>
              <a:ext uri="{FF2B5EF4-FFF2-40B4-BE49-F238E27FC236}">
                <a16:creationId xmlns:a16="http://schemas.microsoft.com/office/drawing/2014/main" id="{12B27A38-A8F7-4B2C-F5F9-800C500DB472}"/>
              </a:ext>
            </a:extLst>
          </p:cNvPr>
          <p:cNvGrpSpPr/>
          <p:nvPr userDrawn="1"/>
        </p:nvGrpSpPr>
        <p:grpSpPr>
          <a:xfrm>
            <a:off x="-7240332" y="-3416327"/>
            <a:ext cx="33114287" cy="17247619"/>
            <a:chOff x="-7378511" y="-3471967"/>
            <a:chExt cx="33114287" cy="17247619"/>
          </a:xfrm>
        </p:grpSpPr>
        <p:pic>
          <p:nvPicPr>
            <p:cNvPr id="4" name="Google Shape;202;g1687a6318cf_0_0">
              <a:extLst>
                <a:ext uri="{FF2B5EF4-FFF2-40B4-BE49-F238E27FC236}">
                  <a16:creationId xmlns:a16="http://schemas.microsoft.com/office/drawing/2014/main" id="{57125F33-C89B-37BD-810A-378FAD2EFC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7378511" y="-3471967"/>
              <a:ext cx="33114287" cy="172476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03;g1687a6318cf_0_0">
              <a:extLst>
                <a:ext uri="{FF2B5EF4-FFF2-40B4-BE49-F238E27FC236}">
                  <a16:creationId xmlns:a16="http://schemas.microsoft.com/office/drawing/2014/main" id="{3EDA7DBE-4127-F4C7-6C1C-95CCDB9630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27560" y="414938"/>
              <a:ext cx="16556523" cy="93458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chart" Target="../charts/char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microsoft.com/office/2011/relationships/webextension" Target="../webextensions/webextension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11" Type="http://schemas.openxmlformats.org/officeDocument/2006/relationships/chart" Target="../charts/chart4.xml"/><Relationship Id="rId5" Type="http://schemas.openxmlformats.org/officeDocument/2006/relationships/image" Target="../media/image14.png"/><Relationship Id="rId10" Type="http://schemas.openxmlformats.org/officeDocument/2006/relationships/chart" Target="../charts/chart3.xml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62000" y="139821"/>
            <a:ext cx="12329493" cy="107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기억해조</a:t>
            </a:r>
            <a:endParaRPr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62000" y="1103399"/>
            <a:ext cx="16536713" cy="218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0" dirty="0">
                <a:ln/>
                <a:solidFill>
                  <a:srgbClr val="FFEF83"/>
                </a:solidFill>
              </a:rPr>
              <a:t>P</a:t>
            </a:r>
            <a:r>
              <a:rPr lang="ko-KR" altLang="en-US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altLang="ko-KR" sz="10000" b="0" i="0" u="none" strike="noStrike" cap="none" dirty="0">
                <a:solidFill>
                  <a:srgbClr val="FFEF83"/>
                </a:solidFill>
                <a:latin typeface="Arial"/>
                <a:ea typeface="Arial"/>
                <a:cs typeface="Arial"/>
                <a:sym typeface="Arial"/>
              </a:rPr>
              <a:t>포장용기 납품업체</a:t>
            </a:r>
            <a:endParaRPr lang="ko-KR" altLang="en-US" sz="10000" b="0" i="0" u="none" strike="noStrike" cap="none" dirty="0">
              <a:solidFill>
                <a:srgbClr val="FFEF8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고객 맞춤형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서비스</a:t>
            </a:r>
            <a:r>
              <a:rPr lang="en-US" altLang="ko-KR" sz="10000" dirty="0">
                <a:solidFill>
                  <a:schemeClr val="bg1"/>
                </a:solidFill>
              </a:rPr>
              <a:t> </a:t>
            </a:r>
            <a:r>
              <a:rPr lang="ko-KR" altLang="en-US" sz="10000" dirty="0">
                <a:solidFill>
                  <a:schemeClr val="bg1"/>
                </a:solidFill>
              </a:rPr>
              <a:t>도입에 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0" dirty="0">
                <a:solidFill>
                  <a:schemeClr val="bg1"/>
                </a:solidFill>
              </a:rPr>
              <a:t>따른 매출 증가</a:t>
            </a: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0" dirty="0">
              <a:solidFill>
                <a:schemeClr val="bg1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525001" y="9115453"/>
            <a:ext cx="7855952" cy="153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팀장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박상범</a:t>
            </a:r>
            <a:endParaRPr lang="en-US" altLang="ko-KR"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팀원 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이준엽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alt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박태윤, 박은영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416272" y="8695968"/>
            <a:ext cx="5787378" cy="7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762" y="8884425"/>
            <a:ext cx="16476190" cy="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83735">
            <a:off x="14300924" y="1377965"/>
            <a:ext cx="2744985" cy="497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2002849" y="2600000"/>
            <a:ext cx="14231219" cy="64629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사의 </a:t>
            </a:r>
            <a:r>
              <a:rPr lang="ko-KR" sz="36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측정지표(KPI)</a:t>
            </a:r>
            <a:endParaRPr lang="en-US" sz="3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g1681eea3fcc_2_60"/>
          <p:cNvGraphicFramePr/>
          <p:nvPr>
            <p:extLst>
              <p:ext uri="{D42A27DB-BD31-4B8C-83A1-F6EECF244321}">
                <p14:modId xmlns:p14="http://schemas.microsoft.com/office/powerpoint/2010/main" val="3618731521"/>
              </p:ext>
            </p:extLst>
          </p:nvPr>
        </p:nvGraphicFramePr>
        <p:xfrm>
          <a:off x="2002849" y="5725805"/>
          <a:ext cx="14231220" cy="3453458"/>
        </p:xfrm>
        <a:graphic>
          <a:graphicData uri="http://schemas.openxmlformats.org/drawingml/2006/table">
            <a:tbl>
              <a:tblPr>
                <a:noFill/>
                <a:tableStyleId>{9461AC3B-1FA2-4319-AC6A-F723EDC39097}</a:tableStyleId>
              </a:tblPr>
              <a:tblGrid>
                <a:gridCol w="4309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37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4188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측정지표(KPI)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가중치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200" b="1" dirty="0">
                          <a:solidFill>
                            <a:schemeClr val="bg1"/>
                          </a:solidFill>
                        </a:rPr>
                        <a:t>현수준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목표수준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700" dirty="0"/>
                        <a:t>목표수준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51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현기준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sz="3200" b="1" dirty="0">
                          <a:solidFill>
                            <a:schemeClr val="tx1"/>
                          </a:solidFill>
                        </a:rPr>
                        <a:t>년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24</a:t>
                      </a:r>
                      <a:r>
                        <a:rPr 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년</a:t>
                      </a:r>
                      <a:b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신기준</a:t>
                      </a:r>
                      <a:r>
                        <a:rPr lang="en-US" altLang="ko-KR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배송 완료 시간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4</a:t>
                      </a:r>
                      <a:r>
                        <a:rPr lang="ko-KR" altLang="en-US" sz="3200" b="0" dirty="0"/>
                        <a:t>일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3200" b="1" dirty="0">
                          <a:solidFill>
                            <a:schemeClr val="tx1"/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1~2</a:t>
                      </a:r>
                      <a:r>
                        <a:rPr lang="ko-KR" alt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일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0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20,30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대 고객 수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3200" b="1" dirty="0">
                          <a:solidFill>
                            <a:schemeClr val="bg1"/>
                          </a:solidFill>
                        </a:rPr>
                        <a:t>명</a:t>
                      </a:r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sz="3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50%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dirty="0"/>
                        <a:t>2,212</a:t>
                      </a:r>
                      <a:endParaRPr sz="3200" b="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2,212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3,000</a:t>
                      </a:r>
                      <a:endParaRPr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3,500</a:t>
                      </a:r>
                      <a:endParaRPr sz="3200" b="1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459CD-6F2E-EC4F-1A3B-0B858E843F17}"/>
              </a:ext>
            </a:extLst>
          </p:cNvPr>
          <p:cNvSpPr txBox="1"/>
          <p:nvPr/>
        </p:nvSpPr>
        <p:spPr>
          <a:xfrm>
            <a:off x="2028390" y="3396878"/>
            <a:ext cx="14231219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P</a:t>
            </a:r>
            <a:r>
              <a:rPr lang="ko-KR" altLang="en-US" sz="3200" b="1" dirty="0">
                <a:ln/>
                <a:solidFill>
                  <a:schemeClr val="tx1"/>
                </a:solidFill>
              </a:rPr>
              <a:t>사의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기존 배송 프로세스를</a:t>
            </a:r>
            <a:r>
              <a:rPr lang="en-US" altLang="ko-KR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3200" b="1" dirty="0">
                <a:ln/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줄여 배송 완료 시간을 줄일 필요가 있음</a:t>
            </a:r>
            <a:endParaRPr lang="ko-KR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30 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대 요식업 창업자를 </a:t>
            </a:r>
            <a:r>
              <a:rPr lang="en-US" altLang="ko-KR" sz="3200" b="1" dirty="0">
                <a:ln/>
                <a:solidFill>
                  <a:srgbClr val="558ED5"/>
                </a:solidFill>
              </a:rPr>
              <a:t>P</a:t>
            </a:r>
            <a:r>
              <a:rPr lang="ko-KR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사에 신규 고객 유입</a:t>
            </a:r>
            <a:endParaRPr lang="en-US" altLang="ko-KR" sz="32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 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목표 설정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: 22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2,212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명에서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24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년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3,500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명 증가</a:t>
            </a:r>
            <a:endParaRPr lang="ko-KR" altLang="en-US" sz="2800" b="1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0487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4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1058481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원인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 도출 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– FISH BONE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127B69D-9D2F-550F-2364-DA8B85DEB9AC}"/>
              </a:ext>
            </a:extLst>
          </p:cNvPr>
          <p:cNvSpPr txBox="1"/>
          <p:nvPr/>
        </p:nvSpPr>
        <p:spPr>
          <a:xfrm>
            <a:off x="6527570" y="79263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정책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EFC6BF9-1DCA-126D-F4E6-BADC7154C68E}"/>
              </a:ext>
            </a:extLst>
          </p:cNvPr>
          <p:cNvSpPr txBox="1"/>
          <p:nvPr/>
        </p:nvSpPr>
        <p:spPr>
          <a:xfrm>
            <a:off x="6501374" y="3245960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제품 불량</a:t>
            </a:r>
          </a:p>
        </p:txBody>
      </p:sp>
      <p:grpSp>
        <p:nvGrpSpPr>
          <p:cNvPr id="44" name="그룹 1002">
            <a:extLst>
              <a:ext uri="{FF2B5EF4-FFF2-40B4-BE49-F238E27FC236}">
                <a16:creationId xmlns:a16="http://schemas.microsoft.com/office/drawing/2014/main" id="{2A2699DE-12A7-EF31-F059-D39A37FD9A3A}"/>
              </a:ext>
            </a:extLst>
          </p:cNvPr>
          <p:cNvGrpSpPr/>
          <p:nvPr/>
        </p:nvGrpSpPr>
        <p:grpSpPr>
          <a:xfrm>
            <a:off x="3215663" y="2295069"/>
            <a:ext cx="3856238" cy="1073659"/>
            <a:chOff x="962926" y="3852024"/>
            <a:chExt cx="1841571" cy="652158"/>
          </a:xfrm>
        </p:grpSpPr>
        <p:pic>
          <p:nvPicPr>
            <p:cNvPr id="271" name="Object 5">
              <a:extLst>
                <a:ext uri="{FF2B5EF4-FFF2-40B4-BE49-F238E27FC236}">
                  <a16:creationId xmlns:a16="http://schemas.microsoft.com/office/drawing/2014/main" id="{16B6DAF9-AACE-0E8C-E05A-BEE2B41FF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2926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47" name="그룹 1012">
            <a:extLst>
              <a:ext uri="{FF2B5EF4-FFF2-40B4-BE49-F238E27FC236}">
                <a16:creationId xmlns:a16="http://schemas.microsoft.com/office/drawing/2014/main" id="{5649DEF6-241B-7F6F-72FC-6C18720158D7}"/>
              </a:ext>
            </a:extLst>
          </p:cNvPr>
          <p:cNvGrpSpPr/>
          <p:nvPr/>
        </p:nvGrpSpPr>
        <p:grpSpPr>
          <a:xfrm>
            <a:off x="5761731" y="8254993"/>
            <a:ext cx="3636188" cy="1060905"/>
            <a:chOff x="5667190" y="6770572"/>
            <a:chExt cx="1841571" cy="652158"/>
          </a:xfrm>
        </p:grpSpPr>
        <p:pic>
          <p:nvPicPr>
            <p:cNvPr id="269" name="Object 44">
              <a:extLst>
                <a:ext uri="{FF2B5EF4-FFF2-40B4-BE49-F238E27FC236}">
                  <a16:creationId xmlns:a16="http://schemas.microsoft.com/office/drawing/2014/main" id="{49180057-389C-8C48-DAAC-B6BA4C7E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7190" y="6770572"/>
              <a:ext cx="1841571" cy="652158"/>
            </a:xfrm>
            <a:prstGeom prst="rect">
              <a:avLst/>
            </a:prstGeom>
          </p:spPr>
        </p:pic>
      </p:grp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98C0816-8DB6-3A85-85C1-B52AABDD6713}"/>
              </a:ext>
            </a:extLst>
          </p:cNvPr>
          <p:cNvCxnSpPr>
            <a:cxnSpLocks/>
          </p:cNvCxnSpPr>
          <p:nvPr/>
        </p:nvCxnSpPr>
        <p:spPr>
          <a:xfrm flipH="1">
            <a:off x="9284541" y="5725767"/>
            <a:ext cx="3085985" cy="269128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C12AB88-80F8-5C73-2F64-D483D14FCF07}"/>
              </a:ext>
            </a:extLst>
          </p:cNvPr>
          <p:cNvCxnSpPr>
            <a:cxnSpLocks/>
          </p:cNvCxnSpPr>
          <p:nvPr/>
        </p:nvCxnSpPr>
        <p:spPr>
          <a:xfrm>
            <a:off x="6997117" y="3187923"/>
            <a:ext cx="2045387" cy="2468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71372DE-E3C6-D55D-E1E3-8031305E5893}"/>
              </a:ext>
            </a:extLst>
          </p:cNvPr>
          <p:cNvCxnSpPr>
            <a:cxnSpLocks/>
          </p:cNvCxnSpPr>
          <p:nvPr/>
        </p:nvCxnSpPr>
        <p:spPr>
          <a:xfrm>
            <a:off x="11738627" y="3056923"/>
            <a:ext cx="2150263" cy="262016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595DC8E1-EA78-430E-458A-AC106945EF90}"/>
              </a:ext>
            </a:extLst>
          </p:cNvPr>
          <p:cNvSpPr/>
          <p:nvPr/>
        </p:nvSpPr>
        <p:spPr>
          <a:xfrm>
            <a:off x="6090100" y="2611495"/>
            <a:ext cx="733176" cy="576430"/>
          </a:xfrm>
          <a:prstGeom prst="ellipse">
            <a:avLst/>
          </a:prstGeom>
          <a:solidFill>
            <a:schemeClr val="lt1"/>
          </a:solidFill>
          <a:ln>
            <a:solidFill>
              <a:schemeClr val="bg1">
                <a:alpha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2214A2-D2DD-E2FA-D3ED-36310F367347}"/>
              </a:ext>
            </a:extLst>
          </p:cNvPr>
          <p:cNvSpPr txBox="1"/>
          <p:nvPr/>
        </p:nvSpPr>
        <p:spPr>
          <a:xfrm>
            <a:off x="6148444" y="2681136"/>
            <a:ext cx="613044" cy="4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27EAE"/>
                </a:solidFill>
              </a:rPr>
              <a:t>01</a:t>
            </a:r>
            <a:endParaRPr lang="ko-KR" altLang="en-US" sz="2400" b="1" dirty="0">
              <a:solidFill>
                <a:srgbClr val="427EAE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208075-A662-86D0-6A90-42C9FB5E621C}"/>
              </a:ext>
            </a:extLst>
          </p:cNvPr>
          <p:cNvSpPr txBox="1"/>
          <p:nvPr/>
        </p:nvSpPr>
        <p:spPr>
          <a:xfrm flipH="1">
            <a:off x="3493962" y="2635328"/>
            <a:ext cx="2705242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배송지연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2AA20-F279-9CCA-2729-DF24D6A801C3}"/>
              </a:ext>
            </a:extLst>
          </p:cNvPr>
          <p:cNvSpPr txBox="1"/>
          <p:nvPr/>
        </p:nvSpPr>
        <p:spPr>
          <a:xfrm>
            <a:off x="5414033" y="6334034"/>
            <a:ext cx="564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정부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용품 사용규제 강화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3B55C1A-3DA7-BEF7-4442-FF6BB1E13F85}"/>
              </a:ext>
            </a:extLst>
          </p:cNvPr>
          <p:cNvSpPr/>
          <p:nvPr/>
        </p:nvSpPr>
        <p:spPr>
          <a:xfrm>
            <a:off x="7653521" y="4048208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C8A850D-116B-3055-D29C-EF7004104AE5}"/>
              </a:ext>
            </a:extLst>
          </p:cNvPr>
          <p:cNvSpPr/>
          <p:nvPr/>
        </p:nvSpPr>
        <p:spPr>
          <a:xfrm>
            <a:off x="8463252" y="5019795"/>
            <a:ext cx="251033" cy="206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4F5367-6B3A-0DAA-2F64-19D8CF2F8583}"/>
              </a:ext>
            </a:extLst>
          </p:cNvPr>
          <p:cNvSpPr txBox="1"/>
          <p:nvPr/>
        </p:nvSpPr>
        <p:spPr>
          <a:xfrm>
            <a:off x="4350962" y="4847509"/>
            <a:ext cx="3786592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배송 프로세스 압축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1E868D2-9C5D-5D79-2CBC-062672ADBFC8}"/>
              </a:ext>
            </a:extLst>
          </p:cNvPr>
          <p:cNvSpPr/>
          <p:nvPr/>
        </p:nvSpPr>
        <p:spPr>
          <a:xfrm>
            <a:off x="12118322" y="3609165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B94C0DA-7B43-AA3D-FEE7-732F79759F7C}"/>
              </a:ext>
            </a:extLst>
          </p:cNvPr>
          <p:cNvSpPr/>
          <p:nvPr/>
        </p:nvSpPr>
        <p:spPr>
          <a:xfrm>
            <a:off x="12823958" y="4406838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CFDD4D4-0C15-8D77-BD53-33E083D79473}"/>
              </a:ext>
            </a:extLst>
          </p:cNvPr>
          <p:cNvSpPr/>
          <p:nvPr/>
        </p:nvSpPr>
        <p:spPr>
          <a:xfrm>
            <a:off x="13450490" y="5147447"/>
            <a:ext cx="251033" cy="206822"/>
          </a:xfrm>
          <a:prstGeom prst="ellipse">
            <a:avLst/>
          </a:prstGeom>
          <a:solidFill>
            <a:srgbClr val="7D6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541A55-08D4-5BA8-7E46-651B48AE03AD}"/>
              </a:ext>
            </a:extLst>
          </p:cNvPr>
          <p:cNvSpPr txBox="1"/>
          <p:nvPr/>
        </p:nvSpPr>
        <p:spPr>
          <a:xfrm>
            <a:off x="8714285" y="3482606"/>
            <a:ext cx="288963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뒤쳐진 경쟁력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DB760A-48A5-81FE-684C-54E737027AE7}"/>
              </a:ext>
            </a:extLst>
          </p:cNvPr>
          <p:cNvSpPr txBox="1"/>
          <p:nvPr/>
        </p:nvSpPr>
        <p:spPr>
          <a:xfrm>
            <a:off x="10395471" y="4240156"/>
            <a:ext cx="2101919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가격 경쟁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A42B37-7CD7-10DF-ECF7-CDAFBF95A93A}"/>
              </a:ext>
            </a:extLst>
          </p:cNvPr>
          <p:cNvSpPr txBox="1"/>
          <p:nvPr/>
        </p:nvSpPr>
        <p:spPr>
          <a:xfrm>
            <a:off x="8763778" y="4976058"/>
            <a:ext cx="4574311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</a:t>
            </a:r>
            <a:r>
              <a:rPr lang="ko-KR" altLang="en-US" sz="3200" b="1" dirty="0"/>
              <a:t>효율적인 배송 프로세스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E23899D-A19F-3B93-C177-988AA5E58C31}"/>
              </a:ext>
            </a:extLst>
          </p:cNvPr>
          <p:cNvGrpSpPr/>
          <p:nvPr/>
        </p:nvGrpSpPr>
        <p:grpSpPr>
          <a:xfrm>
            <a:off x="8451660" y="8448796"/>
            <a:ext cx="733176" cy="576430"/>
            <a:chOff x="6931375" y="2492816"/>
            <a:chExt cx="763908" cy="728976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D366F56-6B26-124C-4CED-DF19E9255210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174F892-BE5F-6877-995A-4D21537D6BE0}"/>
                </a:ext>
              </a:extLst>
            </p:cNvPr>
            <p:cNvSpPr txBox="1"/>
            <p:nvPr/>
          </p:nvSpPr>
          <p:spPr>
            <a:xfrm>
              <a:off x="6993959" y="260634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>
                      <a:lumMod val="50000"/>
                    </a:schemeClr>
                  </a:solidFill>
                </a:rPr>
                <a:t>02</a:t>
              </a:r>
              <a:endParaRPr lang="ko-KR" altLang="en-US" sz="2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A044C1F-6A41-7F03-9682-CDA6646AE899}"/>
              </a:ext>
            </a:extLst>
          </p:cNvPr>
          <p:cNvSpPr txBox="1"/>
          <p:nvPr/>
        </p:nvSpPr>
        <p:spPr>
          <a:xfrm>
            <a:off x="1811787" y="3863425"/>
            <a:ext cx="5646656" cy="462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- VOC</a:t>
            </a:r>
            <a:r>
              <a:rPr lang="ko-KR" altLang="en-US" sz="3200" b="1" dirty="0"/>
              <a:t>에서 가장 많은 비율 차지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54F7FF0-86BC-FCF7-28AE-5264B2CEA0A1}"/>
              </a:ext>
            </a:extLst>
          </p:cNvPr>
          <p:cNvSpPr txBox="1"/>
          <p:nvPr/>
        </p:nvSpPr>
        <p:spPr>
          <a:xfrm>
            <a:off x="3602691" y="7319975"/>
            <a:ext cx="6593697" cy="4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- 1</a:t>
            </a:r>
            <a:r>
              <a:rPr lang="ko-KR" altLang="en-US" sz="3200" b="1" dirty="0"/>
              <a:t>회용 플라스틱 줄이기 실천 운동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CFD63EE7-9897-082A-10B9-DC6AB8EF154B}"/>
              </a:ext>
            </a:extLst>
          </p:cNvPr>
          <p:cNvSpPr/>
          <p:nvPr/>
        </p:nvSpPr>
        <p:spPr>
          <a:xfrm>
            <a:off x="11205577" y="6552168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86681134-66FC-02D6-4B78-1EC74E4A4D8E}"/>
              </a:ext>
            </a:extLst>
          </p:cNvPr>
          <p:cNvSpPr/>
          <p:nvPr/>
        </p:nvSpPr>
        <p:spPr>
          <a:xfrm>
            <a:off x="10086322" y="7517501"/>
            <a:ext cx="251033" cy="20682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D3C6632-8821-A037-30C8-74B7B4AB2F83}"/>
              </a:ext>
            </a:extLst>
          </p:cNvPr>
          <p:cNvSpPr txBox="1"/>
          <p:nvPr/>
        </p:nvSpPr>
        <p:spPr>
          <a:xfrm flipH="1">
            <a:off x="6528347" y="8311417"/>
            <a:ext cx="1609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정책</a:t>
            </a:r>
          </a:p>
        </p:txBody>
      </p: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B822C658-8FFB-C73F-9164-4288301DD15A}"/>
              </a:ext>
            </a:extLst>
          </p:cNvPr>
          <p:cNvCxnSpPr>
            <a:cxnSpLocks/>
          </p:cNvCxnSpPr>
          <p:nvPr/>
        </p:nvCxnSpPr>
        <p:spPr>
          <a:xfrm flipV="1">
            <a:off x="3294739" y="5707568"/>
            <a:ext cx="11669485" cy="12974"/>
          </a:xfrm>
          <a:prstGeom prst="straightConnector1">
            <a:avLst/>
          </a:prstGeom>
          <a:ln w="1270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1C06457-32EB-40AE-4E77-7DC158CD7C28}"/>
              </a:ext>
            </a:extLst>
          </p:cNvPr>
          <p:cNvSpPr txBox="1"/>
          <p:nvPr/>
        </p:nvSpPr>
        <p:spPr>
          <a:xfrm>
            <a:off x="14999663" y="4434482"/>
            <a:ext cx="24545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매출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증가율 </a:t>
            </a:r>
            <a:endParaRPr lang="en-US" altLang="ko-KR" sz="5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5400" b="1" dirty="0">
                <a:solidFill>
                  <a:srgbClr val="FF0000"/>
                </a:solidFill>
              </a:rPr>
              <a:t>하락</a:t>
            </a:r>
          </a:p>
        </p:txBody>
      </p:sp>
      <p:grpSp>
        <p:nvGrpSpPr>
          <p:cNvPr id="45" name="그룹 1008">
            <a:extLst>
              <a:ext uri="{FF2B5EF4-FFF2-40B4-BE49-F238E27FC236}">
                <a16:creationId xmlns:a16="http://schemas.microsoft.com/office/drawing/2014/main" id="{75D2DED8-7935-4CCF-91E0-A633BB3D5B5D}"/>
              </a:ext>
            </a:extLst>
          </p:cNvPr>
          <p:cNvGrpSpPr/>
          <p:nvPr/>
        </p:nvGrpSpPr>
        <p:grpSpPr>
          <a:xfrm>
            <a:off x="8310027" y="2244872"/>
            <a:ext cx="3601487" cy="1050780"/>
            <a:chOff x="4582308" y="3852024"/>
            <a:chExt cx="1841571" cy="652158"/>
          </a:xfrm>
        </p:grpSpPr>
        <p:pic>
          <p:nvPicPr>
            <p:cNvPr id="270" name="Object 26">
              <a:extLst>
                <a:ext uri="{FF2B5EF4-FFF2-40B4-BE49-F238E27FC236}">
                  <a16:creationId xmlns:a16="http://schemas.microsoft.com/office/drawing/2014/main" id="{8AA81998-1BF0-2F75-382B-E79DA02C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2308" y="3852024"/>
              <a:ext cx="1841571" cy="652158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BC55AE-F5D9-B190-6F62-B55E78910DB9}"/>
              </a:ext>
            </a:extLst>
          </p:cNvPr>
          <p:cNvGrpSpPr/>
          <p:nvPr/>
        </p:nvGrpSpPr>
        <p:grpSpPr>
          <a:xfrm>
            <a:off x="10980597" y="2518698"/>
            <a:ext cx="733176" cy="576430"/>
            <a:chOff x="6931375" y="2492816"/>
            <a:chExt cx="763908" cy="728976"/>
          </a:xfrm>
        </p:grpSpPr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0FB21E3F-810E-F8CA-3E4E-DCF912B0E6D2}"/>
                </a:ext>
              </a:extLst>
            </p:cNvPr>
            <p:cNvSpPr/>
            <p:nvPr/>
          </p:nvSpPr>
          <p:spPr>
            <a:xfrm>
              <a:off x="6931375" y="2492816"/>
              <a:ext cx="763908" cy="728976"/>
            </a:xfrm>
            <a:prstGeom prst="ellipse">
              <a:avLst/>
            </a:prstGeom>
            <a:solidFill>
              <a:schemeClr val="lt1"/>
            </a:solidFill>
            <a:ln>
              <a:solidFill>
                <a:schemeClr val="bg1">
                  <a:alpha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E63B3D5-16D7-9A67-9937-6684F37D24E1}"/>
                </a:ext>
              </a:extLst>
            </p:cNvPr>
            <p:cNvSpPr txBox="1"/>
            <p:nvPr/>
          </p:nvSpPr>
          <p:spPr>
            <a:xfrm>
              <a:off x="6993960" y="2569639"/>
              <a:ext cx="63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756BA7"/>
                  </a:solidFill>
                </a:rPr>
                <a:t>03</a:t>
              </a:r>
              <a:endParaRPr lang="ko-KR" altLang="en-US" sz="2400" b="1" dirty="0">
                <a:solidFill>
                  <a:srgbClr val="756BA7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A07B5A4-3C3B-4F9F-C47A-A77D58AEF2E8}"/>
              </a:ext>
            </a:extLst>
          </p:cNvPr>
          <p:cNvSpPr txBox="1"/>
          <p:nvPr/>
        </p:nvSpPr>
        <p:spPr>
          <a:xfrm flipH="1">
            <a:off x="8773644" y="2587756"/>
            <a:ext cx="1731017" cy="559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경쟁사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fb1b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70487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3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191163" y="4389775"/>
            <a:ext cx="13573874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sz="9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515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2A9EE-27FF-1C84-28E2-1DA35706FFCF}"/>
              </a:ext>
            </a:extLst>
          </p:cNvPr>
          <p:cNvSpPr txBox="1"/>
          <p:nvPr/>
        </p:nvSpPr>
        <p:spPr>
          <a:xfrm>
            <a:off x="8318692" y="1861691"/>
            <a:ext cx="856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20, 30 </a:t>
            </a:r>
            <a:r>
              <a:rPr lang="ko-KR" altLang="en-US" sz="3600" dirty="0"/>
              <a:t>대 고객데이터만 추출하여</a:t>
            </a:r>
            <a:r>
              <a:rPr lang="en-US" altLang="ko-KR" sz="3600" dirty="0"/>
              <a:t>, </a:t>
            </a:r>
            <a:r>
              <a:rPr lang="ko-KR" altLang="en-US" sz="3600" dirty="0"/>
              <a:t>매출을 예측하는 </a:t>
            </a:r>
            <a:r>
              <a:rPr lang="en-US" altLang="ko-KR" sz="3600" dirty="0"/>
              <a:t>Model</a:t>
            </a:r>
            <a:r>
              <a:rPr lang="ko-KR" altLang="en-US" sz="3600" dirty="0"/>
              <a:t>을 생성한 결과</a:t>
            </a:r>
            <a:r>
              <a:rPr lang="en-US" altLang="ko-KR" sz="3600" dirty="0"/>
              <a:t>, XGB </a:t>
            </a:r>
            <a:r>
              <a:rPr lang="ko-KR" altLang="en-US" sz="3600" dirty="0"/>
              <a:t>모델이 가장 좋은 것으로 도출됨</a:t>
            </a:r>
            <a:r>
              <a:rPr lang="en-US" altLang="ko-KR" sz="3600" dirty="0"/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F5974D6-DB22-0ACC-1225-8E96AEB8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33135"/>
              </p:ext>
            </p:extLst>
          </p:nvPr>
        </p:nvGraphicFramePr>
        <p:xfrm>
          <a:off x="9144001" y="4722108"/>
          <a:ext cx="7741920" cy="2942376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2580640">
                  <a:extLst>
                    <a:ext uri="{9D8B030D-6E8A-4147-A177-3AD203B41FA5}">
                      <a16:colId xmlns:a16="http://schemas.microsoft.com/office/drawing/2014/main" val="477010762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1919467867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2337858716"/>
                    </a:ext>
                  </a:extLst>
                </a:gridCol>
              </a:tblGrid>
              <a:tr h="73559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r2_score_train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r2_score_test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151478"/>
                  </a:ext>
                </a:extLst>
              </a:tr>
              <a:tr h="7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DecisionTree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803169"/>
                  </a:ext>
                </a:extLst>
              </a:tr>
              <a:tr h="7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XGBoost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85395"/>
                  </a:ext>
                </a:extLst>
              </a:tr>
              <a:tr h="7355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RandomForest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4249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689181-09FA-4FC7-E27E-DF7EC655E3B4}"/>
              </a:ext>
            </a:extLst>
          </p:cNvPr>
          <p:cNvSpPr/>
          <p:nvPr/>
        </p:nvSpPr>
        <p:spPr>
          <a:xfrm>
            <a:off x="1547567" y="4332341"/>
            <a:ext cx="1462919" cy="2561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E3459F73-E4A4-0689-5885-EA1D7ED91195}"/>
              </a:ext>
            </a:extLst>
          </p:cNvPr>
          <p:cNvSpPr/>
          <p:nvPr/>
        </p:nvSpPr>
        <p:spPr>
          <a:xfrm>
            <a:off x="3193367" y="2940447"/>
            <a:ext cx="745588" cy="53457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2F7B3-A80E-D4FB-2590-455819C43A77}"/>
              </a:ext>
            </a:extLst>
          </p:cNvPr>
          <p:cNvSpPr/>
          <p:nvPr/>
        </p:nvSpPr>
        <p:spPr>
          <a:xfrm>
            <a:off x="4487594" y="1969477"/>
            <a:ext cx="2855741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346A7-65A1-2C61-7D5F-843199277E2C}"/>
              </a:ext>
            </a:extLst>
          </p:cNvPr>
          <p:cNvSpPr/>
          <p:nvPr/>
        </p:nvSpPr>
        <p:spPr>
          <a:xfrm>
            <a:off x="4487594" y="6006908"/>
            <a:ext cx="2855742" cy="364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1038FC-3CCB-0F89-3FC2-906A3D5AB3E0}"/>
              </a:ext>
            </a:extLst>
          </p:cNvPr>
          <p:cNvSpPr/>
          <p:nvPr/>
        </p:nvSpPr>
        <p:spPr>
          <a:xfrm>
            <a:off x="4635304" y="2464535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CBB3E6-34DE-342F-6FEC-A193D0A3B967}"/>
              </a:ext>
            </a:extLst>
          </p:cNvPr>
          <p:cNvSpPr/>
          <p:nvPr/>
        </p:nvSpPr>
        <p:spPr>
          <a:xfrm>
            <a:off x="4635304" y="3237947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C74AB1-9464-F660-25B7-1A61E298E7DF}"/>
              </a:ext>
            </a:extLst>
          </p:cNvPr>
          <p:cNvSpPr/>
          <p:nvPr/>
        </p:nvSpPr>
        <p:spPr>
          <a:xfrm>
            <a:off x="4635304" y="4014841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CA90C4-F8CD-D79D-1273-32B55A112543}"/>
              </a:ext>
            </a:extLst>
          </p:cNvPr>
          <p:cNvSpPr/>
          <p:nvPr/>
        </p:nvSpPr>
        <p:spPr>
          <a:xfrm>
            <a:off x="4635304" y="4791719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E44796-9D2C-DD14-269E-D69DB66ADD8F}"/>
              </a:ext>
            </a:extLst>
          </p:cNvPr>
          <p:cNvSpPr/>
          <p:nvPr/>
        </p:nvSpPr>
        <p:spPr>
          <a:xfrm>
            <a:off x="4635304" y="6539412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9DC927-A9B4-A597-E862-E701C146AF9A}"/>
              </a:ext>
            </a:extLst>
          </p:cNvPr>
          <p:cNvSpPr/>
          <p:nvPr/>
        </p:nvSpPr>
        <p:spPr>
          <a:xfrm>
            <a:off x="4635304" y="7312824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EB4BF-7B25-2AE0-3CBC-9AC04748EC8A}"/>
              </a:ext>
            </a:extLst>
          </p:cNvPr>
          <p:cNvSpPr/>
          <p:nvPr/>
        </p:nvSpPr>
        <p:spPr>
          <a:xfrm>
            <a:off x="4635304" y="8089718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584050-8CBF-3720-6E72-5BD03CDFED9C}"/>
              </a:ext>
            </a:extLst>
          </p:cNvPr>
          <p:cNvSpPr/>
          <p:nvPr/>
        </p:nvSpPr>
        <p:spPr>
          <a:xfrm>
            <a:off x="4635304" y="8866596"/>
            <a:ext cx="256032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44F59-426F-8AD0-5EFC-EC8909D9CC2F}"/>
              </a:ext>
            </a:extLst>
          </p:cNvPr>
          <p:cNvSpPr/>
          <p:nvPr/>
        </p:nvSpPr>
        <p:spPr>
          <a:xfrm>
            <a:off x="4811146" y="1829111"/>
            <a:ext cx="2288348" cy="495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numeric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BBBBC8-BE6D-69B2-4260-E106780A35D3}"/>
              </a:ext>
            </a:extLst>
          </p:cNvPr>
          <p:cNvSpPr/>
          <p:nvPr/>
        </p:nvSpPr>
        <p:spPr>
          <a:xfrm>
            <a:off x="4771290" y="5802996"/>
            <a:ext cx="2288348" cy="495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category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05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A126A888-C3E2-3963-6AA6-E18E3878A3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661442"/>
              </p:ext>
            </p:extLst>
          </p:nvPr>
        </p:nvGraphicFramePr>
        <p:xfrm>
          <a:off x="2066924" y="2169826"/>
          <a:ext cx="14154152" cy="5235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321;g1681eea3fcc_2_60">
            <a:extLst>
              <a:ext uri="{FF2B5EF4-FFF2-40B4-BE49-F238E27FC236}">
                <a16:creationId xmlns:a16="http://schemas.microsoft.com/office/drawing/2014/main" id="{C1DAC9E7-E783-5B81-B549-BB188A5B64FB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1DCD2-C41C-907E-5973-A9411DAD879A}"/>
              </a:ext>
            </a:extLst>
          </p:cNvPr>
          <p:cNvSpPr txBox="1"/>
          <p:nvPr/>
        </p:nvSpPr>
        <p:spPr>
          <a:xfrm>
            <a:off x="2555361" y="7405142"/>
            <a:ext cx="13703812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/>
              <a:t>모바일로 유입된 </a:t>
            </a:r>
            <a:r>
              <a:rPr lang="en-US" altLang="ko-KR" sz="3200" b="1" dirty="0"/>
              <a:t>20</a:t>
            </a:r>
            <a:r>
              <a:rPr lang="ko-KR" altLang="en-US" sz="3200" b="1" dirty="0"/>
              <a:t>대</a:t>
            </a:r>
            <a:r>
              <a:rPr lang="en-US" altLang="ko-KR" sz="3200" b="1" dirty="0"/>
              <a:t>, 30</a:t>
            </a:r>
            <a:r>
              <a:rPr lang="ko-KR" altLang="en-US" sz="3200" b="1" dirty="0"/>
              <a:t>대가 증가함에 따라 새로운 앱 플랫폼을 개발할 필요성이 있음 </a:t>
            </a:r>
            <a:endParaRPr lang="en-US" altLang="ko-KR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4952169" y="7350321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65671" y="6604173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66894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5627" y="1623993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60219" y="1709765"/>
            <a:ext cx="458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 err="1">
                <a:solidFill>
                  <a:schemeClr val="bg1"/>
                </a:solidFill>
              </a:rPr>
              <a:t>센터란</a:t>
            </a:r>
            <a:r>
              <a:rPr lang="en-US" altLang="ko-KR" sz="3600" b="1" dirty="0">
                <a:solidFill>
                  <a:schemeClr val="bg1"/>
                </a:solidFill>
              </a:rPr>
              <a:t>?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8154" y="2489023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고객의 주문에 맞춰 </a:t>
            </a:r>
            <a:r>
              <a:rPr lang="ko-KR" altLang="en-US" sz="2800" b="1" dirty="0" err="1">
                <a:solidFill>
                  <a:schemeClr val="accent5">
                    <a:lumMod val="50000"/>
                  </a:schemeClr>
                </a:solidFill>
              </a:rPr>
              <a:t>풀필먼트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 센터에서 출고 후 배송하는 서비스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고객이 교환 환불을 원하면 교환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환불 서비스까지 담당하는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일련의 배송프로세스를 의미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24602A-DAD4-77F7-C1C6-13CD1DFEB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154" y="5238987"/>
            <a:ext cx="14252302" cy="2717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9C43F-8282-FC12-F6F5-D4D014FE0F93}"/>
              </a:ext>
            </a:extLst>
          </p:cNvPr>
          <p:cNvSpPr txBox="1"/>
          <p:nvPr/>
        </p:nvSpPr>
        <p:spPr>
          <a:xfrm>
            <a:off x="2278693" y="780238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주문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25293-29D5-E963-2910-3277507E98F9}"/>
              </a:ext>
            </a:extLst>
          </p:cNvPr>
          <p:cNvSpPr txBox="1"/>
          <p:nvPr/>
        </p:nvSpPr>
        <p:spPr>
          <a:xfrm>
            <a:off x="5685176" y="7866708"/>
            <a:ext cx="4442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1C521D-7C87-37B2-B1A6-FAA16EE58DE2}"/>
              </a:ext>
            </a:extLst>
          </p:cNvPr>
          <p:cNvSpPr txBox="1"/>
          <p:nvPr/>
        </p:nvSpPr>
        <p:spPr>
          <a:xfrm>
            <a:off x="11955198" y="78792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rgbClr val="000000"/>
                </a:solidFill>
                <a:effectLst/>
                <a:latin typeface="NotoSansCJKkr-Medium"/>
              </a:rPr>
              <a:t>터미널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9F999-4E5B-FFA5-253A-618D7F8F5E5A}"/>
              </a:ext>
            </a:extLst>
          </p:cNvPr>
          <p:cNvSpPr txBox="1"/>
          <p:nvPr/>
        </p:nvSpPr>
        <p:spPr>
          <a:xfrm>
            <a:off x="14601971" y="78144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배송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F307C-18F2-9D2C-F12D-EB9EF5DF0D78}"/>
              </a:ext>
            </a:extLst>
          </p:cNvPr>
          <p:cNvSpPr/>
          <p:nvPr/>
        </p:nvSpPr>
        <p:spPr>
          <a:xfrm>
            <a:off x="4603079" y="5048014"/>
            <a:ext cx="6160377" cy="3614994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767C9-FD42-C2D9-F7DF-C8580E427FC5}"/>
              </a:ext>
            </a:extLst>
          </p:cNvPr>
          <p:cNvSpPr txBox="1"/>
          <p:nvPr/>
        </p:nvSpPr>
        <p:spPr>
          <a:xfrm>
            <a:off x="1655627" y="4142277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사의 </a:t>
            </a:r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</a:rPr>
              <a:t>풀필먼트</a:t>
            </a:r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</a:rPr>
              <a:t> 센터 프로세스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05803"/>
              </p:ext>
            </p:extLst>
          </p:nvPr>
        </p:nvGraphicFramePr>
        <p:xfrm>
          <a:off x="1653434" y="4210779"/>
          <a:ext cx="8009125" cy="511610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89367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87983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  <a:gridCol w="2235222">
                  <a:extLst>
                    <a:ext uri="{9D8B030D-6E8A-4147-A177-3AD203B41FA5}">
                      <a16:colId xmlns:a16="http://schemas.microsoft.com/office/drawing/2014/main" val="2817721050"/>
                    </a:ext>
                  </a:extLst>
                </a:gridCol>
                <a:gridCol w="2004701">
                  <a:extLst>
                    <a:ext uri="{9D8B030D-6E8A-4147-A177-3AD203B41FA5}">
                      <a16:colId xmlns:a16="http://schemas.microsoft.com/office/drawing/2014/main" val="2542959042"/>
                    </a:ext>
                  </a:extLst>
                </a:gridCol>
              </a:tblGrid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지역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회원 수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평균 배송시간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매출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원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경기도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7570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437,498,020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부산광역시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288,740,520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서울특별시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5018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dirty="0">
                          <a:effectLst/>
                        </a:rPr>
                        <a:t>297,743,590</a:t>
                      </a: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경상남도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4639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266,515,890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806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경상북도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2866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164,745,470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대구광역시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2221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125,432,310</a:t>
                      </a:r>
                      <a:endParaRPr lang="en-US" altLang="ko-KR" sz="2400" dirty="0">
                        <a:effectLst/>
                      </a:endParaRPr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1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강원도</a:t>
                      </a:r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2072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marL="77725" marR="77725" marT="38863" marB="38863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113,435,170</a:t>
                      </a:r>
                      <a:endParaRPr lang="ko-KR" altLang="en-US" sz="3300" dirty="0"/>
                    </a:p>
                  </a:txBody>
                  <a:tcPr marL="77725" marR="77725" marT="38863" marB="38863"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B51F6-C987-1FFF-1CA6-184862EE9D1B}"/>
              </a:ext>
            </a:extLst>
          </p:cNvPr>
          <p:cNvSpPr txBox="1"/>
          <p:nvPr/>
        </p:nvSpPr>
        <p:spPr>
          <a:xfrm>
            <a:off x="1653434" y="3286710"/>
            <a:ext cx="15184856" cy="6581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/>
              <a:t>사내 데이터를 분석하여 지역별로 데이터 산출</a:t>
            </a:r>
          </a:p>
        </p:txBody>
      </p:sp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CB2E318-6CE4-DB3C-2438-605A76C15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123576"/>
              </p:ext>
            </p:extLst>
          </p:nvPr>
        </p:nvGraphicFramePr>
        <p:xfrm>
          <a:off x="9845039" y="4210778"/>
          <a:ext cx="6993251" cy="499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740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0798605" y="7401812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CFE8-BD86-AF71-6919-6BCCC11352E3}"/>
              </a:ext>
            </a:extLst>
          </p:cNvPr>
          <p:cNvSpPr txBox="1"/>
          <p:nvPr/>
        </p:nvSpPr>
        <p:spPr>
          <a:xfrm>
            <a:off x="1665963" y="3135289"/>
            <a:ext cx="15184856" cy="13045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입지를 선정 기준은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P-median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알고리즘에서 벤치마킹한 새로운 알고리즘을 사용</a:t>
            </a:r>
            <a:endParaRPr lang="en-US" altLang="ko-KR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매출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판매량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배송시간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지역별 회원수를 중점으로 입지 선정</a:t>
            </a:r>
            <a:endParaRPr lang="ko-KR" altLang="en-US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74904AB6-B9C6-9ACE-2E37-7A545DEF5E72}"/>
              </a:ext>
            </a:extLst>
          </p:cNvPr>
          <p:cNvGraphicFramePr>
            <a:graphicFrameLocks noGrp="1"/>
          </p:cNvGraphicFramePr>
          <p:nvPr/>
        </p:nvGraphicFramePr>
        <p:xfrm>
          <a:off x="1665964" y="4688972"/>
          <a:ext cx="5773205" cy="480492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54641">
                  <a:extLst>
                    <a:ext uri="{9D8B030D-6E8A-4147-A177-3AD203B41FA5}">
                      <a16:colId xmlns:a16="http://schemas.microsoft.com/office/drawing/2014/main" val="4167511574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463019310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925528101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3487664725"/>
                    </a:ext>
                  </a:extLst>
                </a:gridCol>
                <a:gridCol w="1154641">
                  <a:extLst>
                    <a:ext uri="{9D8B030D-6E8A-4147-A177-3AD203B41FA5}">
                      <a16:colId xmlns:a16="http://schemas.microsoft.com/office/drawing/2014/main" val="2634416475"/>
                    </a:ext>
                  </a:extLst>
                </a:gridCol>
              </a:tblGrid>
              <a:tr h="5949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배송시간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판매량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dirty="0">
                          <a:effectLst/>
                        </a:rPr>
                        <a:t>Score_</a:t>
                      </a:r>
                      <a:r>
                        <a:rPr lang="ko-KR" altLang="en-US" sz="1800" dirty="0">
                          <a:effectLst/>
                        </a:rPr>
                        <a:t>매출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dirty="0">
                          <a:effectLst/>
                        </a:rPr>
                        <a:t>점수 합계</a:t>
                      </a:r>
                      <a:endParaRPr lang="en-US" altLang="ko-KR" sz="18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976057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강남구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0.90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52156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경상남도 창원시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56517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부산광역시 부산진구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9617909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광주광역시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5175450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경기도 수원시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902264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대전광역시 서구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0920475"/>
                  </a:ext>
                </a:extLst>
              </a:tr>
              <a:tr h="59497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서울특별시 마포구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0.79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8517077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60460332-022C-F19F-E7CE-868DE84E7D72}"/>
              </a:ext>
            </a:extLst>
          </p:cNvPr>
          <p:cNvGraphicFramePr>
            <a:graphicFrameLocks noGrp="1"/>
          </p:cNvGraphicFramePr>
          <p:nvPr/>
        </p:nvGraphicFramePr>
        <p:xfrm>
          <a:off x="8614400" y="4688972"/>
          <a:ext cx="2970310" cy="48049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85155">
                  <a:extLst>
                    <a:ext uri="{9D8B030D-6E8A-4147-A177-3AD203B41FA5}">
                      <a16:colId xmlns:a16="http://schemas.microsoft.com/office/drawing/2014/main" val="1260282421"/>
                    </a:ext>
                  </a:extLst>
                </a:gridCol>
                <a:gridCol w="1485155">
                  <a:extLst>
                    <a:ext uri="{9D8B030D-6E8A-4147-A177-3AD203B41FA5}">
                      <a16:colId xmlns:a16="http://schemas.microsoft.com/office/drawing/2014/main" val="3222936808"/>
                    </a:ext>
                  </a:extLst>
                </a:gridCol>
              </a:tblGrid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회원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724801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경기도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7570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76349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부산광역시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59727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서울특별시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5018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90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경상남도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4639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430145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경상북도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2866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621189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대구광역시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2221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89340"/>
                  </a:ext>
                </a:extLst>
              </a:tr>
              <a:tr h="600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강원도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/>
                        <a:t>2072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606067"/>
                  </a:ext>
                </a:extLst>
              </a:tr>
            </a:tbl>
          </a:graphicData>
        </a:graphic>
      </p:graphicFrame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D2B96C0A-B2EC-032B-B11D-684BF913DB27}"/>
              </a:ext>
            </a:extLst>
          </p:cNvPr>
          <p:cNvSpPr/>
          <p:nvPr/>
        </p:nvSpPr>
        <p:spPr>
          <a:xfrm>
            <a:off x="7557623" y="6715760"/>
            <a:ext cx="979253" cy="88392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3633C-B7AA-C739-053D-11393CBD4B9A}"/>
              </a:ext>
            </a:extLst>
          </p:cNvPr>
          <p:cNvSpPr txBox="1"/>
          <p:nvPr/>
        </p:nvSpPr>
        <p:spPr>
          <a:xfrm>
            <a:off x="13228319" y="5968050"/>
            <a:ext cx="38976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경기도 양평군</a:t>
            </a:r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부산광역시 부산진구</a:t>
            </a:r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서울특별시 강남구</a:t>
            </a:r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경상남도 창원시</a:t>
            </a:r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경상북도 경산시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7861B16-1733-F0C9-EAE4-A94D04BBAF66}"/>
              </a:ext>
            </a:extLst>
          </p:cNvPr>
          <p:cNvSpPr/>
          <p:nvPr/>
        </p:nvSpPr>
        <p:spPr>
          <a:xfrm>
            <a:off x="12011429" y="6715760"/>
            <a:ext cx="849745" cy="883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11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선정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402114"/>
                  </p:ext>
                </p:extLst>
              </p:nvPr>
            </p:nvGraphicFramePr>
            <p:xfrm>
              <a:off x="1653435" y="3136904"/>
              <a:ext cx="15219123" cy="63880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추가 기능 13" title="Web Viewer">
                <a:extLst>
                  <a:ext uri="{FF2B5EF4-FFF2-40B4-BE49-F238E27FC236}">
                    <a16:creationId xmlns:a16="http://schemas.microsoft.com/office/drawing/2014/main" id="{364A9353-5DD8-7ACD-00BF-C511149C83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3435" y="3136904"/>
                <a:ext cx="15219123" cy="6388096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0698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34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2">
            <a:extLst>
              <a:ext uri="{FF2B5EF4-FFF2-40B4-BE49-F238E27FC236}">
                <a16:creationId xmlns:a16="http://schemas.microsoft.com/office/drawing/2014/main" id="{955B73A3-790B-4444-8EF1-62F7B7219678}"/>
              </a:ext>
            </a:extLst>
          </p:cNvPr>
          <p:cNvSpPr txBox="1"/>
          <p:nvPr/>
        </p:nvSpPr>
        <p:spPr>
          <a:xfrm>
            <a:off x="1514672" y="1159329"/>
            <a:ext cx="4323810" cy="111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i="0" u="none" strike="noStrike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Arial"/>
                <a:ea typeface="Arial"/>
                <a:cs typeface="Arial"/>
                <a:sym typeface="Arial"/>
              </a:rPr>
              <a:t>INDEX</a:t>
            </a:r>
            <a:endParaRPr sz="5000" i="0" u="none" strike="noStrike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1;p2">
            <a:extLst>
              <a:ext uri="{FF2B5EF4-FFF2-40B4-BE49-F238E27FC236}">
                <a16:creationId xmlns:a16="http://schemas.microsoft.com/office/drawing/2014/main" id="{2C22DACD-16C6-5C05-F036-154795EBE930}"/>
              </a:ext>
            </a:extLst>
          </p:cNvPr>
          <p:cNvGrpSpPr/>
          <p:nvPr/>
        </p:nvGrpSpPr>
        <p:grpSpPr>
          <a:xfrm>
            <a:off x="2208678" y="3689662"/>
            <a:ext cx="13632565" cy="2935800"/>
            <a:chOff x="989479" y="3537263"/>
            <a:chExt cx="13632565" cy="2935800"/>
          </a:xfrm>
        </p:grpSpPr>
        <p:pic>
          <p:nvPicPr>
            <p:cNvPr id="4" name="Google Shape;102;p2">
              <a:extLst>
                <a:ext uri="{FF2B5EF4-FFF2-40B4-BE49-F238E27FC236}">
                  <a16:creationId xmlns:a16="http://schemas.microsoft.com/office/drawing/2014/main" id="{DB6D08CE-5268-72AD-67DE-36339D8BD9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479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3;p2">
              <a:extLst>
                <a:ext uri="{FF2B5EF4-FFF2-40B4-BE49-F238E27FC236}">
                  <a16:creationId xmlns:a16="http://schemas.microsoft.com/office/drawing/2014/main" id="{EC25E1A4-5A55-07B0-0807-FB9E7EC141E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63670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4;p2">
              <a:extLst>
                <a:ext uri="{FF2B5EF4-FFF2-40B4-BE49-F238E27FC236}">
                  <a16:creationId xmlns:a16="http://schemas.microsoft.com/office/drawing/2014/main" id="{367E7B18-938B-E0A6-E194-72DBF0F47E8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337861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05;p2">
              <a:extLst>
                <a:ext uri="{FF2B5EF4-FFF2-40B4-BE49-F238E27FC236}">
                  <a16:creationId xmlns:a16="http://schemas.microsoft.com/office/drawing/2014/main" id="{BE46828D-AB90-D6EB-F4F5-7895A3E17808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12053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06;p2">
              <a:extLst>
                <a:ext uri="{FF2B5EF4-FFF2-40B4-BE49-F238E27FC236}">
                  <a16:creationId xmlns:a16="http://schemas.microsoft.com/office/drawing/2014/main" id="{6D27F02A-EF49-2D60-A51D-3623B3961D0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686244" y="3537263"/>
              <a:ext cx="2935800" cy="293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08;p2">
              <a:extLst>
                <a:ext uri="{FF2B5EF4-FFF2-40B4-BE49-F238E27FC236}">
                  <a16:creationId xmlns:a16="http://schemas.microsoft.com/office/drawing/2014/main" id="{0ABA61EF-42C2-D44F-B274-B329D463FC82}"/>
                </a:ext>
              </a:extLst>
            </p:cNvPr>
            <p:cNvSpPr txBox="1"/>
            <p:nvPr/>
          </p:nvSpPr>
          <p:spPr>
            <a:xfrm>
              <a:off x="3799771" y="4497631"/>
              <a:ext cx="2757863" cy="101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2. 추진 배경 수립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9;p2">
              <a:extLst>
                <a:ext uri="{FF2B5EF4-FFF2-40B4-BE49-F238E27FC236}">
                  <a16:creationId xmlns:a16="http://schemas.microsoft.com/office/drawing/2014/main" id="{0592EFAA-473A-05D9-CCC2-F1AC7D249068}"/>
                </a:ext>
              </a:extLst>
            </p:cNvPr>
            <p:cNvSpPr txBox="1"/>
            <p:nvPr/>
          </p:nvSpPr>
          <p:spPr>
            <a:xfrm>
              <a:off x="5952609" y="4497631"/>
              <a:ext cx="3662581" cy="72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3. 현상 파악 및 </a:t>
              </a:r>
              <a:endParaRPr sz="3000" b="1" i="0" u="none" strike="noStrike" cap="none" dirty="0">
                <a:solidFill>
                  <a:srgbClr val="3536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rgbClr val="35363A"/>
                  </a:solidFill>
                  <a:latin typeface="Arial"/>
                  <a:ea typeface="Arial"/>
                  <a:cs typeface="Arial"/>
                  <a:sym typeface="Arial"/>
                </a:rPr>
                <a:t>목표 설정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0;p2">
              <a:extLst>
                <a:ext uri="{FF2B5EF4-FFF2-40B4-BE49-F238E27FC236}">
                  <a16:creationId xmlns:a16="http://schemas.microsoft.com/office/drawing/2014/main" id="{C27322A0-04CD-3F64-9D7B-B6417612E257}"/>
                </a:ext>
              </a:extLst>
            </p:cNvPr>
            <p:cNvSpPr txBox="1"/>
            <p:nvPr/>
          </p:nvSpPr>
          <p:spPr>
            <a:xfrm>
              <a:off x="9010187" y="4497631"/>
              <a:ext cx="2762638" cy="82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잠재 인자 도출 </a:t>
              </a:r>
              <a:endParaRPr sz="3000" b="1" dirty="0"/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94A30530-65EF-75CE-16ED-2C0F90B199A3}"/>
                </a:ext>
              </a:extLst>
            </p:cNvPr>
            <p:cNvSpPr txBox="1"/>
            <p:nvPr/>
          </p:nvSpPr>
          <p:spPr>
            <a:xfrm>
              <a:off x="1077202" y="4514935"/>
              <a:ext cx="2760353" cy="1112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0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과제 정의</a:t>
              </a:r>
              <a:endParaRPr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10;p2">
            <a:extLst>
              <a:ext uri="{FF2B5EF4-FFF2-40B4-BE49-F238E27FC236}">
                <a16:creationId xmlns:a16="http://schemas.microsoft.com/office/drawing/2014/main" id="{D5DD3239-7D63-1B87-3D35-3064F7A31FE8}"/>
              </a:ext>
            </a:extLst>
          </p:cNvPr>
          <p:cNvSpPr txBox="1"/>
          <p:nvPr/>
        </p:nvSpPr>
        <p:spPr>
          <a:xfrm>
            <a:off x="12916999" y="4650030"/>
            <a:ext cx="2762638" cy="82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ko-KR" altLang="en-US" sz="3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분석</a:t>
            </a:r>
            <a:endParaRPr lang="en-US" altLang="ko-KR"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>
                <a:solidFill>
                  <a:schemeClr val="dk1"/>
                </a:solidFill>
              </a:rPr>
              <a:t>결과</a:t>
            </a:r>
            <a:endParaRPr sz="3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803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2107" y="6655664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1292416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B60B39-D402-528A-4920-B83D0C777BCD}"/>
              </a:ext>
            </a:extLst>
          </p:cNvPr>
          <p:cNvSpPr/>
          <p:nvPr/>
        </p:nvSpPr>
        <p:spPr>
          <a:xfrm>
            <a:off x="1653436" y="2270259"/>
            <a:ext cx="15219123" cy="7505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7E512-8DBD-7F48-45A9-373A6CA84BD3}"/>
              </a:ext>
            </a:extLst>
          </p:cNvPr>
          <p:cNvSpPr txBox="1"/>
          <p:nvPr/>
        </p:nvSpPr>
        <p:spPr>
          <a:xfrm>
            <a:off x="1758028" y="2356031"/>
            <a:ext cx="53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</a:rPr>
              <a:t>풀필먼트</a:t>
            </a:r>
            <a:r>
              <a:rPr lang="ko-KR" altLang="en-US" sz="3600" b="1" dirty="0">
                <a:solidFill>
                  <a:schemeClr val="bg1"/>
                </a:solidFill>
              </a:rPr>
              <a:t> 센터 입지 운영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20124-8B52-D6FE-25F3-BF14EE9EBD13}"/>
              </a:ext>
            </a:extLst>
          </p:cNvPr>
          <p:cNvGrpSpPr/>
          <p:nvPr/>
        </p:nvGrpSpPr>
        <p:grpSpPr>
          <a:xfrm>
            <a:off x="914052" y="3673594"/>
            <a:ext cx="7869986" cy="4573897"/>
            <a:chOff x="4937412" y="3234426"/>
            <a:chExt cx="7869986" cy="4573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F243E3-7A45-B725-A6C9-B9342D184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66" r="35780"/>
            <a:stretch/>
          </p:blipFill>
          <p:spPr>
            <a:xfrm>
              <a:off x="4937412" y="4470763"/>
              <a:ext cx="7869986" cy="3337560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2EC3401-C12D-56A6-C439-E6F25FEE3FEA}"/>
                </a:ext>
              </a:extLst>
            </p:cNvPr>
            <p:cNvGrpSpPr/>
            <p:nvPr/>
          </p:nvGrpSpPr>
          <p:grpSpPr>
            <a:xfrm>
              <a:off x="6331854" y="3234426"/>
              <a:ext cx="5081101" cy="1104665"/>
              <a:chOff x="3583858" y="7700116"/>
              <a:chExt cx="5081101" cy="1104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ACE140-94CF-856F-D83C-38675E0A379B}"/>
                  </a:ext>
                </a:extLst>
              </p:cNvPr>
              <p:cNvSpPr txBox="1"/>
              <p:nvPr/>
            </p:nvSpPr>
            <p:spPr>
              <a:xfrm>
                <a:off x="3903287" y="7924325"/>
                <a:ext cx="44422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P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사의 </a:t>
                </a:r>
                <a:r>
                  <a:rPr lang="ko-KR" altLang="en-US" sz="36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풀필먼트</a:t>
                </a:r>
                <a:r>
                  <a:rPr lang="ko-KR" altLang="en-US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 센터</a:t>
                </a:r>
                <a:endParaRPr lang="ko-KR" altLang="en-US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693C99B-3F42-7367-1A9D-81E54D649C11}"/>
                  </a:ext>
                </a:extLst>
              </p:cNvPr>
              <p:cNvSpPr/>
              <p:nvPr/>
            </p:nvSpPr>
            <p:spPr>
              <a:xfrm>
                <a:off x="3583858" y="7700116"/>
                <a:ext cx="5081101" cy="1104665"/>
              </a:xfrm>
              <a:prstGeom prst="rect">
                <a:avLst/>
              </a:prstGeom>
              <a:noFill/>
              <a:ln w="762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FB6DECF-0ABF-DB62-DFDC-BACCEED706F1}"/>
              </a:ext>
            </a:extLst>
          </p:cNvPr>
          <p:cNvSpPr/>
          <p:nvPr/>
        </p:nvSpPr>
        <p:spPr>
          <a:xfrm rot="10800000">
            <a:off x="8608667" y="5944065"/>
            <a:ext cx="1531666" cy="1222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BC60-A789-BBB0-A45D-62DC0BC3D831}"/>
              </a:ext>
            </a:extLst>
          </p:cNvPr>
          <p:cNvSpPr txBox="1"/>
          <p:nvPr/>
        </p:nvSpPr>
        <p:spPr>
          <a:xfrm>
            <a:off x="10572111" y="5719651"/>
            <a:ext cx="6300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시계열 모델을 바탕으로 한 데이터 구축</a:t>
            </a:r>
            <a:endParaRPr lang="en-US" altLang="ko-KR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37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503" y="-204567"/>
            <a:ext cx="18447006" cy="1069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2521" y="5906985"/>
            <a:ext cx="771479" cy="1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6"/>
          <p:cNvSpPr txBox="1"/>
          <p:nvPr/>
        </p:nvSpPr>
        <p:spPr>
          <a:xfrm>
            <a:off x="3581400" y="4381500"/>
            <a:ext cx="10779399" cy="216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2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C6F2169-E667-8545-7674-B9AEB4F8CEB9}"/>
              </a:ext>
            </a:extLst>
          </p:cNvPr>
          <p:cNvGraphicFramePr/>
          <p:nvPr/>
        </p:nvGraphicFramePr>
        <p:xfrm>
          <a:off x="1386348" y="2006833"/>
          <a:ext cx="15354085" cy="770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2DE540CB-6EC5-735B-CB88-986D4DAC2EE6}"/>
              </a:ext>
            </a:extLst>
          </p:cNvPr>
          <p:cNvSpPr txBox="1"/>
          <p:nvPr/>
        </p:nvSpPr>
        <p:spPr>
          <a:xfrm>
            <a:off x="1547567" y="999791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데이터 분석 결과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76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8d288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039936" y="1542275"/>
            <a:ext cx="15838471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P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사의 배송 지연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으로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인한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고객의 소리가 급증 </a:t>
            </a:r>
            <a:r>
              <a:rPr lang="en-US" altLang="ko-KR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lang="ko-KR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107035" y="5229348"/>
            <a:ext cx="15771371" cy="9540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b="1" dirty="0">
                <a:ln/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solidFill>
                  <a:srgbClr val="FF0000"/>
                </a:solidFill>
              </a:rPr>
              <a:t>월별 매출액 증가율 감소 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-&gt;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accent5">
                    <a:lumMod val="50000"/>
                  </a:schemeClr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274528"/>
              </p:ext>
            </p:extLst>
          </p:nvPr>
        </p:nvGraphicFramePr>
        <p:xfrm>
          <a:off x="978071" y="2124449"/>
          <a:ext cx="9810439" cy="3031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878245"/>
              </p:ext>
            </p:extLst>
          </p:nvPr>
        </p:nvGraphicFramePr>
        <p:xfrm>
          <a:off x="10788510" y="6404169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EB1CB4-89F6-2FE5-054A-599677F7AAE0}"/>
              </a:ext>
            </a:extLst>
          </p:cNvPr>
          <p:cNvSpPr/>
          <p:nvPr/>
        </p:nvSpPr>
        <p:spPr>
          <a:xfrm>
            <a:off x="11383899" y="2212097"/>
            <a:ext cx="4411634" cy="61246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703230-B3DD-2C7B-7A4C-11A6C7014F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24842" r="-341" b="41992"/>
          <a:stretch/>
        </p:blipFill>
        <p:spPr>
          <a:xfrm>
            <a:off x="10890282" y="3086864"/>
            <a:ext cx="5988126" cy="785365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F991EE8-3239-DE48-E246-F518280EB658}"/>
              </a:ext>
            </a:extLst>
          </p:cNvPr>
          <p:cNvGrpSpPr/>
          <p:nvPr/>
        </p:nvGrpSpPr>
        <p:grpSpPr>
          <a:xfrm>
            <a:off x="11049004" y="3831174"/>
            <a:ext cx="5829403" cy="769956"/>
            <a:chOff x="2317119" y="7790329"/>
            <a:chExt cx="10012676" cy="12996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7B90B2-3127-53C6-9495-FF69A1F46156}"/>
                </a:ext>
              </a:extLst>
            </p:cNvPr>
            <p:cNvSpPr txBox="1"/>
            <p:nvPr/>
          </p:nvSpPr>
          <p:spPr>
            <a:xfrm>
              <a:off x="2317119" y="7830115"/>
              <a:ext cx="1304067" cy="69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주문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0A1ECB-6B66-5BE5-F386-5E1BA9F1F080}"/>
                </a:ext>
              </a:extLst>
            </p:cNvPr>
            <p:cNvSpPr txBox="1"/>
            <p:nvPr/>
          </p:nvSpPr>
          <p:spPr>
            <a:xfrm>
              <a:off x="3983554" y="7892373"/>
              <a:ext cx="1304067" cy="69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집하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0F22A0-9ACE-9951-2037-42E64BD9DC9F}"/>
                </a:ext>
              </a:extLst>
            </p:cNvPr>
            <p:cNvSpPr txBox="1"/>
            <p:nvPr/>
          </p:nvSpPr>
          <p:spPr>
            <a:xfrm>
              <a:off x="5394549" y="7824967"/>
              <a:ext cx="1805632" cy="125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SUB</a:t>
              </a:r>
            </a:p>
            <a:p>
              <a:pPr algn="ctr"/>
              <a:r>
                <a:rPr lang="ko-KR" altLang="en-US" sz="2400" b="1" dirty="0"/>
                <a:t>터미널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C2B158-496F-10AC-2729-6BB9C8BCAB6C}"/>
                </a:ext>
              </a:extLst>
            </p:cNvPr>
            <p:cNvSpPr txBox="1"/>
            <p:nvPr/>
          </p:nvSpPr>
          <p:spPr>
            <a:xfrm>
              <a:off x="7194986" y="7837493"/>
              <a:ext cx="1805632" cy="125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HUB</a:t>
              </a:r>
            </a:p>
            <a:p>
              <a:pPr algn="ctr"/>
              <a:r>
                <a:rPr lang="ko-KR" altLang="en-US" sz="2400" b="1" dirty="0"/>
                <a:t>터미널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235B4F-F9F1-F328-7EC6-9ECB9D0E529C}"/>
                </a:ext>
              </a:extLst>
            </p:cNvPr>
            <p:cNvSpPr txBox="1"/>
            <p:nvPr/>
          </p:nvSpPr>
          <p:spPr>
            <a:xfrm>
              <a:off x="9012701" y="7790329"/>
              <a:ext cx="1805632" cy="1252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SUB</a:t>
              </a:r>
            </a:p>
            <a:p>
              <a:pPr algn="ctr"/>
              <a:r>
                <a:rPr lang="ko-KR" altLang="en-US" sz="2400" b="1" dirty="0"/>
                <a:t>터미널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7D1ADE-E44E-DFC4-907A-CB8699958543}"/>
                </a:ext>
              </a:extLst>
            </p:cNvPr>
            <p:cNvSpPr txBox="1"/>
            <p:nvPr/>
          </p:nvSpPr>
          <p:spPr>
            <a:xfrm>
              <a:off x="11025727" y="7824964"/>
              <a:ext cx="1304068" cy="695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배송</a:t>
              </a:r>
              <a:endParaRPr lang="en-US" altLang="ko-KR" sz="24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D61984-E2D9-45AA-986A-B129261CE9DF}"/>
              </a:ext>
            </a:extLst>
          </p:cNvPr>
          <p:cNvSpPr txBox="1"/>
          <p:nvPr/>
        </p:nvSpPr>
        <p:spPr>
          <a:xfrm>
            <a:off x="11251165" y="2238531"/>
            <a:ext cx="4677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solidFill>
                  <a:schemeClr val="bg1"/>
                </a:solidFill>
              </a:rPr>
              <a:t>사의 기존  배송 프로세스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435465-5EB7-A3EB-B509-1347FCEC0E85}"/>
              </a:ext>
            </a:extLst>
          </p:cNvPr>
          <p:cNvSpPr/>
          <p:nvPr/>
        </p:nvSpPr>
        <p:spPr>
          <a:xfrm>
            <a:off x="11947605" y="3040317"/>
            <a:ext cx="2999582" cy="1645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D4137-7515-4112-6399-4410F369C4DF}"/>
              </a:ext>
            </a:extLst>
          </p:cNvPr>
          <p:cNvSpPr txBox="1"/>
          <p:nvPr/>
        </p:nvSpPr>
        <p:spPr>
          <a:xfrm>
            <a:off x="12871803" y="4754339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</a:rPr>
              <a:t>개선 필요</a:t>
            </a:r>
          </a:p>
        </p:txBody>
      </p: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15718D86-399F-E92A-B786-4E38A4828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413032"/>
              </p:ext>
            </p:extLst>
          </p:nvPr>
        </p:nvGraphicFramePr>
        <p:xfrm>
          <a:off x="1185994" y="6406876"/>
          <a:ext cx="9373860" cy="31699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62310">
                  <a:extLst>
                    <a:ext uri="{9D8B030D-6E8A-4147-A177-3AD203B41FA5}">
                      <a16:colId xmlns:a16="http://schemas.microsoft.com/office/drawing/2014/main" val="1853171372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3388977974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2996814735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3652043999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2903791374"/>
                    </a:ext>
                  </a:extLst>
                </a:gridCol>
                <a:gridCol w="1562310">
                  <a:extLst>
                    <a:ext uri="{9D8B030D-6E8A-4147-A177-3AD203B41FA5}">
                      <a16:colId xmlns:a16="http://schemas.microsoft.com/office/drawing/2014/main" val="3580460573"/>
                    </a:ext>
                  </a:extLst>
                </a:gridCol>
              </a:tblGrid>
              <a:tr h="305613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</a:t>
                      </a:r>
                      <a:r>
                        <a:rPr lang="ko-KR" altLang="en-US" sz="2800" dirty="0"/>
                        <a:t>사의 경쟁 유통업체 경쟁력 평가</a:t>
                      </a:r>
                      <a:endParaRPr lang="en-US" altLang="ko-KR" sz="2800"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47801"/>
                  </a:ext>
                </a:extLst>
              </a:tr>
              <a:tr h="693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종합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ko-KR" altLang="en-US" sz="2400" b="1" dirty="0"/>
                        <a:t>순위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기업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가격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ko-KR" altLang="en-US" sz="2400" b="1" dirty="0"/>
                        <a:t>경쟁력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상품 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ko-KR" altLang="en-US" sz="2400" b="1" dirty="0"/>
                        <a:t>경쟁력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접근</a:t>
                      </a:r>
                      <a:endParaRPr lang="en-US" altLang="ko-KR" sz="2400" b="1" dirty="0"/>
                    </a:p>
                    <a:p>
                      <a:pPr algn="ctr" latinLnBrk="1"/>
                      <a:r>
                        <a:rPr lang="ko-KR" altLang="en-US" sz="2400" b="1" dirty="0"/>
                        <a:t>편의성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총점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8618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쿠팡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85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72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81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238</a:t>
                      </a:r>
                      <a:endParaRPr lang="ko-KR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82857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GS25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64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76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80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220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03864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CU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63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69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79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211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81602"/>
                  </a:ext>
                </a:extLst>
              </a:tr>
              <a:tr h="385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4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이마트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74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68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69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211</a:t>
                      </a:r>
                      <a:endParaRPr lang="ko-KR" altLang="en-US" sz="2400" b="1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462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475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ddb7a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681eea3fcc_2_60"/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07112"/>
              </p:ext>
            </p:extLst>
          </p:nvPr>
        </p:nvGraphicFramePr>
        <p:xfrm>
          <a:off x="1688400" y="2786400"/>
          <a:ext cx="15048477" cy="63103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사용가능 적립금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접속일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주문일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가입일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257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5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82507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51779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49435"/>
              </p:ext>
            </p:extLst>
          </p:nvPr>
        </p:nvGraphicFramePr>
        <p:xfrm>
          <a:off x="1688059" y="2785044"/>
          <a:ext cx="15048477" cy="625462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68198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21071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17577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F7858E0-0E49-7C5C-DACF-4B9A35F561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622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36313"/>
              </p:ext>
            </p:extLst>
          </p:nvPr>
        </p:nvGraphicFramePr>
        <p:xfrm>
          <a:off x="1688059" y="2785044"/>
          <a:ext cx="15048477" cy="60541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</a:tblGrid>
              <a:tr h="648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결제수단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결제수단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무통장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적립금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공급원가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물품 공급 원가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물품을 매입할 때 가격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교환구분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판매품목의 교환여부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네이버 포인트 사용여부 및 사용 포인트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15213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배송송장번호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88167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배송비 정보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무료배송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선불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착불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시작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배송완료일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완료 시간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사용한 적립금액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소유한 적립금액 중 사용한 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54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상품구매금액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회원의 상품 구매 금액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상품 할인금액 모두 포함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F3251FDE-8D7D-9E23-B760-4BF1999111C3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984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정의서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B98807-F22C-72B4-FF6E-A3F926D6F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87587"/>
              </p:ext>
            </p:extLst>
          </p:nvPr>
        </p:nvGraphicFramePr>
        <p:xfrm>
          <a:off x="1688400" y="2782800"/>
          <a:ext cx="15048477" cy="62805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16159">
                  <a:extLst>
                    <a:ext uri="{9D8B030D-6E8A-4147-A177-3AD203B41FA5}">
                      <a16:colId xmlns:a16="http://schemas.microsoft.com/office/drawing/2014/main" val="449325229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2728083850"/>
                    </a:ext>
                  </a:extLst>
                </a:gridCol>
                <a:gridCol w="5016159">
                  <a:extLst>
                    <a:ext uri="{9D8B030D-6E8A-4147-A177-3AD203B41FA5}">
                      <a16:colId xmlns:a16="http://schemas.microsoft.com/office/drawing/2014/main" val="1125839665"/>
                    </a:ext>
                  </a:extLst>
                </a:gridCol>
              </a:tblGrid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17425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구매한 상품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290717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81058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58071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6275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수령인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351111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회원등급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전화주문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78608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주문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98642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고객 물품 주문 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704196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</a:t>
                      </a:r>
                      <a:r>
                        <a:rPr lang="en-US" altLang="ko-KR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주문자 고유 </a:t>
                      </a:r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비어 있는 값의 경우 비회원 주문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357374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결제에 사용된 카드사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725153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쿠폰 사용 할인금액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600219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개당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190200"/>
                  </a:ext>
                </a:extLst>
              </a:tr>
              <a:tr h="4486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59507"/>
                  </a:ext>
                </a:extLst>
              </a:tr>
            </a:tbl>
          </a:graphicData>
        </a:graphic>
      </p:graphicFrame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85BA21C4-B216-C8C3-66A0-7EFE87C25836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035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master_member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71886"/>
              </p:ext>
            </p:extLst>
          </p:nvPr>
        </p:nvGraphicFramePr>
        <p:xfrm>
          <a:off x="1688400" y="2846439"/>
          <a:ext cx="14805861" cy="63713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54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고유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회원 나이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가입당시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 대로 범주화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성별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단위로 통일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결측값</a:t>
                      </a:r>
                      <a:r>
                        <a:rPr lang="ko-KR" altLang="en-US" dirty="0"/>
                        <a:t>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채널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블로그</a:t>
                      </a:r>
                      <a:r>
                        <a:rPr lang="en-US" altLang="ko-KR" dirty="0"/>
                        <a:t>/SNS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온라인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오프라인 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54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유입기기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유입 기기</a:t>
                      </a:r>
                      <a:r>
                        <a:rPr lang="en-US" altLang="ko-KR" dirty="0"/>
                        <a:t>(PC/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773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사업자 구분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사업자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1410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회원구분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 내 자체 회원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수신거부 고객 병합</a:t>
                      </a:r>
                      <a:r>
                        <a:rPr lang="en-US" altLang="ko-KR" dirty="0"/>
                        <a:t>,     </a:t>
                      </a:r>
                      <a:r>
                        <a:rPr lang="ko-KR" altLang="en-US" dirty="0"/>
                        <a:t>사업자 병합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딜러유치회원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특별회원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딜러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관리자</a:t>
                      </a:r>
                      <a:r>
                        <a:rPr lang="en-US" altLang="ko-KR" dirty="0"/>
                        <a:t>, VIP - </a:t>
                      </a:r>
                      <a:r>
                        <a:rPr lang="ko-KR" altLang="en-US" dirty="0"/>
                        <a:t>기타로 병합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ED8ECCC4-B8A6-07DD-8D6B-4728EB83C624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158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master_ product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95014"/>
              </p:ext>
            </p:extLst>
          </p:nvPr>
        </p:nvGraphicFramePr>
        <p:xfrm>
          <a:off x="1688059" y="2785044"/>
          <a:ext cx="14805861" cy="62166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변수명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이상치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확인결과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정제방안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면세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동시에 들어가는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제외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고객 담기 수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매입가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매입시</a:t>
                      </a:r>
                      <a:r>
                        <a:rPr lang="ko-KR" altLang="en-US" dirty="0"/>
                        <a:t> 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기본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고유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재입고알림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재입고시</a:t>
                      </a:r>
                      <a:r>
                        <a:rPr lang="ko-KR" altLang="en-US" dirty="0"/>
                        <a:t> 고객에게 알람 제공 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제조자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패커스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자체제조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타사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판매 대행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자체제조인 </a:t>
                      </a:r>
                      <a:r>
                        <a:rPr lang="ko-KR" altLang="en-US" dirty="0" err="1"/>
                        <a:t>패커스가</a:t>
                      </a:r>
                      <a:r>
                        <a:rPr lang="ko-KR" altLang="en-US" dirty="0"/>
                        <a:t> 공급하기 때문에 누락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공급사로 판단하여 변환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744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카테고리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품목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개별 품목 판매가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35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품절여부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판매 품목 품절여부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현재 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범주형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후기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인터넷 게시 상품 페이지 후기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연속형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50F8C06D-9C4C-2CFB-B7A3-26D830A67392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5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0194731" y="4375708"/>
            <a:ext cx="8804469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dirty="0">
                <a:solidFill>
                  <a:schemeClr val="lt1"/>
                </a:solidFill>
              </a:rPr>
              <a:t>과제 정의</a:t>
            </a:r>
            <a:endParaRPr sz="9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4731" y="6286500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405354" y="2154316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변수 계획서 </a:t>
            </a:r>
            <a:r>
              <a:rPr lang="en-US" altLang="ko-K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log_order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8675A0-633D-C5D9-053F-F52EF50F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0914"/>
              </p:ext>
            </p:extLst>
          </p:nvPr>
        </p:nvGraphicFramePr>
        <p:xfrm>
          <a:off x="1688059" y="2785044"/>
          <a:ext cx="14805861" cy="63657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115123">
                  <a:extLst>
                    <a:ext uri="{9D8B030D-6E8A-4147-A177-3AD203B41FA5}">
                      <a16:colId xmlns:a16="http://schemas.microsoft.com/office/drawing/2014/main" val="1878593799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2092075102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4214988650"/>
                    </a:ext>
                  </a:extLst>
                </a:gridCol>
                <a:gridCol w="1932375">
                  <a:extLst>
                    <a:ext uri="{9D8B030D-6E8A-4147-A177-3AD203B41FA5}">
                      <a16:colId xmlns:a16="http://schemas.microsoft.com/office/drawing/2014/main" val="488362782"/>
                    </a:ext>
                  </a:extLst>
                </a:gridCol>
                <a:gridCol w="2106592">
                  <a:extLst>
                    <a:ext uri="{9D8B030D-6E8A-4147-A177-3AD203B41FA5}">
                      <a16:colId xmlns:a16="http://schemas.microsoft.com/office/drawing/2014/main" val="2235202270"/>
                    </a:ext>
                  </a:extLst>
                </a:gridCol>
                <a:gridCol w="2306402">
                  <a:extLst>
                    <a:ext uri="{9D8B030D-6E8A-4147-A177-3AD203B41FA5}">
                      <a16:colId xmlns:a16="http://schemas.microsoft.com/office/drawing/2014/main" val="253472998"/>
                    </a:ext>
                  </a:extLst>
                </a:gridCol>
                <a:gridCol w="2115123">
                  <a:extLst>
                    <a:ext uri="{9D8B030D-6E8A-4147-A177-3AD203B41FA5}">
                      <a16:colId xmlns:a16="http://schemas.microsoft.com/office/drawing/2014/main" val="3139913911"/>
                    </a:ext>
                  </a:extLst>
                </a:gridCol>
              </a:tblGrid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이상치</a:t>
                      </a:r>
                      <a:r>
                        <a:rPr lang="en-US" altLang="ko-KR" sz="1800"/>
                        <a:t>(</a:t>
                      </a:r>
                      <a:r>
                        <a:rPr lang="ko-KR" altLang="en-US" sz="1800"/>
                        <a:t>건</a:t>
                      </a:r>
                      <a:r>
                        <a:rPr lang="en-US" altLang="ko-KR" sz="180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결측치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건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확인결과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정제방안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82133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구매한 상품 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4401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상품번호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고유 번호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상품명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상품번호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공급원가 정보누락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누락데이터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300725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상품별 추가할인금액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별 추가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770334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구매 수량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607293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수령인 주소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회원정보 누락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9934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 시 회원등급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회원등급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사업자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개인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전화주문 등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88485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주문경로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주문 경로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499729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주문일시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고객 물품 주문 일시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TimeStemp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1619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</a:t>
                      </a:r>
                      <a:r>
                        <a:rPr lang="en-US" altLang="ko-KR"/>
                        <a:t>ID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주문자 고유 </a:t>
                      </a: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3105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비회원 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17270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카드사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결제에 사용된 카드사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범주형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30138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카드 외 결제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89721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할인금액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쿠폰 사용 할인금액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908568"/>
                  </a:ext>
                </a:extLst>
              </a:tr>
              <a:tr h="481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판매가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상품 개당 판매가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/>
                        <a:t>연속형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135171"/>
                  </a:ext>
                </a:extLst>
              </a:tr>
            </a:tbl>
          </a:graphicData>
        </a:graphic>
      </p:graphicFrame>
      <p:sp>
        <p:nvSpPr>
          <p:cNvPr id="3" name="Google Shape;321;g1681eea3fcc_2_60">
            <a:extLst>
              <a:ext uri="{FF2B5EF4-FFF2-40B4-BE49-F238E27FC236}">
                <a16:creationId xmlns:a16="http://schemas.microsoft.com/office/drawing/2014/main" id="{08216219-F0D4-4B90-4B8E-9B343459ECD8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08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1681eea3fcc_2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81eea3fcc_2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1681eea3fcc_2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1681eea3fcc_2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681eea3fcc_2_6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1681eea3fcc_2_6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681eea3fcc_2_60"/>
          <p:cNvSpPr txBox="1"/>
          <p:nvPr/>
        </p:nvSpPr>
        <p:spPr>
          <a:xfrm>
            <a:off x="1583850" y="2293305"/>
            <a:ext cx="1423121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 계획 작성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681eea3fcc_2_60"/>
          <p:cNvSpPr/>
          <p:nvPr/>
        </p:nvSpPr>
        <p:spPr>
          <a:xfrm>
            <a:off x="5195510" y="8640064"/>
            <a:ext cx="685800" cy="3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1;g1681eea3fcc_2_60">
            <a:extLst>
              <a:ext uri="{FF2B5EF4-FFF2-40B4-BE49-F238E27FC236}">
                <a16:creationId xmlns:a16="http://schemas.microsoft.com/office/drawing/2014/main" id="{1CEE5A79-FDA4-55F7-71E9-D364B93CF36A}"/>
              </a:ext>
            </a:extLst>
          </p:cNvPr>
          <p:cNvSpPr txBox="1"/>
          <p:nvPr/>
        </p:nvSpPr>
        <p:spPr>
          <a:xfrm>
            <a:off x="1547567" y="1292416"/>
            <a:ext cx="7859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잠재 인자 도출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6373FABB-D9A7-C416-9CC5-C93EEFFDB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129887"/>
              </p:ext>
            </p:extLst>
          </p:nvPr>
        </p:nvGraphicFramePr>
        <p:xfrm>
          <a:off x="2183635" y="3123277"/>
          <a:ext cx="13920732" cy="55509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20122">
                  <a:extLst>
                    <a:ext uri="{9D8B030D-6E8A-4147-A177-3AD203B41FA5}">
                      <a16:colId xmlns:a16="http://schemas.microsoft.com/office/drawing/2014/main" val="1812895460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92201772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527223613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3789658849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2141058807"/>
                    </a:ext>
                  </a:extLst>
                </a:gridCol>
                <a:gridCol w="2320122">
                  <a:extLst>
                    <a:ext uri="{9D8B030D-6E8A-4147-A177-3AD203B41FA5}">
                      <a16:colId xmlns:a16="http://schemas.microsoft.com/office/drawing/2014/main" val="1619384405"/>
                    </a:ext>
                  </a:extLst>
                </a:gridCol>
              </a:tblGrid>
              <a:tr h="904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분석방법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상세 분석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일정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67655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전체 데이터의 분포 특성 및 변수 간의 관련성을 확인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이미지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바 그래프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나이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성별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매출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등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간단한 분포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박은영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10/17</a:t>
                      </a:r>
                      <a:endParaRPr lang="ko-KR" altLang="en-US" sz="2000" dirty="0"/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8874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맵핑</a:t>
                      </a: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/>
                        <a:t>시 단위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배송지연 건수 비교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 err="1"/>
                        <a:t>이준엽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10/18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98291"/>
                  </a:ext>
                </a:extLst>
              </a:tr>
              <a:tr h="102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전체적인 데이터의 층별화 특성을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군집분석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K-Means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지역별 매출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군집화 하여 특성파악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박태윤</a:t>
                      </a:r>
                      <a:endParaRPr lang="en-US" altLang="ko-K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31699"/>
                  </a:ext>
                </a:extLst>
              </a:tr>
              <a:tr h="90489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영향인자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의사결정나무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 err="1"/>
                        <a:t>Decisiontree</a:t>
                      </a:r>
                      <a:endParaRPr lang="ko-KR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매출의 영향을 주는 설명변수를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529770"/>
                  </a:ext>
                </a:extLst>
              </a:tr>
              <a:tr h="9048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선형회귀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Linear Regression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박상범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박태윤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10/19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081177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55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b359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g1687a6318cf_0_0">
            <a:extLst>
              <a:ext uri="{FF2B5EF4-FFF2-40B4-BE49-F238E27FC236}">
                <a16:creationId xmlns:a16="http://schemas.microsoft.com/office/drawing/2014/main" id="{BD05A9FE-2878-9100-A8D3-6FCEBCB31C67}"/>
              </a:ext>
            </a:extLst>
          </p:cNvPr>
          <p:cNvSpPr txBox="1"/>
          <p:nvPr/>
        </p:nvSpPr>
        <p:spPr>
          <a:xfrm>
            <a:off x="1416744" y="1109296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과제 정의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Google Shape;205;g1687a6318cf_0_0">
            <a:extLst>
              <a:ext uri="{FF2B5EF4-FFF2-40B4-BE49-F238E27FC236}">
                <a16:creationId xmlns:a16="http://schemas.microsoft.com/office/drawing/2014/main" id="{609B5FA2-37DE-27A6-0C60-28DD308E4183}"/>
              </a:ext>
            </a:extLst>
          </p:cNvPr>
          <p:cNvSpPr txBox="1"/>
          <p:nvPr/>
        </p:nvSpPr>
        <p:spPr>
          <a:xfrm>
            <a:off x="3203068" y="4661887"/>
            <a:ext cx="13046270" cy="8617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 고객 맞춤 서비스를 </a:t>
            </a:r>
            <a:r>
              <a:rPr lang="ko-KR" altLang="en-US" sz="5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최적화</a:t>
            </a:r>
            <a:r>
              <a:rPr lang="ko-KR" altLang="en-US" sz="5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하여 매출증대</a:t>
            </a:r>
            <a:endParaRPr lang="ko-KR" altLang="en-US" sz="5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846306-7745-E2A0-21CE-4A939250EF7D}"/>
              </a:ext>
            </a:extLst>
          </p:cNvPr>
          <p:cNvSpPr txBox="1"/>
          <p:nvPr/>
        </p:nvSpPr>
        <p:spPr>
          <a:xfrm>
            <a:off x="1367256" y="5523621"/>
            <a:ext cx="15906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VOC</a:t>
            </a:r>
            <a:r>
              <a:rPr lang="ko-KR" altLang="en-US" sz="3600" dirty="0"/>
              <a:t>를 분석하여 최우선 과제를 선정</a:t>
            </a:r>
            <a:r>
              <a:rPr lang="en-US" altLang="ko-KR" sz="3600" dirty="0"/>
              <a:t>, </a:t>
            </a:r>
            <a:r>
              <a:rPr lang="ko-KR" altLang="en-US" sz="3600" dirty="0"/>
              <a:t>사내 데이터를 바탕으로 솔루션을 찾기</a:t>
            </a:r>
            <a:endParaRPr lang="en-US" altLang="ko-KR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92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7483b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9620663" y="4389775"/>
            <a:ext cx="10396857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추진 배경 수립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94731" y="6286500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787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87a6318cf_0_0"/>
          <p:cNvSpPr txBox="1"/>
          <p:nvPr/>
        </p:nvSpPr>
        <p:spPr>
          <a:xfrm>
            <a:off x="1107036" y="637357"/>
            <a:ext cx="7543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추진 배경 수립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5" name="Google Shape;205;g1687a6318cf_0_0"/>
          <p:cNvSpPr txBox="1"/>
          <p:nvPr/>
        </p:nvSpPr>
        <p:spPr>
          <a:xfrm>
            <a:off x="1590130" y="1542275"/>
            <a:ext cx="15444257" cy="523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현재</a:t>
            </a:r>
            <a:r>
              <a:rPr lang="ko-KR" alt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P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사의 배송 지연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으로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인한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고객의 소리가 급증 </a:t>
            </a:r>
            <a:r>
              <a:rPr lang="en-US" altLang="ko-KR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altLang="ko-KR" sz="2800" b="1" dirty="0">
                <a:solidFill>
                  <a:schemeClr val="accent1"/>
                </a:solidFill>
              </a:rPr>
              <a:t>P</a:t>
            </a:r>
            <a:r>
              <a:rPr lang="ko-KR" alt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기존 배송 프로세스 개선 필요         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07" name="Google Shape;207;g1687a6318cf_0_0"/>
          <p:cNvSpPr txBox="1"/>
          <p:nvPr/>
        </p:nvSpPr>
        <p:spPr>
          <a:xfrm>
            <a:off x="1590130" y="6108510"/>
            <a:ext cx="8745794" cy="18158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P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사의 다양한</a:t>
            </a:r>
            <a:r>
              <a:rPr 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경쟁업체와의 경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쟁으로 인한 </a:t>
            </a:r>
            <a:r>
              <a:rPr lang="en-US" altLang="ko-KR" sz="2800" b="1" dirty="0">
                <a:ln/>
                <a:solidFill>
                  <a:schemeClr val="accent1"/>
                </a:solidFill>
              </a:rPr>
              <a:t>P</a:t>
            </a:r>
            <a:r>
              <a:rPr lang="ko-KR" alt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사의 월별 매출액 증가율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 </a:t>
            </a:r>
            <a:r>
              <a:rPr lang="en-US" altLang="ko-K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25%, 19%, 9%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 </a:t>
            </a:r>
            <a:r>
              <a:rPr lang="ko-KR" altLang="en-US" sz="2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감소</a:t>
            </a: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en-US" altLang="ko-KR" sz="2800" b="1" dirty="0">
                <a:ln/>
                <a:solidFill>
                  <a:srgbClr val="4F81BD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4F81BD"/>
                </a:solidFill>
              </a:rPr>
              <a:t>사의 </a:t>
            </a:r>
            <a:r>
              <a:rPr lang="ko-KR" altLang="en-US" sz="2800" b="1" dirty="0">
                <a:solidFill>
                  <a:schemeClr val="accent1"/>
                </a:solidFill>
              </a:rPr>
              <a:t>기존 고객 유지</a:t>
            </a:r>
            <a:r>
              <a:rPr lang="en-US" altLang="ko-KR" sz="2800" b="1" dirty="0">
                <a:solidFill>
                  <a:schemeClr val="accent1"/>
                </a:solidFill>
              </a:rPr>
              <a:t>, </a:t>
            </a:r>
            <a:r>
              <a:rPr lang="ko-KR" altLang="en-US" sz="2800" b="1" dirty="0">
                <a:solidFill>
                  <a:schemeClr val="accent1"/>
                </a:solidFill>
              </a:rPr>
              <a:t>신규 고객 유입 필요 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8F3B69D-E5B2-B9CD-91F7-8B692281B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7252"/>
              </p:ext>
            </p:extLst>
          </p:nvPr>
        </p:nvGraphicFramePr>
        <p:xfrm>
          <a:off x="1039936" y="2362649"/>
          <a:ext cx="15978982" cy="343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35A1B158-F722-FBC0-815D-B0D380BE6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73688"/>
              </p:ext>
            </p:extLst>
          </p:nvPr>
        </p:nvGraphicFramePr>
        <p:xfrm>
          <a:off x="10607973" y="6108510"/>
          <a:ext cx="6089897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5429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9006" y="-218634"/>
            <a:ext cx="18447006" cy="106961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1295400" y="2504185"/>
            <a:ext cx="11216813" cy="638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1000" dirty="0">
                <a:solidFill>
                  <a:srgbClr val="FFFFFF"/>
                </a:solidFill>
              </a:rPr>
              <a:t>3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320495" y="3189041"/>
            <a:ext cx="11082657" cy="150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현상 파악 및 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목표 설정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6057900"/>
            <a:ext cx="9982200" cy="8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5dd6d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802" y="6048669"/>
            <a:ext cx="2672906" cy="648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/>
          <p:nvPr/>
        </p:nvSpPr>
        <p:spPr>
          <a:xfrm>
            <a:off x="1547567" y="77622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E22679-D1E1-3AB1-FE8B-7B156EBE711A}"/>
              </a:ext>
            </a:extLst>
          </p:cNvPr>
          <p:cNvGraphicFramePr>
            <a:graphicFrameLocks noGrp="1"/>
          </p:cNvGraphicFramePr>
          <p:nvPr/>
        </p:nvGraphicFramePr>
        <p:xfrm>
          <a:off x="10137255" y="1845137"/>
          <a:ext cx="6593063" cy="2949090"/>
        </p:xfrm>
        <a:graphic>
          <a:graphicData uri="http://schemas.openxmlformats.org/drawingml/2006/table">
            <a:tbl>
              <a:tblPr firstRow="1" bandRow="1">
                <a:tableStyleId>{9461AC3B-1FA2-4319-AC6A-F723EDC39097}</a:tableStyleId>
              </a:tblPr>
              <a:tblGrid>
                <a:gridCol w="3395009">
                  <a:extLst>
                    <a:ext uri="{9D8B030D-6E8A-4147-A177-3AD203B41FA5}">
                      <a16:colId xmlns:a16="http://schemas.microsoft.com/office/drawing/2014/main" val="381156573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2384684520"/>
                    </a:ext>
                  </a:extLst>
                </a:gridCol>
                <a:gridCol w="1599027">
                  <a:extLst>
                    <a:ext uri="{9D8B030D-6E8A-4147-A177-3AD203B41FA5}">
                      <a16:colId xmlns:a16="http://schemas.microsoft.com/office/drawing/2014/main" val="1728206416"/>
                    </a:ext>
                  </a:extLst>
                </a:gridCol>
              </a:tblGrid>
              <a:tr h="749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배송 지연 원인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건수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100" b="1" dirty="0">
                          <a:solidFill>
                            <a:schemeClr val="bg1"/>
                          </a:solidFill>
                        </a:rPr>
                        <a:t>비율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03918"/>
                  </a:ext>
                </a:extLst>
              </a:tr>
              <a:tr h="749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b="1" dirty="0">
                          <a:solidFill>
                            <a:srgbClr val="FF0000"/>
                          </a:solidFill>
                        </a:rPr>
                        <a:t>상품 발송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1389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b="1" dirty="0">
                          <a:solidFill>
                            <a:srgbClr val="FF0000"/>
                          </a:solidFill>
                        </a:rPr>
                        <a:t>98.5%</a:t>
                      </a:r>
                      <a:endParaRPr lang="ko-KR" altLang="en-US" sz="3100" b="1" dirty="0">
                        <a:solidFill>
                          <a:srgbClr val="FF0000"/>
                        </a:solidFill>
                      </a:endParaRPr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253722662"/>
                  </a:ext>
                </a:extLst>
              </a:tr>
              <a:tr h="7490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배송 처리 지연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21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1.5%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1638720459"/>
                  </a:ext>
                </a:extLst>
              </a:tr>
              <a:tr h="7018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100" dirty="0"/>
                        <a:t>기타</a:t>
                      </a:r>
                    </a:p>
                  </a:txBody>
                  <a:tcPr marL="197874" marR="197874" marT="98938" marB="9893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1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3100" dirty="0"/>
                        <a:t>0.1%</a:t>
                      </a:r>
                      <a:endParaRPr lang="ko-KR" altLang="en-US" sz="3100" dirty="0"/>
                    </a:p>
                  </a:txBody>
                  <a:tcPr marL="197874" marR="197874" marT="98938" marB="98938" anchor="ctr"/>
                </a:tc>
                <a:extLst>
                  <a:ext uri="{0D108BD9-81ED-4DB2-BD59-A6C34878D82A}">
                    <a16:rowId xmlns:a16="http://schemas.microsoft.com/office/drawing/2014/main" val="380623744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691C64-700F-C74B-5CDC-B802A2D618D6}"/>
              </a:ext>
            </a:extLst>
          </p:cNvPr>
          <p:cNvSpPr/>
          <p:nvPr/>
        </p:nvSpPr>
        <p:spPr>
          <a:xfrm>
            <a:off x="2008501" y="1845135"/>
            <a:ext cx="7790893" cy="68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78AB3-7877-0941-13CF-B9EDB6AA328A}"/>
              </a:ext>
            </a:extLst>
          </p:cNvPr>
          <p:cNvSpPr txBox="1"/>
          <p:nvPr/>
        </p:nvSpPr>
        <p:spPr>
          <a:xfrm>
            <a:off x="1971760" y="1770165"/>
            <a:ext cx="5608911" cy="65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lnSpc>
                <a:spcPct val="150000"/>
              </a:lnSpc>
            </a:pPr>
            <a:r>
              <a:rPr lang="ko-KR" altLang="en-US" sz="2800" b="1" dirty="0">
                <a:ln/>
                <a:solidFill>
                  <a:schemeClr val="bg1"/>
                </a:solidFill>
              </a:rPr>
              <a:t>현재 </a:t>
            </a:r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배송지연 문제 원인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64B2E31-3686-7D8B-2287-6943B48A8B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24842" r="-341" b="41992"/>
          <a:stretch/>
        </p:blipFill>
        <p:spPr>
          <a:xfrm>
            <a:off x="1869825" y="5721665"/>
            <a:ext cx="10309978" cy="1004505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57C88A4E-3E50-38B8-ADBE-58B24427002E}"/>
              </a:ext>
            </a:extLst>
          </p:cNvPr>
          <p:cNvGrpSpPr/>
          <p:nvPr/>
        </p:nvGrpSpPr>
        <p:grpSpPr>
          <a:xfrm>
            <a:off x="2382504" y="6774752"/>
            <a:ext cx="9812047" cy="1001238"/>
            <a:chOff x="2216769" y="7997557"/>
            <a:chExt cx="9812047" cy="10012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E1FB3F-2D77-8760-C7C6-53B1A398B24D}"/>
                </a:ext>
              </a:extLst>
            </p:cNvPr>
            <p:cNvSpPr txBox="1"/>
            <p:nvPr/>
          </p:nvSpPr>
          <p:spPr>
            <a:xfrm>
              <a:off x="2216769" y="80373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/>
                <a:t>주문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EF5B6C-0F5C-AD06-F62F-F1EADC7C6684}"/>
                </a:ext>
              </a:extLst>
            </p:cNvPr>
            <p:cNvSpPr txBox="1"/>
            <p:nvPr/>
          </p:nvSpPr>
          <p:spPr>
            <a:xfrm>
              <a:off x="3883204" y="809957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집하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C037AC-BDED-D36B-33A3-D06F63B89945}"/>
                </a:ext>
              </a:extLst>
            </p:cNvPr>
            <p:cNvSpPr txBox="1"/>
            <p:nvPr/>
          </p:nvSpPr>
          <p:spPr>
            <a:xfrm>
              <a:off x="5566073" y="8032162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3CA399-32D5-752C-5C51-189527A6ED3F}"/>
                </a:ext>
              </a:extLst>
            </p:cNvPr>
            <p:cNvSpPr txBox="1"/>
            <p:nvPr/>
          </p:nvSpPr>
          <p:spPr>
            <a:xfrm>
              <a:off x="7366510" y="8044688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HUB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CA60F5-431A-BF81-EEC8-37E920E8F8A7}"/>
                </a:ext>
              </a:extLst>
            </p:cNvPr>
            <p:cNvSpPr txBox="1"/>
            <p:nvPr/>
          </p:nvSpPr>
          <p:spPr>
            <a:xfrm>
              <a:off x="9184226" y="7997557"/>
              <a:ext cx="126188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SUB</a:t>
              </a:r>
            </a:p>
            <a:p>
              <a:pPr algn="ctr"/>
              <a:r>
                <a:rPr lang="ko-KR" altLang="en-US" sz="2800" b="1" dirty="0"/>
                <a:t>터미널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A47857-D41B-CE03-921A-19065553CED1}"/>
                </a:ext>
              </a:extLst>
            </p:cNvPr>
            <p:cNvSpPr txBox="1"/>
            <p:nvPr/>
          </p:nvSpPr>
          <p:spPr>
            <a:xfrm>
              <a:off x="11126005" y="8032162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dirty="0"/>
                <a:t>배송</a:t>
              </a:r>
              <a:endParaRPr lang="en-US" altLang="ko-KR" sz="2800" b="1" dirty="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8F335F-42FE-EAF4-00CA-762499A25FA2}"/>
              </a:ext>
            </a:extLst>
          </p:cNvPr>
          <p:cNvSpPr/>
          <p:nvPr/>
        </p:nvSpPr>
        <p:spPr>
          <a:xfrm>
            <a:off x="3834987" y="6774752"/>
            <a:ext cx="4951068" cy="1050722"/>
          </a:xfrm>
          <a:prstGeom prst="rect">
            <a:avLst/>
          </a:prstGeom>
          <a:noFill/>
          <a:ln w="984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615992-676D-B1FB-D789-93294733789E}"/>
              </a:ext>
            </a:extLst>
          </p:cNvPr>
          <p:cNvSpPr txBox="1"/>
          <p:nvPr/>
        </p:nvSpPr>
        <p:spPr>
          <a:xfrm>
            <a:off x="1971760" y="3207009"/>
            <a:ext cx="7614585" cy="130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집하에서 물건만 쌓아 놓고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ln/>
                <a:solidFill>
                  <a:schemeClr val="tx1"/>
                </a:solidFill>
              </a:rPr>
              <a:t>배송이 딜레이</a:t>
            </a:r>
            <a:r>
              <a:rPr lang="en-US" altLang="ko-KR" sz="2800" b="1" dirty="0">
                <a:ln/>
                <a:solidFill>
                  <a:schemeClr val="tx1"/>
                </a:solidFill>
              </a:rPr>
              <a:t>-&gt; </a:t>
            </a:r>
            <a:br>
              <a:rPr lang="en-US" altLang="ko-KR" sz="2800" b="1" dirty="0">
                <a:ln/>
                <a:solidFill>
                  <a:schemeClr val="tx1"/>
                </a:solidFill>
              </a:rPr>
            </a:br>
            <a:r>
              <a:rPr lang="en-US" altLang="ko-KR" sz="2800" b="1" dirty="0">
                <a:ln/>
                <a:solidFill>
                  <a:srgbClr val="FF0000"/>
                </a:solidFill>
              </a:rPr>
              <a:t> 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배송 지연 문제 발생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CE59DD-9197-6238-872B-A416BB26ABCD}"/>
              </a:ext>
            </a:extLst>
          </p:cNvPr>
          <p:cNvSpPr txBox="1"/>
          <p:nvPr/>
        </p:nvSpPr>
        <p:spPr>
          <a:xfrm>
            <a:off x="1971760" y="2617489"/>
            <a:ext cx="395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/>
                <a:solidFill>
                  <a:schemeClr val="tx1"/>
                </a:solidFill>
              </a:rPr>
              <a:t>–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ln/>
                <a:solidFill>
                  <a:srgbClr val="FF0000"/>
                </a:solidFill>
              </a:rPr>
              <a:t>상품 발송 지연 </a:t>
            </a:r>
            <a:r>
              <a:rPr lang="en-US" altLang="ko-KR" sz="2800" b="1" dirty="0">
                <a:ln/>
                <a:solidFill>
                  <a:srgbClr val="FF0000"/>
                </a:solidFill>
              </a:rPr>
              <a:t>98.5%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36A5CFB-6E72-E7EB-004A-937503F18165}"/>
              </a:ext>
            </a:extLst>
          </p:cNvPr>
          <p:cNvSpPr/>
          <p:nvPr/>
        </p:nvSpPr>
        <p:spPr>
          <a:xfrm>
            <a:off x="2050404" y="4794228"/>
            <a:ext cx="7790893" cy="69854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9E81-97FC-D700-92A9-A49B8A0A6A73}"/>
              </a:ext>
            </a:extLst>
          </p:cNvPr>
          <p:cNvSpPr txBox="1"/>
          <p:nvPr/>
        </p:nvSpPr>
        <p:spPr>
          <a:xfrm>
            <a:off x="2058243" y="4863728"/>
            <a:ext cx="3919038" cy="52322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2800" b="1" dirty="0">
                <a:ln/>
                <a:solidFill>
                  <a:schemeClr val="bg1"/>
                </a:solidFill>
              </a:rPr>
              <a:t>P</a:t>
            </a:r>
            <a:r>
              <a:rPr lang="ko-KR" altLang="en-US" sz="2800" b="1" dirty="0">
                <a:ln/>
                <a:solidFill>
                  <a:schemeClr val="bg1"/>
                </a:solidFill>
              </a:rPr>
              <a:t>사의 기존 배송 프로세스 </a:t>
            </a:r>
            <a:endParaRPr lang="en-US" altLang="ko-KR" sz="2800" b="1" dirty="0">
              <a:ln/>
              <a:solidFill>
                <a:schemeClr val="bg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D3EAC45-B93D-5AA2-928B-8A48B0A5D1F3}"/>
              </a:ext>
            </a:extLst>
          </p:cNvPr>
          <p:cNvSpPr/>
          <p:nvPr/>
        </p:nvSpPr>
        <p:spPr>
          <a:xfrm rot="5400000">
            <a:off x="6141201" y="6811592"/>
            <a:ext cx="443096" cy="2563319"/>
          </a:xfrm>
          <a:prstGeom prst="rightArrow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9F24B-6611-B8CF-E797-918DF367092A}"/>
              </a:ext>
            </a:extLst>
          </p:cNvPr>
          <p:cNvSpPr txBox="1"/>
          <p:nvPr/>
        </p:nvSpPr>
        <p:spPr>
          <a:xfrm>
            <a:off x="3637483" y="8516835"/>
            <a:ext cx="5450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새로운 프로세스로 변경 필요</a:t>
            </a:r>
            <a:endParaRPr lang="ko-KR" altLang="en-US" sz="3200" b="1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_07d49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9460" y="7395479"/>
            <a:ext cx="2672906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68533" y="7395479"/>
            <a:ext cx="2431994" cy="64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0798605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13693929" y="7210087"/>
            <a:ext cx="1657091" cy="3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36573" y="6466294"/>
            <a:ext cx="597496" cy="77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51006" y="6466777"/>
            <a:ext cx="771861" cy="7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12107" y="6463939"/>
            <a:ext cx="860004" cy="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 txBox="1"/>
          <p:nvPr/>
        </p:nvSpPr>
        <p:spPr>
          <a:xfrm>
            <a:off x="1547567" y="1012198"/>
            <a:ext cx="785972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5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/>
                <a:ea typeface="Arial"/>
                <a:cs typeface="Arial"/>
                <a:sym typeface="Arial"/>
              </a:rPr>
              <a:t>. 현상파악 및 목표설정</a:t>
            </a:r>
            <a:endParaRPr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5195510" y="8640064"/>
            <a:ext cx="685800" cy="3995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1547567" y="2304429"/>
            <a:ext cx="15260081" cy="2031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ln/>
                <a:solidFill>
                  <a:schemeClr val="tx1"/>
                </a:solidFill>
              </a:rPr>
              <a:t>–  </a:t>
            </a:r>
            <a:r>
              <a:rPr lang="ko-KR" altLang="en-US" sz="2800" b="1" dirty="0">
                <a:latin typeface="Calibri"/>
                <a:ea typeface="Calibri"/>
                <a:cs typeface="Calibri"/>
                <a:sym typeface="Calibri"/>
              </a:rPr>
              <a:t>청년 창업 지원 </a:t>
            </a:r>
            <a:r>
              <a:rPr lang="ko-KR" alt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정책으로 </a:t>
            </a:r>
            <a:r>
              <a:rPr 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20대, 30대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요식업 창업자 수 증가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-&gt; 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일회용 포장용품 사용하는 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</a:t>
            </a:r>
            <a:r>
              <a:rPr lang="en-US" altLang="ko-K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30</a:t>
            </a:r>
            <a:r>
              <a:rPr lang="ko-KR" altLang="en-US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대 요식업 창업자를  </a:t>
            </a:r>
            <a:r>
              <a:rPr lang="en-US" altLang="ko-KR" sz="2800" b="1" dirty="0">
                <a:ln/>
                <a:solidFill>
                  <a:srgbClr val="376092"/>
                </a:solidFill>
              </a:rPr>
              <a:t>P</a:t>
            </a:r>
            <a:r>
              <a:rPr lang="ko-KR" altLang="en-US" sz="2800" b="1" dirty="0">
                <a:ln/>
                <a:solidFill>
                  <a:srgbClr val="376092"/>
                </a:solidFill>
              </a:rPr>
              <a:t>사의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새로운 고객 타겟으로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선정 및 유입 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4D5BB8D-6BB0-D2A6-130F-E9E31C14A8D8}"/>
              </a:ext>
            </a:extLst>
          </p:cNvPr>
          <p:cNvGraphicFramePr/>
          <p:nvPr/>
        </p:nvGraphicFramePr>
        <p:xfrm>
          <a:off x="-8614711" y="4224437"/>
          <a:ext cx="6687691" cy="4672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F85E4C6-1681-A04C-1EDA-62F8DD2E38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213419"/>
              </p:ext>
            </p:extLst>
          </p:nvPr>
        </p:nvGraphicFramePr>
        <p:xfrm>
          <a:off x="1674789" y="4534465"/>
          <a:ext cx="15132859" cy="486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86B9CF-1824-952F-1C94-3D0B80981999}"/>
              </a:ext>
            </a:extLst>
          </p:cNvPr>
          <p:cNvSpPr txBox="1"/>
          <p:nvPr/>
        </p:nvSpPr>
        <p:spPr>
          <a:xfrm>
            <a:off x="13923525" y="9091176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통계청 자료 참조</a:t>
            </a:r>
            <a:r>
              <a:rPr lang="en-US" altLang="ko-KR" sz="2400" dirty="0"/>
              <a:t> -</a:t>
            </a:r>
            <a:endParaRPr lang="ko-KR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c9b1f95b-0397-4ef3-aaa1-26ebe5f9f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0083"/>
  <p:tag name="COORDINATETYPE" val="pixel"/>
  <p:tag name="UIELEMENTTYPENAME" val="DDP"/>
  <p:tag name="UIELEMENTUNIQUENAME" val="608ee961-a170-446d-a849-24fdeee1f20a"/>
  <p:tag name="UIELEMENTDISPLAYNAME" val="Slide_608ee961-a170-446d-a849-24fdeee1f20a"/>
  <p:tag name="MAPSERVICEURL" val="/c9b1f95b-0397-4ef3-aaa1-26ebe5f9f523/SlideImages/608ee961-a170-446d-a849-24fdeee1f2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608ee961-a170-446d-a849-24fdeee1f20a"/>
  <p:tag name="PREVSLIDE" val="faa857a1-aa1b-42ea-80f9-44df291f090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3782"/>
  <p:tag name="COORDINATETYPE" val="pixel"/>
  <p:tag name="UIELEMENTTYPENAME" val="DDP"/>
  <p:tag name="UIELEMENTUNIQUENAME" val="e24cd1ba-3606-4467-b12d-78169f5f68b4"/>
  <p:tag name="UIELEMENTDISPLAYNAME" val="Slide_e24cd1ba-3606-4467-b12d-78169f5f68b4"/>
  <p:tag name="MAPSERVICEURL" val="/c9b1f95b-0397-4ef3-aaa1-26ebe5f9f523/SlideImages/e24cd1ba-3606-4467-b12d-78169f5f68b4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e24cd1ba-3606-4467-b12d-78169f5f68b4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85353"/>
  <p:tag name="COORDINATETYPE" val="pixel"/>
  <p:tag name="UIELEMENTTYPENAME" val="DDP"/>
  <p:tag name="UIELEMENTUNIQUENAME" val="faa857a1-aa1b-42ea-80f9-44df291f090a"/>
  <p:tag name="UIELEMENTDISPLAYNAME" val="Slide_faa857a1-aa1b-42ea-80f9-44df291f090a"/>
  <p:tag name="MAPSERVICEURL" val="/c9b1f95b-0397-4ef3-aaa1-26ebe5f9f523/SlideImages/faa857a1-aa1b-42ea-80f9-44df291f090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aa857a1-aa1b-42ea-80f9-44df291f090a"/>
  <p:tag name="PREVSLIDE" val="22c278e6-1b43-45c4-8903-aca4f7dd915f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11739"/>
  <p:tag name="COORDINATETYPE" val="pixel"/>
  <p:tag name="UIELEMENTTYPENAME" val="DDP"/>
  <p:tag name="UIELEMENTUNIQUENAME" val="d3413f17-3eec-4138-9f83-92986427f23a"/>
  <p:tag name="UIELEMENTDISPLAYNAME" val="Slide_d3413f17-3eec-4138-9f83-92986427f23a"/>
  <p:tag name="MAPSERVICEURL" val="/c9b1f95b-0397-4ef3-aaa1-26ebe5f9f523/SlideImages/d3413f17-3eec-4138-9f83-92986427f23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3413f17-3eec-4138-9f83-92986427f23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67158"/>
  <p:tag name="COORDINATETYPE" val="pixel"/>
  <p:tag name="UIELEMENTTYPENAME" val="DDP"/>
  <p:tag name="UIELEMENTUNIQUENAME" val="b359d8cc-eb77-4684-a6d8-ea88f7e3da28"/>
  <p:tag name="UIELEMENTDISPLAYNAME" val="Slide_b359d8cc-eb77-4684-a6d8-ea88f7e3da28"/>
  <p:tag name="MAPSERVICEURL" val="/c9b1f95b-0397-4ef3-aaa1-26ebe5f9f523/SlideImages/b359d8cc-eb77-4684-a6d8-ea88f7e3da28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b359d8cc-eb77-4684-a6d8-ea88f7e3da28"/>
  <p:tag name="USETILE" val="false"/>
  <p:tag name="ZOOMABLE" val="true"/>
  <p:tag name="PANNABLE" val="true"/>
  <p:tag name="ZOOMLIMIT" val="false"/>
  <p:tag name="MAPWIDTH" val="1920"/>
  <p:tag name="MAPHEIGHT" val="10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06529"/>
  <p:tag name="COORDINATETYPE" val="pixel"/>
  <p:tag name="UIELEMENTTYPENAME" val="DDP"/>
  <p:tag name="UIELEMENTUNIQUENAME" val="7483b08a-38fa-4947-8642-2b7e129db9c3"/>
  <p:tag name="UIELEMENTDISPLAYNAME" val="Slide_7483b08a-38fa-4947-8642-2b7e129db9c3"/>
  <p:tag name="MAPSERVICEURL" val="/c9b1f95b-0397-4ef3-aaa1-26ebe5f9f523/SlideImages/7483b08a-38fa-4947-8642-2b7e129db9c3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7483b08a-38fa-4947-8642-2b7e129db9c3"/>
  <p:tag name="USETILE" val="false"/>
  <p:tag name="ZOOMABLE" val="true"/>
  <p:tag name="PANNABLE" val="true"/>
  <p:tag name="ZOOMLIMIT" val="false"/>
  <p:tag name="MAPWIDTH" val="1920"/>
  <p:tag name="MAPHEIGHT" val="108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44801"/>
  <p:tag name="COORDINATETYPE" val="pixel"/>
  <p:tag name="UIELEMENTTYPENAME" val="DDP"/>
  <p:tag name="UIELEMENTUNIQUENAME" val="8d28838f-bb4c-465c-bbea-91fce4783089"/>
  <p:tag name="UIELEMENTDISPLAYNAME" val="Slide_8d28838f-bb4c-465c-bbea-91fce4783089"/>
  <p:tag name="MAPSERVICEURL" val="/c9b1f95b-0397-4ef3-aaa1-26ebe5f9f523/SlideImages/8d28838f-bb4c-465c-bbea-91fce4783089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8d28838f-bb4c-465c-bbea-91fce4783089"/>
  <p:tag name="USETILE" val="false"/>
  <p:tag name="ZOOMABLE" val="true"/>
  <p:tag name="PANNABLE" val="true"/>
  <p:tag name="ZOOMLIMIT" val="false"/>
  <p:tag name="MAPWIDTH" val="1920"/>
  <p:tag name="MAPHEIGHT" val="10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69"/>
  <p:tag name="COORDINATETYPE" val="pixel"/>
  <p:tag name="UIELEMENTTYPENAME" val="DDP"/>
  <p:tag name="UIELEMENTUNIQUENAME" val="5dd6dfe8-dab9-4747-9027-230a2daf2e1e"/>
  <p:tag name="UIELEMENTDISPLAYNAME" val="Slide_5dd6dfe8-dab9-4747-9027-230a2daf2e1e"/>
  <p:tag name="MAPSERVICEURL" val="/c9b1f95b-0397-4ef3-aaa1-26ebe5f9f523/SlideImages/5dd6dfe8-dab9-4747-9027-230a2daf2e1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5dd6dfe8-dab9-4747-9027-230a2daf2e1e"/>
  <p:tag name="USETILE" val="false"/>
  <p:tag name="ZOOMABLE" val="true"/>
  <p:tag name="PANNABLE" val="true"/>
  <p:tag name="ZOOMLIMIT" val="false"/>
  <p:tag name="MAPWIDTH" val="1920"/>
  <p:tag name="MAPHEIGHT" val="10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6085195"/>
  <p:tag name="COORDINATETYPE" val="pixel"/>
  <p:tag name="UIELEMENTTYPENAME" val="DDP"/>
  <p:tag name="UIELEMENTUNIQUENAME" val="07d49e53-914b-4596-b51c-d69faa1d3e9a"/>
  <p:tag name="UIELEMENTDISPLAYNAME" val="Slide_07d49e53-914b-4596-b51c-d69faa1d3e9a"/>
  <p:tag name="MAPSERVICEURL" val="/c9b1f95b-0397-4ef3-aaa1-26ebe5f9f523/SlideImages/07d49e53-914b-4596-b51c-d69faa1d3e9a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07d49e53-914b-4596-b51c-d69faa1d3e9a"/>
  <p:tag name="USETILE" val="false"/>
  <p:tag name="ZOOMABLE" val="true"/>
  <p:tag name="PANNABLE" val="true"/>
  <p:tag name="ZOOMLIMIT" val="false"/>
  <p:tag name="MAPWIDTH" val="1920"/>
  <p:tag name="MAPHEIGHT" val="10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720247"/>
  <p:tag name="COORDINATETYPE" val="pixel"/>
  <p:tag name="UIELEMENTTYPENAME" val="DDP"/>
  <p:tag name="UIELEMENTUNIQUENAME" val="ddb7af94-32e1-44f3-bfe6-b7605a8bddbc"/>
  <p:tag name="UIELEMENTDISPLAYNAME" val="Slide_ddb7af94-32e1-44f3-bfe6-b7605a8bddbc"/>
  <p:tag name="MAPSERVICEURL" val="/c9b1f95b-0397-4ef3-aaa1-26ebe5f9f523/SlideImages/ddb7af94-32e1-44f3-bfe6-b7605a8bddbc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STAMP" val="1665993111"/>
  <p:tag name="COORDINATETYPE" val="pixel"/>
  <p:tag name="UIELEMENTTYPENAME" val="DDP"/>
  <p:tag name="UIELEMENTUNIQUENAME" val="fb1b205f-59ed-4040-bf29-a7ea7f5e4aae"/>
  <p:tag name="UIELEMENTDISPLAYNAME" val="Slide_fb1b205f-59ed-4040-bf29-a7ea7f5e4aae"/>
  <p:tag name="MAPSERVICEURL" val="/c9b1f95b-0397-4ef3-aaa1-26ebe5f9f523/SlideImages/fb1b205f-59ed-4040-bf29-a7ea7f5e4aae.png"/>
  <p:tag name="MAPBGTYPE" val="Image"/>
  <p:tag name="MAPBGCOLOR" val="[255, &quot;#FFFFFF&quot;]"/>
  <p:tag name="USEMAPSPL" val="true"/>
  <p:tag name="MAPSPLEARLIESTMINUTES" val="19800"/>
  <p:tag name="MAPSPLINTERVALSECONDS" val="60"/>
  <p:tag name="TOPSLIDE" val="fb1b205f-59ed-4040-bf29-a7ea7f5e4aae"/>
  <p:tag name="PREVSLIDE" val="ddb7af94-32e1-44f3-bfe6-b7605a8bddbc"/>
  <p:tag name="USETILE" val="false"/>
  <p:tag name="ZOOMABLE" val="true"/>
  <p:tag name="PANNABLE" val="true"/>
  <p:tag name="ZOOMLIMIT" val="false"/>
  <p:tag name="MAPWIDTH" val="1920"/>
  <p:tag name="MAPHEIGHT" val="1080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BF0ABDE6-D68B-441F-953F-1C7E8BD5C615}">
  <we:reference id="wa104295828" version="1.9.0.0" store="ko-KR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google.com/maps/d/embed?mid=11_uZdV_XfoL2KdnN23Pbr1M40cwcoTA&amp;hl=ko&amp;ehbc=2E312F&quot;,&quot;values&quot;:{},&quot;data&quot;:{&quot;uri&quot;:&quot;www.google.com/maps/d/embed?mid=11_uZdV_XfoL2KdnN23Pbr1M40cwcoTA&amp;hl=ko&amp;ehbc=2E312F&quot;},&quot;secure&quot;:false}],&quot;name&quot;:&quot;www.google.com/maps/d/embed?mid=11_uZdV_XfoL2KdnN23Pbr1M40cwcoTA&amp;hl=ko&amp;ehbc=2E312F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1841</Words>
  <Application>Microsoft Office PowerPoint</Application>
  <PresentationFormat>사용자 지정</PresentationFormat>
  <Paragraphs>737</Paragraphs>
  <Slides>31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NotoSansCJKkr-Medium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상범</cp:lastModifiedBy>
  <cp:revision>243</cp:revision>
  <dcterms:created xsi:type="dcterms:W3CDTF">2021-09-08T16:14:31Z</dcterms:created>
  <dcterms:modified xsi:type="dcterms:W3CDTF">2022-10-19T13:28:09Z</dcterms:modified>
</cp:coreProperties>
</file>