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webextensions/webextension1.xml" ContentType="application/vnd.ms-office.webextension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0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39" r:id="rId3"/>
    <p:sldId id="344" r:id="rId4"/>
    <p:sldId id="370" r:id="rId5"/>
    <p:sldId id="372" r:id="rId6"/>
    <p:sldId id="350" r:id="rId7"/>
    <p:sldId id="271" r:id="rId8"/>
    <p:sldId id="334" r:id="rId9"/>
    <p:sldId id="385" r:id="rId10"/>
    <p:sldId id="379" r:id="rId11"/>
    <p:sldId id="380" r:id="rId12"/>
    <p:sldId id="382" r:id="rId13"/>
    <p:sldId id="383" r:id="rId14"/>
    <p:sldId id="387" r:id="rId15"/>
    <p:sldId id="386" r:id="rId16"/>
    <p:sldId id="388" r:id="rId17"/>
    <p:sldId id="363" r:id="rId18"/>
    <p:sldId id="359" r:id="rId19"/>
    <p:sldId id="354" r:id="rId20"/>
    <p:sldId id="366" r:id="rId21"/>
    <p:sldId id="277" r:id="rId22"/>
    <p:sldId id="278" r:id="rId23"/>
    <p:sldId id="281" r:id="rId24"/>
    <p:sldId id="282" r:id="rId25"/>
    <p:sldId id="285" r:id="rId26"/>
    <p:sldId id="283" r:id="rId27"/>
    <p:sldId id="286" r:id="rId28"/>
    <p:sldId id="288" r:id="rId29"/>
    <p:sldId id="343" r:id="rId30"/>
    <p:sldId id="361" r:id="rId31"/>
    <p:sldId id="358" r:id="rId32"/>
    <p:sldId id="346" r:id="rId33"/>
    <p:sldId id="373" r:id="rId34"/>
    <p:sldId id="341" r:id="rId35"/>
    <p:sldId id="371" r:id="rId36"/>
    <p:sldId id="374" r:id="rId37"/>
    <p:sldId id="375" r:id="rId38"/>
    <p:sldId id="376" r:id="rId39"/>
    <p:sldId id="353" r:id="rId40"/>
    <p:sldId id="355" r:id="rId41"/>
    <p:sldId id="368" r:id="rId42"/>
  </p:sldIdLst>
  <p:sldSz cx="18288000" cy="10287000"/>
  <p:notesSz cx="10287000" cy="18288000"/>
  <p:custDataLst>
    <p:tags r:id="rId4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A20402CF-13BD-4EE9-8039-83789A5C7D8A}">
          <p14:sldIdLst>
            <p14:sldId id="256"/>
            <p14:sldId id="339"/>
            <p14:sldId id="344"/>
            <p14:sldId id="370"/>
            <p14:sldId id="372"/>
            <p14:sldId id="350"/>
            <p14:sldId id="271"/>
            <p14:sldId id="334"/>
            <p14:sldId id="385"/>
            <p14:sldId id="379"/>
            <p14:sldId id="380"/>
            <p14:sldId id="382"/>
            <p14:sldId id="383"/>
            <p14:sldId id="387"/>
            <p14:sldId id="386"/>
            <p14:sldId id="388"/>
            <p14:sldId id="363"/>
            <p14:sldId id="359"/>
            <p14:sldId id="354"/>
            <p14:sldId id="366"/>
            <p14:sldId id="277"/>
            <p14:sldId id="278"/>
            <p14:sldId id="281"/>
            <p14:sldId id="282"/>
            <p14:sldId id="285"/>
            <p14:sldId id="283"/>
            <p14:sldId id="286"/>
            <p14:sldId id="288"/>
            <p14:sldId id="343"/>
          </p14:sldIdLst>
        </p14:section>
        <p14:section name="Sub Link Slides" id="{3225145E-51BE-41E2-92B9-8CE127787878}">
          <p14:sldIdLst>
            <p14:sldId id="361"/>
            <p14:sldId id="358"/>
            <p14:sldId id="346"/>
            <p14:sldId id="373"/>
            <p14:sldId id="341"/>
            <p14:sldId id="371"/>
            <p14:sldId id="374"/>
            <p14:sldId id="375"/>
            <p14:sldId id="376"/>
            <p14:sldId id="353"/>
            <p14:sldId id="355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JNdggV5I4n+FgEa0vjzw58Nel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C CONET" initials="DC" lastIdx="2" clrIdx="0">
    <p:extLst>
      <p:ext uri="{19B8F6BF-5375-455C-9EA6-DF929625EA0E}">
        <p15:presenceInfo xmlns:p15="http://schemas.microsoft.com/office/powerpoint/2012/main" userId="DMC CO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65E"/>
    <a:srgbClr val="9BBB59"/>
    <a:srgbClr val="558ED5"/>
    <a:srgbClr val="4F81BD"/>
    <a:srgbClr val="FFEF83"/>
    <a:srgbClr val="FFFFFF"/>
    <a:srgbClr val="D1DEBE"/>
    <a:srgbClr val="25BC74"/>
    <a:srgbClr val="CCFFCC"/>
    <a:srgbClr val="006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1AC3B-1FA2-4319-AC6A-F723EDC39097}">
  <a:tblStyle styleId="{9461AC3B-1FA2-4319-AC6A-F723EDC39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7025" autoAdjust="0"/>
  </p:normalViewPr>
  <p:slideViewPr>
    <p:cSldViewPr snapToGrid="0">
      <p:cViewPr varScale="1">
        <p:scale>
          <a:sx n="46" d="100"/>
          <a:sy n="46" d="100"/>
        </p:scale>
        <p:origin x="1795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350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layout>
        <c:manualLayout>
          <c:xMode val="edge"/>
          <c:yMode val="edge"/>
          <c:x val="0.31959763402687419"/>
          <c:y val="9.8687463382533022E-2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8.9827957936661207E-2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전국 </a:t>
            </a:r>
            <a:r>
              <a:rPr lang="en-US" altLang="ko-KR" sz="3200" dirty="0">
                <a:solidFill>
                  <a:schemeClr val="bg1"/>
                </a:solidFill>
              </a:rPr>
              <a:t>20</a:t>
            </a:r>
            <a:r>
              <a:rPr lang="ko-KR" altLang="en-US" sz="3200" dirty="0">
                <a:solidFill>
                  <a:schemeClr val="bg1"/>
                </a:solidFill>
              </a:rPr>
              <a:t>대</a:t>
            </a:r>
            <a:r>
              <a:rPr lang="en-US" altLang="ko-KR" sz="3200" dirty="0">
                <a:solidFill>
                  <a:schemeClr val="bg1"/>
                </a:solidFill>
              </a:rPr>
              <a:t>, 30</a:t>
            </a:r>
            <a:r>
              <a:rPr lang="ko-KR" altLang="en-US" sz="32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/>
              <a:t>시</a:t>
            </a:r>
            <a:r>
              <a:rPr lang="en-US" altLang="ko-KR" sz="2800" dirty="0"/>
              <a:t>-</a:t>
            </a:r>
            <a:r>
              <a:rPr lang="ko-KR" altLang="en-US" sz="2800" dirty="0"/>
              <a:t>도 별 판매량</a:t>
            </a:r>
            <a:endParaRPr lang="en-US" altLang="ko-K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6-4257-98CB-B259B839F3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6-4257-98CB-B259B839F3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6-4257-98CB-B259B839F3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6-4257-98CB-B259B839F3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56-4257-98CB-B259B839F30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6-4257-98CB-B259B839F30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6-4257-98CB-B259B839F3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0.17950106545315955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54E-4304-A304-A32BF5980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5C-4821-A6FF-1EA424C01552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5C-4821-A6FF-1EA424C01552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5C-4821-A6FF-1EA424C01552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5C-4821-A6FF-1EA424C01552}"/>
              </c:ext>
            </c:extLst>
          </c:dPt>
          <c:cat>
            <c:strRef>
              <c:f>Sheet1!$A$2:$A$4</c:f>
              <c:strCache>
                <c:ptCount val="3"/>
                <c:pt idx="0">
                  <c:v>상품 발송 지연</c:v>
                </c:pt>
                <c:pt idx="1">
                  <c:v>배송 처리 지연</c:v>
                </c:pt>
                <c:pt idx="2">
                  <c:v>기타</c:v>
                </c:pt>
              </c:strCache>
            </c:strRef>
          </c:cat>
          <c:val>
            <c:numRef>
              <c:f>Sheet1!$B$3:$B$4</c:f>
              <c:numCache>
                <c:formatCode>0.00%</c:formatCode>
                <c:ptCount val="2"/>
                <c:pt idx="0">
                  <c:v>1.4999999999999999E-2</c:v>
                </c:pt>
                <c:pt idx="1">
                  <c:v>1E-3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BAF7-4C06-8873-1C88EEA79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>
                <a:solidFill>
                  <a:schemeClr val="bg1"/>
                </a:solidFill>
              </a:rPr>
              <a:t>전국 </a:t>
            </a:r>
            <a:r>
              <a:rPr lang="en-US" altLang="ko-KR" sz="2800" dirty="0">
                <a:solidFill>
                  <a:schemeClr val="bg1"/>
                </a:solidFill>
              </a:rPr>
              <a:t>20</a:t>
            </a:r>
            <a:r>
              <a:rPr lang="ko-KR" altLang="en-US" sz="2800" dirty="0">
                <a:solidFill>
                  <a:schemeClr val="bg1"/>
                </a:solidFill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</a:rPr>
              <a:t>, 30</a:t>
            </a:r>
            <a:r>
              <a:rPr lang="ko-KR" altLang="en-US" sz="28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3">
                <a:shade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6-4684-82A9-8B6D9906C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6-4684-82A9-8B6D9906CA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6-4684-82A9-8B6D9906C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6-4684-82A9-8B6D9906CA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3">
                <a:tint val="8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6-4684-82A9-8B6D9906CA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6-4684-82A9-8B6D9906CA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3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6-4684-82A9-8B6D9906CA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주방용품/소모품</c:v>
                </c:pt>
                <c:pt idx="1">
                  <c:v>상품별 추가할인금액</c:v>
                </c:pt>
                <c:pt idx="2">
                  <c:v>실링기계</c:v>
                </c:pt>
                <c:pt idx="3">
                  <c:v>베이커리/카페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0.28399999999999997</c:v>
                </c:pt>
                <c:pt idx="1">
                  <c:v>0.106</c:v>
                </c:pt>
                <c:pt idx="2">
                  <c:v>9.8000000000000004E-2</c:v>
                </c:pt>
                <c:pt idx="3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3-4B6D-A34C-0D1FEBC47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520136"/>
        <c:axId val="357515216"/>
      </c:barChart>
      <c:catAx>
        <c:axId val="35752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7515216"/>
        <c:crosses val="autoZero"/>
        <c:auto val="1"/>
        <c:lblAlgn val="ctr"/>
        <c:lblOffset val="100"/>
        <c:noMultiLvlLbl val="0"/>
      </c:catAx>
      <c:valAx>
        <c:axId val="35751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7520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bg1"/>
                </a:solidFill>
              </a:rPr>
              <a:t>모바일로 유입된 </a:t>
            </a:r>
            <a:r>
              <a:rPr lang="en-US" altLang="ko-KR" sz="3200" b="1" dirty="0">
                <a:solidFill>
                  <a:schemeClr val="bg1"/>
                </a:solidFill>
              </a:rPr>
              <a:t>20, 30</a:t>
            </a:r>
            <a:r>
              <a:rPr lang="ko-KR" altLang="en-US" sz="3200" b="1" dirty="0">
                <a:solidFill>
                  <a:schemeClr val="bg1"/>
                </a:solidFill>
              </a:rPr>
              <a:t>대 고객 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378706968810282"/>
          <c:y val="0.18956847196771204"/>
          <c:w val="0.76394163352209299"/>
          <c:h val="0.67028139060922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5-42B7-B75C-ECC5542CDF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2018년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5-42B7-B75C-ECC5542CDF2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2017년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3DE-960E-CDFE92A48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67492063"/>
        <c:axId val="1467475007"/>
      </c:barChart>
      <c:catAx>
        <c:axId val="146749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7475007"/>
        <c:crosses val="autoZero"/>
        <c:auto val="1"/>
        <c:lblAlgn val="ctr"/>
        <c:lblOffset val="100"/>
        <c:noMultiLvlLbl val="0"/>
      </c:catAx>
      <c:valAx>
        <c:axId val="1467475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74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시도별 판매 </a:t>
            </a:r>
            <a:r>
              <a:rPr lang="ko-KR" altLang="en-US" sz="3200" dirty="0" err="1">
                <a:solidFill>
                  <a:schemeClr val="bg1"/>
                </a:solidFill>
              </a:rPr>
              <a:t>증감율</a:t>
            </a:r>
            <a:endParaRPr lang="ko-KR" sz="3200" dirty="0">
              <a:solidFill>
                <a:schemeClr val="bg1"/>
              </a:solidFill>
            </a:endParaRP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2.6414452324409407E-3"/>
                  <c:y val="-2.2400195663651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18490.476190476191</c:v>
                </c:pt>
                <c:pt idx="1">
                  <c:v>18344.54545454546</c:v>
                </c:pt>
                <c:pt idx="2">
                  <c:v>17849.705882352941</c:v>
                </c:pt>
                <c:pt idx="3">
                  <c:v>19607.327586206891</c:v>
                </c:pt>
                <c:pt idx="4">
                  <c:v>17100</c:v>
                </c:pt>
                <c:pt idx="5">
                  <c:v>20213.21428571429</c:v>
                </c:pt>
                <c:pt idx="6">
                  <c:v>19484.34782608696</c:v>
                </c:pt>
                <c:pt idx="7">
                  <c:v>20120</c:v>
                </c:pt>
                <c:pt idx="8">
                  <c:v>16381.5625</c:v>
                </c:pt>
                <c:pt idx="9">
                  <c:v>20327.741935483871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D-435E-B958-830E639AE5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1.9370598371233567E-2"/>
                  <c:y val="3.360029349547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14761.17601844735</c:v>
                </c:pt>
                <c:pt idx="1">
                  <c:v>15654.60820212376</c:v>
                </c:pt>
                <c:pt idx="2">
                  <c:v>15357.087438423639</c:v>
                </c:pt>
                <c:pt idx="3">
                  <c:v>14671.090742438129</c:v>
                </c:pt>
                <c:pt idx="4">
                  <c:v>13365.40909090909</c:v>
                </c:pt>
                <c:pt idx="5">
                  <c:v>15930.39487726788</c:v>
                </c:pt>
                <c:pt idx="6">
                  <c:v>16669.291716686679</c:v>
                </c:pt>
                <c:pt idx="7">
                  <c:v>14811.40401146132</c:v>
                </c:pt>
                <c:pt idx="8">
                  <c:v>14565.723630417009</c:v>
                </c:pt>
                <c:pt idx="9">
                  <c:v>14526.431718061671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D-435E-B958-830E639A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5907744"/>
        <c:axId val="1035893600"/>
      </c:barChart>
      <c:catAx>
        <c:axId val="10359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893600"/>
        <c:crosses val="autoZero"/>
        <c:auto val="1"/>
        <c:lblAlgn val="ctr"/>
        <c:lblOffset val="100"/>
        <c:noMultiLvlLbl val="0"/>
      </c:catAx>
      <c:valAx>
        <c:axId val="10358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90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0.62413</cdr:x>
      <cdr:y>0.42698</cdr:y>
    </cdr:from>
    <cdr:to>
      <cdr:x>0.91895</cdr:x>
      <cdr:y>0.62598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4195848-9988-084D-B343-74E8E54738F8}"/>
            </a:ext>
          </a:extLst>
        </cdr:cNvPr>
        <cdr:cNvSpPr txBox="1"/>
      </cdr:nvSpPr>
      <cdr:spPr>
        <a:xfrm xmlns:a="http://schemas.openxmlformats.org/drawingml/2006/main">
          <a:off x="4065099" y="1504118"/>
          <a:ext cx="1920240" cy="701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기억해조 발표를 맡은 박태윤입니다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조는 포장용기 납품업체인 </a:t>
            </a:r>
            <a:r>
              <a:rPr lang="en-US" altLang="ko-KR" dirty="0"/>
              <a:t>P</a:t>
            </a:r>
            <a:r>
              <a:rPr lang="ko-KR" altLang="en-US" dirty="0"/>
              <a:t>사의 고객맞춤형 서비스 도입에 따른 매출 증가 솔루션을 발표하겠습니다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 별 고객 수 및 매출액에 대한 분석 결과입니다</a:t>
            </a:r>
            <a:r>
              <a:rPr lang="en-US" altLang="ko-KR" dirty="0"/>
              <a:t>. </a:t>
            </a:r>
            <a:r>
              <a:rPr lang="ko-KR" altLang="en-US" dirty="0"/>
              <a:t>왼쪽의 표를 보시면 수도권과 거리가 먼 경상도 지역에 매출이 높은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왼쪽 그래프를 보시면 수도권과 경상도 지역이 시</a:t>
            </a:r>
            <a:r>
              <a:rPr lang="en-US" altLang="ko-KR" dirty="0"/>
              <a:t>-</a:t>
            </a:r>
            <a:r>
              <a:rPr lang="ko-KR" altLang="en-US" dirty="0"/>
              <a:t>도별 유통량도 높았습니다</a:t>
            </a:r>
            <a:r>
              <a:rPr lang="en-US" altLang="ko-KR" dirty="0"/>
              <a:t>. </a:t>
            </a:r>
            <a:r>
              <a:rPr lang="ko-KR" altLang="en-US" dirty="0"/>
              <a:t>따라서 배송지연문제를 해결하기 위해 국내 매출과 고객이 많은 주요 거점 지역을 선택하여 배송시간을 단축할 프로세스를 구축할 필요가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99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주요 거점의 배송 시간 단축을 위한 입지 선정을 위해 </a:t>
            </a:r>
            <a:r>
              <a:rPr lang="en-US" altLang="ko-KR" dirty="0"/>
              <a:t>P-median </a:t>
            </a:r>
            <a:r>
              <a:rPr lang="ko-KR" altLang="en-US" dirty="0"/>
              <a:t>기법을 벤치 마크하여 분석한 결과</a:t>
            </a:r>
            <a:r>
              <a:rPr lang="en-US" altLang="ko-KR" dirty="0"/>
              <a:t>, </a:t>
            </a:r>
            <a:r>
              <a:rPr lang="ko-KR" altLang="en-US" dirty="0"/>
              <a:t>서울 경남 인근의 </a:t>
            </a:r>
            <a:r>
              <a:rPr lang="en-US" altLang="ko-KR" dirty="0"/>
              <a:t>5</a:t>
            </a:r>
            <a:r>
              <a:rPr lang="ko-KR" altLang="en-US" dirty="0"/>
              <a:t>개 핵심 거점 지역을 선정할 수 있었습니다</a:t>
            </a:r>
            <a:r>
              <a:rPr lang="en-US" altLang="ko-KR" dirty="0"/>
              <a:t>. </a:t>
            </a:r>
            <a:r>
              <a:rPr lang="ko-KR" altLang="en-US" dirty="0"/>
              <a:t>이를 바탕으로 해당 거점을 기점으로 배송 프로세스를 개선할 배송 </a:t>
            </a:r>
            <a:r>
              <a:rPr lang="en-US" altLang="ko-KR" dirty="0"/>
              <a:t>Hub </a:t>
            </a:r>
            <a:r>
              <a:rPr lang="ko-KR" altLang="en-US" dirty="0"/>
              <a:t>구축이 필요합니다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ko-KR" altLang="en-US" dirty="0"/>
              <a:t>사에서 유통되는 제품의 수량을 예측하는 시계열 모델을 </a:t>
            </a:r>
            <a:r>
              <a:rPr lang="en-US" altLang="ko-KR" dirty="0"/>
              <a:t>ARIMA Model</a:t>
            </a:r>
            <a:r>
              <a:rPr lang="ko-KR" altLang="en-US" dirty="0"/>
              <a:t>로 생성했습니다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그래프를 보시면 </a:t>
            </a:r>
            <a:r>
              <a:rPr lang="en-US" altLang="ko-KR" dirty="0"/>
              <a:t>…….(</a:t>
            </a:r>
            <a:r>
              <a:rPr lang="ko-KR" altLang="en-US" dirty="0"/>
              <a:t>분석 후 내용 담기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77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ko-KR" altLang="en-US" dirty="0"/>
              <a:t>분석 후 내용 필요하면 더 담기 없으면 삭제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70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데이터를 분석한 결과입니다</a:t>
            </a:r>
            <a:r>
              <a:rPr lang="en-US" altLang="ko-KR" dirty="0"/>
              <a:t>. (</a:t>
            </a:r>
            <a:r>
              <a:rPr lang="ko-KR" altLang="en-US" dirty="0"/>
              <a:t>분석 내용 추가</a:t>
            </a:r>
            <a:r>
              <a:rPr lang="en-US" altLang="ko-KR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활용하여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창업자를 신규 고객으로 유입할 전략을 구성할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52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데이터를 분석한 결과입니다</a:t>
            </a:r>
            <a:r>
              <a:rPr lang="en-US" altLang="ko-KR" dirty="0"/>
              <a:t>. (</a:t>
            </a:r>
            <a:r>
              <a:rPr lang="ko-KR" altLang="en-US" dirty="0"/>
              <a:t>분석 내용 추가</a:t>
            </a:r>
            <a:r>
              <a:rPr lang="en-US" altLang="ko-KR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활용하여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창업자를 신규 고객으로 유입할 전략을 구성할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21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데이터를 분석한 결과입니다</a:t>
            </a:r>
            <a:r>
              <a:rPr lang="en-US" altLang="ko-KR" dirty="0"/>
              <a:t>. (</a:t>
            </a:r>
            <a:r>
              <a:rPr lang="ko-KR" altLang="en-US" dirty="0"/>
              <a:t>분석 내용 추가</a:t>
            </a:r>
            <a:r>
              <a:rPr lang="en-US" altLang="ko-KR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활용하여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창업자를 신규 고객으로 유입할 전략을 구성할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26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4093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배송지연 문제를 해결하기 위한 개선안으로 </a:t>
            </a:r>
            <a:r>
              <a:rPr lang="ko-KR" altLang="en-US" dirty="0" err="1"/>
              <a:t>풀필먼트서비스를</a:t>
            </a:r>
            <a:r>
              <a:rPr lang="ko-KR" altLang="en-US" dirty="0"/>
              <a:t> 제안합니다</a:t>
            </a:r>
            <a:r>
              <a:rPr lang="en-US" altLang="ko-KR" dirty="0"/>
              <a:t>. </a:t>
            </a:r>
            <a:r>
              <a:rPr lang="ko-KR" altLang="en-US" dirty="0" err="1"/>
              <a:t>풀필먼트</a:t>
            </a:r>
            <a:r>
              <a:rPr lang="ko-KR" altLang="en-US" dirty="0"/>
              <a:t> 서비스란</a:t>
            </a:r>
            <a:r>
              <a:rPr lang="en-US" altLang="ko-KR" dirty="0"/>
              <a:t>, </a:t>
            </a:r>
            <a:r>
              <a:rPr lang="ko-KR" altLang="en-US" dirty="0"/>
              <a:t>고객 주문에 맞춰 물류창고에서 상품을 검수해 골라내고</a:t>
            </a:r>
            <a:r>
              <a:rPr lang="en-US" altLang="ko-KR" dirty="0"/>
              <a:t>(Picking), </a:t>
            </a:r>
            <a:r>
              <a:rPr lang="ko-KR" altLang="en-US" dirty="0"/>
              <a:t>포장하며</a:t>
            </a:r>
            <a:r>
              <a:rPr lang="en-US" altLang="ko-KR" dirty="0"/>
              <a:t>(Packing), </a:t>
            </a:r>
            <a:r>
              <a:rPr lang="ko-KR" altLang="en-US" dirty="0"/>
              <a:t>배송하고</a:t>
            </a:r>
            <a:r>
              <a:rPr lang="en-US" altLang="ko-KR" dirty="0"/>
              <a:t>(Delivery), </a:t>
            </a:r>
            <a:r>
              <a:rPr lang="ko-KR" altLang="en-US" dirty="0"/>
              <a:t>고객 요청에 따라 환불과 교환까지 책임지는 배송 프로세스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모든 과정이 </a:t>
            </a:r>
            <a:r>
              <a:rPr lang="ko-KR" altLang="en-US" dirty="0" err="1"/>
              <a:t>풀필먼트</a:t>
            </a:r>
            <a:r>
              <a:rPr lang="ko-KR" altLang="en-US" dirty="0"/>
              <a:t> 서비스인데</a:t>
            </a:r>
            <a:r>
              <a:rPr lang="en-US" altLang="ko-KR" dirty="0"/>
              <a:t>, </a:t>
            </a:r>
            <a:r>
              <a:rPr lang="ko-KR" altLang="en-US" dirty="0"/>
              <a:t>전 과정이 대형화 및 자동화되어 있는 통합 물류 시스템입니다</a:t>
            </a:r>
            <a:r>
              <a:rPr lang="en-US" altLang="ko-KR" dirty="0"/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Barun Gothic"/>
              </a:rPr>
              <a:t>풀필먼트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 시스템이 잘 구축되면 유통 과정이 훨씬 간소화되기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Barun Gothic"/>
              </a:rPr>
              <a:t>이커머스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 시장이 확대될수록 유리한 고지를 차지할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뿐만 아니라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빠른 배송과 반품 및 환불이 가능해지기 때문에 고객의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Barun Gothic"/>
              </a:rPr>
              <a:t>락인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(Lock-In)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효과도 기대할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. </a:t>
            </a:r>
            <a:endParaRPr lang="ko-KR" altLang="en-US"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360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P-median </a:t>
            </a:r>
            <a:r>
              <a:rPr lang="ko-KR" altLang="en-US" dirty="0"/>
              <a:t>기법을 벤치마킹한 분석법으로 </a:t>
            </a:r>
            <a:r>
              <a:rPr lang="ko-KR" altLang="en-US" dirty="0" err="1"/>
              <a:t>풀필먼트</a:t>
            </a:r>
            <a:r>
              <a:rPr lang="ko-KR" altLang="en-US" dirty="0"/>
              <a:t> 센터의 입지를 선정 할 수 있습니다</a:t>
            </a:r>
            <a:r>
              <a:rPr lang="en-US" altLang="ko-KR" dirty="0"/>
              <a:t>. </a:t>
            </a:r>
            <a:r>
              <a:rPr lang="ko-KR" altLang="en-US" dirty="0"/>
              <a:t>지도를 보시면 </a:t>
            </a:r>
            <a:r>
              <a:rPr lang="en-US" altLang="ko-KR" dirty="0"/>
              <a:t>P</a:t>
            </a:r>
            <a:r>
              <a:rPr lang="ko-KR" altLang="en-US" dirty="0"/>
              <a:t>사의 주요 배송지들을 확인하실 수 있습니다</a:t>
            </a:r>
            <a:r>
              <a:rPr lang="en-US" altLang="ko-KR" dirty="0"/>
              <a:t>. </a:t>
            </a:r>
            <a:r>
              <a:rPr lang="ko-KR" altLang="en-US" dirty="0"/>
              <a:t>배송지들이 일부 지역에 군집을 형성한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이것이</a:t>
            </a:r>
            <a:r>
              <a:rPr lang="en-US" altLang="ko-KR" dirty="0"/>
              <a:t> </a:t>
            </a:r>
            <a:r>
              <a:rPr lang="ko-KR" altLang="en-US" dirty="0"/>
              <a:t>저희가 선정한 </a:t>
            </a:r>
            <a:r>
              <a:rPr lang="ko-KR" altLang="en-US" dirty="0" err="1"/>
              <a:t>풀필먼트</a:t>
            </a:r>
            <a:r>
              <a:rPr lang="ko-KR" altLang="en-US" dirty="0"/>
              <a:t> 센터의 입지 입니다</a:t>
            </a:r>
            <a:r>
              <a:rPr lang="en-US" altLang="ko-KR" dirty="0"/>
              <a:t>. </a:t>
            </a:r>
            <a:r>
              <a:rPr lang="ko-KR" altLang="en-US" dirty="0"/>
              <a:t>군집에 잘 </a:t>
            </a:r>
            <a:r>
              <a:rPr lang="ko-KR" altLang="en-US" dirty="0" err="1"/>
              <a:t>모여있는</a:t>
            </a:r>
            <a:r>
              <a:rPr lang="ko-KR" altLang="en-US" dirty="0"/>
              <a:t> 것을 확인할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73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0236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ko-KR" altLang="en-US" dirty="0"/>
              <a:t>시계열 모델이 나오면 넣기</a:t>
            </a:r>
            <a:r>
              <a:rPr lang="en-US" altLang="ko-KR" dirty="0"/>
              <a:t>) </a:t>
            </a:r>
            <a:r>
              <a:rPr lang="ko-KR" altLang="en-US" dirty="0"/>
              <a:t>시계열 모델을 통해 각 </a:t>
            </a:r>
            <a:r>
              <a:rPr lang="ko-KR" altLang="en-US" dirty="0" err="1"/>
              <a:t>풀필먼트</a:t>
            </a:r>
            <a:r>
              <a:rPr lang="ko-KR" altLang="en-US" dirty="0"/>
              <a:t> 센터의 수요를 예측해 주문 상품별 수량에 따라</a:t>
            </a:r>
            <a:r>
              <a:rPr lang="en-US" altLang="ko-KR" dirty="0"/>
              <a:t>, </a:t>
            </a:r>
            <a:r>
              <a:rPr lang="ko-KR" altLang="en-US" dirty="0"/>
              <a:t>고객별 물동량에 따라 입출고 계획을 세워 사전에 배송을 준비할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고객이 원하는 신속한 맞춤 물류서비스를 </a:t>
            </a:r>
            <a:r>
              <a:rPr lang="ko-KR" altLang="en-US" dirty="0" err="1"/>
              <a:t>제공함으로서</a:t>
            </a:r>
            <a:r>
              <a:rPr lang="ko-KR" altLang="en-US" dirty="0"/>
              <a:t> 판매자 차원에서 가장 중요한 </a:t>
            </a:r>
            <a:r>
              <a:rPr lang="en-US" altLang="ko-KR" dirty="0"/>
              <a:t>‘Look-in’</a:t>
            </a:r>
            <a:r>
              <a:rPr lang="ko-KR" altLang="en-US" dirty="0"/>
              <a:t>효과를 통해 소비자의 효과를 얻을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룩인 효과 </a:t>
            </a:r>
            <a:r>
              <a:rPr lang="en-US" altLang="ko-KR" dirty="0"/>
              <a:t>: </a:t>
            </a:r>
            <a:r>
              <a:rPr lang="ko-KR" altLang="en-US" dirty="0"/>
              <a:t>새로운 상품이 나와도 소비자가 다른 제품으로 소비 전환 되지 않고 기존 제품 및 서비스에 머무르는 현상</a:t>
            </a:r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52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785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313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317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148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10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869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1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3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</a:t>
            </a:r>
            <a:r>
              <a:rPr lang="en-US" altLang="ko-KR" dirty="0"/>
              <a:t>P</a:t>
            </a:r>
            <a:r>
              <a:rPr lang="ko-KR" altLang="en-US" dirty="0"/>
              <a:t>사의 사내 데이터를 분석해 매출을 증대하는 것을 과제로 정했습니다</a:t>
            </a:r>
            <a:r>
              <a:rPr lang="en-US" altLang="ko-KR" dirty="0"/>
              <a:t>. VOC(</a:t>
            </a:r>
            <a:r>
              <a:rPr lang="ko-KR" altLang="en-US" dirty="0"/>
              <a:t>고객의 소리</a:t>
            </a:r>
            <a:r>
              <a:rPr lang="en-US" altLang="ko-KR" dirty="0"/>
              <a:t>)</a:t>
            </a:r>
            <a:r>
              <a:rPr lang="ko-KR" altLang="en-US" dirty="0"/>
              <a:t>를 분석해 최우선 과제를 선정하고</a:t>
            </a:r>
            <a:r>
              <a:rPr lang="en-US" altLang="ko-KR" dirty="0"/>
              <a:t>, </a:t>
            </a:r>
            <a:r>
              <a:rPr lang="ko-KR" altLang="en-US" dirty="0"/>
              <a:t>사내 데이터를 바탕으로 솔루션을 찾고자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3806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352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638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032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75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335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443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711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888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78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추진 배경 수립입니다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P</a:t>
            </a:r>
            <a:r>
              <a:rPr lang="ko-KR" altLang="en-US" dirty="0"/>
              <a:t>사는 배송지연으로 인한 고객의 소리가 급증했습니다</a:t>
            </a:r>
            <a:r>
              <a:rPr lang="en-US" altLang="ko-KR" dirty="0"/>
              <a:t>. </a:t>
            </a:r>
            <a:r>
              <a:rPr lang="ko-KR" altLang="en-US" dirty="0"/>
              <a:t>아래 그래프를 보시면 </a:t>
            </a:r>
            <a:r>
              <a:rPr lang="en-US" altLang="ko-KR" dirty="0"/>
              <a:t>P</a:t>
            </a:r>
            <a:r>
              <a:rPr lang="ko-KR" altLang="en-US" dirty="0"/>
              <a:t>사의 고객의 소리에서 배송지연이 가장 높은 비율을 차지하고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P</a:t>
            </a:r>
            <a:r>
              <a:rPr lang="ko-KR" altLang="en-US" dirty="0"/>
              <a:t>사의 기존 배송 프로세스의 개선이 필요합니다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다양한 경쟁업체와 경쟁으로 인해 월별 매출액 증가율이 </a:t>
            </a:r>
            <a:r>
              <a:rPr lang="en-US" altLang="ko-KR" dirty="0"/>
              <a:t>25%, 19%, 9%</a:t>
            </a:r>
            <a:r>
              <a:rPr lang="ko-KR" altLang="en-US" dirty="0"/>
              <a:t>로 줄어들었는데</a:t>
            </a:r>
            <a:r>
              <a:rPr lang="en-US" altLang="ko-KR" dirty="0"/>
              <a:t>, </a:t>
            </a:r>
            <a:r>
              <a:rPr lang="ko-KR" altLang="en-US" dirty="0"/>
              <a:t>경쟁력을 높이기 위해 기존 고객 유지와 신규 고객 유입이 필요하다는 것을 알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5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현상파악 및 목표설정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ko-KR" altLang="en-US" dirty="0"/>
              <a:t>사의 배송 지연 문제를 분석한 결과 </a:t>
            </a:r>
            <a:r>
              <a:rPr lang="en-US" altLang="ko-KR" dirty="0"/>
              <a:t>‘</a:t>
            </a:r>
            <a:r>
              <a:rPr lang="ko-KR" altLang="en-US" dirty="0"/>
              <a:t>상품 발송</a:t>
            </a:r>
            <a:r>
              <a:rPr lang="en-US" altLang="ko-KR" dirty="0"/>
              <a:t>＇</a:t>
            </a:r>
            <a:r>
              <a:rPr lang="ko-KR" altLang="en-US" dirty="0"/>
              <a:t>단계가</a:t>
            </a:r>
            <a:r>
              <a:rPr lang="en-US" altLang="ko-KR" dirty="0"/>
              <a:t> 98.5%</a:t>
            </a:r>
            <a:r>
              <a:rPr lang="ko-KR" altLang="en-US" dirty="0"/>
              <a:t>으로 가장 큰 원인으로 나타났습니다</a:t>
            </a:r>
            <a:r>
              <a:rPr lang="en-US" altLang="ko-KR" dirty="0"/>
              <a:t>. </a:t>
            </a:r>
            <a:r>
              <a:rPr lang="ko-KR" altLang="en-US" dirty="0"/>
              <a:t>아래 그래프를 보시면 상품 발송 지연이 가장 큰 비율을 차지하는 것을 보실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</a:t>
            </a:r>
            <a:r>
              <a:rPr lang="ko-KR" altLang="en-US" dirty="0"/>
              <a:t>사의 기존 배송 프로세스는 총 </a:t>
            </a:r>
            <a:r>
              <a:rPr lang="en-US" altLang="ko-KR" dirty="0"/>
              <a:t>6</a:t>
            </a:r>
            <a:r>
              <a:rPr lang="ko-KR" altLang="en-US" dirty="0"/>
              <a:t>단계로 이중 </a:t>
            </a:r>
            <a:r>
              <a:rPr lang="en-US" altLang="ko-KR" dirty="0"/>
              <a:t>‘</a:t>
            </a:r>
            <a:r>
              <a:rPr lang="ko-KR" altLang="en-US" dirty="0"/>
              <a:t>집하</a:t>
            </a:r>
            <a:r>
              <a:rPr lang="en-US" altLang="ko-KR" dirty="0"/>
              <a:t>＇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터미널 허브</a:t>
            </a:r>
            <a:r>
              <a:rPr lang="en-US" altLang="ko-KR" dirty="0"/>
              <a:t>’</a:t>
            </a:r>
            <a:r>
              <a:rPr lang="ko-KR" altLang="en-US" dirty="0"/>
              <a:t>로 넘어가는 단계에서 지연이 매우 심각한 것을 확인했습니다</a:t>
            </a:r>
            <a:r>
              <a:rPr lang="en-US" altLang="ko-KR" dirty="0"/>
              <a:t>.</a:t>
            </a:r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12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경쟁업체와 경쟁에서 우위에 있기 위해 새로운 고객 타겟이 필요한데요</a:t>
            </a:r>
            <a:r>
              <a:rPr lang="en-US" altLang="ko-KR" dirty="0"/>
              <a:t>. </a:t>
            </a:r>
            <a:r>
              <a:rPr lang="ko-KR" altLang="en-US" dirty="0"/>
              <a:t>저희는 청년 창업 지원 정책으로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 수가 증가했다는 것에 집중했습니다</a:t>
            </a:r>
            <a:r>
              <a:rPr lang="en-US" altLang="ko-KR" dirty="0"/>
              <a:t>.</a:t>
            </a:r>
            <a:r>
              <a:rPr lang="ko-KR" altLang="en-US" dirty="0"/>
              <a:t> 그래프를 보시면 전국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 수가 늘어난 것을 보실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요식업은 플라스틱 포장용품을 가장 많이 사용하는 업체입니다</a:t>
            </a:r>
            <a:r>
              <a:rPr lang="en-US" altLang="ko-KR" dirty="0"/>
              <a:t>. </a:t>
            </a:r>
            <a:r>
              <a:rPr lang="ko-KR" altLang="en-US" dirty="0"/>
              <a:t>표를 보시면 </a:t>
            </a:r>
            <a:r>
              <a:rPr lang="en-US" altLang="ko-KR" dirty="0"/>
              <a:t>1</a:t>
            </a:r>
            <a:r>
              <a:rPr lang="ko-KR" altLang="en-US" dirty="0"/>
              <a:t>인당 배달음식 플라스틱을 </a:t>
            </a:r>
            <a:r>
              <a:rPr lang="en-US" altLang="ko-KR" dirty="0"/>
              <a:t>1</a:t>
            </a:r>
            <a:r>
              <a:rPr lang="ko-KR" altLang="en-US" dirty="0"/>
              <a:t>년간 </a:t>
            </a:r>
            <a:r>
              <a:rPr lang="en-US" altLang="ko-KR" dirty="0"/>
              <a:t>1,341.6</a:t>
            </a:r>
            <a:r>
              <a:rPr lang="ko-KR" altLang="en-US" dirty="0"/>
              <a:t>개 쓰는 것을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저희는 포장용품을 많이 사용하는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창업자들을 </a:t>
            </a:r>
            <a:r>
              <a:rPr lang="en-US" altLang="ko-KR" dirty="0"/>
              <a:t>P</a:t>
            </a:r>
            <a:r>
              <a:rPr lang="ko-KR" altLang="en-US" dirty="0"/>
              <a:t>사의 새로운 고객 타겟으로 유입할 전략이 필요합니다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확인한 추진배경 및 현황을 바탕으로 저희는 자사의 기존 배송 프로세스 개선을 통해 배송 완료시간을 </a:t>
            </a:r>
            <a:r>
              <a:rPr lang="en-US" altLang="ko-KR" dirty="0"/>
              <a:t>4</a:t>
            </a:r>
            <a:r>
              <a:rPr lang="ko-KR" altLang="en-US" dirty="0"/>
              <a:t>일에서 </a:t>
            </a:r>
            <a:r>
              <a:rPr lang="en-US" altLang="ko-KR" dirty="0"/>
              <a:t>1~2</a:t>
            </a:r>
            <a:r>
              <a:rPr lang="ko-KR" altLang="en-US" dirty="0"/>
              <a:t>일로 감소시키고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창업자를 대상으로 한 마케팅 전략 수립을 통해 </a:t>
            </a:r>
            <a:r>
              <a:rPr lang="en-US" altLang="ko-KR" dirty="0"/>
              <a:t>2,212 </a:t>
            </a:r>
            <a:r>
              <a:rPr lang="ko-KR" altLang="en-US" dirty="0"/>
              <a:t>명에서 </a:t>
            </a:r>
            <a:r>
              <a:rPr lang="en-US" altLang="ko-KR" dirty="0"/>
              <a:t>3,500 </a:t>
            </a:r>
            <a:r>
              <a:rPr lang="ko-KR" altLang="en-US" dirty="0"/>
              <a:t>명으로 신규 고객을 증대하는 목표를 세웠습니다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 달성을 위한 데이터 분석을 위해 아래와 같이 잠재원인을 도출해 </a:t>
            </a:r>
            <a:r>
              <a:rPr lang="en-US" altLang="ko-KR" dirty="0"/>
              <a:t>Fish Bone </a:t>
            </a:r>
            <a:r>
              <a:rPr lang="ko-KR" altLang="en-US" dirty="0"/>
              <a:t>차트로 표현해봤습니다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3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19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9;p1">
            <a:extLst>
              <a:ext uri="{FF2B5EF4-FFF2-40B4-BE49-F238E27FC236}">
                <a16:creationId xmlns:a16="http://schemas.microsoft.com/office/drawing/2014/main" id="{6216AF43-74C5-3469-2B0F-6AE28CA0B96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01;g1687a6318cf_0_0">
            <a:extLst>
              <a:ext uri="{FF2B5EF4-FFF2-40B4-BE49-F238E27FC236}">
                <a16:creationId xmlns:a16="http://schemas.microsoft.com/office/drawing/2014/main" id="{12B27A38-A8F7-4B2C-F5F9-800C500DB472}"/>
              </a:ext>
            </a:extLst>
          </p:cNvPr>
          <p:cNvGrpSpPr/>
          <p:nvPr userDrawn="1"/>
        </p:nvGrpSpPr>
        <p:grpSpPr>
          <a:xfrm>
            <a:off x="-7240332" y="-3416327"/>
            <a:ext cx="33114287" cy="17247619"/>
            <a:chOff x="-7378511" y="-3471967"/>
            <a:chExt cx="33114287" cy="17247619"/>
          </a:xfrm>
        </p:grpSpPr>
        <p:pic>
          <p:nvPicPr>
            <p:cNvPr id="4" name="Google Shape;202;g1687a6318cf_0_0">
              <a:extLst>
                <a:ext uri="{FF2B5EF4-FFF2-40B4-BE49-F238E27FC236}">
                  <a16:creationId xmlns:a16="http://schemas.microsoft.com/office/drawing/2014/main" id="{57125F33-C89B-37BD-810A-378FAD2EFC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7378511" y="-3471967"/>
              <a:ext cx="33114287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03;g1687a6318cf_0_0">
              <a:extLst>
                <a:ext uri="{FF2B5EF4-FFF2-40B4-BE49-F238E27FC236}">
                  <a16:creationId xmlns:a16="http://schemas.microsoft.com/office/drawing/2014/main" id="{3EDA7DBE-4127-F4C7-6C1C-95CCDB9630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560" y="414938"/>
              <a:ext cx="16556523" cy="93458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6.png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microsoft.com/office/2011/relationships/webextension" Target="../webextensions/webextension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11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6" Type="http://schemas.openxmlformats.org/officeDocument/2006/relationships/chart" Target="../charts/char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chart" Target="../charts/chart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4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62000" y="139821"/>
            <a:ext cx="12329493" cy="107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기억해조</a:t>
            </a: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62000" y="1103399"/>
            <a:ext cx="16536713" cy="218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0" dirty="0">
                <a:ln/>
                <a:solidFill>
                  <a:srgbClr val="FFEF83"/>
                </a:solidFill>
              </a:rPr>
              <a:t>P</a:t>
            </a:r>
            <a:r>
              <a:rPr lang="ko-KR" altLang="en-US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altLang="ko-KR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포장용기 납품업체</a:t>
            </a:r>
            <a:endParaRPr lang="ko-KR" altLang="en-US" sz="10000" b="0" i="0" u="none" strike="noStrike" cap="none" dirty="0">
              <a:solidFill>
                <a:srgbClr val="FFEF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고객 맞춤형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서비스</a:t>
            </a:r>
            <a:r>
              <a:rPr lang="en-US" altLang="ko-KR" sz="10000" dirty="0">
                <a:solidFill>
                  <a:schemeClr val="bg1"/>
                </a:solidFill>
              </a:rPr>
              <a:t> </a:t>
            </a:r>
            <a:r>
              <a:rPr lang="ko-KR" altLang="en-US" sz="10000" dirty="0">
                <a:solidFill>
                  <a:schemeClr val="bg1"/>
                </a:solidFill>
              </a:rPr>
              <a:t>도입에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따른 매출 증가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525001" y="9115453"/>
            <a:ext cx="7855952" cy="153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팀장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박상범</a:t>
            </a:r>
            <a:endParaRPr lang="en-US" altLang="ko-KR"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이준엽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박태윤, 박은영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762" y="8884425"/>
            <a:ext cx="16476190" cy="4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83735">
            <a:off x="14300924" y="1377965"/>
            <a:ext cx="2744985" cy="49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지역 별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 수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및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매출액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에 대한 분석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수도권과 거리가 먼 경상도 지역에 매출이 높은 것을 확인 할 수 있음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국내 매출과 고객이 많은 주요 거점 지역을 선택하여 배송시간을 단축할 프로세스 구축이 필요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자사의 국내 고객 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52C18797-38FD-005C-9D2F-92A3002D2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6041"/>
              </p:ext>
            </p:extLst>
          </p:nvPr>
        </p:nvGraphicFramePr>
        <p:xfrm>
          <a:off x="5573196" y="3856110"/>
          <a:ext cx="3520440" cy="515073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1673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002518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1296249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 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매출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천원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7570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437,498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288,740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5018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>
                          <a:effectLst/>
                        </a:rPr>
                        <a:t>297,743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경남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4639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266,515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경북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2866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164,745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대구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2221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125,432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3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강원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2072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113,435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B228771-BC3D-1EF5-69D2-ED9FC3C48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3865"/>
              </p:ext>
            </p:extLst>
          </p:nvPr>
        </p:nvGraphicFramePr>
        <p:xfrm>
          <a:off x="10123048" y="3998623"/>
          <a:ext cx="6968612" cy="515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058408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유통량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1026" name="Picture 2" descr="South Korea map Icon - Free PNG &amp; SVG 1084190 - Noun Project">
            <a:extLst>
              <a:ext uri="{FF2B5EF4-FFF2-40B4-BE49-F238E27FC236}">
                <a16:creationId xmlns:a16="http://schemas.microsoft.com/office/drawing/2014/main" id="{58399C16-2D40-5DFA-900E-F4EFAA8D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4" y="3561113"/>
            <a:ext cx="6025751" cy="60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E5B28E7-9642-52DD-F75D-D53CA1FC2F7E}"/>
              </a:ext>
            </a:extLst>
          </p:cNvPr>
          <p:cNvSpPr/>
          <p:nvPr/>
        </p:nvSpPr>
        <p:spPr>
          <a:xfrm>
            <a:off x="2179320" y="4587240"/>
            <a:ext cx="1554480" cy="1569720"/>
          </a:xfrm>
          <a:prstGeom prst="ellipse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서울</a:t>
            </a:r>
            <a:r>
              <a:rPr lang="en-US" altLang="ko-KR" sz="1500" dirty="0"/>
              <a:t>/</a:t>
            </a:r>
            <a:r>
              <a:rPr lang="ko-KR" altLang="en-US" sz="1500" dirty="0"/>
              <a:t>경기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1E6D08-BE15-11A5-AF09-C78C746C2886}"/>
              </a:ext>
            </a:extLst>
          </p:cNvPr>
          <p:cNvSpPr/>
          <p:nvPr/>
        </p:nvSpPr>
        <p:spPr>
          <a:xfrm>
            <a:off x="3067885" y="6075242"/>
            <a:ext cx="2235041" cy="21437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경남</a:t>
            </a:r>
            <a:r>
              <a:rPr lang="en-US" altLang="ko-KR" sz="1500" dirty="0"/>
              <a:t>/</a:t>
            </a:r>
            <a:r>
              <a:rPr lang="ko-KR" altLang="en-US" sz="1500" dirty="0"/>
              <a:t>경북</a:t>
            </a:r>
            <a:endParaRPr lang="en-US" altLang="ko-KR" sz="1500" dirty="0"/>
          </a:p>
          <a:p>
            <a:pPr algn="ctr"/>
            <a:r>
              <a:rPr lang="ko-KR" altLang="en-US" sz="1500" dirty="0"/>
              <a:t>대구</a:t>
            </a:r>
            <a:r>
              <a:rPr lang="en-US" altLang="ko-KR" sz="1500" dirty="0"/>
              <a:t>/</a:t>
            </a:r>
            <a:r>
              <a:rPr lang="ko-KR" altLang="en-US" sz="1500" dirty="0"/>
              <a:t>부산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01D23F-27EA-9B78-2A6E-90EB499A640B}"/>
              </a:ext>
            </a:extLst>
          </p:cNvPr>
          <p:cNvSpPr/>
          <p:nvPr/>
        </p:nvSpPr>
        <p:spPr>
          <a:xfrm>
            <a:off x="3924300" y="4351869"/>
            <a:ext cx="1188126" cy="12276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강원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75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주요 거점의 배송 시간 단축을 위한 입지 선정으로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P-Median*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기법을 벤치 마크하여 분석한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경남 인근의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개의 핵심 거점 지역을 선정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해당 거점을 기점으로 배송 프로세스를 개선할 배송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Hub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구축이 필요함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3561113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P-Median 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기법 활용 거점 분석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65088" y="3561112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신규 배송 센터 입지선정 결과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5AFA451D-37D6-3C84-C0CA-715789FE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9521"/>
              </p:ext>
            </p:extLst>
          </p:nvPr>
        </p:nvGraphicFramePr>
        <p:xfrm>
          <a:off x="1665965" y="5508637"/>
          <a:ext cx="5070115" cy="40593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4023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788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배송 시간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매출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서울특별시 강남구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경상남도 창원시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716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부산광역시 부산진구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광주광역시 서구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46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경기도 수원시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153E4-7614-1ED2-0428-5167EB9F94B4}"/>
              </a:ext>
            </a:extLst>
          </p:cNvPr>
          <p:cNvSpPr/>
          <p:nvPr/>
        </p:nvSpPr>
        <p:spPr>
          <a:xfrm>
            <a:off x="1661160" y="4297680"/>
            <a:ext cx="821436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/>
              <a:t>수식 </a:t>
            </a:r>
            <a:r>
              <a:rPr lang="en-US" altLang="ko-KR" sz="2200" b="1" dirty="0"/>
              <a:t>(P –median) : </a:t>
            </a:r>
            <a:r>
              <a:rPr lang="ko-KR" altLang="en-US" sz="2200" b="1" dirty="0"/>
              <a:t>배송시간 </a:t>
            </a:r>
            <a:r>
              <a:rPr lang="en-US" altLang="ko-KR" sz="2200" b="1" dirty="0"/>
              <a:t>X 0.5 + </a:t>
            </a:r>
            <a:r>
              <a:rPr lang="ko-KR" altLang="en-US" sz="2200" b="1" dirty="0"/>
              <a:t>판매량 </a:t>
            </a:r>
            <a:r>
              <a:rPr lang="en-US" altLang="ko-KR" sz="2200" b="1" dirty="0"/>
              <a:t>X 0.3 + </a:t>
            </a:r>
            <a:r>
              <a:rPr lang="ko-KR" altLang="en-US" sz="2200" b="1" dirty="0"/>
              <a:t>매출 </a:t>
            </a:r>
            <a:r>
              <a:rPr lang="en-US" altLang="ko-KR" sz="2200" b="1" dirty="0"/>
              <a:t>X 0.2 </a:t>
            </a:r>
            <a:endParaRPr lang="ko-KR" altLang="en-US" sz="2200" b="1" dirty="0"/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CB40E081-21E6-6656-4726-1BCC2D95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69316"/>
              </p:ext>
            </p:extLst>
          </p:nvPr>
        </p:nvGraphicFramePr>
        <p:xfrm>
          <a:off x="7319000" y="5549550"/>
          <a:ext cx="2556520" cy="40184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1600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755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80AAB0E-78E8-FE15-A953-ECCCFC31F9C1}"/>
              </a:ext>
            </a:extLst>
          </p:cNvPr>
          <p:cNvSpPr/>
          <p:nvPr/>
        </p:nvSpPr>
        <p:spPr>
          <a:xfrm>
            <a:off x="6501710" y="7386320"/>
            <a:ext cx="979253" cy="883920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84548D-A866-E828-3E1D-D2A8B669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021" y="4248746"/>
            <a:ext cx="5053623" cy="5379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64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유통되는 제품의 수량을 예측하는 시계열 모델을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ARIMA Model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을 생성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주요 판매 품목 별 수요량 예측을 통해 주문량 폭주 대비 배송 시간 단축 시스템 구축 필요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884471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시계열 모델 구성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35108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주 품목 별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ARIMA Model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 구성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4D21D5-53CE-25C3-15A3-4BFF4398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22024"/>
              </p:ext>
            </p:extLst>
          </p:nvPr>
        </p:nvGraphicFramePr>
        <p:xfrm>
          <a:off x="1107035" y="7497081"/>
          <a:ext cx="8036964" cy="1706880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18482">
                  <a:extLst>
                    <a:ext uri="{9D8B030D-6E8A-4147-A177-3AD203B41FA5}">
                      <a16:colId xmlns:a16="http://schemas.microsoft.com/office/drawing/2014/main" val="1742891932"/>
                    </a:ext>
                  </a:extLst>
                </a:gridCol>
                <a:gridCol w="4018482">
                  <a:extLst>
                    <a:ext uri="{9D8B030D-6E8A-4147-A177-3AD203B41FA5}">
                      <a16:colId xmlns:a16="http://schemas.microsoft.com/office/drawing/2014/main" val="399456482"/>
                    </a:ext>
                  </a:extLst>
                </a:gridCol>
              </a:tblGrid>
              <a:tr h="340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ARIMA Model Parameter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72473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p,d,q</a:t>
                      </a:r>
                      <a:r>
                        <a:rPr lang="en-US" altLang="ko-KR" sz="2000" b="1" dirty="0"/>
                        <a:t> 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AIC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29459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76893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9667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0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C4EEE6-040B-D5C3-F063-08D5EB2633E9}"/>
              </a:ext>
            </a:extLst>
          </p:cNvPr>
          <p:cNvSpPr txBox="1"/>
          <p:nvPr/>
        </p:nvSpPr>
        <p:spPr>
          <a:xfrm>
            <a:off x="1107036" y="9203961"/>
            <a:ext cx="80369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* AIC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se-nanumsquare"/>
              </a:rPr>
              <a:t>는 주어진 데이터 셋에 대한 통계 모델의 상대적인 품질을 평가하는 것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 </a:t>
            </a:r>
            <a:endParaRPr lang="ko-KR" altLang="en-US" sz="17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A995524-5343-515B-72C1-F8E22B4B3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35" y="3561112"/>
            <a:ext cx="8036963" cy="3785772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A61E9B1-989B-05B3-7FE0-BB4C5887A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07959"/>
              </p:ext>
            </p:extLst>
          </p:nvPr>
        </p:nvGraphicFramePr>
        <p:xfrm>
          <a:off x="9863528" y="3717769"/>
          <a:ext cx="7210270" cy="5793969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1291021">
                  <a:extLst>
                    <a:ext uri="{9D8B030D-6E8A-4147-A177-3AD203B41FA5}">
                      <a16:colId xmlns:a16="http://schemas.microsoft.com/office/drawing/2014/main" val="3310879427"/>
                    </a:ext>
                  </a:extLst>
                </a:gridCol>
                <a:gridCol w="5919249">
                  <a:extLst>
                    <a:ext uri="{9D8B030D-6E8A-4147-A177-3AD203B41FA5}">
                      <a16:colId xmlns:a16="http://schemas.microsoft.com/office/drawing/2014/main" val="1945037565"/>
                    </a:ext>
                  </a:extLst>
                </a:gridCol>
              </a:tblGrid>
              <a:tr h="193132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38336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17120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3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931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D105E3C-7E39-0319-C815-43B3615D81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" t="4877" r="1494" b="9559"/>
          <a:stretch/>
        </p:blipFill>
        <p:spPr>
          <a:xfrm>
            <a:off x="11242274" y="3856108"/>
            <a:ext cx="5623857" cy="16322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A83CB6-EB9A-1327-596D-25F27A62C5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" t="4877" r="1494" b="9559"/>
          <a:stretch/>
        </p:blipFill>
        <p:spPr>
          <a:xfrm>
            <a:off x="11242274" y="5858079"/>
            <a:ext cx="5623857" cy="16322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BC8249-13C3-B2B7-2800-439F7597F6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" t="4877" r="1494" b="9559"/>
          <a:stretch/>
        </p:blipFill>
        <p:spPr>
          <a:xfrm>
            <a:off x="11242274" y="7788078"/>
            <a:ext cx="5623854" cy="16322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402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유통되는 제품의 수량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주요 판매 품목 별 수요량 예측을 통해 주문량 폭주 대비 배송 시간 단축 시스템 구축 필요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884471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시계열 모델 구성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76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분석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20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신규 고객으로 유입할 전략 구성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1E308C-CC8A-82C1-A7DB-0074C639E431}"/>
              </a:ext>
            </a:extLst>
          </p:cNvPr>
          <p:cNvGrpSpPr/>
          <p:nvPr/>
        </p:nvGrpSpPr>
        <p:grpSpPr>
          <a:xfrm>
            <a:off x="1421871" y="2961520"/>
            <a:ext cx="7228965" cy="4366622"/>
            <a:chOff x="6823176" y="2994375"/>
            <a:chExt cx="5322248" cy="78191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696574-193D-C8FB-7F5F-7E8343D2B31F}"/>
                </a:ext>
              </a:extLst>
            </p:cNvPr>
            <p:cNvSpPr/>
            <p:nvPr/>
          </p:nvSpPr>
          <p:spPr>
            <a:xfrm>
              <a:off x="6823176" y="5497605"/>
              <a:ext cx="1462919" cy="2561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err="1"/>
                <a:t>순매출</a:t>
              </a:r>
              <a:endParaRPr lang="ko-KR" altLang="en-US" sz="3200" dirty="0"/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5C1E05E-9308-33CB-34F0-437F549055E1}"/>
                </a:ext>
              </a:extLst>
            </p:cNvPr>
            <p:cNvSpPr/>
            <p:nvPr/>
          </p:nvSpPr>
          <p:spPr>
            <a:xfrm>
              <a:off x="8354674" y="4105711"/>
              <a:ext cx="745588" cy="53457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D08B14-9A22-CAE1-2665-FE65B46D75DD}"/>
                </a:ext>
              </a:extLst>
            </p:cNvPr>
            <p:cNvSpPr/>
            <p:nvPr/>
          </p:nvSpPr>
          <p:spPr>
            <a:xfrm>
              <a:off x="9289682" y="3134741"/>
              <a:ext cx="2855741" cy="3641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FE9203-2E49-E51D-47B6-CE723B9D6401}"/>
                </a:ext>
              </a:extLst>
            </p:cNvPr>
            <p:cNvSpPr/>
            <p:nvPr/>
          </p:nvSpPr>
          <p:spPr>
            <a:xfrm>
              <a:off x="9289682" y="7172172"/>
              <a:ext cx="2855742" cy="3641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D74358-2C79-5954-21C3-AE3027953E20}"/>
                </a:ext>
              </a:extLst>
            </p:cNvPr>
            <p:cNvSpPr/>
            <p:nvPr/>
          </p:nvSpPr>
          <p:spPr>
            <a:xfrm>
              <a:off x="9437392" y="3629799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수량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11DE65-DF33-B3CA-E3E6-C7285EE3D221}"/>
                </a:ext>
              </a:extLst>
            </p:cNvPr>
            <p:cNvSpPr/>
            <p:nvPr/>
          </p:nvSpPr>
          <p:spPr>
            <a:xfrm>
              <a:off x="9437392" y="4403211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상품별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CAB106-A01F-C82D-E682-A73A0B9BD471}"/>
                </a:ext>
              </a:extLst>
            </p:cNvPr>
            <p:cNvSpPr/>
            <p:nvPr/>
          </p:nvSpPr>
          <p:spPr>
            <a:xfrm>
              <a:off x="9437392" y="5180105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추가할인금액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EACAA7-1A51-9C02-A4B6-F90DF7DDB5E6}"/>
                </a:ext>
              </a:extLst>
            </p:cNvPr>
            <p:cNvSpPr/>
            <p:nvPr/>
          </p:nvSpPr>
          <p:spPr>
            <a:xfrm>
              <a:off x="9437392" y="5956983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주문일시</a:t>
              </a:r>
              <a:r>
                <a:rPr lang="en-US" altLang="ko-KR" sz="2000" b="1" dirty="0"/>
                <a:t>_</a:t>
              </a:r>
              <a:r>
                <a:rPr lang="ko-KR" altLang="en-US" sz="2000" b="1" dirty="0"/>
                <a:t>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08F934-D57C-F4CC-CB3C-718FA1D3FB81}"/>
                </a:ext>
              </a:extLst>
            </p:cNvPr>
            <p:cNvSpPr/>
            <p:nvPr/>
          </p:nvSpPr>
          <p:spPr>
            <a:xfrm>
              <a:off x="9437392" y="7704676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유입기기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B71E68-26C9-30ED-9700-126DF4F38384}"/>
                </a:ext>
              </a:extLst>
            </p:cNvPr>
            <p:cNvSpPr/>
            <p:nvPr/>
          </p:nvSpPr>
          <p:spPr>
            <a:xfrm>
              <a:off x="9437392" y="8478088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사업자구분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8D3901-9D4E-79B6-81A9-CBEFF3005788}"/>
                </a:ext>
              </a:extLst>
            </p:cNvPr>
            <p:cNvSpPr/>
            <p:nvPr/>
          </p:nvSpPr>
          <p:spPr>
            <a:xfrm>
              <a:off x="9437392" y="9254982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제조사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CC7DA5-537D-DA96-CFDE-7DB26FAB971D}"/>
                </a:ext>
              </a:extLst>
            </p:cNvPr>
            <p:cNvSpPr/>
            <p:nvPr/>
          </p:nvSpPr>
          <p:spPr>
            <a:xfrm>
              <a:off x="9437392" y="10031860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품절여부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ECD3-10D2-0485-E8E8-6F4AAF929B8F}"/>
                </a:ext>
              </a:extLst>
            </p:cNvPr>
            <p:cNvSpPr/>
            <p:nvPr/>
          </p:nvSpPr>
          <p:spPr>
            <a:xfrm>
              <a:off x="9613234" y="2994375"/>
              <a:ext cx="2288348" cy="4950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numeric</a:t>
              </a:r>
              <a:endParaRPr lang="ko-KR" altLang="en-US" sz="20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278766-824F-A125-811B-224DD71A794F}"/>
                </a:ext>
              </a:extLst>
            </p:cNvPr>
            <p:cNvSpPr/>
            <p:nvPr/>
          </p:nvSpPr>
          <p:spPr>
            <a:xfrm>
              <a:off x="9573378" y="6968260"/>
              <a:ext cx="2288348" cy="4950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category</a:t>
              </a:r>
              <a:endParaRPr lang="ko-KR" altLang="en-US" sz="2000" b="1" dirty="0"/>
            </a:p>
          </p:txBody>
        </p:sp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DF1FDFBC-4FF5-ECC2-0732-EA809D0C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80323"/>
              </p:ext>
            </p:extLst>
          </p:nvPr>
        </p:nvGraphicFramePr>
        <p:xfrm>
          <a:off x="1291395" y="7549350"/>
          <a:ext cx="7359440" cy="18875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12708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2248791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2297941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</a:tblGrid>
              <a:tr h="47189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Train-r2score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Test-r2score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DecisionTree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0.47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3515803169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XGBoost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0.76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0.57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RandomForest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0.80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526868-FC51-37BD-BAF7-96D0B753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14121"/>
              </p:ext>
            </p:extLst>
          </p:nvPr>
        </p:nvGraphicFramePr>
        <p:xfrm>
          <a:off x="9143999" y="2961520"/>
          <a:ext cx="7694170" cy="29891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4708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4708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</a:tblGrid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56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0.325569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수량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0.325536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품질여부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0.113685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제조사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0.078052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D5E408C5-4A28-F7F5-365E-31A44458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077018"/>
              </p:ext>
            </p:extLst>
          </p:nvPr>
        </p:nvGraphicFramePr>
        <p:xfrm>
          <a:off x="9143998" y="6212815"/>
          <a:ext cx="7722129" cy="3224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447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230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데이터를 바탕으로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회원들이 어떻게 매출을 내는지 분석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Regressor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분석결과를 바탕으로 정규성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상관성 분석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정규성 분석 결과 모두 </a:t>
            </a:r>
            <a:r>
              <a:rPr lang="ko-KR" altLang="en-US" sz="2400" b="1" dirty="0" err="1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비정규분포이며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feature ‘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상품별 추가할인금액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은 연관성이 있다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하지만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후기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는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연관성이 없는 것으로 나타났다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회원들의 신규 유입을 위해서는 할인으로 마케팅을 해야함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970466A-94C1-659B-2CA8-B4DB3031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215"/>
              </p:ext>
            </p:extLst>
          </p:nvPr>
        </p:nvGraphicFramePr>
        <p:xfrm>
          <a:off x="1477787" y="4172989"/>
          <a:ext cx="15416300" cy="48352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5407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1241009905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932098408"/>
                    </a:ext>
                  </a:extLst>
                </a:gridCol>
              </a:tblGrid>
              <a:tr h="97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정규성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상관성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9168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0.325569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979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수량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0.325536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979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품질여부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0.113685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979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제조사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0.078052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322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RFM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970466A-94C1-659B-2CA8-B4DB3031BF1F}"/>
              </a:ext>
            </a:extLst>
          </p:cNvPr>
          <p:cNvGraphicFramePr>
            <a:graphicFrameLocks noGrp="1"/>
          </p:cNvGraphicFramePr>
          <p:nvPr/>
        </p:nvGraphicFramePr>
        <p:xfrm>
          <a:off x="1477787" y="4172989"/>
          <a:ext cx="15416300" cy="48352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5407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1241009905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932098408"/>
                    </a:ext>
                  </a:extLst>
                </a:gridCol>
              </a:tblGrid>
              <a:tr h="97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정규성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상관성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9168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0.325569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979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수량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0.325536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979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품질여부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0.113685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979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제조사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0.078052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8456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60147DA-586A-EF01-5D52-D99CCF74A1DC}"/>
              </a:ext>
            </a:extLst>
          </p:cNvPr>
          <p:cNvSpPr txBox="1"/>
          <p:nvPr/>
        </p:nvSpPr>
        <p:spPr>
          <a:xfrm>
            <a:off x="7652714" y="2067057"/>
            <a:ext cx="856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20,30</a:t>
            </a:r>
            <a:r>
              <a:rPr lang="ko-KR" altLang="en-US" sz="3600" dirty="0"/>
              <a:t>대 고객 유입을 할 수 있는 트렌드</a:t>
            </a:r>
            <a:endParaRPr lang="en-US" altLang="ko-KR" sz="3600" dirty="0"/>
          </a:p>
        </p:txBody>
      </p:sp>
      <p:sp>
        <p:nvSpPr>
          <p:cNvPr id="2" name="Google Shape;236;p9">
            <a:extLst>
              <a:ext uri="{FF2B5EF4-FFF2-40B4-BE49-F238E27FC236}">
                <a16:creationId xmlns:a16="http://schemas.microsoft.com/office/drawing/2014/main" id="{00EB2331-636D-C0CB-852B-E8DADAE185B4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6DD33-7F83-4691-2C76-8D4D4F443433}"/>
              </a:ext>
            </a:extLst>
          </p:cNvPr>
          <p:cNvSpPr txBox="1"/>
          <p:nvPr/>
        </p:nvSpPr>
        <p:spPr>
          <a:xfrm>
            <a:off x="1995055" y="3524596"/>
            <a:ext cx="52702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이탈 고객을 데려오는 마케팅으로 방문객 </a:t>
            </a:r>
            <a:r>
              <a:rPr lang="en-US" altLang="ko-KR" dirty="0"/>
              <a:t>130%</a:t>
            </a:r>
            <a:r>
              <a:rPr lang="ko-KR" altLang="en-US" dirty="0"/>
              <a:t>가 증가한 스테레오 </a:t>
            </a:r>
            <a:r>
              <a:rPr lang="ko-KR" altLang="en-US" dirty="0" err="1"/>
              <a:t>바이널즈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스테레오 </a:t>
            </a:r>
            <a:r>
              <a:rPr lang="ko-KR" altLang="en-US" dirty="0" err="1"/>
              <a:t>바이널즈는</a:t>
            </a:r>
            <a:r>
              <a:rPr lang="ko-KR" altLang="en-US" dirty="0"/>
              <a:t> 최근 </a:t>
            </a:r>
            <a:r>
              <a:rPr lang="en-US" altLang="ko-KR" dirty="0"/>
              <a:t>2</a:t>
            </a:r>
            <a:r>
              <a:rPr lang="ko-KR" altLang="en-US" dirty="0" err="1"/>
              <a:t>주동안</a:t>
            </a:r>
            <a:r>
              <a:rPr lang="ko-KR" altLang="en-US" dirty="0"/>
              <a:t> 방문하지 않은 고객들에게 </a:t>
            </a:r>
            <a:r>
              <a:rPr lang="ko-KR" altLang="en-US" dirty="0" err="1"/>
              <a:t>채널톡으로</a:t>
            </a:r>
            <a:r>
              <a:rPr lang="ko-KR" altLang="en-US" dirty="0"/>
              <a:t> 이벤트를 알리기</a:t>
            </a:r>
          </a:p>
          <a:p>
            <a:r>
              <a:rPr lang="ko-KR" altLang="en-US" dirty="0"/>
              <a:t>이 때 사용한 기능은 </a:t>
            </a:r>
            <a:r>
              <a:rPr lang="ko-KR" altLang="en-US" dirty="0" err="1"/>
              <a:t>채널톡의</a:t>
            </a:r>
            <a:r>
              <a:rPr lang="ko-KR" altLang="en-US" dirty="0"/>
              <a:t> 고객 연락처와 일회성 메시지 기능</a:t>
            </a:r>
          </a:p>
          <a:p>
            <a:r>
              <a:rPr lang="ko-KR" altLang="en-US" dirty="0"/>
              <a:t>이렇게 마케팅을 한 결과 전체 </a:t>
            </a:r>
            <a:r>
              <a:rPr lang="ko-KR" altLang="en-US" dirty="0" err="1"/>
              <a:t>방문객중</a:t>
            </a:r>
            <a:r>
              <a:rPr lang="ko-KR" altLang="en-US" dirty="0"/>
              <a:t> </a:t>
            </a:r>
            <a:r>
              <a:rPr lang="en-US" altLang="ko-KR" dirty="0"/>
              <a:t>1/3</a:t>
            </a:r>
            <a:r>
              <a:rPr lang="ko-KR" altLang="en-US" dirty="0"/>
              <a:t>이 메시지를 받고 방문했다</a:t>
            </a:r>
          </a:p>
          <a:p>
            <a:r>
              <a:rPr lang="ko-KR" altLang="en-US" dirty="0"/>
              <a:t>온도가 낮아진 고객들이 할인 이벤트에 반응했고 결과적으로 재방문을 유도함</a:t>
            </a:r>
          </a:p>
          <a:p>
            <a:r>
              <a:rPr lang="ko-KR" altLang="en-US" dirty="0"/>
              <a:t>스테레오 </a:t>
            </a:r>
            <a:r>
              <a:rPr lang="ko-KR" altLang="en-US" dirty="0" err="1"/>
              <a:t>바이널즈는</a:t>
            </a:r>
            <a:r>
              <a:rPr lang="ko-KR" altLang="en-US" dirty="0"/>
              <a:t> 마침 파격적인 행사를 알려 고객의 재방문을 성공적으로 유도함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회원가입한 고객들에게 쿠폰 혜택을 알려 구매전환율 </a:t>
            </a:r>
            <a:r>
              <a:rPr lang="en-US" altLang="ko-KR" dirty="0"/>
              <a:t>120% </a:t>
            </a:r>
            <a:r>
              <a:rPr lang="ko-KR" altLang="en-US" dirty="0"/>
              <a:t>올린 </a:t>
            </a:r>
            <a:r>
              <a:rPr lang="ko-KR" altLang="en-US" dirty="0" err="1"/>
              <a:t>데싱디바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고객마다 개별적인 특성에 따라 관리 및 활용한 마케팅 전략</a:t>
            </a:r>
          </a:p>
          <a:p>
            <a:endParaRPr lang="ko-KR" altLang="en-US" dirty="0"/>
          </a:p>
          <a:p>
            <a:r>
              <a:rPr lang="ko-KR" altLang="en-US" dirty="0" err="1"/>
              <a:t>데싱디바는</a:t>
            </a:r>
            <a:r>
              <a:rPr lang="ko-KR" altLang="en-US" dirty="0"/>
              <a:t> 가입하면 회원들에게 무료 배송 쿠폰을 발급한다</a:t>
            </a:r>
          </a:p>
          <a:p>
            <a:r>
              <a:rPr lang="ko-KR" altLang="en-US" dirty="0" err="1"/>
              <a:t>데싱디바는</a:t>
            </a:r>
            <a:r>
              <a:rPr lang="ko-KR" altLang="en-US" dirty="0"/>
              <a:t> 회원가입을 한 고객을 대상으로 </a:t>
            </a:r>
            <a:r>
              <a:rPr lang="en-US" altLang="ko-KR" dirty="0"/>
              <a:t>2</a:t>
            </a:r>
            <a:r>
              <a:rPr lang="ko-KR" altLang="en-US" dirty="0"/>
              <a:t>차례 메시지를 보내서</a:t>
            </a:r>
          </a:p>
          <a:p>
            <a:r>
              <a:rPr lang="ko-KR" altLang="en-US" dirty="0"/>
              <a:t>가입을 한 고객에게 바로 쿠폰 혜택과 </a:t>
            </a:r>
            <a:r>
              <a:rPr lang="en-US" altLang="ko-KR" dirty="0"/>
              <a:t>BEST </a:t>
            </a:r>
            <a:r>
              <a:rPr lang="ko-KR" altLang="en-US" dirty="0"/>
              <a:t>상품을 안내를 함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일차에는 문자로 안내를 보내 확실히 정보를 전달함</a:t>
            </a:r>
          </a:p>
          <a:p>
            <a:r>
              <a:rPr lang="ko-KR" altLang="en-US" dirty="0"/>
              <a:t>기존보다 </a:t>
            </a:r>
            <a:r>
              <a:rPr lang="en-US" altLang="ko-KR" dirty="0"/>
              <a:t>120% </a:t>
            </a:r>
            <a:r>
              <a:rPr lang="ko-KR" altLang="en-US" dirty="0"/>
              <a:t>이상의 구매 전환율이 높아짐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73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952169" y="7350321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65671" y="6604173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5627" y="2279313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60219" y="2365085"/>
            <a:ext cx="458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</a:rPr>
              <a:t>센터란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8154" y="3144343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고객의 주문에 맞춰 </a:t>
            </a:r>
            <a:r>
              <a:rPr lang="ko-KR" altLang="en-US" sz="2800" b="1" dirty="0" err="1">
                <a:solidFill>
                  <a:schemeClr val="accent5">
                    <a:lumMod val="50000"/>
                  </a:schemeClr>
                </a:solidFill>
              </a:rPr>
              <a:t>풀필먼트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 센터에서 출고 후 배송하는 프로세스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</a:t>
            </a:r>
            <a:r>
              <a:rPr lang="ko-KR" altLang="en-US" sz="2800" b="1" dirty="0"/>
              <a:t>고객이 교환 환불을 원하면 교환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환불 서비스까지 담당하는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일련의 배송프로세스를 의미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24602A-DAD4-77F7-C1C6-13CD1DFEB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154" y="6031467"/>
            <a:ext cx="14252302" cy="2717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9C43F-8282-FC12-F6F5-D4D014FE0F93}"/>
              </a:ext>
            </a:extLst>
          </p:cNvPr>
          <p:cNvSpPr txBox="1"/>
          <p:nvPr/>
        </p:nvSpPr>
        <p:spPr>
          <a:xfrm>
            <a:off x="2278693" y="85948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25293-29D5-E963-2910-3277507E98F9}"/>
              </a:ext>
            </a:extLst>
          </p:cNvPr>
          <p:cNvSpPr txBox="1"/>
          <p:nvPr/>
        </p:nvSpPr>
        <p:spPr>
          <a:xfrm>
            <a:off x="5685176" y="8659188"/>
            <a:ext cx="444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C521D-7C87-37B2-B1A6-FAA16EE58DE2}"/>
              </a:ext>
            </a:extLst>
          </p:cNvPr>
          <p:cNvSpPr txBox="1"/>
          <p:nvPr/>
        </p:nvSpPr>
        <p:spPr>
          <a:xfrm>
            <a:off x="11955198" y="86717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rgbClr val="000000"/>
                </a:solidFill>
                <a:effectLst/>
                <a:latin typeface="NotoSansCJKkr-Medium"/>
              </a:rPr>
              <a:t>터미널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F999-4E5B-FFA5-253A-618D7F8F5E5A}"/>
              </a:ext>
            </a:extLst>
          </p:cNvPr>
          <p:cNvSpPr txBox="1"/>
          <p:nvPr/>
        </p:nvSpPr>
        <p:spPr>
          <a:xfrm>
            <a:off x="14601971" y="86069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307C-18F2-9D2C-F12D-EB9EF5DF0D78}"/>
              </a:ext>
            </a:extLst>
          </p:cNvPr>
          <p:cNvSpPr/>
          <p:nvPr/>
        </p:nvSpPr>
        <p:spPr>
          <a:xfrm>
            <a:off x="4603079" y="5840494"/>
            <a:ext cx="6160377" cy="3614994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767C9-FD42-C2D9-F7DF-C8580E427FC5}"/>
              </a:ext>
            </a:extLst>
          </p:cNvPr>
          <p:cNvSpPr txBox="1"/>
          <p:nvPr/>
        </p:nvSpPr>
        <p:spPr>
          <a:xfrm>
            <a:off x="1668154" y="513857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 프로세스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36;p9">
            <a:extLst>
              <a:ext uri="{FF2B5EF4-FFF2-40B4-BE49-F238E27FC236}">
                <a16:creationId xmlns:a16="http://schemas.microsoft.com/office/drawing/2014/main" id="{E27F4F14-461D-6DFB-5C21-FCB96369D0FE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396012"/>
                  </p:ext>
                </p:extLst>
              </p:nvPr>
            </p:nvGraphicFramePr>
            <p:xfrm>
              <a:off x="1653435" y="3136904"/>
              <a:ext cx="15219123" cy="63118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3435" y="3136904"/>
                <a:ext cx="15219123" cy="631189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79E963-6516-72E5-8E11-DFD84376854B}"/>
              </a:ext>
            </a:extLst>
          </p:cNvPr>
          <p:cNvSpPr txBox="1"/>
          <p:nvPr/>
        </p:nvSpPr>
        <p:spPr>
          <a:xfrm>
            <a:off x="1630680" y="9464041"/>
            <a:ext cx="89306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https://www.google.com/maps/d/embed?mid=11_uZdV_XfoL2KdnN23Pbr1M40cwcoTA&amp;hl=ko&amp;ehbc=2E312F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9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3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2">
            <a:extLst>
              <a:ext uri="{FF2B5EF4-FFF2-40B4-BE49-F238E27FC236}">
                <a16:creationId xmlns:a16="http://schemas.microsoft.com/office/drawing/2014/main" id="{955B73A3-790B-4444-8EF1-62F7B7219678}"/>
              </a:ext>
            </a:extLst>
          </p:cNvPr>
          <p:cNvSpPr txBox="1"/>
          <p:nvPr/>
        </p:nvSpPr>
        <p:spPr>
          <a:xfrm>
            <a:off x="1514672" y="1159329"/>
            <a:ext cx="4323810" cy="11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i="0" u="none" strike="noStrike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  <a:ea typeface="Arial"/>
                <a:cs typeface="Arial"/>
                <a:sym typeface="Arial"/>
              </a:rPr>
              <a:t>INDEX</a:t>
            </a:r>
            <a:endParaRPr sz="5000" i="0" u="none" strike="noStrike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01;p2">
            <a:extLst>
              <a:ext uri="{FF2B5EF4-FFF2-40B4-BE49-F238E27FC236}">
                <a16:creationId xmlns:a16="http://schemas.microsoft.com/office/drawing/2014/main" id="{2C22DACD-16C6-5C05-F036-154795EBE930}"/>
              </a:ext>
            </a:extLst>
          </p:cNvPr>
          <p:cNvGrpSpPr/>
          <p:nvPr/>
        </p:nvGrpSpPr>
        <p:grpSpPr>
          <a:xfrm>
            <a:off x="990621" y="3675600"/>
            <a:ext cx="16306757" cy="2935800"/>
            <a:chOff x="989479" y="3537263"/>
            <a:chExt cx="16306757" cy="2935800"/>
          </a:xfrm>
        </p:grpSpPr>
        <p:pic>
          <p:nvPicPr>
            <p:cNvPr id="4" name="Google Shape;102;p2">
              <a:extLst>
                <a:ext uri="{FF2B5EF4-FFF2-40B4-BE49-F238E27FC236}">
                  <a16:creationId xmlns:a16="http://schemas.microsoft.com/office/drawing/2014/main" id="{DB6D08CE-5268-72AD-67DE-36339D8BD9E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479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3;p2">
              <a:extLst>
                <a:ext uri="{FF2B5EF4-FFF2-40B4-BE49-F238E27FC236}">
                  <a16:creationId xmlns:a16="http://schemas.microsoft.com/office/drawing/2014/main" id="{EC25E1A4-5A55-07B0-0807-FB9E7EC141E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3670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4;p2">
              <a:extLst>
                <a:ext uri="{FF2B5EF4-FFF2-40B4-BE49-F238E27FC236}">
                  <a16:creationId xmlns:a16="http://schemas.microsoft.com/office/drawing/2014/main" id="{367E7B18-938B-E0A6-E194-72DBF0F47E8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37861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05;p2">
              <a:extLst>
                <a:ext uri="{FF2B5EF4-FFF2-40B4-BE49-F238E27FC236}">
                  <a16:creationId xmlns:a16="http://schemas.microsoft.com/office/drawing/2014/main" id="{BE46828D-AB90-D6EB-F4F5-7895A3E1780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12053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6;p2">
              <a:extLst>
                <a:ext uri="{FF2B5EF4-FFF2-40B4-BE49-F238E27FC236}">
                  <a16:creationId xmlns:a16="http://schemas.microsoft.com/office/drawing/2014/main" id="{6D27F02A-EF49-2D60-A51D-3623B3961D0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86244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08;p2">
              <a:extLst>
                <a:ext uri="{FF2B5EF4-FFF2-40B4-BE49-F238E27FC236}">
                  <a16:creationId xmlns:a16="http://schemas.microsoft.com/office/drawing/2014/main" id="{0ABA61EF-42C2-D44F-B274-B329D463FC82}"/>
                </a:ext>
              </a:extLst>
            </p:cNvPr>
            <p:cNvSpPr txBox="1"/>
            <p:nvPr/>
          </p:nvSpPr>
          <p:spPr>
            <a:xfrm>
              <a:off x="3799771" y="4497631"/>
              <a:ext cx="2757863" cy="1015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2. 추진 배경 수립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9;p2">
              <a:extLst>
                <a:ext uri="{FF2B5EF4-FFF2-40B4-BE49-F238E27FC236}">
                  <a16:creationId xmlns:a16="http://schemas.microsoft.com/office/drawing/2014/main" id="{0592EFAA-473A-05D9-CCC2-F1AC7D249068}"/>
                </a:ext>
              </a:extLst>
            </p:cNvPr>
            <p:cNvSpPr txBox="1"/>
            <p:nvPr/>
          </p:nvSpPr>
          <p:spPr>
            <a:xfrm>
              <a:off x="5952609" y="4497631"/>
              <a:ext cx="3662581" cy="72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3. 현상 파악 및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목표 설정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0;p2">
              <a:extLst>
                <a:ext uri="{FF2B5EF4-FFF2-40B4-BE49-F238E27FC236}">
                  <a16:creationId xmlns:a16="http://schemas.microsoft.com/office/drawing/2014/main" id="{C27322A0-04CD-3F64-9D7B-B6417612E257}"/>
                </a:ext>
              </a:extLst>
            </p:cNvPr>
            <p:cNvSpPr txBox="1"/>
            <p:nvPr/>
          </p:nvSpPr>
          <p:spPr>
            <a:xfrm>
              <a:off x="9010187" y="4497631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잠재 인자 도출 </a:t>
              </a:r>
              <a:endParaRPr sz="3000" b="1" dirty="0"/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94A30530-65EF-75CE-16ED-2C0F90B199A3}"/>
                </a:ext>
              </a:extLst>
            </p:cNvPr>
            <p:cNvSpPr txBox="1"/>
            <p:nvPr/>
          </p:nvSpPr>
          <p:spPr>
            <a:xfrm>
              <a:off x="1077202" y="4514935"/>
              <a:ext cx="2760353" cy="1112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과제 정의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06;p2">
              <a:extLst>
                <a:ext uri="{FF2B5EF4-FFF2-40B4-BE49-F238E27FC236}">
                  <a16:creationId xmlns:a16="http://schemas.microsoft.com/office/drawing/2014/main" id="{E985680A-A543-5EA4-8C4D-6A28FE4B1E8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0436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2AB06D73-0AE3-30F9-FA95-B29E52AF0A51}"/>
                </a:ext>
              </a:extLst>
            </p:cNvPr>
            <p:cNvSpPr txBox="1"/>
            <p:nvPr/>
          </p:nvSpPr>
          <p:spPr>
            <a:xfrm>
              <a:off x="14360436" y="4446556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altLang="en-US" sz="3000" b="1" dirty="0">
                  <a:solidFill>
                    <a:schemeClr val="dk1"/>
                  </a:solidFill>
                </a:rPr>
                <a:t>개선안</a:t>
              </a:r>
              <a:endParaRPr sz="3000" b="1" dirty="0"/>
            </a:p>
          </p:txBody>
        </p:sp>
      </p:grp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D5DD3239-7D63-1B87-3D35-3064F7A31FE8}"/>
              </a:ext>
            </a:extLst>
          </p:cNvPr>
          <p:cNvSpPr txBox="1"/>
          <p:nvPr/>
        </p:nvSpPr>
        <p:spPr>
          <a:xfrm>
            <a:off x="11729744" y="4584893"/>
            <a:ext cx="2762638" cy="82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lang="en-US" altLang="ko-KR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dk1"/>
                </a:solidFill>
              </a:rPr>
              <a:t>결과</a:t>
            </a:r>
            <a:endParaRPr sz="3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8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운영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0124-8B52-D6FE-25F3-BF14EE9EBD13}"/>
              </a:ext>
            </a:extLst>
          </p:cNvPr>
          <p:cNvGrpSpPr/>
          <p:nvPr/>
        </p:nvGrpSpPr>
        <p:grpSpPr>
          <a:xfrm>
            <a:off x="914052" y="3673594"/>
            <a:ext cx="7869986" cy="4573897"/>
            <a:chOff x="4937412" y="3234426"/>
            <a:chExt cx="7869986" cy="45738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F243E3-7A45-B725-A6C9-B9342D184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66" r="35780"/>
            <a:stretch/>
          </p:blipFill>
          <p:spPr>
            <a:xfrm>
              <a:off x="4937412" y="4470763"/>
              <a:ext cx="7869986" cy="333756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EC3401-C12D-56A6-C439-E6F25FEE3FEA}"/>
                </a:ext>
              </a:extLst>
            </p:cNvPr>
            <p:cNvGrpSpPr/>
            <p:nvPr/>
          </p:nvGrpSpPr>
          <p:grpSpPr>
            <a:xfrm>
              <a:off x="6331854" y="3234426"/>
              <a:ext cx="5081101" cy="1104665"/>
              <a:chOff x="3583858" y="7700116"/>
              <a:chExt cx="5081101" cy="1104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CE140-94CF-856F-D83C-38675E0A379B}"/>
                  </a:ext>
                </a:extLst>
              </p:cNvPr>
              <p:cNvSpPr txBox="1"/>
              <p:nvPr/>
            </p:nvSpPr>
            <p:spPr>
              <a:xfrm>
                <a:off x="3903287" y="7924325"/>
                <a:ext cx="4442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사의 </a:t>
                </a:r>
                <a:r>
                  <a:rPr lang="ko-KR" altLang="en-US" sz="36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풀필먼트</a:t>
                </a:r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 센터</a:t>
                </a:r>
                <a:endParaRPr lang="ko-KR" alt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93C99B-3F42-7367-1A9D-81E54D649C11}"/>
                  </a:ext>
                </a:extLst>
              </p:cNvPr>
              <p:cNvSpPr/>
              <p:nvPr/>
            </p:nvSpPr>
            <p:spPr>
              <a:xfrm>
                <a:off x="3583858" y="7700116"/>
                <a:ext cx="5081101" cy="1104665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B6DECF-0ABF-DB62-DFDC-BACCEED706F1}"/>
              </a:ext>
            </a:extLst>
          </p:cNvPr>
          <p:cNvSpPr/>
          <p:nvPr/>
        </p:nvSpPr>
        <p:spPr>
          <a:xfrm rot="10800000">
            <a:off x="8608667" y="5944065"/>
            <a:ext cx="1531666" cy="122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BC60-A789-BBB0-A45D-62DC0BC3D831}"/>
              </a:ext>
            </a:extLst>
          </p:cNvPr>
          <p:cNvSpPr txBox="1"/>
          <p:nvPr/>
        </p:nvSpPr>
        <p:spPr>
          <a:xfrm>
            <a:off x="10572111" y="5719651"/>
            <a:ext cx="6300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시계열 모델을 바탕으로 한 데이터 구축</a:t>
            </a:r>
            <a:endParaRPr lang="en-US" altLang="ko-KR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92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503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2521" y="5906985"/>
            <a:ext cx="771479" cy="1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db7a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7112"/>
              </p:ext>
            </p:extLst>
          </p:nvPr>
        </p:nvGraphicFramePr>
        <p:xfrm>
          <a:off x="1688400" y="2786400"/>
          <a:ext cx="15048477" cy="6310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주문일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177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49435"/>
              </p:ext>
            </p:extLst>
          </p:nvPr>
        </p:nvGraphicFramePr>
        <p:xfrm>
          <a:off x="1688059" y="2785044"/>
          <a:ext cx="15048477" cy="62546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8198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1071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17577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F7858E0-0E49-7C5C-DACF-4B9A35F561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62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6313"/>
              </p:ext>
            </p:extLst>
          </p:nvPr>
        </p:nvGraphicFramePr>
        <p:xfrm>
          <a:off x="1688059" y="2785044"/>
          <a:ext cx="15048477" cy="605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648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결제수단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결제수단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무통장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적립금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공급원가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공급 원가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물품을 매입할 때 가격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교환구분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판매품목의 교환여부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 사용여부 및 사용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521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배송송장번호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88167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무료배송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선불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착불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시작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완료 시간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사용한 적립금액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회원이 소유한 적립금액 중 사용한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상품구매금액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회원의 상품 구매 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상품 할인금액 모두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F3251FDE-8D7D-9E23-B760-4BF1999111C3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84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B98807-F22C-72B4-FF6E-A3F926D6F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7587"/>
              </p:ext>
            </p:extLst>
          </p:nvPr>
        </p:nvGraphicFramePr>
        <p:xfrm>
          <a:off x="1688400" y="2782800"/>
          <a:ext cx="15048477" cy="62805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44932522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728083850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1125839665"/>
                    </a:ext>
                  </a:extLst>
                </a:gridCol>
              </a:tblGrid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17425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구매한 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90717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1058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8071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6275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51111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회원등급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전화주문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7860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주문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8642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물품 주문 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419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 고유 </a:t>
                      </a:r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비어 있는 값의 경우 비회원 주문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35737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결제에 사용된 카드사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25153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사용 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00219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개당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90200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59507"/>
                  </a:ext>
                </a:extLst>
              </a:tr>
            </a:tbl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85BA21C4-B216-C8C3-66A0-7EFE87C25836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3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71886"/>
              </p:ext>
            </p:extLst>
          </p:nvPr>
        </p:nvGraphicFramePr>
        <p:xfrm>
          <a:off x="1688400" y="2846439"/>
          <a:ext cx="14805861" cy="63713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54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 대로 범주화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단위로 통일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결측값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온라인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오프라인 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1410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수신거부 고객 병합</a:t>
                      </a:r>
                      <a:r>
                        <a:rPr lang="en-US" altLang="ko-KR" dirty="0"/>
                        <a:t>,     </a:t>
                      </a:r>
                      <a:r>
                        <a:rPr lang="ko-KR" altLang="en-US" dirty="0"/>
                        <a:t>사업자 병합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딜러유치회원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특별회원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, VIP - </a:t>
                      </a:r>
                      <a:r>
                        <a:rPr lang="ko-KR" altLang="en-US" dirty="0"/>
                        <a:t>기타로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D8ECCC4-B8A6-07DD-8D6B-4728EB83C624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15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master_ 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5014"/>
              </p:ext>
            </p:extLst>
          </p:nvPr>
        </p:nvGraphicFramePr>
        <p:xfrm>
          <a:off x="1688059" y="2785044"/>
          <a:ext cx="14805861" cy="62166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자체제조인 </a:t>
                      </a:r>
                      <a:r>
                        <a:rPr lang="ko-KR" altLang="en-US" dirty="0" err="1"/>
                        <a:t>패커스가</a:t>
                      </a:r>
                      <a:r>
                        <a:rPr lang="ko-KR" altLang="en-US" dirty="0"/>
                        <a:t> 공급하기 때문에 누락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공급사로 판단하여 변환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3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50F8C06D-9C4C-2CFB-B7A3-26D830A67392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58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0914"/>
              </p:ext>
            </p:extLst>
          </p:nvPr>
        </p:nvGraphicFramePr>
        <p:xfrm>
          <a:off x="1688059" y="2785044"/>
          <a:ext cx="14805861" cy="63657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이상치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건</a:t>
                      </a:r>
                      <a:r>
                        <a:rPr lang="en-US" altLang="ko-KR" sz="180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확인결과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정제방안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 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회원등급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사업자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개인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전화주문 등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주문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고객 물품 주문 일시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</a:t>
                      </a:r>
                      <a:r>
                        <a:rPr lang="en-US" altLang="ko-KR"/>
                        <a:t>ID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 고유 </a:t>
                      </a: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결제에 사용된 카드사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30138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카드 외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사용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개당 판매가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08216219-F0D4-4B90-4B8E-9B343459EC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08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0161"/>
              </p:ext>
            </p:extLst>
          </p:nvPr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5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b35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5;g1687a6318cf_0_0">
            <a:extLst>
              <a:ext uri="{FF2B5EF4-FFF2-40B4-BE49-F238E27FC236}">
                <a16:creationId xmlns:a16="http://schemas.microsoft.com/office/drawing/2014/main" id="{609B5FA2-37DE-27A6-0C60-28DD308E4183}"/>
              </a:ext>
            </a:extLst>
          </p:cNvPr>
          <p:cNvSpPr txBox="1"/>
          <p:nvPr/>
        </p:nvSpPr>
        <p:spPr>
          <a:xfrm>
            <a:off x="2797580" y="4661887"/>
            <a:ext cx="13046270" cy="8617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 고객 맞춤 서비스를 </a:t>
            </a:r>
            <a:r>
              <a:rPr lang="ko-KR" altLang="en-US" sz="50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최적화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하여 매출증대</a:t>
            </a:r>
            <a:endParaRPr lang="ko-KR" alt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46306-7745-E2A0-21CE-4A939250EF7D}"/>
              </a:ext>
            </a:extLst>
          </p:cNvPr>
          <p:cNvSpPr txBox="1"/>
          <p:nvPr/>
        </p:nvSpPr>
        <p:spPr>
          <a:xfrm>
            <a:off x="1367256" y="5523621"/>
            <a:ext cx="15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VOC</a:t>
            </a:r>
            <a:r>
              <a:rPr lang="ko-KR" altLang="en-US" sz="3600" dirty="0"/>
              <a:t>를 분석하여 최우선 과제를 선정</a:t>
            </a:r>
            <a:r>
              <a:rPr lang="en-US" altLang="ko-KR" sz="3600" dirty="0"/>
              <a:t>, </a:t>
            </a:r>
            <a:r>
              <a:rPr lang="ko-KR" altLang="en-US" sz="3600" dirty="0"/>
              <a:t>사내 데이터를 바탕으로 솔루션을 찾기</a:t>
            </a:r>
            <a:endParaRPr lang="en-US" altLang="ko-KR" sz="3600" dirty="0"/>
          </a:p>
        </p:txBody>
      </p:sp>
      <p:sp>
        <p:nvSpPr>
          <p:cNvPr id="5" name="Google Shape;204;g1687a6318cf_0_0">
            <a:extLst>
              <a:ext uri="{FF2B5EF4-FFF2-40B4-BE49-F238E27FC236}">
                <a16:creationId xmlns:a16="http://schemas.microsoft.com/office/drawing/2014/main" id="{E8C68847-A20B-299D-795D-C115B29F6F3E}"/>
              </a:ext>
            </a:extLst>
          </p:cNvPr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과제 정의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2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9006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</a:rPr>
              <a:t>6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191163" y="4389775"/>
            <a:ext cx="13573874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개선안</a:t>
            </a:r>
            <a:endParaRPr sz="9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6057900"/>
            <a:ext cx="9982200" cy="8346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252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126A888-C3E2-3963-6AA6-E18E3878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661442"/>
              </p:ext>
            </p:extLst>
          </p:nvPr>
        </p:nvGraphicFramePr>
        <p:xfrm>
          <a:off x="2066924" y="2169826"/>
          <a:ext cx="14154152" cy="523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1DCD2-C41C-907E-5973-A9411DAD879A}"/>
              </a:ext>
            </a:extLst>
          </p:cNvPr>
          <p:cNvSpPr txBox="1"/>
          <p:nvPr/>
        </p:nvSpPr>
        <p:spPr>
          <a:xfrm>
            <a:off x="2555361" y="7405142"/>
            <a:ext cx="13703812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모바일로 유입된 </a:t>
            </a:r>
            <a:r>
              <a:rPr lang="en-US" altLang="ko-KR" sz="3200" b="1" dirty="0"/>
              <a:t>20</a:t>
            </a:r>
            <a:r>
              <a:rPr lang="ko-KR" altLang="en-US" sz="3200" b="1" dirty="0"/>
              <a:t>대</a:t>
            </a:r>
            <a:r>
              <a:rPr lang="en-US" altLang="ko-KR" sz="3200" b="1" dirty="0"/>
              <a:t>, 30</a:t>
            </a:r>
            <a:r>
              <a:rPr lang="ko-KR" altLang="en-US" sz="3200" b="1" dirty="0"/>
              <a:t>대가 증가함에 따라 새로운 앱 플랫폼을 개발할 필요성이 있음 </a:t>
            </a:r>
            <a:endParaRPr lang="en-US" altLang="ko-KR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C6F2169-E667-8545-7674-B9AEB4F8CEB9}"/>
              </a:ext>
            </a:extLst>
          </p:cNvPr>
          <p:cNvGraphicFramePr/>
          <p:nvPr/>
        </p:nvGraphicFramePr>
        <p:xfrm>
          <a:off x="1386348" y="2006833"/>
          <a:ext cx="15354085" cy="770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2DE540CB-6EC5-735B-CB88-986D4DAC2EE6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61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515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215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590130" y="1542275"/>
            <a:ext cx="15444257" cy="523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고객의 소리가 급증 </a:t>
            </a: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         </a:t>
            </a:r>
            <a:endParaRPr lang="ko-KR" altLang="en-US" sz="2800" b="1" dirty="0">
              <a:solidFill>
                <a:srgbClr val="6FB65E"/>
              </a:solidFill>
            </a:endParaRPr>
          </a:p>
        </p:txBody>
      </p:sp>
      <p:sp>
        <p:nvSpPr>
          <p:cNvPr id="207" name="Google Shape;207;g1687a6318cf_0_0"/>
          <p:cNvSpPr txBox="1"/>
          <p:nvPr/>
        </p:nvSpPr>
        <p:spPr>
          <a:xfrm>
            <a:off x="1590130" y="6738095"/>
            <a:ext cx="8745794" cy="18158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800" dirty="0">
                <a:ln/>
                <a:solidFill>
                  <a:schemeClr val="accent1"/>
                </a:solidFill>
              </a:rPr>
              <a:t>P</a:t>
            </a:r>
            <a:r>
              <a:rPr lang="ko-KR" altLang="en-US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감소</a:t>
            </a:r>
            <a:endParaRPr lang="en-US" altLang="ko-KR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2800" b="1" dirty="0">
                <a:ln/>
                <a:solidFill>
                  <a:srgbClr val="4F81BD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4F81BD"/>
                </a:solidFill>
              </a:rPr>
              <a:t>사의 </a:t>
            </a:r>
            <a:r>
              <a:rPr lang="ko-KR" altLang="en-US" sz="2800" b="1" dirty="0">
                <a:solidFill>
                  <a:schemeClr val="accent1"/>
                </a:solidFill>
              </a:rPr>
              <a:t>기존 고객 유지</a:t>
            </a:r>
            <a:r>
              <a:rPr lang="en-US" altLang="ko-KR" sz="2800" b="1" dirty="0">
                <a:solidFill>
                  <a:schemeClr val="accent1"/>
                </a:solidFill>
              </a:rPr>
              <a:t>, </a:t>
            </a:r>
            <a:r>
              <a:rPr lang="ko-KR" altLang="en-US" sz="2800" b="1" dirty="0">
                <a:solidFill>
                  <a:schemeClr val="accent1"/>
                </a:solidFill>
              </a:rPr>
              <a:t>신규 고객 유입 필요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550327"/>
              </p:ext>
            </p:extLst>
          </p:nvPr>
        </p:nvGraphicFramePr>
        <p:xfrm>
          <a:off x="1039935" y="2362649"/>
          <a:ext cx="15994451" cy="343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73688"/>
              </p:ext>
            </p:extLst>
          </p:nvPr>
        </p:nvGraphicFramePr>
        <p:xfrm>
          <a:off x="10607973" y="6108510"/>
          <a:ext cx="6089897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5429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0802" y="6185829"/>
            <a:ext cx="3614610" cy="6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77622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E22679-D1E1-3AB1-FE8B-7B156EBE711A}"/>
              </a:ext>
            </a:extLst>
          </p:cNvPr>
          <p:cNvGraphicFramePr>
            <a:graphicFrameLocks noGrp="1"/>
          </p:cNvGraphicFramePr>
          <p:nvPr/>
        </p:nvGraphicFramePr>
        <p:xfrm>
          <a:off x="10137255" y="1845137"/>
          <a:ext cx="6593063" cy="268126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3395009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배송 처리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21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1.5%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기타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0.1%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91C64-700F-C74B-5CDC-B802A2D618D6}"/>
              </a:ext>
            </a:extLst>
          </p:cNvPr>
          <p:cNvSpPr/>
          <p:nvPr/>
        </p:nvSpPr>
        <p:spPr>
          <a:xfrm>
            <a:off x="2008501" y="1845135"/>
            <a:ext cx="7790893" cy="68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78AB3-7877-0941-13CF-B9EDB6AA328A}"/>
              </a:ext>
            </a:extLst>
          </p:cNvPr>
          <p:cNvSpPr txBox="1"/>
          <p:nvPr/>
        </p:nvSpPr>
        <p:spPr>
          <a:xfrm>
            <a:off x="1971760" y="1770165"/>
            <a:ext cx="5608911" cy="65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sz="28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4B2E31-3686-7D8B-2287-6943B48A8B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4842" r="-341" b="41992"/>
          <a:stretch/>
        </p:blipFill>
        <p:spPr>
          <a:xfrm>
            <a:off x="1869824" y="5629931"/>
            <a:ext cx="13942335" cy="123339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C88A4E-3E50-38B8-ADBE-58B24427002E}"/>
              </a:ext>
            </a:extLst>
          </p:cNvPr>
          <p:cNvGrpSpPr/>
          <p:nvPr/>
        </p:nvGrpSpPr>
        <p:grpSpPr>
          <a:xfrm>
            <a:off x="2466895" y="6911912"/>
            <a:ext cx="13138862" cy="1001238"/>
            <a:chOff x="2279174" y="7997557"/>
            <a:chExt cx="9715832" cy="10012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1FB3F-2D77-8760-C7C6-53B1A398B24D}"/>
                </a:ext>
              </a:extLst>
            </p:cNvPr>
            <p:cNvSpPr txBox="1"/>
            <p:nvPr/>
          </p:nvSpPr>
          <p:spPr>
            <a:xfrm>
              <a:off x="2279174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주문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F5B6C-0F5C-AD06-F62F-F1EADC7C6684}"/>
                </a:ext>
              </a:extLst>
            </p:cNvPr>
            <p:cNvSpPr txBox="1"/>
            <p:nvPr/>
          </p:nvSpPr>
          <p:spPr>
            <a:xfrm>
              <a:off x="4124708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집하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037AC-BDED-D36B-33A3-D06F63B89945}"/>
                </a:ext>
              </a:extLst>
            </p:cNvPr>
            <p:cNvSpPr txBox="1"/>
            <p:nvPr/>
          </p:nvSpPr>
          <p:spPr>
            <a:xfrm>
              <a:off x="5566073" y="8032162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3CA399-32D5-752C-5C51-189527A6ED3F}"/>
                </a:ext>
              </a:extLst>
            </p:cNvPr>
            <p:cNvSpPr txBox="1"/>
            <p:nvPr/>
          </p:nvSpPr>
          <p:spPr>
            <a:xfrm>
              <a:off x="7366510" y="8044688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HUB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CA60F5-431A-BF81-EEC8-37E920E8F8A7}"/>
                </a:ext>
              </a:extLst>
            </p:cNvPr>
            <p:cNvSpPr txBox="1"/>
            <p:nvPr/>
          </p:nvSpPr>
          <p:spPr>
            <a:xfrm>
              <a:off x="9184226" y="7997557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A47857-D41B-CE03-921A-19065553CED1}"/>
                </a:ext>
              </a:extLst>
            </p:cNvPr>
            <p:cNvSpPr txBox="1"/>
            <p:nvPr/>
          </p:nvSpPr>
          <p:spPr>
            <a:xfrm>
              <a:off x="11092195" y="821300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/>
                <a:t>배송</a:t>
              </a:r>
              <a:endParaRPr lang="en-US" altLang="ko-KR" sz="2800" b="1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8F335F-42FE-EAF4-00CA-762499A25FA2}"/>
              </a:ext>
            </a:extLst>
          </p:cNvPr>
          <p:cNvSpPr/>
          <p:nvPr/>
        </p:nvSpPr>
        <p:spPr>
          <a:xfrm>
            <a:off x="4355049" y="6911912"/>
            <a:ext cx="6850772" cy="1050722"/>
          </a:xfrm>
          <a:prstGeom prst="rect">
            <a:avLst/>
          </a:prstGeom>
          <a:noFill/>
          <a:ln w="984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15992-676D-B1FB-D789-93294733789E}"/>
              </a:ext>
            </a:extLst>
          </p:cNvPr>
          <p:cNvSpPr txBox="1"/>
          <p:nvPr/>
        </p:nvSpPr>
        <p:spPr>
          <a:xfrm>
            <a:off x="1971760" y="3207009"/>
            <a:ext cx="7184980" cy="130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집하에서 물건만 쌓아 놓고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배송이 딜레이</a:t>
            </a:r>
            <a:endParaRPr lang="en-US" altLang="ko-KR" sz="2800" b="1" dirty="0">
              <a:ln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-&gt;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배송 지연 문제 발생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59DD-9197-6238-872B-A416BB26ABCD}"/>
              </a:ext>
            </a:extLst>
          </p:cNvPr>
          <p:cNvSpPr txBox="1"/>
          <p:nvPr/>
        </p:nvSpPr>
        <p:spPr>
          <a:xfrm>
            <a:off x="1971760" y="2617489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상품 발송 지연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98.5%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6A5CFB-6E72-E7EB-004A-937503F18165}"/>
              </a:ext>
            </a:extLst>
          </p:cNvPr>
          <p:cNvSpPr/>
          <p:nvPr/>
        </p:nvSpPr>
        <p:spPr>
          <a:xfrm>
            <a:off x="2050404" y="4931388"/>
            <a:ext cx="7790893" cy="69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9E81-97FC-D700-92A9-A49B8A0A6A73}"/>
              </a:ext>
            </a:extLst>
          </p:cNvPr>
          <p:cNvSpPr txBox="1"/>
          <p:nvPr/>
        </p:nvSpPr>
        <p:spPr>
          <a:xfrm>
            <a:off x="2058243" y="5000888"/>
            <a:ext cx="3919038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3EAC45-B93D-5AA2-928B-8A48B0A5D1F3}"/>
              </a:ext>
            </a:extLst>
          </p:cNvPr>
          <p:cNvSpPr/>
          <p:nvPr/>
        </p:nvSpPr>
        <p:spPr>
          <a:xfrm rot="5400000">
            <a:off x="7659549" y="6497204"/>
            <a:ext cx="443096" cy="3466416"/>
          </a:xfrm>
          <a:prstGeom prst="rightArrow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F24B-6611-B8CF-E797-918DF367092A}"/>
              </a:ext>
            </a:extLst>
          </p:cNvPr>
          <p:cNvSpPr txBox="1"/>
          <p:nvPr/>
        </p:nvSpPr>
        <p:spPr>
          <a:xfrm>
            <a:off x="4996192" y="8653995"/>
            <a:ext cx="576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새로운 프로세스로 변경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924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547567" y="2304429"/>
            <a:ext cx="15260081" cy="2031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atin typeface="Calibri"/>
                <a:ea typeface="Calibri"/>
                <a:cs typeface="Calibri"/>
                <a:sym typeface="Calibri"/>
              </a:rPr>
              <a:t>청년 창업 지원 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정책으로 </a:t>
            </a:r>
            <a:r>
              <a:rPr 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20대, 30대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요식업 창업자 수 증가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일회용 포장용품 사용하는 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 </a:t>
            </a:r>
            <a:r>
              <a:rPr lang="en-US" altLang="ko-KR" sz="2800" b="1" dirty="0">
                <a:ln/>
                <a:solidFill>
                  <a:srgbClr val="376092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376092"/>
                </a:solidFill>
              </a:rPr>
              <a:t>사의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새로운 고객 타겟으로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선정 및 유입이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필요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/>
        </p:nvGraphicFramePr>
        <p:xfrm>
          <a:off x="1674789" y="4534465"/>
          <a:ext cx="15132859" cy="486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13923525" y="9091176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통계청 자료 참조</a:t>
            </a:r>
            <a:r>
              <a:rPr lang="en-US" altLang="ko-KR" sz="2400" dirty="0"/>
              <a:t> -</a:t>
            </a:r>
            <a:endParaRPr lang="ko-KR" altLang="en-US" sz="2400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51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4e5e8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/>
        </p:nvGraphicFramePr>
        <p:xfrm>
          <a:off x="2002849" y="5253365"/>
          <a:ext cx="14231220" cy="3453458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30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7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4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r>
                        <a:rPr 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배송 완료 시간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4</a:t>
                      </a:r>
                      <a:r>
                        <a:rPr lang="ko-KR" altLang="en-US" sz="3200" b="0" dirty="0"/>
                        <a:t>일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2,212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3,500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8459CD-6F2E-EC4F-1A3B-0B858E843F17}"/>
              </a:ext>
            </a:extLst>
          </p:cNvPr>
          <p:cNvSpPr txBox="1"/>
          <p:nvPr/>
        </p:nvSpPr>
        <p:spPr>
          <a:xfrm>
            <a:off x="2028390" y="2924438"/>
            <a:ext cx="14231219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P</a:t>
            </a:r>
            <a:r>
              <a:rPr lang="ko-KR" altLang="en-US" sz="3200" b="1" dirty="0">
                <a:ln/>
                <a:solidFill>
                  <a:schemeClr val="tx1"/>
                </a:solidFill>
              </a:rPr>
              <a:t>사의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기존 배송 프로세스를</a:t>
            </a:r>
            <a:r>
              <a:rPr lang="en-US" altLang="ko-KR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줄여 배송 완료 시간을 줄일 필요가 있음</a:t>
            </a:r>
            <a:endParaRPr lang="ko-KR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30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 요식업 창업자를 </a:t>
            </a:r>
            <a:r>
              <a:rPr lang="en-US" altLang="ko-KR" sz="3200" b="1" dirty="0">
                <a:ln/>
                <a:solidFill>
                  <a:srgbClr val="558ED5"/>
                </a:solidFill>
              </a:rPr>
              <a:t>P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사에 신규 고객 유입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 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목표 설정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: 22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2,212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명에서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24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3,500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 증가</a:t>
            </a:r>
            <a:endParaRPr lang="ko-KR" alt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0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/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선형회귀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Linear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0048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지역별 배송 데이터 분석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26609"/>
              </p:ext>
            </p:extLst>
          </p:nvPr>
        </p:nvGraphicFramePr>
        <p:xfrm>
          <a:off x="1653434" y="4357270"/>
          <a:ext cx="8191604" cy="51161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14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585759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2817721050"/>
                    </a:ext>
                  </a:extLst>
                </a:gridCol>
                <a:gridCol w="2050376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회원 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평균 배송시간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매출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원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경기도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7570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437,498,020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부산광역시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288,740,520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서울특별시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5018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dirty="0">
                          <a:effectLst/>
                        </a:rPr>
                        <a:t>297,743,590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경상남도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4639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266,515,890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경상북도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2866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164,745,470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대구광역시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2221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125,432,310</a:t>
                      </a:r>
                      <a:endParaRPr lang="en-US" altLang="ko-KR" sz="24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강원도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2072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113,435,170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B51F6-C987-1FFF-1CA6-184862EE9D1B}"/>
              </a:ext>
            </a:extLst>
          </p:cNvPr>
          <p:cNvSpPr txBox="1"/>
          <p:nvPr/>
        </p:nvSpPr>
        <p:spPr>
          <a:xfrm>
            <a:off x="1653434" y="3286710"/>
            <a:ext cx="15184856" cy="6581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사내 데이터를 분석하여 지역별로 데이터 산출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CB2E318-6CE4-DB3C-2438-605A76C15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23576"/>
              </p:ext>
            </p:extLst>
          </p:nvPr>
        </p:nvGraphicFramePr>
        <p:xfrm>
          <a:off x="9845039" y="4210778"/>
          <a:ext cx="6993251" cy="499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Google Shape;321;g1681eea3fcc_2_60">
            <a:extLst>
              <a:ext uri="{FF2B5EF4-FFF2-40B4-BE49-F238E27FC236}">
                <a16:creationId xmlns:a16="http://schemas.microsoft.com/office/drawing/2014/main" id="{15999014-D2FF-034F-0A71-CA5994F265F0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4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249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고객의 소리가 급증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증가율이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로 감소</a:t>
            </a:r>
            <a:endParaRPr lang="en-US" altLang="ko-KR"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b="1" dirty="0">
                <a:ln/>
                <a:solidFill>
                  <a:srgbClr val="6FB65E"/>
                </a:solidFill>
              </a:rPr>
              <a:t> P</a:t>
            </a:r>
            <a:r>
              <a:rPr lang="ko-KR" altLang="en-US" sz="2800" b="1" dirty="0">
                <a:ln/>
                <a:solidFill>
                  <a:srgbClr val="6FB65E"/>
                </a:solidFill>
              </a:rPr>
              <a:t>사의 </a:t>
            </a:r>
            <a:r>
              <a:rPr lang="ko-KR" altLang="en-US" sz="2800" b="1" dirty="0">
                <a:solidFill>
                  <a:srgbClr val="6FB65E"/>
                </a:solidFill>
              </a:rPr>
              <a:t>기존 고객 유지</a:t>
            </a:r>
            <a:r>
              <a:rPr lang="en-US" altLang="ko-KR" sz="2800" b="1" dirty="0">
                <a:solidFill>
                  <a:srgbClr val="6FB65E"/>
                </a:solidFill>
              </a:rPr>
              <a:t>, </a:t>
            </a:r>
            <a:r>
              <a:rPr lang="ko-KR" altLang="en-US" sz="2800" b="1" dirty="0">
                <a:solidFill>
                  <a:srgbClr val="6FB65E"/>
                </a:solidFill>
              </a:rPr>
              <a:t>신규 고객 유입 필요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65454"/>
              </p:ext>
            </p:extLst>
          </p:nvPr>
        </p:nvGraphicFramePr>
        <p:xfrm>
          <a:off x="1375215" y="3925510"/>
          <a:ext cx="8104065" cy="540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670995"/>
              </p:ext>
            </p:extLst>
          </p:nvPr>
        </p:nvGraphicFramePr>
        <p:xfrm>
          <a:off x="10668000" y="4451177"/>
          <a:ext cx="6244785" cy="48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EE96A4-92E3-5BED-F6D0-2FB3D2A6FA70}"/>
              </a:ext>
            </a:extLst>
          </p:cNvPr>
          <p:cNvCxnSpPr>
            <a:cxnSpLocks/>
          </p:cNvCxnSpPr>
          <p:nvPr/>
        </p:nvCxnSpPr>
        <p:spPr>
          <a:xfrm>
            <a:off x="11917680" y="6249497"/>
            <a:ext cx="2834640" cy="188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C3769-3447-829E-AA94-67648AE70AF0}"/>
              </a:ext>
            </a:extLst>
          </p:cNvPr>
          <p:cNvSpPr/>
          <p:nvPr/>
        </p:nvSpPr>
        <p:spPr>
          <a:xfrm>
            <a:off x="1468528" y="5365577"/>
            <a:ext cx="8010752" cy="716280"/>
          </a:xfrm>
          <a:prstGeom prst="rect">
            <a:avLst/>
          </a:prstGeom>
          <a:noFill/>
          <a:ln>
            <a:solidFill>
              <a:srgbClr val="6FB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961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5963" y="3135289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입지를 선정 기준은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P-median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알고리즘에서 벤치마킹한 새로운 알고리즘을 사용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매출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판매량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배송시간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지역별 회원수를 중점으로 입지 선정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4904AB6-B9C6-9ACE-2E37-7A545DEF5E72}"/>
              </a:ext>
            </a:extLst>
          </p:cNvPr>
          <p:cNvGraphicFramePr>
            <a:graphicFrameLocks noGrp="1"/>
          </p:cNvGraphicFramePr>
          <p:nvPr/>
        </p:nvGraphicFramePr>
        <p:xfrm>
          <a:off x="1665964" y="4688972"/>
          <a:ext cx="5773205" cy="48049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4641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594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배송시간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매출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강남구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경상남도 창원시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부산광역시 부산진구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920475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마포구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517077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/>
        </p:nvGraphicFramePr>
        <p:xfrm>
          <a:off x="8614400" y="4688972"/>
          <a:ext cx="2970310" cy="4804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5155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485155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서울특별시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경상남도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경상북도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D2B96C0A-B2EC-032B-B11D-684BF913DB27}"/>
              </a:ext>
            </a:extLst>
          </p:cNvPr>
          <p:cNvSpPr/>
          <p:nvPr/>
        </p:nvSpPr>
        <p:spPr>
          <a:xfrm>
            <a:off x="7557623" y="6715760"/>
            <a:ext cx="979253" cy="8839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3633C-B7AA-C739-053D-11393CBD4B9A}"/>
              </a:ext>
            </a:extLst>
          </p:cNvPr>
          <p:cNvSpPr txBox="1"/>
          <p:nvPr/>
        </p:nvSpPr>
        <p:spPr>
          <a:xfrm>
            <a:off x="13228319" y="5968050"/>
            <a:ext cx="3897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경기도 양평군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부산광역시 부산진구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서울특별시 강남구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경상남도 창원시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경상북도 경산시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7861B16-1733-F0C9-EAE4-A94D04BBAF66}"/>
              </a:ext>
            </a:extLst>
          </p:cNvPr>
          <p:cNvSpPr/>
          <p:nvPr/>
        </p:nvSpPr>
        <p:spPr>
          <a:xfrm>
            <a:off x="12011429" y="6715760"/>
            <a:ext cx="849745" cy="8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114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689181-09FA-4FC7-E27E-DF7EC655E3B4}"/>
              </a:ext>
            </a:extLst>
          </p:cNvPr>
          <p:cNvSpPr/>
          <p:nvPr/>
        </p:nvSpPr>
        <p:spPr>
          <a:xfrm>
            <a:off x="1253649" y="4332341"/>
            <a:ext cx="1462919" cy="2561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판매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E3459F73-E4A4-0689-5885-EA1D7ED91195}"/>
              </a:ext>
            </a:extLst>
          </p:cNvPr>
          <p:cNvSpPr/>
          <p:nvPr/>
        </p:nvSpPr>
        <p:spPr>
          <a:xfrm>
            <a:off x="2785147" y="2940447"/>
            <a:ext cx="745588" cy="5345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F7B3-A80E-D4FB-2590-455819C43A77}"/>
              </a:ext>
            </a:extLst>
          </p:cNvPr>
          <p:cNvSpPr/>
          <p:nvPr/>
        </p:nvSpPr>
        <p:spPr>
          <a:xfrm>
            <a:off x="3720155" y="1969477"/>
            <a:ext cx="2855741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346A7-65A1-2C61-7D5F-843199277E2C}"/>
              </a:ext>
            </a:extLst>
          </p:cNvPr>
          <p:cNvSpPr/>
          <p:nvPr/>
        </p:nvSpPr>
        <p:spPr>
          <a:xfrm>
            <a:off x="3720155" y="6006908"/>
            <a:ext cx="2855742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038FC-3CCB-0F89-3FC2-906A3D5AB3E0}"/>
              </a:ext>
            </a:extLst>
          </p:cNvPr>
          <p:cNvSpPr/>
          <p:nvPr/>
        </p:nvSpPr>
        <p:spPr>
          <a:xfrm>
            <a:off x="3867865" y="2464535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BB3E6-34DE-342F-6FEC-A193D0A3B967}"/>
              </a:ext>
            </a:extLst>
          </p:cNvPr>
          <p:cNvSpPr/>
          <p:nvPr/>
        </p:nvSpPr>
        <p:spPr>
          <a:xfrm>
            <a:off x="3867865" y="3237947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상품별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74AB1-9464-F660-25B7-1A61E298E7DF}"/>
              </a:ext>
            </a:extLst>
          </p:cNvPr>
          <p:cNvSpPr/>
          <p:nvPr/>
        </p:nvSpPr>
        <p:spPr>
          <a:xfrm>
            <a:off x="3867865" y="4014841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추가할인금액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A90C4-F8CD-D79D-1273-32B55A112543}"/>
              </a:ext>
            </a:extLst>
          </p:cNvPr>
          <p:cNvSpPr/>
          <p:nvPr/>
        </p:nvSpPr>
        <p:spPr>
          <a:xfrm>
            <a:off x="3867865" y="4791719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주문일시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44796-9D2C-DD14-269E-D69DB66ADD8F}"/>
              </a:ext>
            </a:extLst>
          </p:cNvPr>
          <p:cNvSpPr/>
          <p:nvPr/>
        </p:nvSpPr>
        <p:spPr>
          <a:xfrm>
            <a:off x="3867865" y="6539412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유입기기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DC927-A9B4-A597-E862-E701C146AF9A}"/>
              </a:ext>
            </a:extLst>
          </p:cNvPr>
          <p:cNvSpPr/>
          <p:nvPr/>
        </p:nvSpPr>
        <p:spPr>
          <a:xfrm>
            <a:off x="3867865" y="7312824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사업자구분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EB4BF-7B25-2AE0-3CBC-9AC04748EC8A}"/>
              </a:ext>
            </a:extLst>
          </p:cNvPr>
          <p:cNvSpPr/>
          <p:nvPr/>
        </p:nvSpPr>
        <p:spPr>
          <a:xfrm>
            <a:off x="3867865" y="8089718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제조사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84050-8CBF-3720-6E72-5BD03CDFED9C}"/>
              </a:ext>
            </a:extLst>
          </p:cNvPr>
          <p:cNvSpPr/>
          <p:nvPr/>
        </p:nvSpPr>
        <p:spPr>
          <a:xfrm>
            <a:off x="3867865" y="8866596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품절여부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44F59-426F-8AD0-5EFC-EC8909D9CC2F}"/>
              </a:ext>
            </a:extLst>
          </p:cNvPr>
          <p:cNvSpPr/>
          <p:nvPr/>
        </p:nvSpPr>
        <p:spPr>
          <a:xfrm>
            <a:off x="4043707" y="1829111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numeric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BBBBC8-BE6D-69B2-4260-E106780A35D3}"/>
              </a:ext>
            </a:extLst>
          </p:cNvPr>
          <p:cNvSpPr/>
          <p:nvPr/>
        </p:nvSpPr>
        <p:spPr>
          <a:xfrm>
            <a:off x="4003851" y="5802996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category</a:t>
            </a:r>
            <a:endParaRPr lang="ko-KR" altLang="en-US" sz="2000" b="1" dirty="0"/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28546773-AEEC-4E3F-EA85-D981DB70F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73958"/>
              </p:ext>
            </p:extLst>
          </p:nvPr>
        </p:nvGraphicFramePr>
        <p:xfrm>
          <a:off x="7316788" y="3578307"/>
          <a:ext cx="9583290" cy="48456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6926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1026390">
                  <a:extLst>
                    <a:ext uri="{9D8B030D-6E8A-4147-A177-3AD203B41FA5}">
                      <a16:colId xmlns:a16="http://schemas.microsoft.com/office/drawing/2014/main" val="3282561777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1307094803"/>
                    </a:ext>
                  </a:extLst>
                </a:gridCol>
              </a:tblGrid>
              <a:tr h="69224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Recall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DecisionTree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03169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171018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XGBoost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29132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RandomForest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4063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0CBF149-0A3F-0471-A80C-09315DBEA2F9}"/>
              </a:ext>
            </a:extLst>
          </p:cNvPr>
          <p:cNvSpPr txBox="1"/>
          <p:nvPr/>
        </p:nvSpPr>
        <p:spPr>
          <a:xfrm>
            <a:off x="8387232" y="1587372"/>
            <a:ext cx="85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20, 30 </a:t>
            </a:r>
            <a:r>
              <a:rPr lang="ko-KR" altLang="en-US" sz="3600" dirty="0"/>
              <a:t>대 고객데이터만 추출하여</a:t>
            </a:r>
            <a:r>
              <a:rPr lang="en-US" altLang="ko-KR" sz="3600" dirty="0"/>
              <a:t>, </a:t>
            </a:r>
            <a:r>
              <a:rPr lang="ko-KR" altLang="en-US" sz="3600" dirty="0"/>
              <a:t>매출을 예측하는 중요한 분석한 결과</a:t>
            </a:r>
            <a:endParaRPr lang="en-US" altLang="ko-KR" sz="3600" dirty="0"/>
          </a:p>
          <a:p>
            <a:r>
              <a:rPr lang="en-US" altLang="ko-KR" sz="3600" dirty="0"/>
              <a:t>~</a:t>
            </a:r>
            <a:r>
              <a:rPr lang="ko-KR" altLang="en-US" sz="3600" dirty="0"/>
              <a:t>가 필요하다</a:t>
            </a:r>
            <a:endParaRPr lang="en-US" altLang="ko-KR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53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1846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 문제 중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상품 발송 지연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문제가 가장 큰 비중을 차지 하고 있음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기존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6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단계의 배송 프로세스에서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특히 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집하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에서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터미널 허브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로 넘어가는 단계에 지연이 매우 심각함을 확인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 발송 단계</a:t>
            </a: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에서 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배송 프로세스를 개선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해야 할 필요가 있음 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436D55E-B6EA-1F17-62FB-3A00B91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09987"/>
              </p:ext>
            </p:extLst>
          </p:nvPr>
        </p:nvGraphicFramePr>
        <p:xfrm>
          <a:off x="1560952" y="7210531"/>
          <a:ext cx="7852630" cy="225454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43606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배송 처리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1.5%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기타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843AEF-B888-3563-E69D-012E62EDD33D}"/>
              </a:ext>
            </a:extLst>
          </p:cNvPr>
          <p:cNvGrpSpPr/>
          <p:nvPr/>
        </p:nvGrpSpPr>
        <p:grpSpPr>
          <a:xfrm>
            <a:off x="2570797" y="4039778"/>
            <a:ext cx="5878859" cy="3218059"/>
            <a:chOff x="2324821" y="3724421"/>
            <a:chExt cx="6564531" cy="3522723"/>
          </a:xfrm>
        </p:grpSpPr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463BACF0-9A04-6BC4-2858-C74F44111B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4377183"/>
                </p:ext>
              </p:extLst>
            </p:nvPr>
          </p:nvGraphicFramePr>
          <p:xfrm>
            <a:off x="2324821" y="3724421"/>
            <a:ext cx="6513255" cy="352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4B331-2AD0-4E63-3D90-16C432507334}"/>
                </a:ext>
              </a:extLst>
            </p:cNvPr>
            <p:cNvSpPr txBox="1"/>
            <p:nvPr/>
          </p:nvSpPr>
          <p:spPr>
            <a:xfrm>
              <a:off x="6151636" y="4919601"/>
              <a:ext cx="2737716" cy="90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상품</a:t>
              </a:r>
              <a:r>
                <a:rPr lang="ko-KR" altLang="en-US" sz="2400" dirty="0"/>
                <a:t> 발송 지연 </a:t>
              </a:r>
              <a:endParaRPr lang="en-US" altLang="ko-KR" sz="2400" dirty="0"/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9</a:t>
              </a:r>
              <a:r>
                <a:rPr lang="en-US" altLang="ko-KR" sz="2400" dirty="0"/>
                <a:t>8.5%</a:t>
              </a:r>
              <a:endParaRPr lang="ko-KR" altLang="en-US" sz="2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1C95C-5E39-44FC-3AF6-2E596AC130F8}"/>
              </a:ext>
            </a:extLst>
          </p:cNvPr>
          <p:cNvSpPr/>
          <p:nvPr/>
        </p:nvSpPr>
        <p:spPr>
          <a:xfrm>
            <a:off x="3204011" y="352034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FDC23-8AE3-2102-F017-B47BC51052F3}"/>
              </a:ext>
            </a:extLst>
          </p:cNvPr>
          <p:cNvSpPr/>
          <p:nvPr/>
        </p:nvSpPr>
        <p:spPr>
          <a:xfrm>
            <a:off x="11567160" y="3551572"/>
            <a:ext cx="3904326" cy="5824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altLang="ko-KR" sz="2400" b="1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12D9D0-089E-52B3-52DF-130299F59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266" y="4452717"/>
            <a:ext cx="1542073" cy="1960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395254-FAF5-45DC-E5FA-705DD825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818" y="4452717"/>
            <a:ext cx="1876644" cy="12354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694FF0-9C64-59F6-8D39-AA29E816A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5898" y="6046377"/>
            <a:ext cx="1876644" cy="12354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C40EA2-953A-99C9-B980-D86E89D7C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2966" y="7745598"/>
            <a:ext cx="1674348" cy="11258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A5604D-CA0E-3B8F-474F-639B9B7BBCCE}"/>
              </a:ext>
            </a:extLst>
          </p:cNvPr>
          <p:cNvSpPr/>
          <p:nvPr/>
        </p:nvSpPr>
        <p:spPr>
          <a:xfrm>
            <a:off x="11710869" y="4268750"/>
            <a:ext cx="2269868" cy="484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FE518-AE52-871F-9B0F-11C80B3E7548}"/>
              </a:ext>
            </a:extLst>
          </p:cNvPr>
          <p:cNvSpPr txBox="1"/>
          <p:nvPr/>
        </p:nvSpPr>
        <p:spPr>
          <a:xfrm>
            <a:off x="10007234" y="9141909"/>
            <a:ext cx="819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▲상품 발송 지연이 문제가 발생하는</a:t>
            </a:r>
            <a:endParaRPr lang="en-US" altLang="ko-KR" sz="1800" b="1" dirty="0"/>
          </a:p>
          <a:p>
            <a:r>
              <a:rPr lang="en-US" altLang="ko-KR" sz="1800" b="1" dirty="0"/>
              <a:t>    </a:t>
            </a:r>
            <a:r>
              <a:rPr lang="ko-KR" altLang="en-US" sz="1800" b="1" dirty="0"/>
              <a:t> 배송 프로세스 구간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잡화 </a:t>
            </a:r>
            <a:r>
              <a:rPr lang="en-US" altLang="ko-KR" sz="1800" b="1" dirty="0"/>
              <a:t>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SUB 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HUB)</a:t>
            </a:r>
            <a:endParaRPr lang="ko-KR" altLang="en-US" sz="18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8A5B12-8703-0874-8851-CD49E4A57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6818" y="6941125"/>
            <a:ext cx="1807934" cy="2169521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BFA0F9B-B81C-EBAA-615F-6A4D2B1AA796}"/>
              </a:ext>
            </a:extLst>
          </p:cNvPr>
          <p:cNvSpPr/>
          <p:nvPr/>
        </p:nvSpPr>
        <p:spPr>
          <a:xfrm>
            <a:off x="11521240" y="4944424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화살표: 오른쪽 191">
            <a:extLst>
              <a:ext uri="{FF2B5EF4-FFF2-40B4-BE49-F238E27FC236}">
                <a16:creationId xmlns:a16="http://schemas.microsoft.com/office/drawing/2014/main" id="{CCFF394C-2CAC-D918-8D01-E7F1F1A9A4FB}"/>
              </a:ext>
            </a:extLst>
          </p:cNvPr>
          <p:cNvSpPr/>
          <p:nvPr/>
        </p:nvSpPr>
        <p:spPr>
          <a:xfrm rot="5400000">
            <a:off x="12671434" y="5638606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CA98FE28-6426-BDD1-E3F0-7DFD6FBC5AE5}"/>
              </a:ext>
            </a:extLst>
          </p:cNvPr>
          <p:cNvSpPr/>
          <p:nvPr/>
        </p:nvSpPr>
        <p:spPr>
          <a:xfrm rot="5400000">
            <a:off x="12659898" y="7238355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511678BD-E883-DD50-DB79-246B1974F1AE}"/>
              </a:ext>
            </a:extLst>
          </p:cNvPr>
          <p:cNvSpPr/>
          <p:nvPr/>
        </p:nvSpPr>
        <p:spPr>
          <a:xfrm>
            <a:off x="13928080" y="8334661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9FC60EB6-E205-6BC8-D30E-522741FDA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4372" y="4193413"/>
            <a:ext cx="1775374" cy="2307986"/>
          </a:xfrm>
          <a:prstGeom prst="rect">
            <a:avLst/>
          </a:prstGeom>
        </p:spPr>
      </p:pic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E4187AB8-6327-9147-4D7A-E1823BA0ECBD}"/>
              </a:ext>
            </a:extLst>
          </p:cNvPr>
          <p:cNvSpPr/>
          <p:nvPr/>
        </p:nvSpPr>
        <p:spPr>
          <a:xfrm rot="16200000">
            <a:off x="14962168" y="6319572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7d49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25849"/>
              </p:ext>
            </p:extLst>
          </p:nvPr>
        </p:nvGraphicFramePr>
        <p:xfrm>
          <a:off x="1674789" y="3002280"/>
          <a:ext cx="7606371" cy="639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7285772" y="883985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- </a:t>
            </a:r>
            <a:r>
              <a:rPr lang="ko-KR" altLang="en-US" sz="1800" b="1" dirty="0"/>
              <a:t>통계청 자료 참조</a:t>
            </a:r>
            <a:r>
              <a:rPr lang="en-US" altLang="ko-KR" sz="1800" b="1" dirty="0"/>
              <a:t> -</a:t>
            </a:r>
            <a:endParaRPr lang="ko-KR" altLang="en-US" sz="1800" b="1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Google Shape;205;g1687a6318cf_0_0">
            <a:extLst>
              <a:ext uri="{FF2B5EF4-FFF2-40B4-BE49-F238E27FC236}">
                <a16:creationId xmlns:a16="http://schemas.microsoft.com/office/drawing/2014/main" id="{A8BFC2AE-A230-389C-383F-76ED5D5F17AF}"/>
              </a:ext>
            </a:extLst>
          </p:cNvPr>
          <p:cNvSpPr txBox="1"/>
          <p:nvPr/>
        </p:nvSpPr>
        <p:spPr>
          <a:xfrm>
            <a:off x="1468528" y="1499257"/>
            <a:ext cx="15444257" cy="1292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청년 창업 지원 정책으로 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창업자수가 증가함에 따라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포장용품을 사용하는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창업자들을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새로운 고객 타겟으로 유입전략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B72B607-8247-1CCC-EDD3-985C9BEC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36181"/>
              </p:ext>
            </p:extLst>
          </p:nvPr>
        </p:nvGraphicFramePr>
        <p:xfrm>
          <a:off x="9730479" y="3952943"/>
          <a:ext cx="7182307" cy="52562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5921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9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중량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22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 플라스틱 소비량</a:t>
                      </a:r>
                      <a:r>
                        <a:rPr lang="en-US" altLang="ko-KR" sz="2000" dirty="0"/>
                        <a:t>(1</a:t>
                      </a:r>
                      <a:r>
                        <a:rPr lang="ko-KR" altLang="en-US" sz="2000" dirty="0"/>
                        <a:t>주 </a:t>
                      </a:r>
                      <a:r>
                        <a:rPr lang="en-US" altLang="ko-KR" sz="2000" dirty="0"/>
                        <a:t>2.8</a:t>
                      </a:r>
                      <a:r>
                        <a:rPr lang="ko-KR" altLang="en-US" sz="2000" dirty="0"/>
                        <a:t>회 주문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206.9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2090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플라스틱 소비량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1,341.6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10,758.8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5FE194-AB3D-6A50-483A-D0EFFA165179}"/>
              </a:ext>
            </a:extLst>
          </p:cNvPr>
          <p:cNvSpPr/>
          <p:nvPr/>
        </p:nvSpPr>
        <p:spPr>
          <a:xfrm>
            <a:off x="10973712" y="3157374"/>
            <a:ext cx="4898310" cy="5490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인당 배달음식 플라스틱 사용현황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>
            <p:extLst>
              <p:ext uri="{D42A27DB-BD31-4B8C-83A1-F6EECF244321}">
                <p14:modId xmlns:p14="http://schemas.microsoft.com/office/powerpoint/2010/main" val="3825389627"/>
              </p:ext>
            </p:extLst>
          </p:nvPr>
        </p:nvGraphicFramePr>
        <p:xfrm>
          <a:off x="1468528" y="4617190"/>
          <a:ext cx="15444257" cy="2990629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6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2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519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7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24</a:t>
                      </a:r>
                      <a:r>
                        <a:rPr 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배송 완료 시간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4</a:t>
                      </a:r>
                      <a:r>
                        <a:rPr lang="ko-KR" altLang="en-US" sz="2800" b="0" dirty="0"/>
                        <a:t>일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2,212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3,500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Google Shape;205;g1687a6318cf_0_0">
            <a:extLst>
              <a:ext uri="{FF2B5EF4-FFF2-40B4-BE49-F238E27FC236}">
                <a16:creationId xmlns:a16="http://schemas.microsoft.com/office/drawing/2014/main" id="{753303F4-2601-23AB-7A87-00297EC5645E}"/>
              </a:ext>
            </a:extLst>
          </p:cNvPr>
          <p:cNvSpPr txBox="1"/>
          <p:nvPr/>
        </p:nvSpPr>
        <p:spPr>
          <a:xfrm>
            <a:off x="1468528" y="1499257"/>
            <a:ext cx="15444257" cy="193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앞서 확인한 추진배경 및 현황을 바탕으로 아래와 같은 목표를 수립 </a:t>
            </a:r>
            <a:endParaRPr lang="en-US" altLang="ko-KR" sz="2400" dirty="0">
              <a:ln/>
              <a:solidFill>
                <a:schemeClr val="tx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자사의 기존 배송 프로세스 개선을 통해 배송 완료시간 감소 </a:t>
            </a:r>
            <a:endParaRPr lang="en-US" altLang="ko-KR" sz="2800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 </a:t>
            </a:r>
            <a:r>
              <a:rPr lang="en-US" altLang="ko-KR" sz="2800" dirty="0">
                <a:ln/>
                <a:solidFill>
                  <a:srgbClr val="6FB65E"/>
                </a:solidFill>
              </a:rPr>
              <a:t>20,30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대 요식업 창업자 마케팅 전략 수립을 통한 신규 고객 증대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3590F99-66A3-3E90-E6FC-F6EC0323997A}"/>
              </a:ext>
            </a:extLst>
          </p:cNvPr>
          <p:cNvSpPr/>
          <p:nvPr/>
        </p:nvSpPr>
        <p:spPr>
          <a:xfrm>
            <a:off x="13968650" y="4112650"/>
            <a:ext cx="3212314" cy="3572491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6" name="Google Shape;316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093854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2989178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31822" y="663393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7356" y="663157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681eea3fcc_2_60"/>
          <p:cNvSpPr/>
          <p:nvPr/>
        </p:nvSpPr>
        <p:spPr>
          <a:xfrm>
            <a:off x="4490759" y="880770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127B69D-9D2F-550F-2364-DA8B85DEB9AC}"/>
              </a:ext>
            </a:extLst>
          </p:cNvPr>
          <p:cNvSpPr txBox="1"/>
          <p:nvPr/>
        </p:nvSpPr>
        <p:spPr>
          <a:xfrm>
            <a:off x="5822819" y="80939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정책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EFC6BF9-1DCA-126D-F4E6-BADC7154C68E}"/>
              </a:ext>
            </a:extLst>
          </p:cNvPr>
          <p:cNvSpPr txBox="1"/>
          <p:nvPr/>
        </p:nvSpPr>
        <p:spPr>
          <a:xfrm>
            <a:off x="5822819" y="341941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제품 불량</a:t>
            </a:r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2A2699DE-12A7-EF31-F059-D39A37FD9A3A}"/>
              </a:ext>
            </a:extLst>
          </p:cNvPr>
          <p:cNvGrpSpPr/>
          <p:nvPr/>
        </p:nvGrpSpPr>
        <p:grpSpPr>
          <a:xfrm>
            <a:off x="2510912" y="2462709"/>
            <a:ext cx="3856238" cy="1073659"/>
            <a:chOff x="962926" y="3852024"/>
            <a:chExt cx="1841571" cy="652158"/>
          </a:xfrm>
        </p:grpSpPr>
        <p:pic>
          <p:nvPicPr>
            <p:cNvPr id="271" name="Object 5">
              <a:extLst>
                <a:ext uri="{FF2B5EF4-FFF2-40B4-BE49-F238E27FC236}">
                  <a16:creationId xmlns:a16="http://schemas.microsoft.com/office/drawing/2014/main" id="{16B6DAF9-AACE-0E8C-E05A-BEE2B41F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926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5649DEF6-241B-7F6F-72FC-6C18720158D7}"/>
              </a:ext>
            </a:extLst>
          </p:cNvPr>
          <p:cNvGrpSpPr/>
          <p:nvPr/>
        </p:nvGrpSpPr>
        <p:grpSpPr>
          <a:xfrm>
            <a:off x="5056980" y="8422633"/>
            <a:ext cx="3636188" cy="1060905"/>
            <a:chOff x="5667190" y="6770572"/>
            <a:chExt cx="1841571" cy="652158"/>
          </a:xfrm>
        </p:grpSpPr>
        <p:pic>
          <p:nvPicPr>
            <p:cNvPr id="269" name="Object 44">
              <a:extLst>
                <a:ext uri="{FF2B5EF4-FFF2-40B4-BE49-F238E27FC236}">
                  <a16:creationId xmlns:a16="http://schemas.microsoft.com/office/drawing/2014/main" id="{49180057-389C-8C48-DAAC-B6BA4C7E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7190" y="6770572"/>
              <a:ext cx="1841571" cy="652158"/>
            </a:xfrm>
            <a:prstGeom prst="rect">
              <a:avLst/>
            </a:prstGeom>
          </p:spPr>
        </p:pic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8C0816-8DB6-3A85-85C1-B52AABDD6713}"/>
              </a:ext>
            </a:extLst>
          </p:cNvPr>
          <p:cNvCxnSpPr>
            <a:cxnSpLocks/>
          </p:cNvCxnSpPr>
          <p:nvPr/>
        </p:nvCxnSpPr>
        <p:spPr>
          <a:xfrm flipH="1">
            <a:off x="8579790" y="5893407"/>
            <a:ext cx="3085985" cy="269128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12AB88-80F8-5C73-2F64-D483D14FCF07}"/>
              </a:ext>
            </a:extLst>
          </p:cNvPr>
          <p:cNvCxnSpPr>
            <a:cxnSpLocks/>
          </p:cNvCxnSpPr>
          <p:nvPr/>
        </p:nvCxnSpPr>
        <p:spPr>
          <a:xfrm>
            <a:off x="6292366" y="3355563"/>
            <a:ext cx="2045387" cy="246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71372DE-E3C6-D55D-E1E3-8031305E5893}"/>
              </a:ext>
            </a:extLst>
          </p:cNvPr>
          <p:cNvCxnSpPr>
            <a:cxnSpLocks/>
          </p:cNvCxnSpPr>
          <p:nvPr/>
        </p:nvCxnSpPr>
        <p:spPr>
          <a:xfrm>
            <a:off x="11033876" y="3224563"/>
            <a:ext cx="2150263" cy="262016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95DC8E1-EA78-430E-458A-AC106945EF90}"/>
              </a:ext>
            </a:extLst>
          </p:cNvPr>
          <p:cNvSpPr/>
          <p:nvPr/>
        </p:nvSpPr>
        <p:spPr>
          <a:xfrm>
            <a:off x="5385349" y="2779135"/>
            <a:ext cx="733176" cy="576430"/>
          </a:xfrm>
          <a:prstGeom prst="ellipse">
            <a:avLst/>
          </a:prstGeom>
          <a:solidFill>
            <a:schemeClr val="lt1"/>
          </a:solidFill>
          <a:ln>
            <a:solidFill>
              <a:schemeClr val="bg1">
                <a:alpha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214A2-D2DD-E2FA-D3ED-36310F367347}"/>
              </a:ext>
            </a:extLst>
          </p:cNvPr>
          <p:cNvSpPr txBox="1"/>
          <p:nvPr/>
        </p:nvSpPr>
        <p:spPr>
          <a:xfrm>
            <a:off x="5443693" y="2848776"/>
            <a:ext cx="613044" cy="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27EAE"/>
                </a:solidFill>
              </a:rPr>
              <a:t>01</a:t>
            </a:r>
            <a:endParaRPr lang="ko-KR" altLang="en-US" sz="2400" b="1" dirty="0">
              <a:solidFill>
                <a:srgbClr val="427EA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08075-A662-86D0-6A90-42C9FB5E621C}"/>
              </a:ext>
            </a:extLst>
          </p:cNvPr>
          <p:cNvSpPr txBox="1"/>
          <p:nvPr/>
        </p:nvSpPr>
        <p:spPr>
          <a:xfrm flipH="1">
            <a:off x="2789211" y="2802968"/>
            <a:ext cx="2705242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배송지연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2AA20-F279-9CCA-2729-DF24D6A801C3}"/>
              </a:ext>
            </a:extLst>
          </p:cNvPr>
          <p:cNvSpPr txBox="1"/>
          <p:nvPr/>
        </p:nvSpPr>
        <p:spPr>
          <a:xfrm>
            <a:off x="4709282" y="6501674"/>
            <a:ext cx="564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정부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회 용품 사용규제 강화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3B55C1A-3DA7-BEF7-4442-FF6BB1E13F85}"/>
              </a:ext>
            </a:extLst>
          </p:cNvPr>
          <p:cNvSpPr/>
          <p:nvPr/>
        </p:nvSpPr>
        <p:spPr>
          <a:xfrm>
            <a:off x="6948770" y="4215848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C8A850D-116B-3055-D29C-EF7004104AE5}"/>
              </a:ext>
            </a:extLst>
          </p:cNvPr>
          <p:cNvSpPr/>
          <p:nvPr/>
        </p:nvSpPr>
        <p:spPr>
          <a:xfrm>
            <a:off x="7758501" y="5187435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4F5367-6B3A-0DAA-2F64-19D8CF2F8583}"/>
              </a:ext>
            </a:extLst>
          </p:cNvPr>
          <p:cNvSpPr txBox="1"/>
          <p:nvPr/>
        </p:nvSpPr>
        <p:spPr>
          <a:xfrm>
            <a:off x="3646211" y="5015149"/>
            <a:ext cx="3786592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배송 프로세스 압축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E868D2-9C5D-5D79-2CBC-062672ADBFC8}"/>
              </a:ext>
            </a:extLst>
          </p:cNvPr>
          <p:cNvSpPr/>
          <p:nvPr/>
        </p:nvSpPr>
        <p:spPr>
          <a:xfrm>
            <a:off x="11413571" y="3776805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B94C0DA-7B43-AA3D-FEE7-732F79759F7C}"/>
              </a:ext>
            </a:extLst>
          </p:cNvPr>
          <p:cNvSpPr/>
          <p:nvPr/>
        </p:nvSpPr>
        <p:spPr>
          <a:xfrm>
            <a:off x="12119207" y="4574478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FDD4D4-0C15-8D77-BD53-33E083D79473}"/>
              </a:ext>
            </a:extLst>
          </p:cNvPr>
          <p:cNvSpPr/>
          <p:nvPr/>
        </p:nvSpPr>
        <p:spPr>
          <a:xfrm>
            <a:off x="12745739" y="5315087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41A55-08D4-5BA8-7E46-651B48AE03AD}"/>
              </a:ext>
            </a:extLst>
          </p:cNvPr>
          <p:cNvSpPr txBox="1"/>
          <p:nvPr/>
        </p:nvSpPr>
        <p:spPr>
          <a:xfrm>
            <a:off x="8009534" y="3650246"/>
            <a:ext cx="288963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뒤쳐진 경쟁력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DB760A-48A5-81FE-684C-54E737027AE7}"/>
              </a:ext>
            </a:extLst>
          </p:cNvPr>
          <p:cNvSpPr txBox="1"/>
          <p:nvPr/>
        </p:nvSpPr>
        <p:spPr>
          <a:xfrm>
            <a:off x="9690720" y="4407796"/>
            <a:ext cx="210191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가격 경쟁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A42B37-7CD7-10DF-ECF7-CDAFBF95A93A}"/>
              </a:ext>
            </a:extLst>
          </p:cNvPr>
          <p:cNvSpPr txBox="1"/>
          <p:nvPr/>
        </p:nvSpPr>
        <p:spPr>
          <a:xfrm>
            <a:off x="8059027" y="5143698"/>
            <a:ext cx="4574311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효율적인 배송 프로세스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E23899D-A19F-3B93-C177-988AA5E58C31}"/>
              </a:ext>
            </a:extLst>
          </p:cNvPr>
          <p:cNvGrpSpPr/>
          <p:nvPr/>
        </p:nvGrpSpPr>
        <p:grpSpPr>
          <a:xfrm>
            <a:off x="7746909" y="8616436"/>
            <a:ext cx="733176" cy="576430"/>
            <a:chOff x="6931375" y="2492816"/>
            <a:chExt cx="763908" cy="728976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D366F56-6B26-124C-4CED-DF19E9255210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174F892-BE5F-6877-995A-4D21537D6BE0}"/>
                </a:ext>
              </a:extLst>
            </p:cNvPr>
            <p:cNvSpPr txBox="1"/>
            <p:nvPr/>
          </p:nvSpPr>
          <p:spPr>
            <a:xfrm>
              <a:off x="6993959" y="260634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50000"/>
                    </a:schemeClr>
                  </a:solidFill>
                </a:rPr>
                <a:t>02</a:t>
              </a:r>
              <a:endParaRPr lang="ko-KR" altLang="en-US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A044C1F-6A41-7F03-9682-CDA6646AE899}"/>
              </a:ext>
            </a:extLst>
          </p:cNvPr>
          <p:cNvSpPr txBox="1"/>
          <p:nvPr/>
        </p:nvSpPr>
        <p:spPr>
          <a:xfrm>
            <a:off x="1107036" y="4031065"/>
            <a:ext cx="5646656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VOC</a:t>
            </a:r>
            <a:r>
              <a:rPr lang="ko-KR" altLang="en-US" sz="3200" b="1" dirty="0"/>
              <a:t>에서 가장 많은 비율 차지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4F7FF0-86BC-FCF7-28AE-5264B2CEA0A1}"/>
              </a:ext>
            </a:extLst>
          </p:cNvPr>
          <p:cNvSpPr txBox="1"/>
          <p:nvPr/>
        </p:nvSpPr>
        <p:spPr>
          <a:xfrm>
            <a:off x="2897940" y="7487615"/>
            <a:ext cx="6593697" cy="4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- 1</a:t>
            </a:r>
            <a:r>
              <a:rPr lang="ko-KR" altLang="en-US" sz="3200" b="1" dirty="0"/>
              <a:t>회용 플라스틱 줄이기 실천 운동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CFD63EE7-9897-082A-10B9-DC6AB8EF154B}"/>
              </a:ext>
            </a:extLst>
          </p:cNvPr>
          <p:cNvSpPr/>
          <p:nvPr/>
        </p:nvSpPr>
        <p:spPr>
          <a:xfrm>
            <a:off x="10500826" y="6719808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6681134-66FC-02D6-4B78-1EC74E4A4D8E}"/>
              </a:ext>
            </a:extLst>
          </p:cNvPr>
          <p:cNvSpPr/>
          <p:nvPr/>
        </p:nvSpPr>
        <p:spPr>
          <a:xfrm>
            <a:off x="9381571" y="7685141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3C6632-8821-A037-30C8-74B7B4AB2F83}"/>
              </a:ext>
            </a:extLst>
          </p:cNvPr>
          <p:cNvSpPr txBox="1"/>
          <p:nvPr/>
        </p:nvSpPr>
        <p:spPr>
          <a:xfrm flipH="1">
            <a:off x="5823596" y="8479057"/>
            <a:ext cx="1609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정책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B822C658-8FFB-C73F-9164-4288301DD15A}"/>
              </a:ext>
            </a:extLst>
          </p:cNvPr>
          <p:cNvCxnSpPr>
            <a:cxnSpLocks/>
          </p:cNvCxnSpPr>
          <p:nvPr/>
        </p:nvCxnSpPr>
        <p:spPr>
          <a:xfrm flipV="1">
            <a:off x="2589988" y="5875208"/>
            <a:ext cx="11669485" cy="12974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06457-32EB-40AE-4E77-7DC158CD7C28}"/>
              </a:ext>
            </a:extLst>
          </p:cNvPr>
          <p:cNvSpPr txBox="1"/>
          <p:nvPr/>
        </p:nvSpPr>
        <p:spPr>
          <a:xfrm>
            <a:off x="14312924" y="4574478"/>
            <a:ext cx="2454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매출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증가율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하락</a:t>
            </a:r>
          </a:p>
        </p:txBody>
      </p:sp>
      <p:grpSp>
        <p:nvGrpSpPr>
          <p:cNvPr id="45" name="그룹 1008">
            <a:extLst>
              <a:ext uri="{FF2B5EF4-FFF2-40B4-BE49-F238E27FC236}">
                <a16:creationId xmlns:a16="http://schemas.microsoft.com/office/drawing/2014/main" id="{75D2DED8-7935-4CCF-91E0-A633BB3D5B5D}"/>
              </a:ext>
            </a:extLst>
          </p:cNvPr>
          <p:cNvGrpSpPr/>
          <p:nvPr/>
        </p:nvGrpSpPr>
        <p:grpSpPr>
          <a:xfrm>
            <a:off x="7605276" y="2412512"/>
            <a:ext cx="3601487" cy="1050780"/>
            <a:chOff x="4582308" y="3852024"/>
            <a:chExt cx="1841571" cy="652158"/>
          </a:xfrm>
        </p:grpSpPr>
        <p:pic>
          <p:nvPicPr>
            <p:cNvPr id="270" name="Object 26">
              <a:extLst>
                <a:ext uri="{FF2B5EF4-FFF2-40B4-BE49-F238E27FC236}">
                  <a16:creationId xmlns:a16="http://schemas.microsoft.com/office/drawing/2014/main" id="{8AA81998-1BF0-2F75-382B-E79DA02C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2308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BC55AE-F5D9-B190-6F62-B55E78910DB9}"/>
              </a:ext>
            </a:extLst>
          </p:cNvPr>
          <p:cNvGrpSpPr/>
          <p:nvPr/>
        </p:nvGrpSpPr>
        <p:grpSpPr>
          <a:xfrm>
            <a:off x="10275846" y="2686338"/>
            <a:ext cx="733176" cy="576430"/>
            <a:chOff x="6931375" y="2492816"/>
            <a:chExt cx="763908" cy="728976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FB21E3F-810E-F8CA-3E4E-DCF912B0E6D2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63B3D5-16D7-9A67-9937-6684F37D24E1}"/>
                </a:ext>
              </a:extLst>
            </p:cNvPr>
            <p:cNvSpPr txBox="1"/>
            <p:nvPr/>
          </p:nvSpPr>
          <p:spPr>
            <a:xfrm>
              <a:off x="6993960" y="256963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756BA7"/>
                  </a:solidFill>
                </a:rPr>
                <a:t>03</a:t>
              </a:r>
              <a:endParaRPr lang="ko-KR" altLang="en-US" sz="2400" b="1" dirty="0">
                <a:solidFill>
                  <a:srgbClr val="756BA7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A07B5A4-3C3B-4F9F-C47A-A77D58AEF2E8}"/>
              </a:ext>
            </a:extLst>
          </p:cNvPr>
          <p:cNvSpPr txBox="1"/>
          <p:nvPr/>
        </p:nvSpPr>
        <p:spPr>
          <a:xfrm flipH="1">
            <a:off x="8068893" y="2755396"/>
            <a:ext cx="1731017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경쟁사</a:t>
            </a:r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목표 달성을 위한 데이터 분석을 위해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아래와 같이 잠재원인을 도출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5" y="637523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잠재원인을 통해 아래와 같이 데이터를 구성 및 분석계획을 수립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9D379B48-A9E2-E178-3107-005786C41C27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3200400"/>
          <a:ext cx="7768788" cy="62646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42197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</a:tblGrid>
              <a:tr h="65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13524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10379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352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3375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Regression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337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XGBoost</a:t>
                      </a:r>
                      <a:r>
                        <a:rPr lang="en-US" altLang="ko-KR" sz="2000" dirty="0"/>
                        <a:t>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0100CD6-1F4D-95A3-D67A-761C61FD0DDC}"/>
              </a:ext>
            </a:extLst>
          </p:cNvPr>
          <p:cNvGraphicFramePr>
            <a:graphicFrameLocks noGrp="1"/>
          </p:cNvGraphicFramePr>
          <p:nvPr/>
        </p:nvGraphicFramePr>
        <p:xfrm>
          <a:off x="1468529" y="3200400"/>
          <a:ext cx="7182306" cy="626466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94102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2768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03519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3407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6F8EEAB-C726-39FF-CF30-4E47E84DA912}"/>
              </a:ext>
            </a:extLst>
          </p:cNvPr>
          <p:cNvSpPr/>
          <p:nvPr/>
        </p:nvSpPr>
        <p:spPr>
          <a:xfrm>
            <a:off x="2899211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분석에 사용되는 핵심 변수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C59FA-19E7-EA2C-4554-407DCC9321BC}"/>
              </a:ext>
            </a:extLst>
          </p:cNvPr>
          <p:cNvSpPr/>
          <p:nvPr/>
        </p:nvSpPr>
        <p:spPr>
          <a:xfrm>
            <a:off x="10881362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데이터 분석 계획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335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c9b1f95b-0397-4ef3-aaa1-26ebe5f9f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11739"/>
  <p:tag name="COORDINATETYPE" val="pixel"/>
  <p:tag name="UIELEMENTTYPENAME" val="DDP"/>
  <p:tag name="UIELEMENTUNIQUENAME" val="d3413f17-3eec-4138-9f83-92986427f23a"/>
  <p:tag name="UIELEMENTDISPLAYNAME" val="Slide_d3413f17-3eec-4138-9f83-92986427f23a"/>
  <p:tag name="MAPSERVICEURL" val="/c9b1f95b-0397-4ef3-aaa1-26ebe5f9f523/SlideImages/d3413f17-3eec-4138-9f83-92986427f23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3413f17-3eec-4138-9f83-92986427f23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93111"/>
  <p:tag name="COORDINATETYPE" val="pixel"/>
  <p:tag name="UIELEMENTTYPENAME" val="DDP"/>
  <p:tag name="UIELEMENTUNIQUENAME" val="fb1b205f-59ed-4040-bf29-a7ea7f5e4aae"/>
  <p:tag name="UIELEMENTDISPLAYNAME" val="Slide_fb1b205f-59ed-4040-bf29-a7ea7f5e4aae"/>
  <p:tag name="MAPSERVICEURL" val="/c9b1f95b-0397-4ef3-aaa1-26ebe5f9f523/SlideImages/fb1b205f-59ed-4040-bf29-a7ea7f5e4aa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b1b205f-59ed-4040-bf29-a7ea7f5e4aae"/>
  <p:tag name="PREV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67158"/>
  <p:tag name="COORDINATETYPE" val="pixel"/>
  <p:tag name="UIELEMENTTYPENAME" val="DDP"/>
  <p:tag name="UIELEMENTUNIQUENAME" val="b359d8cc-eb77-4684-a6d8-ea88f7e3da28"/>
  <p:tag name="UIELEMENTDISPLAYNAME" val="Slide_b359d8cc-eb77-4684-a6d8-ea88f7e3da28"/>
  <p:tag name="MAPSERVICEURL" val="/c9b1f95b-0397-4ef3-aaa1-26ebe5f9f523/SlideImages/b359d8cc-eb77-4684-a6d8-ea88f7e3da28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359d8cc-eb77-4684-a6d8-ea88f7e3da28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85353"/>
  <p:tag name="COORDINATETYPE" val="pixel"/>
  <p:tag name="UIELEMENTTYPENAME" val="DDP"/>
  <p:tag name="UIELEMENTUNIQUENAME" val="faa857a1-aa1b-42ea-80f9-44df291f090a"/>
  <p:tag name="UIELEMENTDISPLAYNAME" val="Slide_faa857a1-aa1b-42ea-80f9-44df291f090a"/>
  <p:tag name="MAPSERVICEURL" val="/c9b1f95b-0397-4ef3-aaa1-26ebe5f9f523/SlideImages/faa857a1-aa1b-42ea-80f9-44df291f09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aa857a1-aa1b-42ea-80f9-44df291f090a"/>
  <p:tag name="PREVSLIDE" val="22c278e6-1b43-45c4-8903-aca4f7dd915f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0876"/>
  <p:tag name="COORDINATETYPE" val="pixel"/>
  <p:tag name="UIELEMENTTYPENAME" val="DDP"/>
  <p:tag name="UIELEMENTUNIQUENAME" val="515949b6-928e-4087-bd9c-34bd80697a82"/>
  <p:tag name="UIELEMENTDISPLAYNAME" val="Slide_515949b6-928e-4087-bd9c-34bd80697a82"/>
  <p:tag name="MAPSERVICEURL" val="/c9b1f95b-0397-4ef3-aaa1-26ebe5f9f523/SlideImages/515949b6-928e-4087-bd9c-34bd80697a8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15949b6-928e-4087-bd9c-34bd80697a82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69"/>
  <p:tag name="COORDINATETYPE" val="pixel"/>
  <p:tag name="UIELEMENTTYPENAME" val="DDP"/>
  <p:tag name="UIELEMENTUNIQUENAME" val="5dd6dfe8-dab9-4747-9027-230a2daf2e1e"/>
  <p:tag name="UIELEMENTDISPLAYNAME" val="Slide_5dd6dfe8-dab9-4747-9027-230a2daf2e1e"/>
  <p:tag name="MAPSERVICEURL" val="/c9b1f95b-0397-4ef3-aaa1-26ebe5f9f523/SlideImages/5dd6dfe8-dab9-4747-9027-230a2daf2e1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dd6dfe8-dab9-4747-9027-230a2daf2e1e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1161"/>
  <p:tag name="COORDINATETYPE" val="pixel"/>
  <p:tag name="UIELEMENTTYPENAME" val="DDP"/>
  <p:tag name="UIELEMENTUNIQUENAME" val="4e5e884a-b974-4f9b-b8ee-f3b8f04257b2"/>
  <p:tag name="UIELEMENTDISPLAYNAME" val="Slide_4e5e884a-b974-4f9b-b8ee-f3b8f04257b2"/>
  <p:tag name="MAPSERVICEURL" val="/c9b1f95b-0397-4ef3-aaa1-26ebe5f9f523/SlideImages/4e5e884a-b974-4f9b-b8ee-f3b8f04257b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4e5e884a-b974-4f9b-b8ee-f3b8f04257b2"/>
  <p:tag name="PREV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BF0ABDE6-D68B-441F-953F-1C7E8BD5C615}">
  <we:reference id="wa104295828" version="1.9.0.0" store="ko-KR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d/embed?mid=11_uZdV_XfoL2KdnN23Pbr1M40cwcoTA&amp;hl=ko&amp;ehbc=2E312F&quot;,&quot;values&quot;:{},&quot;data&quot;:{&quot;uri&quot;:&quot;www.google.com/maps/d/embed?mid=11_uZdV_XfoL2KdnN23Pbr1M40cwcoTA&amp;hl=ko&amp;ehbc=2E312F&quot;},&quot;secure&quot;:false}],&quot;name&quot;:&quot;www.google.com/maps/d/embed?mid=11_uZdV_XfoL2KdnN23Pbr1M40cwcoTA&amp;hl=ko&amp;ehbc=2E312F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3777</Words>
  <Application>Microsoft Office PowerPoint</Application>
  <PresentationFormat>사용자 지정</PresentationFormat>
  <Paragraphs>1122</Paragraphs>
  <Slides>41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Helvetica Neue</vt:lpstr>
      <vt:lpstr>Nanum Barun Gothic</vt:lpstr>
      <vt:lpstr>NotoSansCJKkr-Medium</vt:lpstr>
      <vt:lpstr>se-nanumsquare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DMC CONET</cp:lastModifiedBy>
  <cp:revision>310</cp:revision>
  <dcterms:created xsi:type="dcterms:W3CDTF">2021-09-08T16:14:31Z</dcterms:created>
  <dcterms:modified xsi:type="dcterms:W3CDTF">2022-10-20T22:34:23Z</dcterms:modified>
</cp:coreProperties>
</file>