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1.svg" ContentType="image/svg+xml"/>
  <Override PartName="/ppt/media/image13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47" r:id="rId9"/>
    <p:sldId id="346" r:id="rId10"/>
    <p:sldId id="324" r:id="rId11"/>
    <p:sldId id="336" r:id="rId12"/>
    <p:sldId id="348" r:id="rId13"/>
    <p:sldId id="349" r:id="rId14"/>
    <p:sldId id="339" r:id="rId15"/>
    <p:sldId id="325" r:id="rId16"/>
    <p:sldId id="350" r:id="rId17"/>
    <p:sldId id="326" r:id="rId18"/>
    <p:sldId id="338" r:id="rId19"/>
    <p:sldId id="322" r:id="rId20"/>
  </p:sldIdLst>
  <p:sldSz cx="12192000" cy="6858000"/>
  <p:notesSz cx="6858000" cy="9144000"/>
  <p:embeddedFontLst>
    <p:embeddedFont>
      <p:font typeface="微软雅黑" panose="020B0503020204020204" pitchFamily="34" charset="-122"/>
      <p:regular r:id="rId24"/>
    </p:embeddedFont>
    <p:embeddedFont>
      <p:font typeface="等线" panose="02010600030101010101" charset="-122"/>
      <p:regular r:id="rId25"/>
    </p:embeddedFont>
    <p:embeddedFont>
      <p:font typeface="等线 Light" panose="02010600030101010101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6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汇报人：郑向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滔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53840" y="-2526665"/>
            <a:ext cx="10057765" cy="105486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V="1">
            <a:off x="842010" y="2995930"/>
            <a:ext cx="101600" cy="433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8375" y="1253490"/>
            <a:ext cx="7482205" cy="854710"/>
            <a:chOff x="1706" y="6478"/>
            <a:chExt cx="11783" cy="1346"/>
          </a:xfrm>
        </p:grpSpPr>
        <p:sp>
          <p:nvSpPr>
            <p:cNvPr id="14" name="文本框 13"/>
            <p:cNvSpPr txBox="1"/>
            <p:nvPr/>
          </p:nvSpPr>
          <p:spPr>
            <a:xfrm>
              <a:off x="1706" y="647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2.</a:t>
              </a:r>
              <a:r>
                <a:rPr lang="zh-CN" altLang="en-US" b="1"/>
                <a:t>单例模式：</a:t>
              </a:r>
              <a:endParaRPr lang="zh-CN" altLang="en-US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06" y="7244"/>
              <a:ext cx="117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为</a:t>
              </a:r>
              <a:r>
                <a:rPr lang="en-US" altLang="zh-CN"/>
                <a:t>service</a:t>
              </a:r>
              <a:r>
                <a:rPr lang="zh-CN" altLang="en-US"/>
                <a:t>类和</a:t>
              </a:r>
              <a:r>
                <a:rPr lang="en-US" altLang="zh-CN"/>
                <a:t>dao</a:t>
              </a:r>
              <a:r>
                <a:rPr lang="zh-CN" altLang="en-US"/>
                <a:t>类创建了唯一实例以及全局访问点，提高了资源利用率</a:t>
              </a: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857250" y="2811145"/>
            <a:ext cx="2407920" cy="28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单例类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成员变量装载众多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service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dao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72025" y="2518410"/>
            <a:ext cx="2508885" cy="1570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72025" y="4498975"/>
            <a:ext cx="2508885" cy="1570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service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404870" y="3221990"/>
            <a:ext cx="1021080" cy="2393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404870" y="4864100"/>
            <a:ext cx="1021080" cy="2743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65170" y="2877820"/>
            <a:ext cx="157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service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404870" y="4449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dao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375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使用自定义的</a:t>
            </a:r>
            <a:r>
              <a:rPr lang="en-US" altLang="zh-CN" b="1"/>
              <a:t>Servlet</a:t>
            </a:r>
            <a:r>
              <a:rPr lang="zh-CN" altLang="en-US" b="1"/>
              <a:t>基类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937385"/>
            <a:ext cx="818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基类接受了所有前端的请求，解析后将</a:t>
            </a:r>
            <a:r>
              <a:rPr lang="zh-CN" altLang="en-US"/>
              <a:t>请求导航到相应</a:t>
            </a:r>
            <a:r>
              <a:rPr lang="en-US" altLang="zh-CN"/>
              <a:t>Servlet</a:t>
            </a:r>
            <a:r>
              <a:rPr lang="zh-CN" altLang="en-US"/>
              <a:t>类的相应方法中，避免了创建过多的</a:t>
            </a:r>
            <a:r>
              <a:rPr lang="en-US" altLang="zh-CN"/>
              <a:t>Servlet</a:t>
            </a:r>
            <a:r>
              <a:rPr lang="zh-CN" altLang="en-US"/>
              <a:t>类，增加了代码的可维护性和</a:t>
            </a:r>
            <a:r>
              <a:rPr lang="zh-CN" altLang="en-US"/>
              <a:t>可读性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8375" y="2881630"/>
            <a:ext cx="2117090" cy="3161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84675" y="3315335"/>
            <a:ext cx="1717675" cy="2294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基类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01560" y="3315335"/>
            <a:ext cx="1749425" cy="2294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其他</a:t>
            </a:r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3291840" y="4038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216015" y="4038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1840" y="3615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发送请求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44590" y="3615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分发</a:t>
            </a:r>
            <a:r>
              <a:rPr lang="zh-CN" altLang="en-US"/>
              <a:t>请求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1308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使用锁和事务保证资金交易</a:t>
            </a:r>
            <a:r>
              <a:rPr lang="zh-CN" altLang="en-US" b="1"/>
              <a:t>安全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968375" y="1852930"/>
            <a:ext cx="832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使用锁使交易过程中校验余额和扣款具备原子性，避免了多线程下的脏读问题导致扣款扣成负数，事务保证了扣款同时生成订单暂存金额，避免因服务器波动导致资金</a:t>
            </a:r>
            <a:r>
              <a:rPr lang="zh-CN" altLang="en-US"/>
              <a:t>丢失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68375" y="35306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68375" y="37211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68375" y="39116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8375" y="41021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68375" y="42926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8375" y="3119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校验</a:t>
            </a:r>
            <a:r>
              <a:rPr lang="zh-CN" altLang="en-US"/>
              <a:t>支付密码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813050" y="3942080"/>
            <a:ext cx="364871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13050" y="3530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</a:t>
            </a:r>
            <a:r>
              <a:rPr lang="zh-CN" altLang="en-US"/>
              <a:t>余额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06520" y="3561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冻结付款方</a:t>
            </a:r>
            <a:r>
              <a:rPr lang="zh-CN" altLang="en-US"/>
              <a:t>资金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656070" y="353060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...</a:t>
            </a:r>
            <a:endParaRPr lang="en-US" altLang="zh-CN" sz="4000" b="1"/>
          </a:p>
        </p:txBody>
      </p:sp>
      <p:sp>
        <p:nvSpPr>
          <p:cNvPr id="27" name="文本框 26"/>
          <p:cNvSpPr txBox="1"/>
          <p:nvPr/>
        </p:nvSpPr>
        <p:spPr>
          <a:xfrm>
            <a:off x="968375" y="4483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箭头代表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15035" y="3129915"/>
            <a:ext cx="7130415" cy="19545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5035" y="5392420"/>
            <a:ext cx="1898015" cy="118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扣除付款方</a:t>
            </a:r>
            <a:r>
              <a:rPr lang="zh-CN" altLang="en-US">
                <a:solidFill>
                  <a:schemeClr val="tx1"/>
                </a:solidFill>
              </a:rPr>
              <a:t>资金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8375" y="2800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15035" y="5054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927350" y="57524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20820" y="5439410"/>
            <a:ext cx="1898015" cy="118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订单信息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6033135" y="57524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26605" y="5439410"/>
            <a:ext cx="1898015" cy="118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48305" y="5405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109335" y="5398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1154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上传头像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968375" y="2206625"/>
            <a:ext cx="22726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实现目标：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从前端上传图片到服务器保存，服务器返回图片</a:t>
            </a:r>
            <a:r>
              <a:rPr lang="zh-CN" altLang="en-US"/>
              <a:t>地址，前端实时显示上传的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96995" y="2298065"/>
            <a:ext cx="2798445" cy="2410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难点：</a:t>
            </a:r>
            <a:endParaRPr lang="zh-CN" altLang="en-US"/>
          </a:p>
          <a:p>
            <a:r>
              <a:rPr lang="en-US" altLang="zh-CN"/>
              <a:t>1.elementui</a:t>
            </a:r>
            <a:r>
              <a:rPr lang="zh-CN" altLang="en-US"/>
              <a:t>的响应形式与</a:t>
            </a:r>
            <a:r>
              <a:rPr lang="en-US" altLang="zh-CN"/>
              <a:t>axios</a:t>
            </a:r>
            <a:r>
              <a:rPr lang="zh-CN" altLang="en-US"/>
              <a:t>响应形式不同，导致无法正确访问图片；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初次上传的图片，服务器没有分配访问网址，需要先</a:t>
            </a:r>
            <a:r>
              <a:rPr lang="zh-CN" altLang="en-US"/>
              <a:t>更新资源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3895" y="2298065"/>
            <a:ext cx="2710815" cy="2621915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46170" y="2298065"/>
            <a:ext cx="3006725" cy="262128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93890" y="2352040"/>
            <a:ext cx="30664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</a:t>
            </a:r>
            <a:r>
              <a:rPr lang="zh-CN" altLang="en-US"/>
              <a:t>方法：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改正响应信息的</a:t>
            </a:r>
            <a:r>
              <a:rPr lang="zh-CN" altLang="en-US"/>
              <a:t>获取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在前端给上传的图片分配临时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7690" y="2298700"/>
            <a:ext cx="2927350" cy="2621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0" y="156210"/>
            <a:ext cx="2964180" cy="2050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2534920"/>
            <a:ext cx="5991860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1383030"/>
            <a:ext cx="67068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要学习，就要保持每天</a:t>
            </a:r>
            <a:r>
              <a:rPr lang="zh-CN" altLang="en-US"/>
              <a:t>的规律作息，不一段时间猛学，然后萎靡一段时间，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学习一门技术首要是一鼓作气从理论到实践一以贯之，不然不知道自己学了什么。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要做好笔记，每天总结，每天复习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4"/>
            </p:custDataLst>
          </p:nvPr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23"/>
            </p:custDataLst>
          </p:nvPr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6082654" y="5486722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19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资金管理系统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8375" y="2051685"/>
            <a:ext cx="8343265" cy="749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有</a:t>
            </a:r>
            <a:r>
              <a:rPr lang="zh-CN" altLang="en-US" sz="2400" b="1"/>
              <a:t>企业</a:t>
            </a:r>
            <a:r>
              <a:rPr lang="zh-CN" altLang="en-US" sz="2400"/>
              <a:t>和</a:t>
            </a:r>
            <a:r>
              <a:rPr lang="zh-CN" altLang="en-US" sz="2400" b="1"/>
              <a:t>用户主体</a:t>
            </a:r>
            <a:r>
              <a:rPr lang="zh-CN" altLang="en-US" sz="2400"/>
              <a:t>，可让</a:t>
            </a:r>
            <a:r>
              <a:rPr lang="zh-CN" altLang="en-US" sz="2400" b="1"/>
              <a:t>资金</a:t>
            </a:r>
            <a:r>
              <a:rPr lang="zh-CN" altLang="en-US" sz="2400"/>
              <a:t>在</a:t>
            </a:r>
            <a:r>
              <a:rPr lang="zh-CN" altLang="en-US" sz="2400" b="1"/>
              <a:t>企业与人，人与企业，人与人</a:t>
            </a:r>
            <a:r>
              <a:rPr lang="zh-CN" altLang="en-US" sz="2400"/>
              <a:t>之间</a:t>
            </a:r>
            <a:r>
              <a:rPr lang="zh-CN" altLang="en-US" sz="2400" b="1"/>
              <a:t>流动</a:t>
            </a:r>
            <a:r>
              <a:rPr lang="zh-CN" altLang="en-US" sz="2400"/>
              <a:t>满足个人在</a:t>
            </a:r>
            <a:r>
              <a:rPr lang="zh-CN" altLang="en-US" sz="2400" b="1"/>
              <a:t>工作</a:t>
            </a:r>
            <a:r>
              <a:rPr lang="zh-CN" altLang="en-US" sz="2400"/>
              <a:t>和</a:t>
            </a:r>
            <a:r>
              <a:rPr lang="zh-CN" altLang="en-US" sz="2400" b="1"/>
              <a:t>生活</a:t>
            </a:r>
            <a:r>
              <a:rPr lang="zh-CN" altLang="en-US" sz="2400"/>
              <a:t>上的资金流动</a:t>
            </a:r>
            <a:r>
              <a:rPr lang="zh-CN" altLang="en-US" sz="2400" b="1"/>
              <a:t>需求</a:t>
            </a:r>
            <a:endParaRPr lang="zh-CN" altLang="en-US" sz="2400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801620"/>
            <a:ext cx="583692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001520"/>
            <a:ext cx="7526020" cy="45123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19225" y="1535430"/>
            <a:ext cx="561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功能分为三块，用户中心，资金中心，企业</a:t>
            </a:r>
            <a:r>
              <a:rPr lang="zh-CN" altLang="en-US"/>
              <a:t>中心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1421765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表设计包括两类，需求的信息集，对象的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790065"/>
            <a:ext cx="6748780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63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使用数据库</a:t>
            </a:r>
            <a:r>
              <a:rPr lang="zh-CN" altLang="en-US" b="1"/>
              <a:t>连接池：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6735"/>
            <a:ext cx="838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通过复用数据库连接，</a:t>
            </a:r>
            <a:r>
              <a:rPr lang="zh-CN" altLang="en-US"/>
              <a:t>避免了资源频繁创建销毁，提高了资源利用率和数据库</a:t>
            </a:r>
            <a:r>
              <a:rPr lang="zh-CN" altLang="en-US"/>
              <a:t>交互性能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422525"/>
            <a:ext cx="8101965" cy="4352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6.xml><?xml version="1.0" encoding="utf-8"?>
<p:tagLst xmlns:p="http://schemas.openxmlformats.org/presentationml/2006/main">
  <p:tag name="commondata" val="eyJoZGlkIjoiMDZjOWI2MTg0NGZmOGU3ZGI5OWFhMmU0MTk1ZjUzOTMifQ=="/>
</p:tagLst>
</file>

<file path=ppt/tags/tag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宽屏</PresentationFormat>
  <Paragraphs>255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仿宋</vt:lpstr>
      <vt:lpstr>华文琥珀</vt:lpstr>
      <vt:lpstr>方正姚体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三更灯火</cp:lastModifiedBy>
  <cp:revision>10</cp:revision>
  <dcterms:created xsi:type="dcterms:W3CDTF">2022-04-30T16:30:00Z</dcterms:created>
  <dcterms:modified xsi:type="dcterms:W3CDTF">2024-05-06T16:48:14Z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1C1A7FD958CD47E5BCE76F268CCC75ED_12</vt:lpwstr>
  </property>
  <property fmtid="{D5CDD505-2E9C-101B-9397-08002B2CF9AE}" pid="3" name="KSOProductBuildVer">
    <vt:lpwstr>2052-12.1.0.16729</vt:lpwstr>
  </property>
</Properties>
</file>