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media/image11.svg" ContentType="image/svg+xml"/>
  <Override PartName="/ppt/media/image13.svg" ContentType="image/svg+xml"/>
  <Override PartName="/ppt/media/image2.svg" ContentType="image/svg+xml"/>
  <Override PartName="/ppt/media/image4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275" r:id="rId3"/>
    <p:sldId id="315" r:id="rId5"/>
    <p:sldId id="299" r:id="rId6"/>
    <p:sldId id="328" r:id="rId7"/>
    <p:sldId id="323" r:id="rId8"/>
    <p:sldId id="347" r:id="rId9"/>
    <p:sldId id="346" r:id="rId10"/>
    <p:sldId id="324" r:id="rId11"/>
    <p:sldId id="336" r:id="rId12"/>
    <p:sldId id="348" r:id="rId13"/>
    <p:sldId id="349" r:id="rId14"/>
    <p:sldId id="339" r:id="rId15"/>
    <p:sldId id="325" r:id="rId16"/>
    <p:sldId id="350" r:id="rId17"/>
    <p:sldId id="326" r:id="rId18"/>
    <p:sldId id="338" r:id="rId19"/>
    <p:sldId id="322" r:id="rId20"/>
  </p:sldIdLst>
  <p:sldSz cx="12192000" cy="6858000"/>
  <p:notesSz cx="6858000" cy="9144000"/>
  <p:embeddedFontLst>
    <p:embeddedFont>
      <p:font typeface="微软雅黑" panose="020B0503020204020204" pitchFamily="34" charset="-122"/>
      <p:regular r:id="rId24"/>
    </p:embeddedFont>
    <p:embeddedFont>
      <p:font typeface="等线" panose="02010600030101010101" charset="-122"/>
      <p:regular r:id="rId25"/>
    </p:embeddedFont>
    <p:embeddedFont>
      <p:font typeface="等线 Light" panose="02010600030101010101" charset="-122"/>
      <p:regular r:id="rId26"/>
    </p:embeddedFont>
  </p:embeddedFontLst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90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2256" y="1062"/>
      </p:cViewPr>
      <p:guideLst>
        <p:guide orient="horz" pos="2137"/>
        <p:guide pos="390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gs" Target="tags/tag26.xml"/><Relationship Id="rId26" Type="http://schemas.openxmlformats.org/officeDocument/2006/relationships/font" Target="fonts/font3.fntdata"/><Relationship Id="rId25" Type="http://schemas.openxmlformats.org/officeDocument/2006/relationships/font" Target="fonts/font2.fntdata"/><Relationship Id="rId24" Type="http://schemas.openxmlformats.org/officeDocument/2006/relationships/font" Target="fonts/font1.fntdata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5026EB-4058-4BC7-8426-D7194AF02E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B6501-1FA3-4C81-8BF3-01BFF0E331F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10FD2-7342-4681-882A-4B6560D700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10FD2-7342-4681-882A-4B6560D700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9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3.svg"/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8" Type="http://schemas.openxmlformats.org/officeDocument/2006/relationships/slideLayout" Target="../slideLayouts/slideLayout7.xml"/><Relationship Id="rId27" Type="http://schemas.openxmlformats.org/officeDocument/2006/relationships/tags" Target="../tags/tag25.xml"/><Relationship Id="rId26" Type="http://schemas.openxmlformats.org/officeDocument/2006/relationships/tags" Target="../tags/tag24.xml"/><Relationship Id="rId25" Type="http://schemas.openxmlformats.org/officeDocument/2006/relationships/tags" Target="../tags/tag23.xml"/><Relationship Id="rId24" Type="http://schemas.openxmlformats.org/officeDocument/2006/relationships/tags" Target="../tags/tag22.xml"/><Relationship Id="rId23" Type="http://schemas.openxmlformats.org/officeDocument/2006/relationships/tags" Target="../tags/tag21.xml"/><Relationship Id="rId22" Type="http://schemas.openxmlformats.org/officeDocument/2006/relationships/image" Target="../media/image2.svg"/><Relationship Id="rId21" Type="http://schemas.openxmlformats.org/officeDocument/2006/relationships/image" Target="../media/image1.png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4919241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itka Text"/>
              <a:ea typeface="微软雅黑 Light" panose="020B0502040204020203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82503" y="2275367"/>
            <a:ext cx="47136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Novecento wide Bold" panose="00000805000000000000" pitchFamily="50" charset="0"/>
                <a:ea typeface="思源黑体 Medium" panose="020B0600000000000000" pitchFamily="34" charset="-122"/>
              </a:rPr>
              <a:t>QG STUDIO</a:t>
            </a:r>
            <a:endParaRPr lang="zh-CN" altLang="en-US" sz="6000" b="1" dirty="0">
              <a:solidFill>
                <a:schemeClr val="bg1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83848" y="5456348"/>
            <a:ext cx="27857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汇报人：郑向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滔</a:t>
            </a:r>
            <a:endParaRPr lang="zh-CN" altLang="en-US" sz="2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83847" y="5926209"/>
            <a:ext cx="412543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汇报时间：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2024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2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形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053840" y="-2526665"/>
            <a:ext cx="10057765" cy="10548620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882504" y="2448889"/>
            <a:ext cx="0" cy="127101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 flipV="1">
            <a:off x="842010" y="2995930"/>
            <a:ext cx="101600" cy="433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形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29863" y="5429921"/>
            <a:ext cx="938469" cy="96826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968375" y="1253490"/>
            <a:ext cx="7482205" cy="854710"/>
            <a:chOff x="1706" y="6478"/>
            <a:chExt cx="11783" cy="1346"/>
          </a:xfrm>
        </p:grpSpPr>
        <p:sp>
          <p:nvSpPr>
            <p:cNvPr id="14" name="文本框 13"/>
            <p:cNvSpPr txBox="1"/>
            <p:nvPr/>
          </p:nvSpPr>
          <p:spPr>
            <a:xfrm>
              <a:off x="1706" y="6478"/>
              <a:ext cx="64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/>
                <a:t>2.</a:t>
              </a:r>
              <a:r>
                <a:rPr lang="zh-CN" altLang="en-US" b="1"/>
                <a:t>单例模式：</a:t>
              </a:r>
              <a:endParaRPr lang="zh-CN" altLang="en-US" b="1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706" y="7244"/>
              <a:ext cx="1178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为</a:t>
              </a:r>
              <a:r>
                <a:rPr lang="en-US" altLang="zh-CN"/>
                <a:t>service</a:t>
              </a:r>
              <a:r>
                <a:rPr lang="zh-CN" altLang="en-US"/>
                <a:t>类和</a:t>
              </a:r>
              <a:r>
                <a:rPr lang="en-US" altLang="zh-CN"/>
                <a:t>dao</a:t>
              </a:r>
              <a:r>
                <a:rPr lang="zh-CN" altLang="en-US"/>
                <a:t>类创建了唯一实例以及全局访问点，提高了资源利用率</a:t>
              </a:r>
              <a:endParaRPr lang="zh-CN" altLang="en-US"/>
            </a:p>
          </p:txBody>
        </p:sp>
      </p:grpSp>
      <p:sp>
        <p:nvSpPr>
          <p:cNvPr id="18" name="矩形 17"/>
          <p:cNvSpPr/>
          <p:nvPr/>
        </p:nvSpPr>
        <p:spPr>
          <a:xfrm>
            <a:off x="857250" y="2811145"/>
            <a:ext cx="2407920" cy="286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单例类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endParaRPr lang="zh-CN" altLang="en-US">
              <a:solidFill>
                <a:schemeClr val="bg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成员变量装载众多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endParaRPr lang="zh-CN" altLang="en-US">
              <a:solidFill>
                <a:schemeClr val="bg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service</a:t>
            </a:r>
            <a:r>
              <a:rPr lang="zh-CN" altLang="en-US">
                <a:solidFill>
                  <a:schemeClr val="tx1"/>
                </a:solidFill>
              </a:rPr>
              <a:t>、</a:t>
            </a:r>
            <a:r>
              <a:rPr lang="en-US" altLang="zh-CN">
                <a:solidFill>
                  <a:schemeClr val="tx1"/>
                </a:solidFill>
              </a:rPr>
              <a:t>dao</a:t>
            </a:r>
            <a:r>
              <a:rPr lang="zh-CN" altLang="en-US">
                <a:solidFill>
                  <a:schemeClr val="tx1"/>
                </a:solidFill>
              </a:rPr>
              <a:t>类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endParaRPr lang="zh-CN" altLang="en-US">
              <a:solidFill>
                <a:schemeClr val="tx1"/>
              </a:solidFill>
            </a:endParaRPr>
          </a:p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772025" y="2518410"/>
            <a:ext cx="2508885" cy="15703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servlet</a:t>
            </a:r>
            <a:r>
              <a:rPr lang="zh-CN" altLang="en-US">
                <a:solidFill>
                  <a:schemeClr val="tx1"/>
                </a:solidFill>
              </a:rPr>
              <a:t>类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772025" y="4498975"/>
            <a:ext cx="2508885" cy="15703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service</a:t>
            </a:r>
            <a:r>
              <a:rPr lang="zh-CN" altLang="en-US">
                <a:solidFill>
                  <a:schemeClr val="tx1"/>
                </a:solidFill>
              </a:rPr>
              <a:t>类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右箭头 24"/>
          <p:cNvSpPr/>
          <p:nvPr/>
        </p:nvSpPr>
        <p:spPr>
          <a:xfrm>
            <a:off x="3404870" y="3221990"/>
            <a:ext cx="1021080" cy="23939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右箭头 25"/>
          <p:cNvSpPr/>
          <p:nvPr/>
        </p:nvSpPr>
        <p:spPr>
          <a:xfrm>
            <a:off x="3404870" y="4864100"/>
            <a:ext cx="1021080" cy="27432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3265170" y="2877820"/>
            <a:ext cx="1576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获取</a:t>
            </a:r>
            <a:r>
              <a:rPr lang="en-US" altLang="zh-CN"/>
              <a:t>service</a:t>
            </a:r>
            <a:r>
              <a:rPr lang="zh-CN" altLang="en-US"/>
              <a:t>类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3404870" y="44494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获取</a:t>
            </a:r>
            <a:r>
              <a:rPr lang="en-US" altLang="zh-CN"/>
              <a:t>dao</a:t>
            </a:r>
            <a:r>
              <a:rPr lang="zh-CN" altLang="en-US"/>
              <a:t>类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68375" y="137541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3.</a:t>
            </a:r>
            <a:r>
              <a:rPr lang="zh-CN" altLang="en-US" b="1"/>
              <a:t>使用自定义的</a:t>
            </a:r>
            <a:r>
              <a:rPr lang="en-US" altLang="zh-CN" b="1"/>
              <a:t>Servlet</a:t>
            </a:r>
            <a:r>
              <a:rPr lang="zh-CN" altLang="en-US" b="1"/>
              <a:t>基类</a:t>
            </a:r>
            <a:endParaRPr lang="zh-CN" altLang="en-US" b="1"/>
          </a:p>
        </p:txBody>
      </p:sp>
      <p:sp>
        <p:nvSpPr>
          <p:cNvPr id="7" name="文本框 6"/>
          <p:cNvSpPr txBox="1"/>
          <p:nvPr/>
        </p:nvSpPr>
        <p:spPr>
          <a:xfrm>
            <a:off x="968375" y="1937385"/>
            <a:ext cx="81826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基类接受了所有前端的请求，解析后将</a:t>
            </a:r>
            <a:r>
              <a:rPr lang="zh-CN" altLang="en-US"/>
              <a:t>请求导航到相应</a:t>
            </a:r>
            <a:r>
              <a:rPr lang="en-US" altLang="zh-CN"/>
              <a:t>Servlet</a:t>
            </a:r>
            <a:r>
              <a:rPr lang="zh-CN" altLang="en-US"/>
              <a:t>类的相应方法中，避免了创建过多的</a:t>
            </a:r>
            <a:r>
              <a:rPr lang="en-US" altLang="zh-CN"/>
              <a:t>Servlet</a:t>
            </a:r>
            <a:r>
              <a:rPr lang="zh-CN" altLang="en-US"/>
              <a:t>类，增加了代码的可维护性和</a:t>
            </a:r>
            <a:r>
              <a:rPr lang="zh-CN" altLang="en-US"/>
              <a:t>可读性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968375" y="2881630"/>
            <a:ext cx="2117090" cy="31610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前端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384675" y="3315335"/>
            <a:ext cx="1717675" cy="22942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rgbClr val="FFFFFF"/>
          </a:lnRef>
          <a:fillRef idx="2">
            <a:schemeClr val="accent2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servlet</a:t>
            </a:r>
            <a:r>
              <a:rPr lang="zh-CN" altLang="en-US">
                <a:solidFill>
                  <a:schemeClr val="tx1"/>
                </a:solidFill>
              </a:rPr>
              <a:t>基类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解析</a:t>
            </a:r>
            <a:r>
              <a:rPr lang="en-US" altLang="zh-CN">
                <a:solidFill>
                  <a:schemeClr val="tx1"/>
                </a:solidFill>
              </a:rPr>
              <a:t>url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401560" y="3315335"/>
            <a:ext cx="1749425" cy="229425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其他</a:t>
            </a:r>
            <a:r>
              <a:rPr lang="en-US" altLang="zh-CN">
                <a:solidFill>
                  <a:schemeClr val="tx1"/>
                </a:solidFill>
              </a:rPr>
              <a:t>servlet</a:t>
            </a:r>
            <a:r>
              <a:rPr lang="zh-CN" altLang="en-US">
                <a:solidFill>
                  <a:schemeClr val="tx1"/>
                </a:solidFill>
              </a:rPr>
              <a:t>类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右箭头 17"/>
          <p:cNvSpPr/>
          <p:nvPr/>
        </p:nvSpPr>
        <p:spPr>
          <a:xfrm>
            <a:off x="3291840" y="4038600"/>
            <a:ext cx="979170" cy="48577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>
            <a:off x="6216015" y="4038600"/>
            <a:ext cx="979170" cy="48577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291840" y="361569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发送请求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6244590" y="361569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分发</a:t>
            </a:r>
            <a:r>
              <a:rPr lang="zh-CN" altLang="en-US"/>
              <a:t>请求</a:t>
            </a:r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6174740" y="5066030"/>
            <a:ext cx="1024890" cy="0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6327775" y="51377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继承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68375" y="13087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4.</a:t>
            </a:r>
            <a:r>
              <a:rPr lang="zh-CN" altLang="en-US" b="1"/>
              <a:t>使用锁和事务保证资金交易</a:t>
            </a:r>
            <a:r>
              <a:rPr lang="zh-CN" altLang="en-US" b="1"/>
              <a:t>安全</a:t>
            </a:r>
            <a:endParaRPr lang="zh-CN" altLang="en-US" b="1"/>
          </a:p>
        </p:txBody>
      </p:sp>
      <p:sp>
        <p:nvSpPr>
          <p:cNvPr id="15" name="文本框 14"/>
          <p:cNvSpPr txBox="1"/>
          <p:nvPr/>
        </p:nvSpPr>
        <p:spPr>
          <a:xfrm>
            <a:off x="968375" y="1852930"/>
            <a:ext cx="83280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使用锁使交易过程中校验余额和扣款具备原子性，避免了多线程下的脏读问题导致扣款扣成负数，事务保证了扣款同时生成订单暂存金额，避免因服务器波动导致资金</a:t>
            </a:r>
            <a:r>
              <a:rPr lang="zh-CN" altLang="en-US"/>
              <a:t>丢失</a:t>
            </a:r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968375" y="3530600"/>
            <a:ext cx="1717675" cy="3048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968375" y="3721100"/>
            <a:ext cx="1717675" cy="3048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968375" y="3911600"/>
            <a:ext cx="1717675" cy="3048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968375" y="4102100"/>
            <a:ext cx="1717675" cy="3048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968375" y="4292600"/>
            <a:ext cx="1717675" cy="3048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968375" y="31191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校验</a:t>
            </a:r>
            <a:r>
              <a:rPr lang="zh-CN" altLang="en-US"/>
              <a:t>支付密码</a:t>
            </a:r>
            <a:endParaRPr lang="zh-CN" altLang="en-US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2813050" y="3942080"/>
            <a:ext cx="364871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813050" y="35306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检查</a:t>
            </a:r>
            <a:r>
              <a:rPr lang="zh-CN" altLang="en-US"/>
              <a:t>余额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3906520" y="35610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冻结付款方</a:t>
            </a:r>
            <a:r>
              <a:rPr lang="zh-CN" altLang="en-US"/>
              <a:t>资金</a:t>
            </a:r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6656070" y="3530600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/>
              <a:t>...</a:t>
            </a:r>
            <a:endParaRPr lang="en-US" altLang="zh-CN" sz="4000" b="1"/>
          </a:p>
        </p:txBody>
      </p:sp>
      <p:sp>
        <p:nvSpPr>
          <p:cNvPr id="27" name="文本框 26"/>
          <p:cNvSpPr txBox="1"/>
          <p:nvPr/>
        </p:nvSpPr>
        <p:spPr>
          <a:xfrm>
            <a:off x="968375" y="44831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箭头代表</a:t>
            </a:r>
            <a:r>
              <a:rPr lang="zh-CN" altLang="en-US"/>
              <a:t>线程</a:t>
            </a:r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915035" y="3129915"/>
            <a:ext cx="7130415" cy="1954530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915035" y="5392420"/>
            <a:ext cx="1898015" cy="11830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扣除付款方</a:t>
            </a:r>
            <a:r>
              <a:rPr lang="zh-CN" altLang="en-US">
                <a:solidFill>
                  <a:schemeClr val="tx1"/>
                </a:solidFill>
              </a:rPr>
              <a:t>资金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968375" y="28003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锁</a:t>
            </a:r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915035" y="50546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事务</a:t>
            </a:r>
            <a:endParaRPr lang="zh-CN" altLang="en-US"/>
          </a:p>
        </p:txBody>
      </p:sp>
      <p:sp>
        <p:nvSpPr>
          <p:cNvPr id="32" name="右箭头 31"/>
          <p:cNvSpPr/>
          <p:nvPr/>
        </p:nvSpPr>
        <p:spPr>
          <a:xfrm>
            <a:off x="2927350" y="5752465"/>
            <a:ext cx="979170" cy="48577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4020820" y="5439410"/>
            <a:ext cx="1898015" cy="11830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生成</a:t>
            </a:r>
            <a:r>
              <a:rPr lang="zh-CN" altLang="en-US">
                <a:solidFill>
                  <a:schemeClr val="tx1"/>
                </a:solidFill>
              </a:rPr>
              <a:t>订单信息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右箭头 33"/>
          <p:cNvSpPr/>
          <p:nvPr/>
        </p:nvSpPr>
        <p:spPr>
          <a:xfrm>
            <a:off x="6033135" y="5752465"/>
            <a:ext cx="979170" cy="48577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7126605" y="5439410"/>
            <a:ext cx="1898015" cy="11830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提交</a:t>
            </a:r>
            <a:r>
              <a:rPr lang="zh-CN" altLang="en-US">
                <a:solidFill>
                  <a:schemeClr val="tx1"/>
                </a:solidFill>
              </a:rPr>
              <a:t>数据库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948305" y="54051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成功</a:t>
            </a: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6109335" y="53981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成功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/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08513" y="3077373"/>
            <a:ext cx="645439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难点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90035" y="2243292"/>
            <a:ext cx="1225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4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难点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68375" y="115443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上传头像</a:t>
            </a:r>
            <a:endParaRPr lang="zh-CN" altLang="en-US" b="1"/>
          </a:p>
        </p:txBody>
      </p:sp>
      <p:sp>
        <p:nvSpPr>
          <p:cNvPr id="19" name="文本框 18"/>
          <p:cNvSpPr txBox="1"/>
          <p:nvPr/>
        </p:nvSpPr>
        <p:spPr>
          <a:xfrm>
            <a:off x="968375" y="2206625"/>
            <a:ext cx="2272665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</a:pPr>
            <a:r>
              <a:rPr lang="zh-CN" altLang="en-US"/>
              <a:t>实现目标：</a:t>
            </a:r>
            <a:endParaRPr lang="zh-CN" altLang="en-US"/>
          </a:p>
          <a:p>
            <a:pPr indent="0" fontAlgn="auto">
              <a:lnSpc>
                <a:spcPct val="150000"/>
              </a:lnSpc>
            </a:pPr>
            <a:r>
              <a:rPr lang="zh-CN" altLang="en-US"/>
              <a:t>从前端上传图片到服务器保存，服务器返回图片</a:t>
            </a:r>
            <a:r>
              <a:rPr lang="zh-CN" altLang="en-US"/>
              <a:t>地址，前端实时显示上传的</a:t>
            </a:r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896995" y="2298065"/>
            <a:ext cx="2798445" cy="24104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难点：</a:t>
            </a:r>
            <a:endParaRPr lang="zh-CN" altLang="en-US"/>
          </a:p>
          <a:p>
            <a:r>
              <a:rPr lang="en-US" altLang="zh-CN"/>
              <a:t>1.elementui</a:t>
            </a:r>
            <a:r>
              <a:rPr lang="zh-CN" altLang="en-US"/>
              <a:t>的响应形式与</a:t>
            </a:r>
            <a:r>
              <a:rPr lang="en-US" altLang="zh-CN"/>
              <a:t>axios</a:t>
            </a:r>
            <a:r>
              <a:rPr lang="zh-CN" altLang="en-US"/>
              <a:t>响应形式不同，导致无法正确访问图片；</a:t>
            </a:r>
            <a:endParaRPr lang="zh-CN" altLang="en-US"/>
          </a:p>
          <a:p>
            <a:pPr indent="0" fontAlgn="auto">
              <a:lnSpc>
                <a:spcPct val="150000"/>
              </a:lnSpc>
            </a:pPr>
            <a:r>
              <a:rPr lang="en-US" altLang="zh-CN"/>
              <a:t>2.</a:t>
            </a:r>
            <a:r>
              <a:rPr lang="zh-CN" altLang="en-US"/>
              <a:t>初次上传的图片，服务器没有分配访问网址，需要先</a:t>
            </a:r>
            <a:r>
              <a:rPr lang="zh-CN" altLang="en-US"/>
              <a:t>更新资源</a:t>
            </a:r>
            <a:endParaRPr lang="zh-CN" altLang="en-US"/>
          </a:p>
          <a:p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683895" y="2298065"/>
            <a:ext cx="2710815" cy="2621915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646170" y="2298065"/>
            <a:ext cx="3006725" cy="2621280"/>
          </a:xfrm>
          <a:prstGeom prst="rect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6993890" y="2352040"/>
            <a:ext cx="3066415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解决</a:t>
            </a:r>
            <a:r>
              <a:rPr lang="zh-CN" altLang="en-US"/>
              <a:t>方法：</a:t>
            </a:r>
            <a:endParaRPr lang="zh-CN" altLang="en-US"/>
          </a:p>
          <a:p>
            <a:pPr indent="0" fontAlgn="auto">
              <a:lnSpc>
                <a:spcPct val="150000"/>
              </a:lnSpc>
            </a:pPr>
            <a:r>
              <a:rPr lang="en-US" altLang="zh-CN"/>
              <a:t>1.</a:t>
            </a:r>
            <a:r>
              <a:rPr lang="zh-CN" altLang="en-US"/>
              <a:t>改正响应信息的</a:t>
            </a:r>
            <a:r>
              <a:rPr lang="zh-CN" altLang="en-US"/>
              <a:t>获取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在前端给上传的图片分配临时</a:t>
            </a:r>
            <a:r>
              <a:rPr lang="en-US" altLang="zh-CN"/>
              <a:t>url</a:t>
            </a: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917690" y="2298700"/>
            <a:ext cx="2927350" cy="2621280"/>
          </a:xfrm>
          <a:prstGeom prst="rect">
            <a:avLst/>
          </a:prstGeom>
          <a:solidFill>
            <a:schemeClr val="accent6">
              <a:lumMod val="60000"/>
              <a:lumOff val="40000"/>
              <a:alpha val="33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6170" y="156210"/>
            <a:ext cx="2964180" cy="205041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/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08513" y="3077373"/>
            <a:ext cx="645439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01861" y="2243292"/>
            <a:ext cx="1225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5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体会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68375" y="2534920"/>
            <a:ext cx="5991860" cy="5080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968375" y="1383030"/>
            <a:ext cx="6706870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/>
              <a:t>要学习，就要保持每天</a:t>
            </a:r>
            <a:r>
              <a:rPr lang="zh-CN" altLang="en-US"/>
              <a:t>的规律作息，不一段时间猛学，然后萎靡一段时间。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>
                <a:sym typeface="+mn-ea"/>
              </a:rPr>
              <a:t>学习一门技术首要是一鼓作气从理论到实践一以贯之，不然不知道自己学了什么。</a:t>
            </a:r>
            <a:endParaRPr lang="zh-CN" altLang="en-US"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>
                <a:sym typeface="+mn-ea"/>
              </a:rPr>
              <a:t>要做好笔记，每天总结，每天复习。</a:t>
            </a:r>
            <a:endParaRPr lang="zh-CN" altLang="en-US"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/>
              <a:t>做好一段时间的规划，每天学习时查看上面的任务有无</a:t>
            </a:r>
            <a:r>
              <a:rPr lang="zh-CN" altLang="en-US"/>
              <a:t>做完。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形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457074" y="629136"/>
            <a:ext cx="5277852" cy="544540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 flipV="1">
            <a:off x="0" y="3667956"/>
            <a:ext cx="12192000" cy="3190043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itka Text"/>
              <a:ea typeface="微软雅黑 Light" panose="020B0502040204020203" charset="-122"/>
              <a:cs typeface="+mn-cs"/>
            </a:endParaRPr>
          </a:p>
        </p:txBody>
      </p:sp>
      <p:pic>
        <p:nvPicPr>
          <p:cNvPr id="13" name="图形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57074" y="680577"/>
            <a:ext cx="5277852" cy="5445404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341809" y="2836949"/>
            <a:ext cx="3508381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b="1" dirty="0">
                <a:solidFill>
                  <a:srgbClr val="3843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r>
              <a:rPr lang="zh-CN" altLang="en-US" sz="5400" b="1" dirty="0">
                <a:solidFill>
                  <a:srgbClr val="3843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大家</a:t>
            </a:r>
            <a:endParaRPr lang="zh-CN" altLang="en-US" sz="5400" b="1" dirty="0">
              <a:solidFill>
                <a:srgbClr val="3843B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341809" y="3707963"/>
            <a:ext cx="3508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b="1" dirty="0">
                <a:ln>
                  <a:solidFill>
                    <a:schemeClr val="bg1"/>
                  </a:solidFill>
                </a:ln>
                <a:noFill/>
                <a:latin typeface="Novecento wide Bold" panose="00000805000000000000" pitchFamily="50" charset="0"/>
                <a:ea typeface="思源黑体 Medium" panose="020B0600000000000000" pitchFamily="34" charset="-122"/>
              </a:rPr>
              <a:t>Thanks for listening</a:t>
            </a:r>
            <a:endParaRPr lang="zh-CN" altLang="en-US" sz="2000" b="1" dirty="0">
              <a:ln>
                <a:solidFill>
                  <a:schemeClr val="bg1"/>
                </a:solidFill>
              </a:ln>
              <a:noFill/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142000" y="796672"/>
            <a:ext cx="5392402" cy="5392401"/>
          </a:xfrm>
          <a:prstGeom prst="ellipse">
            <a:avLst/>
          </a:prstGeom>
          <a:noFill/>
          <a:ln w="6350">
            <a:solidFill>
              <a:schemeClr val="bg1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-1189667" y="-250994"/>
            <a:ext cx="7487735" cy="7487734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-100010" y="1110117"/>
            <a:ext cx="6810228" cy="6810226"/>
          </a:xfrm>
          <a:prstGeom prst="ellipse">
            <a:avLst/>
          </a:prstGeom>
          <a:noFill/>
          <a:ln w="6350">
            <a:solidFill>
              <a:schemeClr val="bg1">
                <a:lumMod val="75000"/>
                <a:alpha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-743543" y="-1707853"/>
            <a:ext cx="7487735" cy="7487734"/>
          </a:xfrm>
          <a:prstGeom prst="ellipse">
            <a:avLst/>
          </a:prstGeom>
          <a:noFill/>
          <a:ln w="6350">
            <a:solidFill>
              <a:schemeClr val="bg1">
                <a:lumMod val="75000"/>
                <a:alpha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85488" y="1791863"/>
            <a:ext cx="3468634" cy="3468634"/>
          </a:xfrm>
          <a:prstGeom prst="ellipse">
            <a:avLst/>
          </a:prstGeom>
          <a:noFill/>
          <a:ln w="44450">
            <a:solidFill>
              <a:srgbClr val="3843B3">
                <a:alpha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878743" y="1885118"/>
            <a:ext cx="3282124" cy="3282124"/>
          </a:xfrm>
          <a:prstGeom prst="ellipse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>
            <p:custDataLst>
              <p:tags r:id="rId1"/>
            </p:custDataLst>
          </p:nvPr>
        </p:nvSpPr>
        <p:spPr>
          <a:xfrm>
            <a:off x="6106582" y="1082192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>
            <p:custDataLst>
              <p:tags r:id="rId2"/>
            </p:custDataLst>
          </p:nvPr>
        </p:nvSpPr>
        <p:spPr>
          <a:xfrm>
            <a:off x="6621523" y="2096976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>
            <p:custDataLst>
              <p:tags r:id="rId3"/>
            </p:custDataLst>
          </p:nvPr>
        </p:nvSpPr>
        <p:spPr>
          <a:xfrm>
            <a:off x="6773585" y="3223598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>
            <p:custDataLst>
              <p:tags r:id="rId4"/>
            </p:custDataLst>
          </p:nvPr>
        </p:nvSpPr>
        <p:spPr>
          <a:xfrm>
            <a:off x="6621523" y="4309828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>
            <p:custDataLst>
              <p:tags r:id="rId5"/>
            </p:custDataLst>
          </p:nvPr>
        </p:nvGrpSpPr>
        <p:grpSpPr>
          <a:xfrm>
            <a:off x="5305305" y="963203"/>
            <a:ext cx="619822" cy="634301"/>
            <a:chOff x="5305305" y="963203"/>
            <a:chExt cx="619822" cy="634301"/>
          </a:xfrm>
        </p:grpSpPr>
        <p:sp>
          <p:nvSpPr>
            <p:cNvPr id="12" name="椭圆 11"/>
            <p:cNvSpPr/>
            <p:nvPr>
              <p:custDataLst>
                <p:tags r:id="rId6"/>
              </p:custDataLst>
            </p:nvPr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23" name="文本框 22"/>
            <p:cNvSpPr txBox="1"/>
            <p:nvPr>
              <p:custDataLst>
                <p:tags r:id="rId7"/>
              </p:custDataLst>
            </p:nvPr>
          </p:nvSpPr>
          <p:spPr>
            <a:xfrm>
              <a:off x="5398921" y="963203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1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grpSp>
        <p:nvGrpSpPr>
          <p:cNvPr id="24" name="组合 23"/>
          <p:cNvGrpSpPr/>
          <p:nvPr>
            <p:custDataLst>
              <p:tags r:id="rId8"/>
            </p:custDataLst>
          </p:nvPr>
        </p:nvGrpSpPr>
        <p:grpSpPr>
          <a:xfrm>
            <a:off x="5796671" y="1977986"/>
            <a:ext cx="619822" cy="634301"/>
            <a:chOff x="5305305" y="963203"/>
            <a:chExt cx="619822" cy="634301"/>
          </a:xfrm>
        </p:grpSpPr>
        <p:sp>
          <p:nvSpPr>
            <p:cNvPr id="25" name="椭圆 24"/>
            <p:cNvSpPr/>
            <p:nvPr>
              <p:custDataLst>
                <p:tags r:id="rId9"/>
              </p:custDataLst>
            </p:nvPr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26" name="文本框 25"/>
            <p:cNvSpPr txBox="1"/>
            <p:nvPr>
              <p:custDataLst>
                <p:tags r:id="rId10"/>
              </p:custDataLst>
            </p:nvPr>
          </p:nvSpPr>
          <p:spPr>
            <a:xfrm>
              <a:off x="5398921" y="963203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2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grpSp>
        <p:nvGrpSpPr>
          <p:cNvPr id="27" name="组合 26"/>
          <p:cNvGrpSpPr/>
          <p:nvPr>
            <p:custDataLst>
              <p:tags r:id="rId11"/>
            </p:custDataLst>
          </p:nvPr>
        </p:nvGrpSpPr>
        <p:grpSpPr>
          <a:xfrm>
            <a:off x="5989199" y="3126456"/>
            <a:ext cx="619822" cy="634301"/>
            <a:chOff x="5305305" y="963203"/>
            <a:chExt cx="619822" cy="634301"/>
          </a:xfrm>
        </p:grpSpPr>
        <p:sp>
          <p:nvSpPr>
            <p:cNvPr id="28" name="椭圆 27"/>
            <p:cNvSpPr/>
            <p:nvPr>
              <p:custDataLst>
                <p:tags r:id="rId12"/>
              </p:custDataLst>
            </p:nvPr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29" name="文本框 28"/>
            <p:cNvSpPr txBox="1"/>
            <p:nvPr>
              <p:custDataLst>
                <p:tags r:id="rId13"/>
              </p:custDataLst>
            </p:nvPr>
          </p:nvSpPr>
          <p:spPr>
            <a:xfrm>
              <a:off x="5398921" y="963203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3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grpSp>
        <p:nvGrpSpPr>
          <p:cNvPr id="30" name="组合 29"/>
          <p:cNvGrpSpPr/>
          <p:nvPr>
            <p:custDataLst>
              <p:tags r:id="rId14"/>
            </p:custDataLst>
          </p:nvPr>
        </p:nvGrpSpPr>
        <p:grpSpPr>
          <a:xfrm>
            <a:off x="5786089" y="4239680"/>
            <a:ext cx="619822" cy="633542"/>
            <a:chOff x="5305305" y="963962"/>
            <a:chExt cx="619822" cy="633542"/>
          </a:xfrm>
        </p:grpSpPr>
        <p:sp>
          <p:nvSpPr>
            <p:cNvPr id="31" name="椭圆 30"/>
            <p:cNvSpPr/>
            <p:nvPr>
              <p:custDataLst>
                <p:tags r:id="rId15"/>
              </p:custDataLst>
            </p:nvPr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32" name="文本框 31"/>
            <p:cNvSpPr txBox="1"/>
            <p:nvPr>
              <p:custDataLst>
                <p:tags r:id="rId16"/>
              </p:custDataLst>
            </p:nvPr>
          </p:nvSpPr>
          <p:spPr>
            <a:xfrm>
              <a:off x="5360810" y="963962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4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1029825" y="3013500"/>
            <a:ext cx="2979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答辩目录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>
            <p:custDataLst>
              <p:tags r:id="rId17"/>
            </p:custDataLst>
          </p:nvPr>
        </p:nvSpPr>
        <p:spPr>
          <a:xfrm>
            <a:off x="6021982" y="1057196"/>
            <a:ext cx="212606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>
            <p:custDataLst>
              <p:tags r:id="rId18"/>
            </p:custDataLst>
          </p:nvPr>
        </p:nvSpPr>
        <p:spPr>
          <a:xfrm>
            <a:off x="6608735" y="2071543"/>
            <a:ext cx="212606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思路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>
            <p:custDataLst>
              <p:tags r:id="rId19"/>
            </p:custDataLst>
          </p:nvPr>
        </p:nvSpPr>
        <p:spPr>
          <a:xfrm>
            <a:off x="6710218" y="3188010"/>
            <a:ext cx="212606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>
            <p:custDataLst>
              <p:tags r:id="rId20"/>
            </p:custDataLst>
          </p:nvPr>
        </p:nvSpPr>
        <p:spPr>
          <a:xfrm>
            <a:off x="6608736" y="4295944"/>
            <a:ext cx="212606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难点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7" name="图形 46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395832" y="2323777"/>
            <a:ext cx="2197822" cy="2267595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1079850" y="3707176"/>
            <a:ext cx="2944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n>
                  <a:solidFill>
                    <a:schemeClr val="bg1"/>
                  </a:solidFill>
                </a:ln>
                <a:noFill/>
                <a:latin typeface="Novecento wide Bold" panose="00000805000000000000" pitchFamily="50" charset="0"/>
                <a:ea typeface="思源黑体 Medium" panose="020B0600000000000000" pitchFamily="34" charset="-122"/>
              </a:rPr>
              <a:t>Directory</a:t>
            </a:r>
            <a:endParaRPr lang="zh-CN" altLang="en-US" sz="2000" dirty="0">
              <a:ln>
                <a:solidFill>
                  <a:schemeClr val="bg1"/>
                </a:solidFill>
              </a:ln>
              <a:noFill/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33" name="矩形 32"/>
          <p:cNvSpPr/>
          <p:nvPr>
            <p:custDataLst>
              <p:tags r:id="rId23"/>
            </p:custDataLst>
          </p:nvPr>
        </p:nvSpPr>
        <p:spPr>
          <a:xfrm>
            <a:off x="6127826" y="5487271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>
            <p:custDataLst>
              <p:tags r:id="rId24"/>
            </p:custDataLst>
          </p:nvPr>
        </p:nvGrpSpPr>
        <p:grpSpPr>
          <a:xfrm>
            <a:off x="5292392" y="5417123"/>
            <a:ext cx="619822" cy="633542"/>
            <a:chOff x="5305305" y="963962"/>
            <a:chExt cx="619822" cy="633542"/>
          </a:xfrm>
        </p:grpSpPr>
        <p:sp>
          <p:nvSpPr>
            <p:cNvPr id="35" name="椭圆 34"/>
            <p:cNvSpPr/>
            <p:nvPr>
              <p:custDataLst>
                <p:tags r:id="rId25"/>
              </p:custDataLst>
            </p:nvPr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37" name="文本框 36"/>
            <p:cNvSpPr txBox="1"/>
            <p:nvPr>
              <p:custDataLst>
                <p:tags r:id="rId26"/>
              </p:custDataLst>
            </p:nvPr>
          </p:nvSpPr>
          <p:spPr>
            <a:xfrm>
              <a:off x="5360810" y="963962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5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sp>
        <p:nvSpPr>
          <p:cNvPr id="38" name="文本框 37"/>
          <p:cNvSpPr txBox="1"/>
          <p:nvPr>
            <p:custDataLst>
              <p:tags r:id="rId27"/>
            </p:custDataLst>
          </p:nvPr>
        </p:nvSpPr>
        <p:spPr>
          <a:xfrm>
            <a:off x="6082654" y="5486722"/>
            <a:ext cx="212606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/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08513" y="3077373"/>
            <a:ext cx="645439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01861" y="2243292"/>
            <a:ext cx="1225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1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68375" y="1089025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资金管理系统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42365" y="1791335"/>
            <a:ext cx="8343265" cy="7499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/>
              <a:t>有</a:t>
            </a:r>
            <a:r>
              <a:rPr lang="zh-CN" altLang="en-US" sz="2400" b="1"/>
              <a:t>企业</a:t>
            </a:r>
            <a:r>
              <a:rPr lang="zh-CN" altLang="en-US" sz="2400"/>
              <a:t>和</a:t>
            </a:r>
            <a:r>
              <a:rPr lang="zh-CN" altLang="en-US" sz="2400" b="1"/>
              <a:t>用户主体</a:t>
            </a:r>
            <a:r>
              <a:rPr lang="zh-CN" altLang="en-US" sz="2400"/>
              <a:t>，可让</a:t>
            </a:r>
            <a:r>
              <a:rPr lang="zh-CN" altLang="en-US" sz="2400" b="1"/>
              <a:t>资金</a:t>
            </a:r>
            <a:r>
              <a:rPr lang="zh-CN" altLang="en-US" sz="2400"/>
              <a:t>在</a:t>
            </a:r>
            <a:r>
              <a:rPr lang="zh-CN" altLang="en-US" sz="2400" b="1"/>
              <a:t>企业与人，人与企业，人与人</a:t>
            </a:r>
            <a:r>
              <a:rPr lang="zh-CN" altLang="en-US" sz="2400"/>
              <a:t>之间</a:t>
            </a:r>
            <a:r>
              <a:rPr lang="zh-CN" altLang="en-US" sz="2400" b="1"/>
              <a:t>流动</a:t>
            </a:r>
            <a:r>
              <a:rPr lang="zh-CN" altLang="en-US" sz="2400"/>
              <a:t>满足个人在</a:t>
            </a:r>
            <a:r>
              <a:rPr lang="zh-CN" altLang="en-US" sz="2400" b="1"/>
              <a:t>工作</a:t>
            </a:r>
            <a:r>
              <a:rPr lang="zh-CN" altLang="en-US" sz="2400"/>
              <a:t>和</a:t>
            </a:r>
            <a:r>
              <a:rPr lang="zh-CN" altLang="en-US" sz="2400" b="1"/>
              <a:t>生活</a:t>
            </a:r>
            <a:r>
              <a:rPr lang="zh-CN" altLang="en-US" sz="2400"/>
              <a:t>上的资金流动</a:t>
            </a:r>
            <a:r>
              <a:rPr lang="zh-CN" altLang="en-US" sz="2400" b="1"/>
              <a:t>需求</a:t>
            </a:r>
            <a:endParaRPr lang="zh-CN" altLang="en-US" sz="2400" b="1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035" y="2726055"/>
            <a:ext cx="583692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/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08513" y="3077373"/>
            <a:ext cx="645439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思路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01861" y="2243292"/>
            <a:ext cx="1225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2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思路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375" y="2001520"/>
            <a:ext cx="7526020" cy="451231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419225" y="1535430"/>
            <a:ext cx="6160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功能分为三个</a:t>
            </a:r>
            <a:r>
              <a:rPr lang="zh-CN" altLang="en-US"/>
              <a:t>模块：用户中心，资金中心，企业</a:t>
            </a:r>
            <a:r>
              <a:rPr lang="zh-CN" altLang="en-US"/>
              <a:t>中心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68375" y="106934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1.</a:t>
            </a:r>
            <a:r>
              <a:rPr lang="zh-CN" altLang="en-US" b="1"/>
              <a:t>功能设计</a:t>
            </a:r>
            <a:endParaRPr lang="zh-CN" altLang="en-US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思路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96035" y="1421765"/>
            <a:ext cx="5165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表设计包括两类表，需求的</a:t>
            </a:r>
            <a:r>
              <a:rPr lang="zh-CN" altLang="en-US"/>
              <a:t>表，对象的</a:t>
            </a:r>
            <a:r>
              <a:rPr lang="zh-CN" altLang="en-US"/>
              <a:t>表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375" y="1790065"/>
            <a:ext cx="6748780" cy="48367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68375" y="105981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2.</a:t>
            </a:r>
            <a:r>
              <a:rPr lang="zh-CN" altLang="en-US" b="1"/>
              <a:t>表设计</a:t>
            </a:r>
            <a:endParaRPr lang="zh-CN" altLang="en-US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/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08513" y="3077373"/>
            <a:ext cx="645439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01861" y="2243292"/>
            <a:ext cx="1225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3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68375" y="12636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1.</a:t>
            </a:r>
            <a:r>
              <a:rPr lang="zh-CN" altLang="en-US" b="1"/>
              <a:t>使用数据库</a:t>
            </a:r>
            <a:r>
              <a:rPr lang="zh-CN" altLang="en-US" b="1"/>
              <a:t>连接池：</a:t>
            </a:r>
            <a:endParaRPr lang="zh-CN" altLang="en-US" b="1"/>
          </a:p>
        </p:txBody>
      </p:sp>
      <p:sp>
        <p:nvSpPr>
          <p:cNvPr id="7" name="文本框 6"/>
          <p:cNvSpPr txBox="1"/>
          <p:nvPr/>
        </p:nvSpPr>
        <p:spPr>
          <a:xfrm>
            <a:off x="968375" y="1816735"/>
            <a:ext cx="83839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通过复用数据库连接，</a:t>
            </a:r>
            <a:r>
              <a:rPr lang="zh-CN" altLang="en-US"/>
              <a:t>避免了资源频繁创建销毁，提高了资源利用率和数据库</a:t>
            </a:r>
            <a:r>
              <a:rPr lang="zh-CN" altLang="en-US"/>
              <a:t>交互性能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375" y="2422525"/>
            <a:ext cx="8101965" cy="435229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400.58755905511816,&quot;left&quot;:416.72377952755903,&quot;top&quot;:75.84275590551181,&quot;width&quot;:449.4293700787401}"/>
</p:tagLst>
</file>

<file path=ppt/tags/tag10.xml><?xml version="1.0" encoding="utf-8"?>
<p:tagLst xmlns:p="http://schemas.openxmlformats.org/presentationml/2006/main">
  <p:tag name="KSO_WM_DIAGRAM_VIRTUALLY_FRAME" val="{&quot;height&quot;:400.58755905511816,&quot;left&quot;:416.72377952755903,&quot;top&quot;:75.84275590551181,&quot;width&quot;:449.4293700787401}"/>
</p:tagLst>
</file>

<file path=ppt/tags/tag11.xml><?xml version="1.0" encoding="utf-8"?>
<p:tagLst xmlns:p="http://schemas.openxmlformats.org/presentationml/2006/main">
  <p:tag name="KSO_WM_DIAGRAM_VIRTUALLY_FRAME" val="{&quot;height&quot;:400.58755905511816,&quot;left&quot;:416.72377952755903,&quot;top&quot;:75.84275590551181,&quot;width&quot;:449.4293700787401}"/>
</p:tagLst>
</file>

<file path=ppt/tags/tag12.xml><?xml version="1.0" encoding="utf-8"?>
<p:tagLst xmlns:p="http://schemas.openxmlformats.org/presentationml/2006/main">
  <p:tag name="KSO_WM_DIAGRAM_VIRTUALLY_FRAME" val="{&quot;height&quot;:400.58755905511816,&quot;left&quot;:416.72377952755903,&quot;top&quot;:75.84275590551181,&quot;width&quot;:449.4293700787401}"/>
</p:tagLst>
</file>

<file path=ppt/tags/tag13.xml><?xml version="1.0" encoding="utf-8"?>
<p:tagLst xmlns:p="http://schemas.openxmlformats.org/presentationml/2006/main">
  <p:tag name="KSO_WM_DIAGRAM_VIRTUALLY_FRAME" val="{&quot;height&quot;:400.58755905511816,&quot;left&quot;:416.72377952755903,&quot;top&quot;:75.84275590551181,&quot;width&quot;:449.4293700787401}"/>
</p:tagLst>
</file>

<file path=ppt/tags/tag14.xml><?xml version="1.0" encoding="utf-8"?>
<p:tagLst xmlns:p="http://schemas.openxmlformats.org/presentationml/2006/main">
  <p:tag name="KSO_WM_DIAGRAM_VIRTUALLY_FRAME" val="{&quot;height&quot;:400.58755905511816,&quot;left&quot;:416.72377952755903,&quot;top&quot;:75.84275590551181,&quot;width&quot;:449.4293700787401}"/>
</p:tagLst>
</file>

<file path=ppt/tags/tag15.xml><?xml version="1.0" encoding="utf-8"?>
<p:tagLst xmlns:p="http://schemas.openxmlformats.org/presentationml/2006/main">
  <p:tag name="KSO_WM_DIAGRAM_VIRTUALLY_FRAME" val="{&quot;height&quot;:400.58755905511816,&quot;left&quot;:416.72377952755903,&quot;top&quot;:75.84275590551181,&quot;width&quot;:449.4293700787401}"/>
</p:tagLst>
</file>

<file path=ppt/tags/tag16.xml><?xml version="1.0" encoding="utf-8"?>
<p:tagLst xmlns:p="http://schemas.openxmlformats.org/presentationml/2006/main">
  <p:tag name="KSO_WM_DIAGRAM_VIRTUALLY_FRAME" val="{&quot;height&quot;:400.58755905511816,&quot;left&quot;:416.72377952755903,&quot;top&quot;:75.84275590551181,&quot;width&quot;:449.4293700787401}"/>
</p:tagLst>
</file>

<file path=ppt/tags/tag17.xml><?xml version="1.0" encoding="utf-8"?>
<p:tagLst xmlns:p="http://schemas.openxmlformats.org/presentationml/2006/main">
  <p:tag name="KSO_WM_DIAGRAM_VIRTUALLY_FRAME" val="{&quot;height&quot;:400.58755905511816,&quot;left&quot;:416.72377952755903,&quot;top&quot;:75.84275590551181,&quot;width&quot;:449.4293700787401}"/>
</p:tagLst>
</file>

<file path=ppt/tags/tag18.xml><?xml version="1.0" encoding="utf-8"?>
<p:tagLst xmlns:p="http://schemas.openxmlformats.org/presentationml/2006/main">
  <p:tag name="KSO_WM_DIAGRAM_VIRTUALLY_FRAME" val="{&quot;height&quot;:400.58755905511816,&quot;left&quot;:416.72377952755903,&quot;top&quot;:75.84275590551181,&quot;width&quot;:449.4293700787401}"/>
</p:tagLst>
</file>

<file path=ppt/tags/tag19.xml><?xml version="1.0" encoding="utf-8"?>
<p:tagLst xmlns:p="http://schemas.openxmlformats.org/presentationml/2006/main">
  <p:tag name="KSO_WM_DIAGRAM_VIRTUALLY_FRAME" val="{&quot;height&quot;:400.58755905511816,&quot;left&quot;:416.72377952755903,&quot;top&quot;:75.84275590551181,&quot;width&quot;:449.4293700787401}"/>
</p:tagLst>
</file>

<file path=ppt/tags/tag2.xml><?xml version="1.0" encoding="utf-8"?>
<p:tagLst xmlns:p="http://schemas.openxmlformats.org/presentationml/2006/main">
  <p:tag name="KSO_WM_DIAGRAM_VIRTUALLY_FRAME" val="{&quot;height&quot;:400.58755905511816,&quot;left&quot;:416.72377952755903,&quot;top&quot;:75.84275590551181,&quot;width&quot;:449.4293700787401}"/>
</p:tagLst>
</file>

<file path=ppt/tags/tag20.xml><?xml version="1.0" encoding="utf-8"?>
<p:tagLst xmlns:p="http://schemas.openxmlformats.org/presentationml/2006/main">
  <p:tag name="KSO_WM_DIAGRAM_VIRTUALLY_FRAME" val="{&quot;height&quot;:400.58755905511816,&quot;left&quot;:416.72377952755903,&quot;top&quot;:75.84275590551181,&quot;width&quot;:449.4293700787401}"/>
</p:tagLst>
</file>

<file path=ppt/tags/tag21.xml><?xml version="1.0" encoding="utf-8"?>
<p:tagLst xmlns:p="http://schemas.openxmlformats.org/presentationml/2006/main">
  <p:tag name="KSO_WM_DIAGRAM_VIRTUALLY_FRAME" val="{&quot;height&quot;:400.58755905511816,&quot;left&quot;:416.72377952755903,&quot;top&quot;:75.84275590551181,&quot;width&quot;:449.4293700787401}"/>
</p:tagLst>
</file>

<file path=ppt/tags/tag22.xml><?xml version="1.0" encoding="utf-8"?>
<p:tagLst xmlns:p="http://schemas.openxmlformats.org/presentationml/2006/main">
  <p:tag name="KSO_WM_DIAGRAM_VIRTUALLY_FRAME" val="{&quot;height&quot;:400.58755905511816,&quot;left&quot;:416.72377952755903,&quot;top&quot;:75.84275590551181,&quot;width&quot;:449.4293700787401}"/>
</p:tagLst>
</file>

<file path=ppt/tags/tag23.xml><?xml version="1.0" encoding="utf-8"?>
<p:tagLst xmlns:p="http://schemas.openxmlformats.org/presentationml/2006/main">
  <p:tag name="KSO_WM_DIAGRAM_VIRTUALLY_FRAME" val="{&quot;height&quot;:400.58755905511816,&quot;left&quot;:416.72377952755903,&quot;top&quot;:75.84275590551181,&quot;width&quot;:449.4293700787401}"/>
</p:tagLst>
</file>

<file path=ppt/tags/tag24.xml><?xml version="1.0" encoding="utf-8"?>
<p:tagLst xmlns:p="http://schemas.openxmlformats.org/presentationml/2006/main">
  <p:tag name="KSO_WM_DIAGRAM_VIRTUALLY_FRAME" val="{&quot;height&quot;:400.58755905511816,&quot;left&quot;:416.72377952755903,&quot;top&quot;:75.84275590551181,&quot;width&quot;:449.4293700787401}"/>
</p:tagLst>
</file>

<file path=ppt/tags/tag25.xml><?xml version="1.0" encoding="utf-8"?>
<p:tagLst xmlns:p="http://schemas.openxmlformats.org/presentationml/2006/main">
  <p:tag name="KSO_WM_DIAGRAM_VIRTUALLY_FRAME" val="{&quot;height&quot;:400.58755905511816,&quot;left&quot;:416.72377952755903,&quot;top&quot;:75.84275590551181,&quot;width&quot;:449.4293700787401}"/>
</p:tagLst>
</file>

<file path=ppt/tags/tag26.xml><?xml version="1.0" encoding="utf-8"?>
<p:tagLst xmlns:p="http://schemas.openxmlformats.org/presentationml/2006/main">
  <p:tag name="commondata" val="eyJoZGlkIjoiMDZjOWI2MTg0NGZmOGU3ZGI5OWFhMmU0MTk1ZjUzOTMifQ=="/>
</p:tagLst>
</file>

<file path=ppt/tags/tag3.xml><?xml version="1.0" encoding="utf-8"?>
<p:tagLst xmlns:p="http://schemas.openxmlformats.org/presentationml/2006/main">
  <p:tag name="KSO_WM_DIAGRAM_VIRTUALLY_FRAME" val="{&quot;height&quot;:400.58755905511816,&quot;left&quot;:416.72377952755903,&quot;top&quot;:75.84275590551181,&quot;width&quot;:449.4293700787401}"/>
</p:tagLst>
</file>

<file path=ppt/tags/tag4.xml><?xml version="1.0" encoding="utf-8"?>
<p:tagLst xmlns:p="http://schemas.openxmlformats.org/presentationml/2006/main">
  <p:tag name="KSO_WM_DIAGRAM_VIRTUALLY_FRAME" val="{&quot;height&quot;:400.58755905511816,&quot;left&quot;:416.72377952755903,&quot;top&quot;:75.84275590551181,&quot;width&quot;:449.4293700787401}"/>
</p:tagLst>
</file>

<file path=ppt/tags/tag5.xml><?xml version="1.0" encoding="utf-8"?>
<p:tagLst xmlns:p="http://schemas.openxmlformats.org/presentationml/2006/main">
  <p:tag name="KSO_WM_DIAGRAM_VIRTUALLY_FRAME" val="{&quot;height&quot;:400.58755905511816,&quot;left&quot;:416.72377952755903,&quot;top&quot;:75.84275590551181,&quot;width&quot;:449.4293700787401}"/>
</p:tagLst>
</file>

<file path=ppt/tags/tag6.xml><?xml version="1.0" encoding="utf-8"?>
<p:tagLst xmlns:p="http://schemas.openxmlformats.org/presentationml/2006/main">
  <p:tag name="KSO_WM_DIAGRAM_VIRTUALLY_FRAME" val="{&quot;height&quot;:400.58755905511816,&quot;left&quot;:416.72377952755903,&quot;top&quot;:75.84275590551181,&quot;width&quot;:449.4293700787401}"/>
</p:tagLst>
</file>

<file path=ppt/tags/tag7.xml><?xml version="1.0" encoding="utf-8"?>
<p:tagLst xmlns:p="http://schemas.openxmlformats.org/presentationml/2006/main">
  <p:tag name="KSO_WM_DIAGRAM_VIRTUALLY_FRAME" val="{&quot;height&quot;:400.58755905511816,&quot;left&quot;:416.72377952755903,&quot;top&quot;:75.84275590551181,&quot;width&quot;:449.4293700787401}"/>
</p:tagLst>
</file>

<file path=ppt/tags/tag8.xml><?xml version="1.0" encoding="utf-8"?>
<p:tagLst xmlns:p="http://schemas.openxmlformats.org/presentationml/2006/main">
  <p:tag name="KSO_WM_DIAGRAM_VIRTUALLY_FRAME" val="{&quot;height&quot;:400.58755905511816,&quot;left&quot;:416.72377952755903,&quot;top&quot;:75.84275590551181,&quot;width&quot;:449.4293700787401}"/>
</p:tagLst>
</file>

<file path=ppt/tags/tag9.xml><?xml version="1.0" encoding="utf-8"?>
<p:tagLst xmlns:p="http://schemas.openxmlformats.org/presentationml/2006/main">
  <p:tag name="KSO_WM_DIAGRAM_VIRTUALLY_FRAME" val="{&quot;height&quot;:400.58755905511816,&quot;left&quot;:416.72377952755903,&quot;top&quot;:75.84275590551181,&quot;width&quot;:449.4293700787401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1115</Words>
  <Application>WPS 演示</Application>
  <PresentationFormat>宽屏</PresentationFormat>
  <Paragraphs>263</Paragraphs>
  <Slides>17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4" baseType="lpstr">
      <vt:lpstr>Arial</vt:lpstr>
      <vt:lpstr>宋体</vt:lpstr>
      <vt:lpstr>Wingdings</vt:lpstr>
      <vt:lpstr>Sitka Text</vt:lpstr>
      <vt:lpstr>微软雅黑 Light</vt:lpstr>
      <vt:lpstr>Novecento wide Bold</vt:lpstr>
      <vt:lpstr>Segoe Print</vt:lpstr>
      <vt:lpstr>思源黑体 Medium</vt:lpstr>
      <vt:lpstr>微软雅黑</vt:lpstr>
      <vt:lpstr>Montserrat Light</vt:lpstr>
      <vt:lpstr>Wingdings</vt:lpstr>
      <vt:lpstr>等线</vt:lpstr>
      <vt:lpstr>Arial Unicode MS</vt:lpstr>
      <vt:lpstr>等线 Light</vt:lpstr>
      <vt:lpstr>Calibri</vt:lpstr>
      <vt:lpstr>黑体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邓 志聪</dc:creator>
  <cp:lastModifiedBy>三更灯火</cp:lastModifiedBy>
  <cp:revision>11</cp:revision>
  <dcterms:created xsi:type="dcterms:W3CDTF">2022-04-30T16:30:00Z</dcterms:created>
  <dcterms:modified xsi:type="dcterms:W3CDTF">2024-05-07T11:15:37Z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1C1A7FD958CD47E5BCE76F268CCC75ED_12</vt:lpwstr>
  </property>
  <property fmtid="{D5CDD505-2E9C-101B-9397-08002B2CF9AE}" pid="3" name="KSOProductBuildVer">
    <vt:lpwstr>2052-12.1.0.16729</vt:lpwstr>
  </property>
</Properties>
</file>