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7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6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1995E66-0D79-4516-999F-02E7BBB3FC76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93E7-4A45-4320-9666-F8B548B704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436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5E66-0D79-4516-999F-02E7BBB3FC76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93E7-4A45-4320-9666-F8B548B7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3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5E66-0D79-4516-999F-02E7BBB3FC76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93E7-4A45-4320-9666-F8B548B704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461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5E66-0D79-4516-999F-02E7BBB3FC76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93E7-4A45-4320-9666-F8B548B7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268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5E66-0D79-4516-999F-02E7BBB3FC76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93E7-4A45-4320-9666-F8B548B704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86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5E66-0D79-4516-999F-02E7BBB3FC76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93E7-4A45-4320-9666-F8B548B7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339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5E66-0D79-4516-999F-02E7BBB3FC76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93E7-4A45-4320-9666-F8B548B7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1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5E66-0D79-4516-999F-02E7BBB3FC76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93E7-4A45-4320-9666-F8B548B7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99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5E66-0D79-4516-999F-02E7BBB3FC76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93E7-4A45-4320-9666-F8B548B7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49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5E66-0D79-4516-999F-02E7BBB3FC76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93E7-4A45-4320-9666-F8B548B7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97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5E66-0D79-4516-999F-02E7BBB3FC76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93E7-4A45-4320-9666-F8B548B704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905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01995E66-0D79-4516-999F-02E7BBB3FC76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3FF393E7-4A45-4320-9666-F8B548B704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59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180943"/>
          </a:xfrm>
        </p:spPr>
        <p:txBody>
          <a:bodyPr>
            <a:normAutofit/>
          </a:bodyPr>
          <a:lstStyle/>
          <a:p>
            <a:r>
              <a:rPr lang="ko-KR" altLang="en-US" sz="1800" dirty="0" err="1" smtClean="0"/>
              <a:t>사인페</a:t>
            </a:r>
            <a:r>
              <a:rPr lang="ko-KR" altLang="en-US" sz="1800" dirty="0" smtClean="0"/>
              <a:t> 대비 </a:t>
            </a:r>
            <a:r>
              <a:rPr lang="ko-KR" altLang="en-US" sz="4000" dirty="0" smtClean="0"/>
              <a:t>안드로이드 파이어베이스 스터디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1461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flipH="1">
            <a:off x="794116" y="561285"/>
            <a:ext cx="484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이벤트 처리방식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핸들러와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아답터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794117" y="1151934"/>
            <a:ext cx="571777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 smtClean="0"/>
              <a:t>핸들러</a:t>
            </a:r>
            <a:r>
              <a:rPr lang="en-US" altLang="ko-KR" sz="1300" dirty="0"/>
              <a:t/>
            </a:r>
            <a:br>
              <a:rPr lang="en-US" altLang="ko-KR" sz="1300" dirty="0"/>
            </a:br>
            <a:r>
              <a:rPr lang="en-US" altLang="ko-KR" sz="1300" dirty="0"/>
              <a:t/>
            </a:r>
            <a:br>
              <a:rPr lang="en-US" altLang="ko-KR" sz="1300" dirty="0"/>
            </a:br>
            <a:r>
              <a:rPr lang="en-US" altLang="ko-KR" sz="1300" dirty="0"/>
              <a:t>Button </a:t>
            </a:r>
            <a:r>
              <a:rPr lang="en-US" altLang="ko-KR" sz="1300" dirty="0" err="1"/>
              <a:t>button</a:t>
            </a:r>
            <a:r>
              <a:rPr lang="en-US" altLang="ko-KR" sz="1300" dirty="0"/>
              <a:t> = </a:t>
            </a:r>
            <a:r>
              <a:rPr lang="en-US" altLang="ko-KR" sz="1300" dirty="0" err="1"/>
              <a:t>findViewById</a:t>
            </a:r>
            <a:r>
              <a:rPr lang="en-US" altLang="ko-KR" sz="1300" dirty="0"/>
              <a:t>(</a:t>
            </a:r>
            <a:r>
              <a:rPr lang="en-US" altLang="ko-KR" sz="1300" dirty="0" err="1"/>
              <a:t>R.id.button</a:t>
            </a:r>
            <a:r>
              <a:rPr lang="en-US" altLang="ko-KR" sz="1300" dirty="0"/>
              <a:t>);</a:t>
            </a:r>
          </a:p>
          <a:p>
            <a:endParaRPr lang="en-US" altLang="ko-KR" sz="1300" dirty="0"/>
          </a:p>
          <a:p>
            <a:r>
              <a:rPr lang="en-US" altLang="ko-KR" sz="1300" dirty="0" err="1"/>
              <a:t>button.setOnTouchListener</a:t>
            </a:r>
            <a:r>
              <a:rPr lang="en-US" altLang="ko-KR" sz="1300" dirty="0"/>
              <a:t>(new </a:t>
            </a:r>
            <a:r>
              <a:rPr lang="en-US" altLang="ko-KR" sz="1300" dirty="0" err="1"/>
              <a:t>View.OnTouchListener</a:t>
            </a:r>
            <a:r>
              <a:rPr lang="en-US" altLang="ko-KR" sz="1300" dirty="0"/>
              <a:t>() {</a:t>
            </a:r>
          </a:p>
          <a:p>
            <a:r>
              <a:rPr lang="en-US" altLang="ko-KR" sz="1300" dirty="0"/>
              <a:t>    @Override</a:t>
            </a:r>
          </a:p>
          <a:p>
            <a:r>
              <a:rPr lang="en-US" altLang="ko-KR" sz="1300" dirty="0"/>
              <a:t>    public </a:t>
            </a:r>
            <a:r>
              <a:rPr lang="en-US" altLang="ko-KR" sz="1300" dirty="0" err="1"/>
              <a:t>boolean</a:t>
            </a:r>
            <a:r>
              <a:rPr lang="en-US" altLang="ko-KR" sz="1300" dirty="0"/>
              <a:t> </a:t>
            </a:r>
            <a:r>
              <a:rPr lang="en-US" altLang="ko-KR" sz="1300" dirty="0" err="1"/>
              <a:t>onTouch</a:t>
            </a:r>
            <a:r>
              <a:rPr lang="en-US" altLang="ko-KR" sz="1300" dirty="0"/>
              <a:t>(View v, </a:t>
            </a:r>
            <a:r>
              <a:rPr lang="en-US" altLang="ko-KR" sz="1300" dirty="0" err="1"/>
              <a:t>MotionEvent</a:t>
            </a:r>
            <a:r>
              <a:rPr lang="en-US" altLang="ko-KR" sz="1300" dirty="0"/>
              <a:t> event) {</a:t>
            </a:r>
          </a:p>
          <a:p>
            <a:r>
              <a:rPr lang="en-US" altLang="ko-KR" sz="1300" dirty="0"/>
              <a:t>        // </a:t>
            </a:r>
            <a:r>
              <a:rPr lang="ko-KR" altLang="en-US" sz="1300" dirty="0"/>
              <a:t>터치 이벤트 처리 코드</a:t>
            </a:r>
          </a:p>
          <a:p>
            <a:r>
              <a:rPr lang="ko-KR" altLang="en-US" sz="1300" dirty="0"/>
              <a:t>        </a:t>
            </a:r>
            <a:r>
              <a:rPr lang="en-US" altLang="ko-KR" sz="1300" dirty="0"/>
              <a:t>// </a:t>
            </a:r>
            <a:r>
              <a:rPr lang="ko-KR" altLang="en-US" sz="1300" dirty="0"/>
              <a:t>예</a:t>
            </a:r>
            <a:r>
              <a:rPr lang="en-US" altLang="ko-KR" sz="1300" dirty="0"/>
              <a:t>: </a:t>
            </a:r>
            <a:r>
              <a:rPr lang="ko-KR" altLang="en-US" sz="1300" dirty="0"/>
              <a:t>버튼을 누르는 동안의 처리 작업</a:t>
            </a:r>
          </a:p>
          <a:p>
            <a:r>
              <a:rPr lang="ko-KR" altLang="en-US" sz="1300" dirty="0"/>
              <a:t>        </a:t>
            </a:r>
            <a:r>
              <a:rPr lang="en-US" altLang="ko-KR" sz="1300" dirty="0"/>
              <a:t>if (</a:t>
            </a:r>
            <a:r>
              <a:rPr lang="en-US" altLang="ko-KR" sz="1300" dirty="0" err="1"/>
              <a:t>event.getAction</a:t>
            </a:r>
            <a:r>
              <a:rPr lang="en-US" altLang="ko-KR" sz="1300" dirty="0"/>
              <a:t>() == </a:t>
            </a:r>
            <a:r>
              <a:rPr lang="en-US" altLang="ko-KR" sz="1300" dirty="0" err="1"/>
              <a:t>MotionEvent.ACTION_DOWN</a:t>
            </a:r>
            <a:r>
              <a:rPr lang="en-US" altLang="ko-KR" sz="1300" dirty="0"/>
              <a:t>) {</a:t>
            </a:r>
          </a:p>
          <a:p>
            <a:r>
              <a:rPr lang="en-US" altLang="ko-KR" sz="1300" dirty="0"/>
              <a:t>            // </a:t>
            </a:r>
            <a:r>
              <a:rPr lang="ko-KR" altLang="en-US" sz="1300" dirty="0"/>
              <a:t>버튼을 눌렀을 때의 동작 처리</a:t>
            </a:r>
          </a:p>
          <a:p>
            <a:r>
              <a:rPr lang="ko-KR" altLang="en-US" sz="1300" dirty="0"/>
              <a:t>            </a:t>
            </a:r>
            <a:r>
              <a:rPr lang="en-US" altLang="ko-KR" sz="1300" dirty="0" err="1"/>
              <a:t>Toast.makeText</a:t>
            </a:r>
            <a:r>
              <a:rPr lang="en-US" altLang="ko-KR" sz="1300" dirty="0"/>
              <a:t>(</a:t>
            </a:r>
            <a:r>
              <a:rPr lang="en-US" altLang="ko-KR" sz="1300" dirty="0" err="1"/>
              <a:t>getApplicationContext</a:t>
            </a:r>
            <a:r>
              <a:rPr lang="en-US" altLang="ko-KR" sz="1300" dirty="0"/>
              <a:t>(), "</a:t>
            </a:r>
            <a:r>
              <a:rPr lang="ko-KR" altLang="en-US" sz="1300" dirty="0"/>
              <a:t>버튼을 누르고 있습니다</a:t>
            </a:r>
            <a:r>
              <a:rPr lang="en-US" altLang="ko-KR" sz="1300" dirty="0"/>
              <a:t>.", </a:t>
            </a:r>
            <a:r>
              <a:rPr lang="en-US" altLang="ko-KR" sz="1300" dirty="0" err="1"/>
              <a:t>Toast.LENGTH_SHORT</a:t>
            </a:r>
            <a:r>
              <a:rPr lang="en-US" altLang="ko-KR" sz="1300" dirty="0"/>
              <a:t>).show();</a:t>
            </a:r>
          </a:p>
          <a:p>
            <a:r>
              <a:rPr lang="en-US" altLang="ko-KR" sz="1300" dirty="0"/>
              <a:t>        } else if (</a:t>
            </a:r>
            <a:r>
              <a:rPr lang="en-US" altLang="ko-KR" sz="1300" dirty="0" err="1"/>
              <a:t>event.getAction</a:t>
            </a:r>
            <a:r>
              <a:rPr lang="en-US" altLang="ko-KR" sz="1300" dirty="0"/>
              <a:t>() == </a:t>
            </a:r>
            <a:r>
              <a:rPr lang="en-US" altLang="ko-KR" sz="1300" dirty="0" err="1"/>
              <a:t>MotionEvent.ACTION_UP</a:t>
            </a:r>
            <a:r>
              <a:rPr lang="en-US" altLang="ko-KR" sz="1300" dirty="0"/>
              <a:t>) {</a:t>
            </a:r>
          </a:p>
          <a:p>
            <a:r>
              <a:rPr lang="en-US" altLang="ko-KR" sz="1300" dirty="0"/>
              <a:t>            // </a:t>
            </a:r>
            <a:r>
              <a:rPr lang="ko-KR" altLang="en-US" sz="1300" dirty="0"/>
              <a:t>버튼에서 손을 뗐을 때의 동작 처리</a:t>
            </a:r>
          </a:p>
          <a:p>
            <a:r>
              <a:rPr lang="ko-KR" altLang="en-US" sz="1300" dirty="0"/>
              <a:t>            </a:t>
            </a:r>
            <a:r>
              <a:rPr lang="en-US" altLang="ko-KR" sz="1300" dirty="0" err="1"/>
              <a:t>Toast.makeText</a:t>
            </a:r>
            <a:r>
              <a:rPr lang="en-US" altLang="ko-KR" sz="1300" dirty="0"/>
              <a:t>(</a:t>
            </a:r>
            <a:r>
              <a:rPr lang="en-US" altLang="ko-KR" sz="1300" dirty="0" err="1"/>
              <a:t>getApplicationContext</a:t>
            </a:r>
            <a:r>
              <a:rPr lang="en-US" altLang="ko-KR" sz="1300" dirty="0"/>
              <a:t>(), "</a:t>
            </a:r>
            <a:r>
              <a:rPr lang="ko-KR" altLang="en-US" sz="1300" dirty="0"/>
              <a:t>버튼을 뗐습니다</a:t>
            </a:r>
            <a:r>
              <a:rPr lang="en-US" altLang="ko-KR" sz="1300" dirty="0"/>
              <a:t>.", </a:t>
            </a:r>
            <a:r>
              <a:rPr lang="en-US" altLang="ko-KR" sz="1300" dirty="0" err="1"/>
              <a:t>Toast.LENGTH_SHORT</a:t>
            </a:r>
            <a:r>
              <a:rPr lang="en-US" altLang="ko-KR" sz="1300" dirty="0"/>
              <a:t>).show();</a:t>
            </a:r>
          </a:p>
          <a:p>
            <a:r>
              <a:rPr lang="en-US" altLang="ko-KR" sz="1300" dirty="0"/>
              <a:t>        }</a:t>
            </a:r>
          </a:p>
          <a:p>
            <a:r>
              <a:rPr lang="en-US" altLang="ko-KR" sz="1300" dirty="0"/>
              <a:t>        return false;</a:t>
            </a:r>
          </a:p>
          <a:p>
            <a:r>
              <a:rPr lang="en-US" altLang="ko-KR" sz="1300" dirty="0"/>
              <a:t>    }</a:t>
            </a:r>
          </a:p>
          <a:p>
            <a:r>
              <a:rPr lang="en-US" altLang="ko-KR" sz="1300" dirty="0"/>
              <a:t>});</a:t>
            </a:r>
          </a:p>
          <a:p>
            <a:endParaRPr lang="en-US" altLang="ko-KR" sz="1300" dirty="0" smtClean="0"/>
          </a:p>
        </p:txBody>
      </p:sp>
      <p:sp>
        <p:nvSpPr>
          <p:cNvPr id="6" name="TextBox 5"/>
          <p:cNvSpPr txBox="1"/>
          <p:nvPr/>
        </p:nvSpPr>
        <p:spPr>
          <a:xfrm flipH="1">
            <a:off x="5979990" y="930617"/>
            <a:ext cx="5717778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 smtClean="0"/>
              <a:t>아답터</a:t>
            </a:r>
            <a:r>
              <a:rPr lang="en-US" altLang="ko-KR" sz="1300" dirty="0"/>
              <a:t/>
            </a:r>
            <a:br>
              <a:rPr lang="en-US" altLang="ko-KR" sz="1300" dirty="0"/>
            </a:br>
            <a:r>
              <a:rPr lang="en-US" altLang="ko-KR" sz="1300" dirty="0"/>
              <a:t/>
            </a:r>
            <a:br>
              <a:rPr lang="en-US" altLang="ko-KR" sz="1300" dirty="0"/>
            </a:br>
            <a:r>
              <a:rPr lang="en-US" altLang="ko-KR" sz="1300" dirty="0"/>
              <a:t>class </a:t>
            </a:r>
            <a:r>
              <a:rPr lang="en-US" altLang="ko-KR" sz="1300" dirty="0" err="1"/>
              <a:t>ButtonTouchAdapter</a:t>
            </a:r>
            <a:r>
              <a:rPr lang="en-US" altLang="ko-KR" sz="1300" dirty="0"/>
              <a:t> implements </a:t>
            </a:r>
            <a:r>
              <a:rPr lang="en-US" altLang="ko-KR" sz="1300" dirty="0" err="1"/>
              <a:t>View.OnTouchListener</a:t>
            </a:r>
            <a:r>
              <a:rPr lang="en-US" altLang="ko-KR" sz="1300" dirty="0"/>
              <a:t> {</a:t>
            </a:r>
          </a:p>
          <a:p>
            <a:r>
              <a:rPr lang="en-US" altLang="ko-KR" sz="1300" dirty="0"/>
              <a:t>    @Override</a:t>
            </a:r>
          </a:p>
          <a:p>
            <a:r>
              <a:rPr lang="en-US" altLang="ko-KR" sz="1300" dirty="0"/>
              <a:t>    public </a:t>
            </a:r>
            <a:r>
              <a:rPr lang="en-US" altLang="ko-KR" sz="1300" dirty="0" err="1"/>
              <a:t>boolean</a:t>
            </a:r>
            <a:r>
              <a:rPr lang="en-US" altLang="ko-KR" sz="1300" dirty="0"/>
              <a:t> </a:t>
            </a:r>
            <a:r>
              <a:rPr lang="en-US" altLang="ko-KR" sz="1300" dirty="0" err="1"/>
              <a:t>onTouch</a:t>
            </a:r>
            <a:r>
              <a:rPr lang="en-US" altLang="ko-KR" sz="1300" dirty="0"/>
              <a:t>(View v, </a:t>
            </a:r>
            <a:r>
              <a:rPr lang="en-US" altLang="ko-KR" sz="1300" dirty="0" err="1"/>
              <a:t>MotionEvent</a:t>
            </a:r>
            <a:r>
              <a:rPr lang="en-US" altLang="ko-KR" sz="1300" dirty="0"/>
              <a:t> event) {</a:t>
            </a:r>
          </a:p>
          <a:p>
            <a:r>
              <a:rPr lang="en-US" altLang="ko-KR" sz="1300" dirty="0"/>
              <a:t>        if (</a:t>
            </a:r>
            <a:r>
              <a:rPr lang="en-US" altLang="ko-KR" sz="1300" dirty="0" err="1"/>
              <a:t>event.getAction</a:t>
            </a:r>
            <a:r>
              <a:rPr lang="en-US" altLang="ko-KR" sz="1300" dirty="0"/>
              <a:t>() == </a:t>
            </a:r>
            <a:r>
              <a:rPr lang="en-US" altLang="ko-KR" sz="1300" dirty="0" err="1"/>
              <a:t>MotionEvent.ACTION_DOWN</a:t>
            </a:r>
            <a:r>
              <a:rPr lang="en-US" altLang="ko-KR" sz="1300" dirty="0"/>
              <a:t>) {</a:t>
            </a:r>
          </a:p>
          <a:p>
            <a:r>
              <a:rPr lang="en-US" altLang="ko-KR" sz="1300" dirty="0"/>
              <a:t>            // </a:t>
            </a:r>
            <a:r>
              <a:rPr lang="ko-KR" altLang="en-US" sz="1300" dirty="0"/>
              <a:t>버튼을 눌렀을 때의 동작 처리</a:t>
            </a:r>
          </a:p>
          <a:p>
            <a:r>
              <a:rPr lang="ko-KR" altLang="en-US" sz="1300" dirty="0"/>
              <a:t>            </a:t>
            </a:r>
            <a:r>
              <a:rPr lang="en-US" altLang="ko-KR" sz="1300" dirty="0" err="1"/>
              <a:t>Toast.makeText</a:t>
            </a:r>
            <a:r>
              <a:rPr lang="en-US" altLang="ko-KR" sz="1300" dirty="0"/>
              <a:t>(</a:t>
            </a:r>
            <a:r>
              <a:rPr lang="en-US" altLang="ko-KR" sz="1300" dirty="0" err="1"/>
              <a:t>getApplicationContext</a:t>
            </a:r>
            <a:r>
              <a:rPr lang="en-US" altLang="ko-KR" sz="1300" dirty="0"/>
              <a:t>(), "</a:t>
            </a:r>
            <a:r>
              <a:rPr lang="ko-KR" altLang="en-US" sz="1300" dirty="0"/>
              <a:t>버튼을 누르고 있습니다</a:t>
            </a:r>
            <a:r>
              <a:rPr lang="en-US" altLang="ko-KR" sz="1300" dirty="0"/>
              <a:t>.", </a:t>
            </a:r>
            <a:r>
              <a:rPr lang="en-US" altLang="ko-KR" sz="1300" dirty="0" err="1"/>
              <a:t>Toast.LENGTH_SHORT</a:t>
            </a:r>
            <a:r>
              <a:rPr lang="en-US" altLang="ko-KR" sz="1300" dirty="0"/>
              <a:t>).show();</a:t>
            </a:r>
          </a:p>
          <a:p>
            <a:r>
              <a:rPr lang="en-US" altLang="ko-KR" sz="1300" dirty="0"/>
              <a:t>        } else if (</a:t>
            </a:r>
            <a:r>
              <a:rPr lang="en-US" altLang="ko-KR" sz="1300" dirty="0" err="1"/>
              <a:t>event.getAction</a:t>
            </a:r>
            <a:r>
              <a:rPr lang="en-US" altLang="ko-KR" sz="1300" dirty="0"/>
              <a:t>() == </a:t>
            </a:r>
            <a:r>
              <a:rPr lang="en-US" altLang="ko-KR" sz="1300" dirty="0" err="1"/>
              <a:t>MotionEvent.ACTION_UP</a:t>
            </a:r>
            <a:r>
              <a:rPr lang="en-US" altLang="ko-KR" sz="1300" dirty="0"/>
              <a:t>) {</a:t>
            </a:r>
          </a:p>
          <a:p>
            <a:r>
              <a:rPr lang="en-US" altLang="ko-KR" sz="1300" dirty="0"/>
              <a:t>            // </a:t>
            </a:r>
            <a:r>
              <a:rPr lang="ko-KR" altLang="en-US" sz="1300" dirty="0"/>
              <a:t>버튼에서 손을 뗐을 때의 동작 처리</a:t>
            </a:r>
          </a:p>
          <a:p>
            <a:r>
              <a:rPr lang="ko-KR" altLang="en-US" sz="1300" dirty="0"/>
              <a:t>            </a:t>
            </a:r>
            <a:r>
              <a:rPr lang="en-US" altLang="ko-KR" sz="1300" dirty="0" err="1"/>
              <a:t>Toast.makeText</a:t>
            </a:r>
            <a:r>
              <a:rPr lang="en-US" altLang="ko-KR" sz="1300" dirty="0"/>
              <a:t>(</a:t>
            </a:r>
            <a:r>
              <a:rPr lang="en-US" altLang="ko-KR" sz="1300" dirty="0" err="1"/>
              <a:t>getApplicationContext</a:t>
            </a:r>
            <a:r>
              <a:rPr lang="en-US" altLang="ko-KR" sz="1300" dirty="0"/>
              <a:t>(), "</a:t>
            </a:r>
            <a:r>
              <a:rPr lang="ko-KR" altLang="en-US" sz="1300" dirty="0"/>
              <a:t>버튼을 뗐습니다</a:t>
            </a:r>
            <a:r>
              <a:rPr lang="en-US" altLang="ko-KR" sz="1300" dirty="0"/>
              <a:t>.", </a:t>
            </a:r>
            <a:r>
              <a:rPr lang="en-US" altLang="ko-KR" sz="1300" dirty="0" err="1"/>
              <a:t>Toast.LENGTH_SHORT</a:t>
            </a:r>
            <a:r>
              <a:rPr lang="en-US" altLang="ko-KR" sz="1300" dirty="0"/>
              <a:t>).show();</a:t>
            </a:r>
          </a:p>
          <a:p>
            <a:r>
              <a:rPr lang="en-US" altLang="ko-KR" sz="1300" dirty="0"/>
              <a:t>        }</a:t>
            </a:r>
          </a:p>
          <a:p>
            <a:r>
              <a:rPr lang="en-US" altLang="ko-KR" sz="1300" dirty="0"/>
              <a:t>        return false;</a:t>
            </a:r>
          </a:p>
          <a:p>
            <a:r>
              <a:rPr lang="en-US" altLang="ko-KR" sz="1300" dirty="0"/>
              <a:t>    }</a:t>
            </a:r>
          </a:p>
          <a:p>
            <a:r>
              <a:rPr lang="en-US" altLang="ko-KR" sz="1300" dirty="0"/>
              <a:t>}</a:t>
            </a:r>
          </a:p>
          <a:p>
            <a:endParaRPr lang="en-US" altLang="ko-KR" sz="1300" dirty="0"/>
          </a:p>
          <a:p>
            <a:r>
              <a:rPr lang="en-US" altLang="ko-KR" sz="1300" dirty="0"/>
              <a:t>Button </a:t>
            </a:r>
            <a:r>
              <a:rPr lang="en-US" altLang="ko-KR" sz="1300" dirty="0" err="1"/>
              <a:t>button</a:t>
            </a:r>
            <a:r>
              <a:rPr lang="en-US" altLang="ko-KR" sz="1300" dirty="0"/>
              <a:t> = </a:t>
            </a:r>
            <a:r>
              <a:rPr lang="en-US" altLang="ko-KR" sz="1300" dirty="0" err="1"/>
              <a:t>findViewById</a:t>
            </a:r>
            <a:r>
              <a:rPr lang="en-US" altLang="ko-KR" sz="1300" dirty="0"/>
              <a:t>(</a:t>
            </a:r>
            <a:r>
              <a:rPr lang="en-US" altLang="ko-KR" sz="1300" dirty="0" err="1"/>
              <a:t>R.id.button</a:t>
            </a:r>
            <a:r>
              <a:rPr lang="en-US" altLang="ko-KR" sz="1300" dirty="0"/>
              <a:t>);</a:t>
            </a:r>
          </a:p>
          <a:p>
            <a:r>
              <a:rPr lang="en-US" altLang="ko-KR" sz="1300" dirty="0" err="1"/>
              <a:t>button.setOnTouchListener</a:t>
            </a:r>
            <a:r>
              <a:rPr lang="en-US" altLang="ko-KR" sz="1300" dirty="0"/>
              <a:t>(new </a:t>
            </a:r>
            <a:r>
              <a:rPr lang="en-US" altLang="ko-KR" sz="1300" dirty="0" err="1"/>
              <a:t>ButtonTouchAdapter</a:t>
            </a:r>
            <a:r>
              <a:rPr lang="en-US" altLang="ko-KR" sz="1300" dirty="0"/>
              <a:t>());</a:t>
            </a:r>
          </a:p>
          <a:p>
            <a:endParaRPr lang="en-US" altLang="ko-KR" sz="13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608111" y="5497457"/>
            <a:ext cx="94532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핸들러는</a:t>
            </a:r>
            <a:r>
              <a:rPr lang="ko-KR" altLang="en-US" dirty="0" smtClean="0"/>
              <a:t> 각 이벤트가 </a:t>
            </a:r>
            <a:r>
              <a:rPr lang="ko-KR" altLang="en-US" dirty="0" err="1" smtClean="0"/>
              <a:t>발생할때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리스너를</a:t>
            </a:r>
            <a:r>
              <a:rPr lang="ko-KR" altLang="en-US" dirty="0" smtClean="0"/>
              <a:t> 호출하는 방식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아답터는</a:t>
            </a:r>
            <a:r>
              <a:rPr lang="ko-KR" altLang="en-US" dirty="0" smtClean="0"/>
              <a:t> 여러 이벤트를 처리하기 위해 각 </a:t>
            </a:r>
            <a:r>
              <a:rPr lang="ko-KR" altLang="en-US" dirty="0" err="1" smtClean="0"/>
              <a:t>리스너들과</a:t>
            </a:r>
            <a:r>
              <a:rPr lang="ko-KR" altLang="en-US" dirty="0" smtClean="0"/>
              <a:t> 함수 들을 묶어 클래스를 정의하는 방식</a:t>
            </a:r>
            <a:endParaRPr lang="en-US" altLang="ko-KR" dirty="0" smtClean="0"/>
          </a:p>
          <a:p>
            <a:r>
              <a:rPr lang="ko-KR" altLang="en-US" dirty="0" smtClean="0"/>
              <a:t>대부분 이벤트 처리가 필요한 것들은 어댑터가 구현되어 있음 상속 받아서 필요한 부분만 </a:t>
            </a:r>
            <a:r>
              <a:rPr lang="ko-KR" altLang="en-US" dirty="0" err="1" smtClean="0"/>
              <a:t>오버라이드하여</a:t>
            </a:r>
            <a:r>
              <a:rPr lang="ko-KR" altLang="en-US" dirty="0" smtClean="0"/>
              <a:t> 구현하면 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242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flipH="1">
            <a:off x="794117" y="561285"/>
            <a:ext cx="189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리싸이클러뷰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794116" y="995697"/>
            <a:ext cx="1093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리싸이클러뷰란</a:t>
            </a:r>
            <a:r>
              <a:rPr lang="en-US" altLang="ko-KR" dirty="0" smtClean="0"/>
              <a:t>?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안드로이드에서 리스트 형태의 데이터를 표시하기 위한 고급 </a:t>
            </a:r>
            <a:r>
              <a:rPr lang="ko-KR" altLang="en-US" dirty="0" smtClean="0"/>
              <a:t>위젯으로 대량의 데이터 처리와 유연한 레이아웃 배치를 제공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94116" y="1502183"/>
            <a:ext cx="97877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>
                <a:solidFill>
                  <a:srgbClr val="374151"/>
                </a:solidFill>
                <a:latin typeface="Söhne"/>
              </a:rPr>
              <a:t>리사이클러뷰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(</a:t>
            </a:r>
            <a:r>
              <a:rPr lang="en-US" altLang="ko-KR" dirty="0" err="1">
                <a:solidFill>
                  <a:srgbClr val="374151"/>
                </a:solidFill>
                <a:latin typeface="Söhne"/>
              </a:rPr>
              <a:t>RecyclerView</a:t>
            </a:r>
            <a:r>
              <a:rPr lang="en-US" altLang="ko-KR" dirty="0" smtClean="0">
                <a:solidFill>
                  <a:srgbClr val="374151"/>
                </a:solidFill>
                <a:latin typeface="Söhne"/>
              </a:rPr>
              <a:t>) : </a:t>
            </a:r>
            <a:r>
              <a:rPr lang="ko-KR" altLang="en-US" dirty="0" smtClean="0">
                <a:solidFill>
                  <a:srgbClr val="374151"/>
                </a:solidFill>
                <a:latin typeface="Söhne"/>
              </a:rPr>
              <a:t>목록 형태의 뷰 컨테이너</a:t>
            </a:r>
            <a:endParaRPr lang="en-US" altLang="ko-KR" dirty="0" smtClean="0">
              <a:solidFill>
                <a:srgbClr val="374151"/>
              </a:solidFill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ko-KR" altLang="en-US" dirty="0" smtClean="0">
                <a:solidFill>
                  <a:srgbClr val="374151"/>
                </a:solidFill>
                <a:latin typeface="Söhne"/>
              </a:rPr>
              <a:t>레이아웃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매니저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(</a:t>
            </a:r>
            <a:r>
              <a:rPr lang="en-US" altLang="ko-KR" dirty="0" err="1" smtClean="0">
                <a:solidFill>
                  <a:srgbClr val="374151"/>
                </a:solidFill>
                <a:latin typeface="Söhne"/>
              </a:rPr>
              <a:t>LayoutManager</a:t>
            </a:r>
            <a:r>
              <a:rPr lang="en-US" altLang="ko-KR" dirty="0" smtClean="0">
                <a:solidFill>
                  <a:srgbClr val="374151"/>
                </a:solidFill>
                <a:latin typeface="Söhne"/>
              </a:rPr>
              <a:t>) : </a:t>
            </a:r>
            <a:r>
              <a:rPr lang="ko-KR" altLang="en-US" dirty="0" err="1" smtClean="0">
                <a:solidFill>
                  <a:srgbClr val="374151"/>
                </a:solidFill>
                <a:latin typeface="Söhne"/>
              </a:rPr>
              <a:t>리싸이클러뷰와</a:t>
            </a:r>
            <a:r>
              <a:rPr lang="ko-KR" altLang="en-US" dirty="0" smtClean="0">
                <a:solidFill>
                  <a:srgbClr val="374151"/>
                </a:solidFill>
                <a:latin typeface="Söhne"/>
              </a:rPr>
              <a:t> 어댑터 연결</a:t>
            </a:r>
            <a:endParaRPr lang="en-US" altLang="ko-KR" dirty="0" smtClean="0">
              <a:solidFill>
                <a:srgbClr val="374151"/>
              </a:solidFill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ko-KR" altLang="en-US" dirty="0" smtClean="0">
                <a:solidFill>
                  <a:srgbClr val="374151"/>
                </a:solidFill>
                <a:latin typeface="Söhne"/>
              </a:rPr>
              <a:t>어댑터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(Adapter</a:t>
            </a:r>
            <a:r>
              <a:rPr lang="en-US" altLang="ko-KR" dirty="0" smtClean="0">
                <a:solidFill>
                  <a:srgbClr val="374151"/>
                </a:solidFill>
                <a:latin typeface="Söhne"/>
              </a:rPr>
              <a:t>) : </a:t>
            </a:r>
            <a:r>
              <a:rPr lang="ko-KR" altLang="en-US" dirty="0" err="1" smtClean="0">
                <a:solidFill>
                  <a:srgbClr val="374151"/>
                </a:solidFill>
                <a:latin typeface="Söhne"/>
              </a:rPr>
              <a:t>리싸이클러뷰</a:t>
            </a:r>
            <a:r>
              <a:rPr lang="ko-KR" altLang="en-US" dirty="0" smtClean="0">
                <a:solidFill>
                  <a:srgbClr val="374151"/>
                </a:solidFill>
                <a:latin typeface="Söhne"/>
              </a:rPr>
              <a:t> 내의 이벤트 처리 및 데이터 관리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72364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flipH="1">
            <a:off x="794116" y="561285"/>
            <a:ext cx="625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파이어베이스 생성 및 연동과 공식 문서 보는 법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915760" y="1045098"/>
            <a:ext cx="106125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파이어베이스 생성 </a:t>
            </a:r>
            <a:endParaRPr lang="en-US" altLang="ko-KR" dirty="0"/>
          </a:p>
          <a:p>
            <a:r>
              <a:rPr lang="ko-KR" altLang="en-US" dirty="0" smtClean="0"/>
              <a:t>앱 등록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build.gradle</a:t>
            </a:r>
            <a:r>
              <a:rPr lang="en-US" altLang="ko-KR" dirty="0" smtClean="0"/>
              <a:t>(app) -&gt; namespace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r>
              <a:rPr lang="en-US" altLang="ko-KR" dirty="0" smtClean="0"/>
              <a:t>SHA-1 -&gt; </a:t>
            </a:r>
            <a:r>
              <a:rPr lang="en-US" altLang="ko-KR" dirty="0" err="1" smtClean="0"/>
              <a:t>gradle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코끼리 버튼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gradle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signingReport</a:t>
            </a:r>
            <a:r>
              <a:rPr lang="en-US" altLang="ko-KR" dirty="0" smtClean="0"/>
              <a:t> </a:t>
            </a:r>
            <a:r>
              <a:rPr lang="ko-KR" altLang="en-US" dirty="0" smtClean="0"/>
              <a:t>혹은 </a:t>
            </a:r>
            <a:r>
              <a:rPr lang="en-US" altLang="ko-KR" dirty="0" err="1" smtClean="0"/>
              <a:t>gradlew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signingReport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cntl</a:t>
            </a:r>
            <a:r>
              <a:rPr lang="en-US" altLang="ko-KR" dirty="0" smtClean="0"/>
              <a:t> + enter</a:t>
            </a:r>
          </a:p>
          <a:p>
            <a:r>
              <a:rPr lang="ko-KR" altLang="en-US" dirty="0" smtClean="0"/>
              <a:t>이후 하라는 대로 하기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등록이 완료되면 좌측 빌드에서 사용하고 싶은 기능 선택 우측 상단에 문서</a:t>
            </a:r>
            <a:r>
              <a:rPr lang="en-US" altLang="ko-KR" dirty="0" smtClean="0"/>
              <a:t>!!! </a:t>
            </a:r>
            <a:r>
              <a:rPr lang="ko-KR" altLang="en-US" dirty="0" smtClean="0"/>
              <a:t>사용법 매우 </a:t>
            </a:r>
            <a:r>
              <a:rPr lang="ko-KR" altLang="en-US" dirty="0" err="1" smtClean="0"/>
              <a:t>자세하니</a:t>
            </a:r>
            <a:r>
              <a:rPr lang="ko-KR" altLang="en-US" dirty="0" smtClean="0"/>
              <a:t> 이상한 블로그 말고 문서 보세요</a:t>
            </a:r>
            <a:r>
              <a:rPr lang="en-US" altLang="ko-KR" dirty="0" smtClean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24243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flipH="1">
            <a:off x="794116" y="561285"/>
            <a:ext cx="625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파이어베이스 인증 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회원 관리 기능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794113" y="930617"/>
            <a:ext cx="102897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빌드</a:t>
            </a:r>
            <a:r>
              <a:rPr lang="en-US" altLang="ko-KR" dirty="0" smtClean="0"/>
              <a:t>-&gt; Authentication -&gt; </a:t>
            </a:r>
            <a:r>
              <a:rPr lang="ko-KR" altLang="en-US" dirty="0" smtClean="0"/>
              <a:t>시작하기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문서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빌드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인증 </a:t>
            </a:r>
            <a:r>
              <a:rPr lang="en-US" altLang="ko-KR" dirty="0" smtClean="0"/>
              <a:t>-&gt; android -&gt; </a:t>
            </a:r>
            <a:r>
              <a:rPr lang="ko-KR" altLang="en-US" dirty="0" smtClean="0"/>
              <a:t>진행하고 싶은 로그인 방식 </a:t>
            </a:r>
            <a:r>
              <a:rPr lang="en-US" altLang="ko-KR" dirty="0" smtClean="0"/>
              <a:t>(</a:t>
            </a:r>
            <a:r>
              <a:rPr lang="ko-KR" altLang="en-US" dirty="0" smtClean="0"/>
              <a:t>비밀번호 방식이 가장 기본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문서는 반드시 꼼꼼히 읽어보고 </a:t>
            </a:r>
            <a:r>
              <a:rPr lang="ko-KR" altLang="en-US" dirty="0" err="1" smtClean="0"/>
              <a:t>따라할것</a:t>
            </a:r>
            <a:r>
              <a:rPr lang="en-US" altLang="ko-KR" dirty="0" smtClean="0"/>
              <a:t>!~ </a:t>
            </a:r>
          </a:p>
          <a:p>
            <a:endParaRPr lang="en-US" altLang="ko-KR" dirty="0"/>
          </a:p>
          <a:p>
            <a:r>
              <a:rPr lang="en-US" altLang="ko-KR" dirty="0" smtClean="0"/>
              <a:t>Templates </a:t>
            </a:r>
            <a:r>
              <a:rPr lang="ko-KR" altLang="en-US" dirty="0" smtClean="0"/>
              <a:t>들어가면 비밀번호 재설정 혹은 이메일 인증 등에 사용되는 정보도 있음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263" y="2767637"/>
            <a:ext cx="6963747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2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flipH="1">
            <a:off x="794116" y="561285"/>
            <a:ext cx="625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파이어스토어의 입출력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794116" y="930617"/>
            <a:ext cx="92471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파이어스토어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데이터베이스 만들기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테스트 모드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          -&gt; </a:t>
            </a:r>
            <a:r>
              <a:rPr lang="ko-KR" altLang="en-US" dirty="0" smtClean="0"/>
              <a:t>프로덕션 모드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규칙 </a:t>
            </a:r>
            <a:r>
              <a:rPr lang="en-US" altLang="ko-KR" dirty="0" smtClean="0"/>
              <a:t>-&gt; read, write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로 변경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문서 시작하기부터 다 읽어보기</a:t>
            </a:r>
            <a:r>
              <a:rPr lang="en-US" altLang="ko-KR" dirty="0" smtClean="0"/>
              <a:t>! </a:t>
            </a:r>
            <a:r>
              <a:rPr lang="ko-KR" altLang="en-US" dirty="0" smtClean="0"/>
              <a:t>이거 </a:t>
            </a:r>
            <a:r>
              <a:rPr lang="ko-KR" altLang="en-US" dirty="0" err="1" smtClean="0"/>
              <a:t>어케</a:t>
            </a:r>
            <a:r>
              <a:rPr lang="ko-KR" altLang="en-US" dirty="0" smtClean="0"/>
              <a:t> 저장함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어케</a:t>
            </a:r>
            <a:r>
              <a:rPr lang="ko-KR" altLang="en-US" dirty="0" smtClean="0"/>
              <a:t> 불러옴</a:t>
            </a:r>
            <a:r>
              <a:rPr lang="en-US" altLang="ko-KR" dirty="0" smtClean="0"/>
              <a:t>? </a:t>
            </a:r>
            <a:r>
              <a:rPr lang="ko-KR" altLang="en-US" dirty="0" smtClean="0"/>
              <a:t>삭제는 어떻게</a:t>
            </a:r>
            <a:r>
              <a:rPr lang="en-US" altLang="ko-KR" dirty="0" smtClean="0"/>
              <a:t>? </a:t>
            </a:r>
            <a:r>
              <a:rPr lang="ko-KR" altLang="en-US" dirty="0" smtClean="0"/>
              <a:t>블로그 </a:t>
            </a:r>
            <a:r>
              <a:rPr lang="ko-KR" altLang="en-US" dirty="0" err="1" smtClean="0"/>
              <a:t>찾는거보다</a:t>
            </a:r>
            <a:r>
              <a:rPr lang="ko-KR" altLang="en-US" dirty="0" smtClean="0"/>
              <a:t> 공식 문서 찾는게 더 빠름</a:t>
            </a:r>
            <a:r>
              <a:rPr lang="en-US" altLang="ko-KR" dirty="0" smtClean="0"/>
              <a:t>!!!</a:t>
            </a:r>
          </a:p>
          <a:p>
            <a:endParaRPr lang="en-US" altLang="ko-KR" dirty="0"/>
          </a:p>
          <a:p>
            <a:r>
              <a:rPr lang="ko-KR" altLang="en-US" dirty="0"/>
              <a:t>파이어스토어를 </a:t>
            </a:r>
            <a:r>
              <a:rPr lang="ko-KR" altLang="en-US" dirty="0" err="1"/>
              <a:t>사용할때는</a:t>
            </a:r>
            <a:r>
              <a:rPr lang="ko-KR" altLang="en-US" dirty="0"/>
              <a:t> </a:t>
            </a:r>
            <a:r>
              <a:rPr lang="en-US" altLang="ko-KR" dirty="0"/>
              <a:t>collection</a:t>
            </a:r>
            <a:r>
              <a:rPr lang="ko-KR" altLang="en-US" dirty="0"/>
              <a:t>과 </a:t>
            </a:r>
            <a:r>
              <a:rPr lang="en-US" altLang="ko-KR" dirty="0" err="1"/>
              <a:t>documen</a:t>
            </a:r>
            <a:r>
              <a:rPr lang="ko-KR" altLang="en-US" dirty="0"/>
              <a:t>가 반복됨 </a:t>
            </a:r>
            <a:r>
              <a:rPr lang="en-US" altLang="ko-KR" dirty="0"/>
              <a:t>collection</a:t>
            </a:r>
            <a:r>
              <a:rPr lang="ko-KR" altLang="en-US" dirty="0"/>
              <a:t>에는 </a:t>
            </a:r>
            <a:r>
              <a:rPr lang="ko-KR" altLang="en-US" dirty="0" err="1"/>
              <a:t>키값만</a:t>
            </a:r>
            <a:r>
              <a:rPr lang="ko-KR" altLang="en-US" dirty="0"/>
              <a:t> 들어갈 수 있으므로 이를 잘 </a:t>
            </a:r>
            <a:r>
              <a:rPr lang="ko-KR" altLang="en-US" dirty="0" err="1"/>
              <a:t>신경써서</a:t>
            </a:r>
            <a:r>
              <a:rPr lang="ko-KR" altLang="en-US" dirty="0"/>
              <a:t> 데이터베이서 구조를 설계하고 </a:t>
            </a:r>
            <a:r>
              <a:rPr lang="ko-KR" altLang="en-US" dirty="0" err="1"/>
              <a:t>저장해야함</a:t>
            </a:r>
            <a:r>
              <a:rPr lang="en-US" altLang="ko-KR" dirty="0"/>
              <a:t>!!</a:t>
            </a:r>
          </a:p>
          <a:p>
            <a:endParaRPr lang="en-US" altLang="ko-KR" dirty="0"/>
          </a:p>
          <a:p>
            <a:r>
              <a:rPr lang="ko-KR" altLang="en-US" dirty="0"/>
              <a:t>반면 리얼타임데이터베이스는 아무렇게나 막 저장하고 가져다 쓸 수 있음 단</a:t>
            </a:r>
            <a:r>
              <a:rPr lang="en-US" altLang="ko-KR" dirty="0"/>
              <a:t>!! </a:t>
            </a:r>
            <a:r>
              <a:rPr lang="ko-KR" altLang="en-US" dirty="0"/>
              <a:t>이전 버전으로 안전성이 떨어짐</a:t>
            </a:r>
            <a:r>
              <a:rPr lang="en-US" altLang="ko-KR" dirty="0"/>
              <a:t>, </a:t>
            </a:r>
            <a:r>
              <a:rPr lang="ko-KR" altLang="en-US" dirty="0"/>
              <a:t>교수님이 </a:t>
            </a:r>
            <a:r>
              <a:rPr lang="ko-KR" altLang="en-US" dirty="0" err="1"/>
              <a:t>쓸거면</a:t>
            </a:r>
            <a:r>
              <a:rPr lang="ko-KR" altLang="en-US" dirty="0"/>
              <a:t> 쓰세요</a:t>
            </a:r>
            <a:r>
              <a:rPr lang="en-US" altLang="ko-KR" dirty="0"/>
              <a:t>~</a:t>
            </a:r>
            <a:r>
              <a:rPr lang="ko-KR" altLang="en-US" dirty="0"/>
              <a:t>하는데 대놓고 </a:t>
            </a:r>
            <a:r>
              <a:rPr lang="ko-KR" altLang="en-US" dirty="0" smtClean="0"/>
              <a:t>싫어하는 티 </a:t>
            </a:r>
            <a:r>
              <a:rPr lang="ko-KR" altLang="en-US" dirty="0"/>
              <a:t>내니까 파이어스토어로 공부하는 것을 추천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443" y="3544030"/>
            <a:ext cx="4597643" cy="32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5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flipH="1">
            <a:off x="794116" y="561285"/>
            <a:ext cx="625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안드로이드 </a:t>
            </a:r>
            <a:r>
              <a:rPr lang="ko-KR" altLang="en-US" dirty="0" err="1" smtClean="0"/>
              <a:t>브로드캐스트</a:t>
            </a:r>
            <a:r>
              <a:rPr lang="ko-KR" altLang="en-US" dirty="0" smtClean="0"/>
              <a:t> 수신자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98" y="1100760"/>
            <a:ext cx="7183764" cy="501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8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31050" y="944653"/>
            <a:ext cx="785643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일차</a:t>
            </a:r>
          </a:p>
          <a:p>
            <a:r>
              <a:rPr lang="ko-KR" altLang="en-US" dirty="0"/>
              <a:t>안드로이드 스튜디오 </a:t>
            </a:r>
            <a:r>
              <a:rPr lang="en-US" altLang="ko-KR" dirty="0"/>
              <a:t>(</a:t>
            </a:r>
            <a:r>
              <a:rPr lang="en-US" altLang="ko-KR" dirty="0" err="1"/>
              <a:t>sdk</a:t>
            </a:r>
            <a:r>
              <a:rPr lang="en-US" altLang="ko-KR" dirty="0"/>
              <a:t>, manifest, </a:t>
            </a:r>
            <a:r>
              <a:rPr lang="en-US" altLang="ko-KR" dirty="0" err="1"/>
              <a:t>gradle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*</a:t>
            </a:r>
            <a:r>
              <a:rPr lang="en-US" altLang="ko-KR" dirty="0" err="1"/>
              <a:t>sdk</a:t>
            </a:r>
            <a:r>
              <a:rPr lang="en-US" altLang="ko-KR" dirty="0"/>
              <a:t> </a:t>
            </a:r>
            <a:r>
              <a:rPr lang="ko-KR" altLang="en-US" dirty="0"/>
              <a:t>개념</a:t>
            </a:r>
          </a:p>
          <a:p>
            <a:r>
              <a:rPr lang="ko-KR" altLang="en-US" dirty="0"/>
              <a:t>레이아웃과 클래스를 </a:t>
            </a:r>
            <a:r>
              <a:rPr lang="ko-KR" altLang="en-US" dirty="0" err="1"/>
              <a:t>생성하는법</a:t>
            </a:r>
            <a:endParaRPr lang="ko-KR" altLang="en-US" dirty="0"/>
          </a:p>
          <a:p>
            <a:r>
              <a:rPr lang="ko-KR" altLang="en-US" dirty="0"/>
              <a:t>*</a:t>
            </a:r>
            <a:r>
              <a:rPr lang="en-US" altLang="ko-KR" dirty="0" err="1"/>
              <a:t>mainfest</a:t>
            </a:r>
            <a:r>
              <a:rPr lang="en-US" altLang="ko-KR" dirty="0"/>
              <a:t> : </a:t>
            </a:r>
            <a:r>
              <a:rPr lang="ko-KR" altLang="en-US" dirty="0"/>
              <a:t>어플리케이션에 정보를 담아 운영체제에 전달하는 역할 </a:t>
            </a:r>
            <a:r>
              <a:rPr lang="en-US" altLang="ko-KR" dirty="0"/>
              <a:t>(</a:t>
            </a:r>
            <a:r>
              <a:rPr lang="ko-KR" altLang="en-US" dirty="0" err="1"/>
              <a:t>어플</a:t>
            </a:r>
            <a:r>
              <a:rPr lang="ko-KR" altLang="en-US" dirty="0"/>
              <a:t> 정보</a:t>
            </a:r>
            <a:r>
              <a:rPr lang="en-US" altLang="ko-KR" dirty="0"/>
              <a:t>, </a:t>
            </a:r>
            <a:r>
              <a:rPr lang="ko-KR" altLang="en-US" dirty="0" err="1"/>
              <a:t>액티비티</a:t>
            </a:r>
            <a:r>
              <a:rPr lang="en-US" altLang="ko-KR" dirty="0"/>
              <a:t>-</a:t>
            </a:r>
            <a:r>
              <a:rPr lang="ko-KR" altLang="en-US" dirty="0" err="1"/>
              <a:t>퍼미션</a:t>
            </a:r>
            <a:r>
              <a:rPr lang="en-US" altLang="ko-KR" dirty="0"/>
              <a:t>(</a:t>
            </a:r>
            <a:r>
              <a:rPr lang="ko-KR" altLang="en-US" dirty="0" err="1"/>
              <a:t>브로드캐스트</a:t>
            </a:r>
            <a:r>
              <a:rPr lang="en-US" altLang="ko-KR" dirty="0"/>
              <a:t>)-</a:t>
            </a:r>
            <a:r>
              <a:rPr lang="ko-KR" altLang="en-US" dirty="0"/>
              <a:t>서비스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*</a:t>
            </a:r>
            <a:r>
              <a:rPr lang="en-US" altLang="ko-KR" dirty="0" err="1"/>
              <a:t>gradle</a:t>
            </a:r>
            <a:r>
              <a:rPr lang="en-US" altLang="ko-KR" dirty="0"/>
              <a:t> (project</a:t>
            </a:r>
            <a:r>
              <a:rPr lang="ko-KR" altLang="en-US" dirty="0"/>
              <a:t>단위 </a:t>
            </a:r>
            <a:r>
              <a:rPr lang="en-US" altLang="ko-KR" dirty="0"/>
              <a:t>module</a:t>
            </a:r>
            <a:r>
              <a:rPr lang="ko-KR" altLang="en-US" dirty="0"/>
              <a:t>단위 차이</a:t>
            </a:r>
            <a:r>
              <a:rPr lang="en-US" altLang="ko-KR" dirty="0"/>
              <a:t>, namespace, dependencies)</a:t>
            </a:r>
          </a:p>
          <a:p>
            <a:r>
              <a:rPr lang="en-US" altLang="ko-KR" dirty="0" err="1"/>
              <a:t>drawable</a:t>
            </a:r>
            <a:r>
              <a:rPr lang="en-US" altLang="ko-KR" dirty="0"/>
              <a:t>, values </a:t>
            </a:r>
            <a:r>
              <a:rPr lang="ko-KR" altLang="en-US" dirty="0"/>
              <a:t>폴더 설명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레이아웃과 화면 전환 </a:t>
            </a:r>
            <a:r>
              <a:rPr lang="en-US" altLang="ko-KR" dirty="0"/>
              <a:t>(Linear, Relative, constraint)</a:t>
            </a:r>
          </a:p>
          <a:p>
            <a:r>
              <a:rPr lang="en-US" altLang="ko-KR" dirty="0"/>
              <a:t>2. </a:t>
            </a:r>
            <a:r>
              <a:rPr lang="ko-KR" altLang="en-US" dirty="0" err="1"/>
              <a:t>인텐트</a:t>
            </a:r>
            <a:endParaRPr lang="ko-KR" altLang="en-US" dirty="0"/>
          </a:p>
          <a:p>
            <a:r>
              <a:rPr lang="en-US" altLang="ko-KR" dirty="0"/>
              <a:t>3. </a:t>
            </a:r>
            <a:r>
              <a:rPr lang="ko-KR" altLang="en-US" dirty="0"/>
              <a:t>기본 위젯 </a:t>
            </a:r>
            <a:r>
              <a:rPr lang="en-US" altLang="ko-KR" dirty="0"/>
              <a:t>(</a:t>
            </a:r>
            <a:r>
              <a:rPr lang="ko-KR" altLang="en-US" dirty="0"/>
              <a:t>버튼</a:t>
            </a:r>
            <a:r>
              <a:rPr lang="en-US" altLang="ko-KR" dirty="0"/>
              <a:t>, </a:t>
            </a:r>
            <a:r>
              <a:rPr lang="ko-KR" altLang="en-US" dirty="0" err="1"/>
              <a:t>텍트스뷰</a:t>
            </a:r>
            <a:r>
              <a:rPr lang="en-US" altLang="ko-KR" dirty="0"/>
              <a:t>, </a:t>
            </a:r>
            <a:r>
              <a:rPr lang="ko-KR" altLang="en-US" dirty="0" err="1"/>
              <a:t>에디트텍스트</a:t>
            </a:r>
            <a:r>
              <a:rPr lang="en-US" altLang="ko-KR" dirty="0"/>
              <a:t>, </a:t>
            </a:r>
            <a:r>
              <a:rPr lang="ko-KR" altLang="en-US" dirty="0" err="1"/>
              <a:t>이미지뷰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이벤트처리와 </a:t>
            </a:r>
            <a:r>
              <a:rPr lang="ko-KR" altLang="en-US" dirty="0" err="1"/>
              <a:t>리스너</a:t>
            </a:r>
            <a:endParaRPr lang="ko-KR" altLang="en-US" dirty="0"/>
          </a:p>
          <a:p>
            <a:r>
              <a:rPr lang="en-US" altLang="ko-KR" dirty="0"/>
              <a:t>5. </a:t>
            </a:r>
            <a:r>
              <a:rPr lang="ko-KR" altLang="en-US" dirty="0"/>
              <a:t>안드로이드 생명주기</a:t>
            </a:r>
          </a:p>
          <a:p>
            <a:endParaRPr lang="ko-KR" altLang="en-US" dirty="0"/>
          </a:p>
          <a:p>
            <a:r>
              <a:rPr lang="en-US" altLang="ko-KR" dirty="0"/>
              <a:t>2</a:t>
            </a:r>
            <a:r>
              <a:rPr lang="ko-KR" altLang="en-US" dirty="0"/>
              <a:t>일차</a:t>
            </a:r>
          </a:p>
          <a:p>
            <a:r>
              <a:rPr lang="en-US" altLang="ko-KR" dirty="0"/>
              <a:t>1. </a:t>
            </a:r>
            <a:r>
              <a:rPr lang="ko-KR" altLang="en-US" dirty="0" err="1" smtClean="0"/>
              <a:t>리싸이클러뷰를</a:t>
            </a:r>
            <a:r>
              <a:rPr lang="ko-KR" altLang="en-US" dirty="0" smtClean="0"/>
              <a:t> </a:t>
            </a:r>
            <a:r>
              <a:rPr lang="ko-KR" altLang="en-US" dirty="0"/>
              <a:t>통한 </a:t>
            </a:r>
            <a:r>
              <a:rPr lang="ko-KR" altLang="en-US" dirty="0" err="1"/>
              <a:t>핸들러</a:t>
            </a:r>
            <a:r>
              <a:rPr lang="ko-KR" altLang="en-US" dirty="0"/>
              <a:t> </a:t>
            </a:r>
            <a:r>
              <a:rPr lang="ko-KR" altLang="en-US" dirty="0" err="1"/>
              <a:t>아답터</a:t>
            </a:r>
            <a:r>
              <a:rPr lang="ko-KR" altLang="en-US" dirty="0"/>
              <a:t> </a:t>
            </a:r>
            <a:r>
              <a:rPr lang="ko-KR" altLang="en-US" dirty="0" smtClean="0"/>
              <a:t>구현</a:t>
            </a:r>
            <a:endParaRPr lang="ko-KR" altLang="en-US" dirty="0"/>
          </a:p>
          <a:p>
            <a:r>
              <a:rPr lang="en-US" altLang="ko-KR" dirty="0"/>
              <a:t>2. </a:t>
            </a:r>
            <a:r>
              <a:rPr lang="ko-KR" altLang="en-US" dirty="0"/>
              <a:t>파이어베이스 연동부터 회원 가입 및 파이어 스토어 예제</a:t>
            </a:r>
          </a:p>
          <a:p>
            <a:r>
              <a:rPr lang="en-US" altLang="ko-KR" dirty="0"/>
              <a:t>3. </a:t>
            </a:r>
            <a:r>
              <a:rPr lang="ko-KR" altLang="en-US" dirty="0" err="1"/>
              <a:t>브로드캐스트</a:t>
            </a:r>
            <a:r>
              <a:rPr lang="ko-KR" altLang="en-US" dirty="0"/>
              <a:t> 수신자</a:t>
            </a:r>
          </a:p>
        </p:txBody>
      </p:sp>
    </p:spTree>
    <p:extLst>
      <p:ext uri="{BB962C8B-B14F-4D97-AF65-F5344CB8AC3E}">
        <p14:creationId xmlns:p14="http://schemas.microsoft.com/office/powerpoint/2010/main" val="47507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207754"/>
              </p:ext>
            </p:extLst>
          </p:nvPr>
        </p:nvGraphicFramePr>
        <p:xfrm>
          <a:off x="794117" y="930617"/>
          <a:ext cx="10471637" cy="5329506"/>
        </p:xfrm>
        <a:graphic>
          <a:graphicData uri="http://schemas.openxmlformats.org/drawingml/2006/table">
            <a:tbl>
              <a:tblPr/>
              <a:tblGrid>
                <a:gridCol w="2502111">
                  <a:extLst>
                    <a:ext uri="{9D8B030D-6E8A-4147-A177-3AD203B41FA5}">
                      <a16:colId xmlns:a16="http://schemas.microsoft.com/office/drawing/2014/main" val="2283205305"/>
                    </a:ext>
                  </a:extLst>
                </a:gridCol>
                <a:gridCol w="7969526">
                  <a:extLst>
                    <a:ext uri="{9D8B030D-6E8A-4147-A177-3AD203B41FA5}">
                      <a16:colId xmlns:a16="http://schemas.microsoft.com/office/drawing/2014/main" val="3394668625"/>
                    </a:ext>
                  </a:extLst>
                </a:gridCol>
              </a:tblGrid>
              <a:tr h="3574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레이아웃 이름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211" marR="53211" marT="14711" marB="147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설명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211" marR="53211" marT="14711" marB="147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988539"/>
                  </a:ext>
                </a:extLst>
              </a:tr>
              <a:tr h="9944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제약 레이아웃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(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ConstraintLayout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)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211" marR="53211" marT="14711" marB="147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제약 조건 기반 모델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제약 조건을 사용해 화면을 구성하는 방법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안드로이드 스튜디오에서 자동으로 설정하는 디폴트 레이아웃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211" marR="53211" marT="14711" marB="147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060332"/>
                  </a:ext>
                </a:extLst>
              </a:tr>
              <a:tr h="9944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리니어 레이아웃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(LinearLayout)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211" marR="53211" marT="14711" marB="147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박스 모델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한 쪽 방향으로 차례대로 뷰를 추가하여 화면을 구성하는 방법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뷰가 차지할 수 있는 사각형 영역을 할당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211" marR="53211" marT="14711" marB="147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965694"/>
                  </a:ext>
                </a:extLst>
              </a:tr>
              <a:tr h="6759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상대 레이아웃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(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RelativeLayout)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211" marR="53211" marT="14711" marB="147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규칙 기반 모델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부모 컨테이너나 다른 뷰와의 상대적 위치로 화면을 구성하는 방법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211" marR="53211" marT="14711" marB="147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1200084"/>
                  </a:ext>
                </a:extLst>
              </a:tr>
              <a:tr h="13128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프레임 레이아웃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(FramLayout)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211" marR="53211" marT="14711" marB="147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싱글 모델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가장 상위에 있는 하나의 뷰 또는 뷰그룹만 보여주는 방법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여러 개의 뷰가 들어가면 중첩하여 쌓게 됨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가장 단순하지만 여러 개의 뷰룰 중첩한 후 각 뷰를 전환하여 보여주는 방식으로 자주 사용함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211" marR="53211" marT="14711" marB="147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079108"/>
                  </a:ext>
                </a:extLst>
              </a:tr>
              <a:tr h="9944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테이블 레이아웃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(TableLayout)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211" marR="53211" marT="14711" marB="147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격자 모델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격자 모양의 배열을 사용하여 화면을 구성하는 방법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HTML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에서 많이 사용하는 정렬 방식과 유사하지만 많이 사용하지 않음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211" marR="53211" marT="14711" marB="147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559881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952270" y="19511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 flipH="1">
            <a:off x="794117" y="561285"/>
            <a:ext cx="189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레이아웃 종류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84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794117" y="561285"/>
            <a:ext cx="189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뷰의 영역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94117" y="803304"/>
            <a:ext cx="11962546" cy="4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31799504" descr="EMB00007180832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18" y="1260504"/>
            <a:ext cx="5299034" cy="425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29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794117" y="484372"/>
            <a:ext cx="189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리니어</a:t>
            </a:r>
            <a:r>
              <a:rPr lang="ko-KR" altLang="en-US" dirty="0" smtClean="0"/>
              <a:t> 레이아웃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22946" y="1162227"/>
            <a:ext cx="4785645" cy="51787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ko-KR" altLang="en-US" dirty="0"/>
              <a:t>가로 방향으로 추가 </a:t>
            </a:r>
            <a:r>
              <a:rPr lang="en-US" altLang="ko-KR" dirty="0"/>
              <a:t>: horizontal</a:t>
            </a:r>
            <a:endParaRPr lang="ko-KR" altLang="en-US" dirty="0"/>
          </a:p>
          <a:p>
            <a:pPr fontAlgn="base"/>
            <a:r>
              <a:rPr lang="ko-KR" altLang="en-US" dirty="0"/>
              <a:t>세로 방향으로 추가 </a:t>
            </a:r>
            <a:r>
              <a:rPr lang="en-US" altLang="ko-KR" dirty="0"/>
              <a:t>: vertical</a:t>
            </a:r>
            <a:endParaRPr lang="ko-KR" altLang="en-US" dirty="0"/>
          </a:p>
          <a:p>
            <a:pPr fontAlgn="base"/>
            <a:r>
              <a:rPr lang="en-US" altLang="ko-KR" dirty="0" err="1"/>
              <a:t>layout_gravity</a:t>
            </a:r>
            <a:r>
              <a:rPr lang="en-US" altLang="ko-KR" dirty="0"/>
              <a:t> = </a:t>
            </a:r>
            <a:r>
              <a:rPr lang="ko-KR" altLang="en-US" dirty="0"/>
              <a:t>뷰 정렬</a:t>
            </a:r>
          </a:p>
          <a:p>
            <a:pPr fontAlgn="base"/>
            <a:r>
              <a:rPr lang="en-US" altLang="ko-KR" dirty="0"/>
              <a:t>gravity = </a:t>
            </a:r>
            <a:r>
              <a:rPr lang="ko-KR" altLang="en-US" dirty="0"/>
              <a:t>내용물 정렬</a:t>
            </a:r>
          </a:p>
          <a:p>
            <a:pPr fontAlgn="base"/>
            <a:r>
              <a:rPr lang="en-US" altLang="ko-KR" dirty="0" err="1"/>
              <a:t>layout_margin</a:t>
            </a:r>
            <a:r>
              <a:rPr lang="en-US" altLang="ko-KR" dirty="0"/>
              <a:t> = </a:t>
            </a:r>
            <a:r>
              <a:rPr lang="ko-KR" altLang="en-US" dirty="0"/>
              <a:t>마진 값 변경</a:t>
            </a:r>
          </a:p>
          <a:p>
            <a:pPr fontAlgn="base"/>
            <a:r>
              <a:rPr lang="en-US" altLang="ko-KR" dirty="0"/>
              <a:t>padding = </a:t>
            </a:r>
            <a:r>
              <a:rPr lang="ko-KR" altLang="en-US" dirty="0"/>
              <a:t>패딩 값 변경</a:t>
            </a:r>
          </a:p>
          <a:p>
            <a:pPr fontAlgn="base"/>
            <a:r>
              <a:rPr lang="en-US" altLang="ko-KR" dirty="0" err="1"/>
              <a:t>layout_weight</a:t>
            </a:r>
            <a:r>
              <a:rPr lang="en-US" altLang="ko-KR" dirty="0"/>
              <a:t> = </a:t>
            </a:r>
            <a:r>
              <a:rPr lang="ko-KR" altLang="en-US" dirty="0"/>
              <a:t>비율로 공간 분할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5817620" y="484372"/>
            <a:ext cx="189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릴레이티브</a:t>
            </a:r>
            <a:r>
              <a:rPr lang="ko-KR" altLang="en-US" dirty="0" smtClean="0"/>
              <a:t> 레이아웃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963540" y="1162227"/>
            <a:ext cx="4785645" cy="51787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altLang="ko-KR" dirty="0" err="1" smtClean="0"/>
              <a:t>andoid:layout_below</a:t>
            </a:r>
            <a:r>
              <a:rPr lang="en-US" altLang="ko-KR" dirty="0" smtClean="0"/>
              <a:t>="</a:t>
            </a:r>
            <a:r>
              <a:rPr lang="ko-KR" altLang="en-US" dirty="0" smtClean="0"/>
              <a:t>상대아이디값</a:t>
            </a:r>
            <a:r>
              <a:rPr lang="en-US" altLang="ko-KR" dirty="0" smtClean="0"/>
              <a:t>" -&gt; </a:t>
            </a:r>
            <a:r>
              <a:rPr lang="ko-KR" altLang="en-US" dirty="0" smtClean="0"/>
              <a:t>상대 객체 바로 밑까지</a:t>
            </a:r>
          </a:p>
          <a:p>
            <a:pPr fontAlgn="base"/>
            <a:r>
              <a:rPr lang="en-US" altLang="ko-KR" dirty="0" err="1" smtClean="0"/>
              <a:t>andoid:layout_above</a:t>
            </a:r>
            <a:r>
              <a:rPr lang="en-US" altLang="ko-KR" dirty="0" smtClean="0"/>
              <a:t>="</a:t>
            </a:r>
            <a:r>
              <a:rPr lang="ko-KR" altLang="en-US" dirty="0" smtClean="0"/>
              <a:t>상대아이디값</a:t>
            </a:r>
            <a:r>
              <a:rPr lang="en-US" altLang="ko-KR" dirty="0" smtClean="0"/>
              <a:t>" -&gt; </a:t>
            </a:r>
            <a:r>
              <a:rPr lang="ko-KR" altLang="en-US" dirty="0" smtClean="0"/>
              <a:t>상대 객체 바로 위까지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073356"/>
              </p:ext>
            </p:extLst>
          </p:nvPr>
        </p:nvGraphicFramePr>
        <p:xfrm>
          <a:off x="6075413" y="2581368"/>
          <a:ext cx="4561898" cy="3657600"/>
        </p:xfrm>
        <a:graphic>
          <a:graphicData uri="http://schemas.openxmlformats.org/drawingml/2006/table">
            <a:tbl>
              <a:tblPr/>
              <a:tblGrid>
                <a:gridCol w="2280949">
                  <a:extLst>
                    <a:ext uri="{9D8B030D-6E8A-4147-A177-3AD203B41FA5}">
                      <a16:colId xmlns:a16="http://schemas.microsoft.com/office/drawing/2014/main" val="192112394"/>
                    </a:ext>
                  </a:extLst>
                </a:gridCol>
                <a:gridCol w="2280949">
                  <a:extLst>
                    <a:ext uri="{9D8B030D-6E8A-4147-A177-3AD203B41FA5}">
                      <a16:colId xmlns:a16="http://schemas.microsoft.com/office/drawing/2014/main" val="3551203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layout_alignParentTop</a:t>
                      </a:r>
                    </a:p>
                  </a:txBody>
                  <a:tcPr marL="952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부모의 상단에 객체를 배치</a:t>
                      </a:r>
                    </a:p>
                  </a:txBody>
                  <a:tcPr marL="952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077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layout_alignParentBottom</a:t>
                      </a:r>
                    </a:p>
                  </a:txBody>
                  <a:tcPr marL="952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부모의 하단에 객체를 배치</a:t>
                      </a:r>
                    </a:p>
                  </a:txBody>
                  <a:tcPr marL="952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468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layout_alignParentRight</a:t>
                      </a:r>
                    </a:p>
                  </a:txBody>
                  <a:tcPr marL="952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부모의 우측에 객체를 배치</a:t>
                      </a:r>
                    </a:p>
                  </a:txBody>
                  <a:tcPr marL="952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310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layout_alignParentLeft</a:t>
                      </a:r>
                    </a:p>
                  </a:txBody>
                  <a:tcPr marL="952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부모의 좌측에 객체를 배치</a:t>
                      </a:r>
                    </a:p>
                  </a:txBody>
                  <a:tcPr marL="952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125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layout_centerHorizontal</a:t>
                      </a:r>
                    </a:p>
                  </a:txBody>
                  <a:tcPr marL="952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부모의 가로축 중앙에 객체를 배치</a:t>
                      </a:r>
                    </a:p>
                  </a:txBody>
                  <a:tcPr marL="952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5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layout_centerVertical</a:t>
                      </a:r>
                    </a:p>
                  </a:txBody>
                  <a:tcPr marL="952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부모의 세로축 중앙에 객체를 배치</a:t>
                      </a:r>
                    </a:p>
                  </a:txBody>
                  <a:tcPr marL="952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901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layout_centerInParent</a:t>
                      </a:r>
                    </a:p>
                  </a:txBody>
                  <a:tcPr marL="952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부모의 가로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  <a:r>
                        <a:rPr lang="ko-KR" altLang="en-US" dirty="0">
                          <a:effectLst/>
                        </a:rPr>
                        <a:t>세로 축 중앙에 객체를 배치</a:t>
                      </a:r>
                    </a:p>
                  </a:txBody>
                  <a:tcPr marL="952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650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10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900" y="692210"/>
            <a:ext cx="8122301" cy="56231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794117" y="561285"/>
            <a:ext cx="189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기본 위젯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794116" y="1024621"/>
            <a:ext cx="18973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텍스트뷰</a:t>
            </a:r>
            <a:endParaRPr lang="en-US" altLang="ko-KR" dirty="0" smtClean="0"/>
          </a:p>
          <a:p>
            <a:r>
              <a:rPr lang="ko-KR" altLang="en-US" dirty="0" smtClean="0"/>
              <a:t>버튼</a:t>
            </a:r>
            <a:endParaRPr lang="en-US" altLang="ko-KR" dirty="0" smtClean="0"/>
          </a:p>
          <a:p>
            <a:r>
              <a:rPr lang="ko-KR" altLang="en-US" dirty="0" err="1" smtClean="0"/>
              <a:t>에디트텍스트뷰</a:t>
            </a:r>
            <a:endParaRPr lang="en-US" altLang="ko-KR" dirty="0" smtClean="0"/>
          </a:p>
          <a:p>
            <a:r>
              <a:rPr lang="ko-KR" altLang="en-US" dirty="0" err="1" smtClean="0"/>
              <a:t>이미지뷰</a:t>
            </a:r>
            <a:endParaRPr lang="en-US" altLang="ko-KR" dirty="0" smtClean="0"/>
          </a:p>
          <a:p>
            <a:r>
              <a:rPr lang="ko-KR" altLang="en-US" dirty="0" smtClean="0"/>
              <a:t>스위치</a:t>
            </a:r>
            <a:endParaRPr lang="en-US" altLang="ko-KR" dirty="0" smtClean="0"/>
          </a:p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483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flipH="1">
            <a:off x="794117" y="561285"/>
            <a:ext cx="189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이벤트와 </a:t>
            </a:r>
            <a:r>
              <a:rPr lang="ko-KR" altLang="en-US" dirty="0" err="1" smtClean="0"/>
              <a:t>리스너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17" y="1001629"/>
            <a:ext cx="9824968" cy="406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6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794116" y="484371"/>
            <a:ext cx="695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안드로이드 구성요소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인텐트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44717974" cy="1675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947424"/>
              </p:ext>
            </p:extLst>
          </p:nvPr>
        </p:nvGraphicFramePr>
        <p:xfrm>
          <a:off x="674078" y="853703"/>
          <a:ext cx="11517922" cy="3857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962">
                  <a:extLst>
                    <a:ext uri="{9D8B030D-6E8A-4147-A177-3AD203B41FA5}">
                      <a16:colId xmlns:a16="http://schemas.microsoft.com/office/drawing/2014/main" val="347348678"/>
                    </a:ext>
                  </a:extLst>
                </a:gridCol>
                <a:gridCol w="9176960">
                  <a:extLst>
                    <a:ext uri="{9D8B030D-6E8A-4147-A177-3AD203B41FA5}">
                      <a16:colId xmlns:a16="http://schemas.microsoft.com/office/drawing/2014/main" val="1381440688"/>
                    </a:ext>
                  </a:extLst>
                </a:gridCol>
              </a:tblGrid>
              <a:tr h="14836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인텐트</a:t>
                      </a:r>
                      <a:endParaRPr lang="ko-KR" altLang="en-US" sz="1400" b="1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Intent</a:t>
                      </a:r>
                      <a:r>
                        <a:rPr lang="ko-KR" altLang="en-US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ko-KR" altLang="en-US" sz="18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메시징</a:t>
                      </a:r>
                      <a:r>
                        <a:rPr lang="ko-KR" altLang="en-US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객체로</a:t>
                      </a:r>
                      <a:r>
                        <a:rPr lang="en-US" altLang="ko-KR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어플리케이션 구성요소</a:t>
                      </a:r>
                      <a:r>
                        <a:rPr lang="en-US" altLang="ko-KR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컴포넌트</a:t>
                      </a:r>
                      <a:r>
                        <a:rPr lang="en-US" altLang="ko-KR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간에 정보를 전달하고 작업을 요청하는 역할</a:t>
                      </a:r>
                      <a:r>
                        <a:rPr lang="en-US" altLang="ko-KR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인텐트가</a:t>
                      </a:r>
                      <a:r>
                        <a:rPr lang="ko-KR" altLang="en-US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구성 요소 사이의 통신을 촉진하는</a:t>
                      </a:r>
                      <a:endParaRPr lang="en-US" altLang="ko-KR" sz="1800" b="1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데는 여러 가지 방식이 있지만 기본적인 사용 사례는 </a:t>
                      </a:r>
                      <a:r>
                        <a:rPr lang="ko-KR" altLang="en-US" sz="18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액티비티</a:t>
                      </a:r>
                      <a:r>
                        <a:rPr lang="ko-KR" altLang="en-US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시작</a:t>
                      </a:r>
                      <a:r>
                        <a:rPr lang="en-US" altLang="ko-KR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8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startActivity</a:t>
                      </a:r>
                      <a:r>
                        <a:rPr lang="en-US" altLang="ko-KR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()], </a:t>
                      </a:r>
                      <a:r>
                        <a:rPr lang="ko-KR" altLang="en-US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 시작</a:t>
                      </a:r>
                      <a:r>
                        <a:rPr lang="en-US" altLang="ko-KR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8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startService</a:t>
                      </a:r>
                      <a:r>
                        <a:rPr lang="en-US" altLang="ko-KR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()], </a:t>
                      </a:r>
                      <a:r>
                        <a:rPr lang="ko-KR" altLang="en-US" sz="18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브로드캐스트</a:t>
                      </a:r>
                      <a:r>
                        <a:rPr lang="ko-KR" altLang="en-US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전</a:t>
                      </a:r>
                      <a:endParaRPr lang="en-US" altLang="ko-KR" sz="1800" b="1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달</a:t>
                      </a:r>
                      <a:r>
                        <a:rPr lang="en-US" altLang="ko-KR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8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broadcastIntent</a:t>
                      </a:r>
                      <a:r>
                        <a:rPr lang="en-US" altLang="ko-KR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()] </a:t>
                      </a:r>
                      <a:r>
                        <a:rPr lang="ko-KR" altLang="en-US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 </a:t>
                      </a:r>
                      <a:r>
                        <a:rPr lang="en-US" altLang="ko-KR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가지로 나눌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669716"/>
                  </a:ext>
                </a:extLst>
              </a:tr>
              <a:tr h="5934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액티비티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(Activity)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애플리케이션과 상호작용하는 </a:t>
                      </a:r>
                      <a:r>
                        <a:rPr lang="ko-KR" alt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단일화면을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의미함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즉 사용자와 상호작용을 담당하는 인터페이스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930104"/>
                  </a:ext>
                </a:extLst>
              </a:tr>
              <a:tr h="5934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(Service)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백그라운드에서 오래 실행되는 작업을 수행할 수 있는 애플리케이션 구성 요소이며 사용자 인터페이스를 제공하지 않음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611852"/>
                  </a:ext>
                </a:extLst>
              </a:tr>
              <a:tr h="5934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방송 수신자 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BroadCast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Receiver)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안드로이드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로부터 발생하는 각종 이벤트와 정보를 받아와 </a:t>
                      </a:r>
                      <a:r>
                        <a:rPr lang="ko-KR" alt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핸들링하는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컴포넌트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780501"/>
                  </a:ext>
                </a:extLst>
              </a:tr>
              <a:tr h="5934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콘텐트 제공자 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(Content Provider)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데이터를 관리하고 다른 애플리케이션의 데이터를 제공하는 데 사용되는 컴포넌트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702426"/>
                  </a:ext>
                </a:extLst>
              </a:tr>
            </a:tbl>
          </a:graphicData>
        </a:graphic>
      </p:graphicFrame>
      <p:pic>
        <p:nvPicPr>
          <p:cNvPr id="4100" name="_x231798304" descr="EMB00007180833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965" y="3392395"/>
            <a:ext cx="3685792" cy="3237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72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flipH="1">
            <a:off x="794117" y="561285"/>
            <a:ext cx="189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SharedPreference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794115" y="930617"/>
            <a:ext cx="6486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데이터를 문서화해서 저장하는 기술 </a:t>
            </a:r>
            <a:r>
              <a:rPr lang="en-US" altLang="ko-KR" dirty="0" smtClean="0"/>
              <a:t>(</a:t>
            </a:r>
            <a:r>
              <a:rPr lang="en-US" altLang="ko-KR" dirty="0"/>
              <a:t>Key-value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QUIZ? </a:t>
            </a:r>
            <a:r>
              <a:rPr lang="ko-KR" altLang="en-US" dirty="0" smtClean="0"/>
              <a:t>데이터베이스와 </a:t>
            </a:r>
            <a:r>
              <a:rPr lang="en-US" altLang="ko-KR" dirty="0" err="1" smtClean="0"/>
              <a:t>SharedPreference</a:t>
            </a:r>
            <a:r>
              <a:rPr lang="ko-KR" altLang="en-US" dirty="0" smtClean="0"/>
              <a:t>를 사용하는 경우의 차이는 무엇인가</a:t>
            </a:r>
            <a:r>
              <a:rPr lang="en-US" altLang="ko-KR" dirty="0" smtClean="0"/>
              <a:t>?</a:t>
            </a:r>
          </a:p>
          <a:p>
            <a:r>
              <a:rPr lang="ko-KR" altLang="en-US" dirty="0" err="1" smtClean="0"/>
              <a:t>액티비티</a:t>
            </a:r>
            <a:r>
              <a:rPr lang="ko-KR" altLang="en-US" dirty="0" smtClean="0"/>
              <a:t> </a:t>
            </a:r>
            <a:r>
              <a:rPr lang="ko-KR" altLang="en-US" dirty="0" smtClean="0"/>
              <a:t>단위로 </a:t>
            </a:r>
            <a:r>
              <a:rPr lang="ko-KR" altLang="en-US" dirty="0" smtClean="0"/>
              <a:t>저장 방식과 프로그램 단위로 저장하는 방법이 있음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794115" y="4069939"/>
            <a:ext cx="8742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읽기</a:t>
            </a:r>
            <a:endParaRPr lang="en-US" altLang="ko-KR" dirty="0"/>
          </a:p>
          <a:p>
            <a:r>
              <a:rPr lang="en-US" altLang="ko-KR" dirty="0" err="1"/>
              <a:t>SharedPreferences</a:t>
            </a:r>
            <a:r>
              <a:rPr lang="en-US" altLang="ko-KR" dirty="0"/>
              <a:t> </a:t>
            </a:r>
            <a:r>
              <a:rPr lang="en-US" altLang="ko-KR" dirty="0" err="1"/>
              <a:t>sharedPref</a:t>
            </a:r>
            <a:r>
              <a:rPr lang="en-US" altLang="ko-KR" dirty="0"/>
              <a:t> = </a:t>
            </a:r>
            <a:r>
              <a:rPr lang="en-US" altLang="ko-KR" dirty="0" err="1"/>
              <a:t>getActivity</a:t>
            </a:r>
            <a:r>
              <a:rPr lang="en-US" altLang="ko-KR" dirty="0"/>
              <a:t>().</a:t>
            </a:r>
            <a:r>
              <a:rPr lang="en-US" altLang="ko-KR" dirty="0" err="1"/>
              <a:t>getPreferences</a:t>
            </a:r>
            <a:r>
              <a:rPr lang="en-US" altLang="ko-KR" dirty="0"/>
              <a:t>(</a:t>
            </a:r>
            <a:r>
              <a:rPr lang="en-US" altLang="ko-KR" dirty="0" err="1"/>
              <a:t>Context.MODE_PRIVATE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defaultValue</a:t>
            </a:r>
            <a:r>
              <a:rPr lang="en-US" altLang="ko-KR" dirty="0"/>
              <a:t> = </a:t>
            </a:r>
            <a:r>
              <a:rPr lang="en-US" altLang="ko-KR" dirty="0" err="1"/>
              <a:t>getResources</a:t>
            </a:r>
            <a:r>
              <a:rPr lang="en-US" altLang="ko-KR" dirty="0"/>
              <a:t>().</a:t>
            </a:r>
            <a:r>
              <a:rPr lang="en-US" altLang="ko-KR" dirty="0" err="1"/>
              <a:t>getInteger</a:t>
            </a:r>
            <a:r>
              <a:rPr lang="en-US" altLang="ko-KR" dirty="0"/>
              <a:t>(</a:t>
            </a:r>
            <a:r>
              <a:rPr lang="en-US" altLang="ko-KR" dirty="0" err="1"/>
              <a:t>R.integer.saved_high_score_default_key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highScore</a:t>
            </a:r>
            <a:r>
              <a:rPr lang="en-US" altLang="ko-KR" dirty="0"/>
              <a:t> = </a:t>
            </a:r>
            <a:r>
              <a:rPr lang="en-US" altLang="ko-KR" dirty="0" err="1"/>
              <a:t>sharedPref.getInt</a:t>
            </a:r>
            <a:r>
              <a:rPr lang="en-US" altLang="ko-KR" dirty="0"/>
              <a:t>(</a:t>
            </a:r>
            <a:r>
              <a:rPr lang="en-US" altLang="ko-KR" dirty="0" err="1"/>
              <a:t>getString</a:t>
            </a:r>
            <a:r>
              <a:rPr lang="en-US" altLang="ko-KR" dirty="0"/>
              <a:t>(</a:t>
            </a:r>
            <a:r>
              <a:rPr lang="en-US" altLang="ko-KR" dirty="0" err="1"/>
              <a:t>R.string.saved_high_score_key</a:t>
            </a:r>
            <a:r>
              <a:rPr lang="en-US" altLang="ko-KR" dirty="0"/>
              <a:t>), </a:t>
            </a:r>
            <a:r>
              <a:rPr lang="en-US" altLang="ko-KR" dirty="0" err="1"/>
              <a:t>defaultValue</a:t>
            </a:r>
            <a:r>
              <a:rPr lang="en-US" altLang="ko-KR" dirty="0"/>
              <a:t>);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 flipH="1">
            <a:off x="794115" y="2223279"/>
            <a:ext cx="87422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쓰기</a:t>
            </a:r>
            <a:endParaRPr lang="en-US" altLang="ko-KR" dirty="0" smtClean="0"/>
          </a:p>
          <a:p>
            <a:r>
              <a:rPr lang="en-US" altLang="ko-KR" dirty="0" err="1" smtClean="0"/>
              <a:t>SharedPreferences</a:t>
            </a:r>
            <a:r>
              <a:rPr lang="en-US" altLang="ko-KR" dirty="0" smtClean="0"/>
              <a:t> </a:t>
            </a:r>
            <a:r>
              <a:rPr lang="en-US" altLang="ko-KR" dirty="0" err="1"/>
              <a:t>sharedPref</a:t>
            </a:r>
            <a:r>
              <a:rPr lang="en-US" altLang="ko-KR" dirty="0"/>
              <a:t> = </a:t>
            </a:r>
            <a:r>
              <a:rPr lang="en-US" altLang="ko-KR" dirty="0" err="1"/>
              <a:t>getActivity</a:t>
            </a:r>
            <a:r>
              <a:rPr lang="en-US" altLang="ko-KR" dirty="0"/>
              <a:t>().</a:t>
            </a:r>
            <a:r>
              <a:rPr lang="en-US" altLang="ko-KR" dirty="0" err="1"/>
              <a:t>getPreferences</a:t>
            </a:r>
            <a:r>
              <a:rPr lang="en-US" altLang="ko-KR" dirty="0"/>
              <a:t>(</a:t>
            </a:r>
            <a:r>
              <a:rPr lang="en-US" altLang="ko-KR" dirty="0" err="1"/>
              <a:t>Context.MODE_PRIVATE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SharedPreferences.Editor</a:t>
            </a:r>
            <a:r>
              <a:rPr lang="en-US" altLang="ko-KR" dirty="0"/>
              <a:t> editor = </a:t>
            </a:r>
            <a:r>
              <a:rPr lang="en-US" altLang="ko-KR" dirty="0" err="1"/>
              <a:t>sharedPref.edit</a:t>
            </a:r>
            <a:r>
              <a:rPr lang="en-US" altLang="ko-KR" dirty="0"/>
              <a:t>();</a:t>
            </a:r>
          </a:p>
          <a:p>
            <a:r>
              <a:rPr lang="en-US" altLang="ko-KR" dirty="0" err="1"/>
              <a:t>editor.putInt</a:t>
            </a:r>
            <a:r>
              <a:rPr lang="en-US" altLang="ko-KR" dirty="0"/>
              <a:t>(</a:t>
            </a:r>
            <a:r>
              <a:rPr lang="en-US" altLang="ko-KR" dirty="0" err="1"/>
              <a:t>getString</a:t>
            </a:r>
            <a:r>
              <a:rPr lang="en-US" altLang="ko-KR" dirty="0"/>
              <a:t>(</a:t>
            </a:r>
            <a:r>
              <a:rPr lang="en-US" altLang="ko-KR" dirty="0" err="1"/>
              <a:t>R.string.saved_high_score_key</a:t>
            </a:r>
            <a:r>
              <a:rPr lang="en-US" altLang="ko-KR" dirty="0"/>
              <a:t>), </a:t>
            </a:r>
            <a:r>
              <a:rPr lang="en-US" altLang="ko-KR" dirty="0" err="1"/>
              <a:t>newHighScore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editor.apply</a:t>
            </a:r>
            <a:r>
              <a:rPr lang="en-US" altLang="ko-KR" dirty="0"/>
              <a:t>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906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flipH="1">
            <a:off x="794117" y="561285"/>
            <a:ext cx="189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안드로이드 생명주기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28" y="930617"/>
            <a:ext cx="5587454" cy="591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8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전체">
  <a:themeElements>
    <a:clrScheme name="전체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전체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전체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282</TotalTime>
  <Words>850</Words>
  <Application>Microsoft Office PowerPoint</Application>
  <PresentationFormat>와이드스크린</PresentationFormat>
  <Paragraphs>184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HY얕은샘물M</vt:lpstr>
      <vt:lpstr>Söhne</vt:lpstr>
      <vt:lpstr>함초롬바탕</vt:lpstr>
      <vt:lpstr>Tw Cen MT</vt:lpstr>
      <vt:lpstr>Tw Cen MT Condensed</vt:lpstr>
      <vt:lpstr>Wingdings 3</vt:lpstr>
      <vt:lpstr>전체</vt:lpstr>
      <vt:lpstr>사인페 대비 안드로이드 파이어베이스 스터디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사인페 대비 안드로이드 파이어베이스 스터디</dc:title>
  <dc:creator>user</dc:creator>
  <cp:lastModifiedBy>user</cp:lastModifiedBy>
  <cp:revision>21</cp:revision>
  <dcterms:created xsi:type="dcterms:W3CDTF">2023-07-04T16:34:06Z</dcterms:created>
  <dcterms:modified xsi:type="dcterms:W3CDTF">2023-07-12T15:02:22Z</dcterms:modified>
</cp:coreProperties>
</file>