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3" r:id="rId4"/>
    <p:sldId id="264" r:id="rId5"/>
    <p:sldId id="265" r:id="rId6"/>
    <p:sldId id="257" r:id="rId7"/>
    <p:sldId id="259" r:id="rId8"/>
    <p:sldId id="261" r:id="rId9"/>
    <p:sldId id="266" r:id="rId10"/>
    <p:sldId id="267" r:id="rId11"/>
    <p:sldId id="260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FA8F-20FD-4615-8A5F-3A81B8139CE2}" type="datetimeFigureOut">
              <a:rPr lang="en-US" smtClean="0"/>
              <a:t>2020-02-29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1ABE-92EA-4757-BDAD-6C28C89C2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83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FA8F-20FD-4615-8A5F-3A81B8139CE2}" type="datetimeFigureOut">
              <a:rPr lang="en-US" smtClean="0"/>
              <a:t>2020-02-29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1ABE-92EA-4757-BDAD-6C28C89C2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693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FA8F-20FD-4615-8A5F-3A81B8139CE2}" type="datetimeFigureOut">
              <a:rPr lang="en-US" smtClean="0"/>
              <a:t>2020-02-29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1ABE-92EA-4757-BDAD-6C28C89C288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7327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FA8F-20FD-4615-8A5F-3A81B8139CE2}" type="datetimeFigureOut">
              <a:rPr lang="en-US" smtClean="0"/>
              <a:t>2020-02-29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1ABE-92EA-4757-BDAD-6C28C89C2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75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FA8F-20FD-4615-8A5F-3A81B8139CE2}" type="datetimeFigureOut">
              <a:rPr lang="en-US" smtClean="0"/>
              <a:t>2020-02-29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1ABE-92EA-4757-BDAD-6C28C89C288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5922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FA8F-20FD-4615-8A5F-3A81B8139CE2}" type="datetimeFigureOut">
              <a:rPr lang="en-US" smtClean="0"/>
              <a:t>2020-02-29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1ABE-92EA-4757-BDAD-6C28C89C2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92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FA8F-20FD-4615-8A5F-3A81B8139CE2}" type="datetimeFigureOut">
              <a:rPr lang="en-US" smtClean="0"/>
              <a:t>2020-02-29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1ABE-92EA-4757-BDAD-6C28C89C2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31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FA8F-20FD-4615-8A5F-3A81B8139CE2}" type="datetimeFigureOut">
              <a:rPr lang="en-US" smtClean="0"/>
              <a:t>2020-02-29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1ABE-92EA-4757-BDAD-6C28C89C2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59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FA8F-20FD-4615-8A5F-3A81B8139CE2}" type="datetimeFigureOut">
              <a:rPr lang="en-US" smtClean="0"/>
              <a:t>2020-02-29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1ABE-92EA-4757-BDAD-6C28C89C2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63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FA8F-20FD-4615-8A5F-3A81B8139CE2}" type="datetimeFigureOut">
              <a:rPr lang="en-US" smtClean="0"/>
              <a:t>2020-02-29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1ABE-92EA-4757-BDAD-6C28C89C2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6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FA8F-20FD-4615-8A5F-3A81B8139CE2}" type="datetimeFigureOut">
              <a:rPr lang="en-US" smtClean="0"/>
              <a:t>2020-02-29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1ABE-92EA-4757-BDAD-6C28C89C2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481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FA8F-20FD-4615-8A5F-3A81B8139CE2}" type="datetimeFigureOut">
              <a:rPr lang="en-US" smtClean="0"/>
              <a:t>2020-02-29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1ABE-92EA-4757-BDAD-6C28C89C2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75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FA8F-20FD-4615-8A5F-3A81B8139CE2}" type="datetimeFigureOut">
              <a:rPr lang="en-US" smtClean="0"/>
              <a:t>2020-02-29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1ABE-92EA-4757-BDAD-6C28C89C2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86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FA8F-20FD-4615-8A5F-3A81B8139CE2}" type="datetimeFigureOut">
              <a:rPr lang="en-US" smtClean="0"/>
              <a:t>2020-02-29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1ABE-92EA-4757-BDAD-6C28C89C2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36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FA8F-20FD-4615-8A5F-3A81B8139CE2}" type="datetimeFigureOut">
              <a:rPr lang="en-US" smtClean="0"/>
              <a:t>2020-02-29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1ABE-92EA-4757-BDAD-6C28C89C2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72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FA8F-20FD-4615-8A5F-3A81B8139CE2}" type="datetimeFigureOut">
              <a:rPr lang="en-US" smtClean="0"/>
              <a:t>2020-02-29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1ABE-92EA-4757-BDAD-6C28C89C2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64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DFA8F-20FD-4615-8A5F-3A81B8139CE2}" type="datetimeFigureOut">
              <a:rPr lang="en-US" smtClean="0"/>
              <a:t>2020-02-29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8061ABE-92EA-4757-BDAD-6C28C89C2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0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ti&#7871;n%20-%20ho&#224;i%20sang/Ph&#226;n-t&#237;ch-thi&#7871;t-k&#7871;-h&#7879;-th&#7889;ng-website-b&#225;n-&#273;i&#7879;n-tho&#7841;i.docx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ti&#7871;n%20-%20ho&#224;i%20sang/Csdl.vsd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: website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tuyến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 </a:t>
            </a:r>
            <a:r>
              <a:rPr lang="en-US" dirty="0" err="1"/>
              <a:t>Đặng</a:t>
            </a:r>
            <a:r>
              <a:rPr lang="en-US" dirty="0"/>
              <a:t> </a:t>
            </a:r>
            <a:r>
              <a:rPr lang="en-US" dirty="0" err="1"/>
              <a:t>Hoài</a:t>
            </a:r>
            <a:r>
              <a:rPr lang="en-US" dirty="0"/>
              <a:t>  sang.</a:t>
            </a:r>
          </a:p>
          <a:p>
            <a:pPr algn="r"/>
            <a:r>
              <a:rPr lang="en-US" dirty="0" err="1"/>
              <a:t>Đoàn</a:t>
            </a:r>
            <a:r>
              <a:rPr lang="en-US" dirty="0"/>
              <a:t> </a:t>
            </a:r>
            <a:r>
              <a:rPr lang="en-US" dirty="0" err="1"/>
              <a:t>xuân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377486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777" y="92765"/>
            <a:ext cx="8596668" cy="99170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err="1"/>
              <a:t>trang</a:t>
            </a:r>
            <a:r>
              <a:rPr lang="en-US"/>
              <a:t> web</a:t>
            </a:r>
            <a:br>
              <a:rPr lang="en-US"/>
            </a:br>
            <a:r>
              <a:rPr lang="en-US"/>
              <a:t>Giao diện mobile: cũng giống máy tính bảng </a:t>
            </a:r>
            <a:r>
              <a:rPr lang="en-US" sz="2700"/>
              <a:t>Giỏ hàng sẽ nằm ở góc trái màn hình, mục yêu thích và tài khoản sẽ nằm trong menu, banner sẽ bị ẩn, chia làm 2 cột chứa sản phẩm với width 50%</a:t>
            </a:r>
            <a:br>
              <a:rPr lang="en-US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3250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 action="ppaction://hlinkfile"/>
              </a:rPr>
              <a:t>tiến</a:t>
            </a:r>
            <a:r>
              <a:rPr lang="en-US" dirty="0">
                <a:hlinkClick r:id="rId2" action="ppaction://hlinkfile"/>
              </a:rPr>
              <a:t> - </a:t>
            </a:r>
            <a:r>
              <a:rPr lang="en-US" dirty="0" err="1">
                <a:hlinkClick r:id="rId2" action="ppaction://hlinkfile"/>
              </a:rPr>
              <a:t>hoài</a:t>
            </a:r>
            <a:r>
              <a:rPr lang="en-US" dirty="0">
                <a:hlinkClick r:id="rId2" action="ppaction://hlinkfile"/>
              </a:rPr>
              <a:t> sang\Phân-tích-thiết-kế-hệ-thống-website-bán-điện-thoại.docx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28634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76518"/>
            <a:ext cx="8981821" cy="1365161"/>
          </a:xfrm>
        </p:spPr>
        <p:txBody>
          <a:bodyPr>
            <a:normAutofit fontScale="90000"/>
          </a:bodyPr>
          <a:lstStyle/>
          <a:p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/>
            </a:br>
            <a:r>
              <a:rPr lang="en-US" sz="1800" dirty="0" err="1">
                <a:hlinkClick r:id="rId2" action="ppaction://hlinkfile"/>
              </a:rPr>
              <a:t>tiến</a:t>
            </a:r>
            <a:r>
              <a:rPr lang="en-US" sz="1800" dirty="0">
                <a:hlinkClick r:id="rId2" action="ppaction://hlinkfile"/>
              </a:rPr>
              <a:t> - </a:t>
            </a:r>
            <a:r>
              <a:rPr lang="en-US" sz="1800" dirty="0" err="1">
                <a:hlinkClick r:id="rId2" action="ppaction://hlinkfile"/>
              </a:rPr>
              <a:t>hoài</a:t>
            </a:r>
            <a:r>
              <a:rPr lang="en-US" sz="1800" dirty="0">
                <a:hlinkClick r:id="rId2" action="ppaction://hlinkfile"/>
              </a:rPr>
              <a:t> sang\</a:t>
            </a:r>
            <a:r>
              <a:rPr lang="en-US" sz="1800" dirty="0" err="1">
                <a:hlinkClick r:id="rId2" action="ppaction://hlinkfile"/>
              </a:rPr>
              <a:t>Csdl.vsdx</a:t>
            </a:r>
            <a:endParaRPr lang="en-US" sz="1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8" t="26565" r="15061" b="21665"/>
          <a:stretch/>
        </p:blipFill>
        <p:spPr>
          <a:xfrm>
            <a:off x="463640" y="2034862"/>
            <a:ext cx="9929611" cy="4507606"/>
          </a:xfrm>
        </p:spPr>
      </p:pic>
    </p:spTree>
    <p:extLst>
      <p:ext uri="{BB962C8B-B14F-4D97-AF65-F5344CB8AC3E}">
        <p14:creationId xmlns:p14="http://schemas.microsoft.com/office/powerpoint/2010/main" val="298430190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1" name="Picture 27" descr="I. Lý do chọn đề tài, mục đích và yêu cầu&#10;Lý do chọn đề tài:&#10;Theo khảo sát của VECTA(1) 2013. Việt Nam&#10;có 34 triệu người s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3" t="-216" r="6086" b="216"/>
          <a:stretch/>
        </p:blipFill>
        <p:spPr bwMode="auto">
          <a:xfrm>
            <a:off x="708339" y="450759"/>
            <a:ext cx="10663706" cy="596291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04624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Ý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4101"/>
            <a:ext cx="8596668" cy="4457261"/>
          </a:xfrm>
        </p:spPr>
        <p:txBody>
          <a:bodyPr>
            <a:normAutofit/>
          </a:bodyPr>
          <a:lstStyle/>
          <a:p>
            <a:r>
              <a:rPr lang="en-US" sz="2200" dirty="0" err="1"/>
              <a:t>Lấy</a:t>
            </a:r>
            <a:r>
              <a:rPr lang="en-US" sz="2200" dirty="0"/>
              <a:t> ý </a:t>
            </a:r>
            <a:r>
              <a:rPr lang="en-US" sz="2200" dirty="0" err="1"/>
              <a:t>tưởng</a:t>
            </a:r>
            <a:r>
              <a:rPr lang="en-US" sz="2200" dirty="0"/>
              <a:t> </a:t>
            </a:r>
            <a:r>
              <a:rPr lang="en-US" sz="2200" dirty="0" err="1"/>
              <a:t>từ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bán</a:t>
            </a:r>
            <a:r>
              <a:rPr lang="en-US" sz="2200" dirty="0"/>
              <a:t> </a:t>
            </a:r>
            <a:r>
              <a:rPr lang="en-US" sz="2200" dirty="0" err="1"/>
              <a:t>điện</a:t>
            </a:r>
            <a:r>
              <a:rPr lang="en-US" sz="2200" dirty="0"/>
              <a:t> </a:t>
            </a:r>
            <a:r>
              <a:rPr lang="en-US" sz="2200" dirty="0" err="1"/>
              <a:t>thoại</a:t>
            </a:r>
            <a:r>
              <a:rPr lang="en-US" sz="2200" dirty="0"/>
              <a:t> </a:t>
            </a:r>
            <a:r>
              <a:rPr lang="en-US" sz="2200" dirty="0" err="1"/>
              <a:t>lớn</a:t>
            </a:r>
            <a:endParaRPr lang="en-US" sz="2200" dirty="0"/>
          </a:p>
          <a:p>
            <a:r>
              <a:rPr lang="en-US" sz="2200" dirty="0"/>
              <a:t>Cellphones, </a:t>
            </a:r>
            <a:r>
              <a:rPr lang="en-US" sz="2200" dirty="0" err="1"/>
              <a:t>thế</a:t>
            </a:r>
            <a:r>
              <a:rPr lang="en-US" sz="2200" dirty="0"/>
              <a:t> </a:t>
            </a:r>
            <a:r>
              <a:rPr lang="en-US" sz="2200" dirty="0" err="1"/>
              <a:t>giới</a:t>
            </a:r>
            <a:r>
              <a:rPr lang="en-US" sz="2200" dirty="0"/>
              <a:t> di </a:t>
            </a:r>
            <a:r>
              <a:rPr lang="en-US" sz="2200" dirty="0" err="1"/>
              <a:t>động</a:t>
            </a:r>
            <a:r>
              <a:rPr lang="en-US" sz="2200" dirty="0"/>
              <a:t>,…</a:t>
            </a:r>
          </a:p>
          <a:p>
            <a:pPr marL="457200" lvl="1" indent="0">
              <a:buNone/>
            </a:pPr>
            <a:r>
              <a:rPr lang="en-US" sz="2500" dirty="0" err="1">
                <a:solidFill>
                  <a:schemeClr val="accent2">
                    <a:lumMod val="75000"/>
                  </a:schemeClr>
                </a:solidFill>
              </a:rPr>
              <a:t>Chức</a:t>
            </a:r>
            <a:r>
              <a:rPr lang="en-US" sz="25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2">
                    <a:lumMod val="75000"/>
                  </a:schemeClr>
                </a:solidFill>
              </a:rPr>
              <a:t>năng</a:t>
            </a:r>
            <a:r>
              <a:rPr lang="en-US" sz="2500" dirty="0">
                <a:solidFill>
                  <a:schemeClr val="accent2">
                    <a:lumMod val="75000"/>
                  </a:schemeClr>
                </a:solidFill>
              </a:rPr>
              <a:t> :</a:t>
            </a:r>
          </a:p>
          <a:p>
            <a:r>
              <a:rPr lang="vi-VN" sz="2000" dirty="0"/>
              <a:t>Cho phép thêm mới, sửa, xóa, khôi phục các danh mục sản phẩm.</a:t>
            </a:r>
          </a:p>
          <a:p>
            <a:r>
              <a:rPr lang="vi-VN" sz="2000" dirty="0"/>
              <a:t>Cho phép thêm mới, sửa, xóa, khôi phục các sản phẩm trong từng sản phẩm.</a:t>
            </a:r>
          </a:p>
          <a:p>
            <a:r>
              <a:rPr lang="vi-VN" sz="2000" dirty="0"/>
              <a:t>Quản lý đơn đặt hàng từ khách hàng từ khách hàng.</a:t>
            </a:r>
          </a:p>
          <a:p>
            <a:r>
              <a:rPr lang="vi-VN" sz="2000" dirty="0"/>
              <a:t>Quản lý thông tin sản phẩm chi tiết: mã sản phẩm, tên sản phẩm, giá cũ, giá mới, giá khuyến mại, nhà cung cấp/sản xuất, mô tả ngắn về sản phẩm, thông tin chi tiết về sản phẩm, tình trạng sản phẩm,...</a:t>
            </a:r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100627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367" y="1339402"/>
            <a:ext cx="9195515" cy="4700789"/>
          </a:xfrm>
        </p:spPr>
        <p:txBody>
          <a:bodyPr>
            <a:normAutofit/>
          </a:bodyPr>
          <a:lstStyle/>
          <a:p>
            <a:r>
              <a:rPr lang="vi-VN" dirty="0"/>
              <a:t>Quản lý đơn đặt hàng đồng bộ với quản lý đơn hàng thực tế, in ấn dễ dàng.</a:t>
            </a:r>
          </a:p>
          <a:p>
            <a:r>
              <a:rPr lang="vi-VN" dirty="0"/>
              <a:t>Quản lý các thuộc tính lọc sản phẩm động theo từng danh mục sản phẩm.</a:t>
            </a:r>
          </a:p>
          <a:p>
            <a:r>
              <a:rPr lang="vi-VN" dirty="0"/>
              <a:t>Quản lý (thêm, sửa, xóa, nhập, xuất,...) các thông tin (tên, giá, mô tả,...) sản phẩm bằng file excel.</a:t>
            </a:r>
          </a:p>
          <a:p>
            <a:r>
              <a:rPr lang="vi-VN" dirty="0"/>
              <a:t>Quản lý tình trạng sản phẩm (còn, hết, sắp về, mới về,...).</a:t>
            </a:r>
          </a:p>
          <a:p>
            <a:r>
              <a:rPr lang="vi-VN" dirty="0"/>
              <a:t>Quản lý nhà cung cấp, sản xuất. Cho phép lọc sản phẩm, tìm kiếm sản phẩm theo nhà cung cấp, nhà sản xuất. </a:t>
            </a:r>
          </a:p>
          <a:p>
            <a:r>
              <a:rPr lang="vi-VN" dirty="0"/>
              <a:t>Quản lý giá sản phẩm nhiều tùy chọn (giá cũ, giá mới, giá thị trường, giá khuyến mại,...).</a:t>
            </a:r>
          </a:p>
          <a:p>
            <a:r>
              <a:rPr lang="vi-VN" dirty="0"/>
              <a:t>Cho phép gom nhóm sản phẩm theo sự kiện (khuyến mại Tết Âm lịch, khuyến mại Noel,...).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97457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366" y="1262130"/>
            <a:ext cx="9878096" cy="5447763"/>
          </a:xfrm>
        </p:spPr>
        <p:txBody>
          <a:bodyPr>
            <a:normAutofit lnSpcReduction="10000"/>
          </a:bodyPr>
          <a:lstStyle/>
          <a:p>
            <a:r>
              <a:rPr lang="vi-VN" dirty="0"/>
              <a:t>Lối tắt nhanh</a:t>
            </a:r>
          </a:p>
          <a:p>
            <a:pPr lvl="1"/>
            <a:r>
              <a:rPr lang="vi-VN" dirty="0"/>
              <a:t>Cho phép sửa giá, tên sản phẩm, trạng thái sản phẩm nhanh chóng.</a:t>
            </a:r>
          </a:p>
          <a:p>
            <a:pPr lvl="1"/>
            <a:r>
              <a:rPr lang="vi-VN" dirty="0"/>
              <a:t>Cho phép thêm sản phẩm nhanh chóng.</a:t>
            </a:r>
          </a:p>
          <a:p>
            <a:r>
              <a:rPr lang="vi-VN" dirty="0"/>
              <a:t>Module thành viên:</a:t>
            </a:r>
          </a:p>
          <a:p>
            <a:pPr lvl="1"/>
            <a:r>
              <a:rPr lang="vi-VN" dirty="0"/>
              <a:t>Đăng ký làm thành viên, quản lý các thông tin cá nhân. Xem chi tiết.</a:t>
            </a:r>
          </a:p>
          <a:p>
            <a:pPr lvl="1"/>
            <a:r>
              <a:rPr lang="vi-VN" dirty="0"/>
              <a:t>Tính năng hữu ích đối với thành viên như: lưu thông tin sản phẩm quan tâm, quản lý đơn hàng &amp; thanh toán đơn hàng,... Xem chi tiết.</a:t>
            </a:r>
          </a:p>
          <a:p>
            <a:r>
              <a:rPr lang="vi-VN" dirty="0"/>
              <a:t>Chuyển tiếp đơn hàng vào email cá nhân của người quản lý.</a:t>
            </a:r>
          </a:p>
          <a:p>
            <a:r>
              <a:rPr lang="vi-VN" dirty="0"/>
              <a:t>Có thùng rác để lưu giữ các sản phẩm bị xóa. Khi cần dùng có thể khôi phục lại một cách dễ dàng.</a:t>
            </a:r>
          </a:p>
          <a:p>
            <a:r>
              <a:rPr lang="vi-VN" dirty="0"/>
              <a:t>Module mua sản phẩm trả góp. Cho phép quy định sản phẩm nào thuộc nhóm trả góp.</a:t>
            </a:r>
          </a:p>
          <a:p>
            <a:r>
              <a:rPr lang="vi-VN" dirty="0"/>
              <a:t>Tính năng đóng dấu ảnh tự động. Cho phép tùy chỉnh logo/chữ/hình ảnh đóng dấu ảnh một cách tự động.</a:t>
            </a:r>
          </a:p>
          <a:p>
            <a:r>
              <a:rPr lang="vi-VN" dirty="0"/>
              <a:t>Quản lý hình ảnh quảng cáo, khuyến mại theo từng chuyên mục.</a:t>
            </a:r>
          </a:p>
          <a:p>
            <a:r>
              <a:rPr lang="vi-VN" dirty="0"/>
              <a:t>Quản lý thông tin hỗ trợ trực tuyến theo từng danh mục sản phẩm.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68247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Php</a:t>
            </a:r>
            <a:r>
              <a:rPr lang="en-US" dirty="0"/>
              <a:t> framework :fat free</a:t>
            </a:r>
          </a:p>
          <a:p>
            <a:r>
              <a:rPr lang="en-US" dirty="0"/>
              <a:t>bootstrap-4.4.1</a:t>
            </a:r>
          </a:p>
          <a:p>
            <a:r>
              <a:rPr lang="en-US" dirty="0"/>
              <a:t>fontawesome-5.12.0</a:t>
            </a:r>
          </a:p>
          <a:p>
            <a:r>
              <a:rPr lang="en-US" dirty="0"/>
              <a:t>jquery-3.4.1</a:t>
            </a:r>
          </a:p>
          <a:p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: </a:t>
            </a:r>
            <a:r>
              <a:rPr lang="en-US" dirty="0" err="1"/>
              <a:t>dreamweaver</a:t>
            </a:r>
            <a:r>
              <a:rPr lang="en-US" dirty="0"/>
              <a:t> </a:t>
            </a:r>
            <a:r>
              <a:rPr lang="en-US"/>
              <a:t>cs6, sublime text 3 </a:t>
            </a:r>
            <a:endParaRPr lang="en-US" dirty="0"/>
          </a:p>
        </p:txBody>
      </p:sp>
      <p:pic>
        <p:nvPicPr>
          <p:cNvPr id="2050" name="Picture 2" descr="III. Công cụ thực hiện&#10; Bootstrap&#10; PHP&#10; MYSQL&#10;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22" t="21924" r="1735"/>
          <a:stretch/>
        </p:blipFill>
        <p:spPr bwMode="auto">
          <a:xfrm>
            <a:off x="6375042" y="1275008"/>
            <a:ext cx="5692463" cy="356744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98233834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Lưới: 1140px (container của boostrap)</a:t>
            </a:r>
            <a:endParaRPr lang="en-US" dirty="0"/>
          </a:p>
          <a:p>
            <a:r>
              <a:rPr lang="en-US"/>
              <a:t>Màu chủ đạo: nền header hsl(233,16%,10%), hover #f8694a</a:t>
            </a:r>
          </a:p>
          <a:p>
            <a:r>
              <a:rPr lang="en-US"/>
              <a:t>Bố cục: 5 phần header, nav-menu, slide + banner, content, footer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6976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777" y="92765"/>
            <a:ext cx="8596668" cy="99170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err="1"/>
              <a:t>trang</a:t>
            </a:r>
            <a:r>
              <a:rPr lang="en-US"/>
              <a:t> web</a:t>
            </a:r>
            <a:br>
              <a:rPr lang="en-US"/>
            </a:br>
            <a:r>
              <a:rPr lang="en-US"/>
              <a:t>Giao diện desktop:</a:t>
            </a:r>
            <a:br>
              <a:rPr lang="en-US"/>
            </a:b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B7310F-9BD7-442E-B502-9F3F7C51D1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596940"/>
              </p:ext>
            </p:extLst>
          </p:nvPr>
        </p:nvGraphicFramePr>
        <p:xfrm>
          <a:off x="1327219" y="1270000"/>
          <a:ext cx="8596308" cy="4705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7616">
                  <a:extLst>
                    <a:ext uri="{9D8B030D-6E8A-4147-A177-3AD203B41FA5}">
                      <a16:colId xmlns:a16="http://schemas.microsoft.com/office/drawing/2014/main" val="1026263705"/>
                    </a:ext>
                  </a:extLst>
                </a:gridCol>
                <a:gridCol w="3493256">
                  <a:extLst>
                    <a:ext uri="{9D8B030D-6E8A-4147-A177-3AD203B41FA5}">
                      <a16:colId xmlns:a16="http://schemas.microsoft.com/office/drawing/2014/main" val="3617402544"/>
                    </a:ext>
                  </a:extLst>
                </a:gridCol>
                <a:gridCol w="204100">
                  <a:extLst>
                    <a:ext uri="{9D8B030D-6E8A-4147-A177-3AD203B41FA5}">
                      <a16:colId xmlns:a16="http://schemas.microsoft.com/office/drawing/2014/main" val="2171902251"/>
                    </a:ext>
                  </a:extLst>
                </a:gridCol>
                <a:gridCol w="2661336">
                  <a:extLst>
                    <a:ext uri="{9D8B030D-6E8A-4147-A177-3AD203B41FA5}">
                      <a16:colId xmlns:a16="http://schemas.microsoft.com/office/drawing/2014/main" val="727703168"/>
                    </a:ext>
                  </a:extLst>
                </a:gridCol>
              </a:tblGrid>
              <a:tr h="82384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LOGO (25% của 1140px)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/>
                        <a:t>SEARCH (37%)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/>
                        <a:t>GIỎ HÀNG + TÀI KHOẢN</a:t>
                      </a:r>
                    </a:p>
                    <a:p>
                      <a:pPr algn="ctr"/>
                      <a:r>
                        <a:rPr lang="en-US"/>
                        <a:t>(33%)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GIỎ HÀNG + TÀI KHOẢN</a:t>
                      </a:r>
                    </a:p>
                    <a:p>
                      <a:pPr algn="ctr"/>
                      <a:r>
                        <a:rPr lang="en-US"/>
                        <a:t>(33%)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892920"/>
                  </a:ext>
                </a:extLst>
              </a:tr>
              <a:tr h="970501">
                <a:tc gridSpan="4">
                  <a:txBody>
                    <a:bodyPr/>
                    <a:lstStyle/>
                    <a:p>
                      <a:pPr algn="ctr"/>
                      <a:r>
                        <a:rPr lang="en-US"/>
                        <a:t>NAV-MENU (100%)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406557"/>
                  </a:ext>
                </a:extLst>
              </a:tr>
              <a:tr h="970501">
                <a:tc gridSpan="2">
                  <a:txBody>
                    <a:bodyPr/>
                    <a:lstStyle/>
                    <a:p>
                      <a:pPr algn="ctr"/>
                      <a:r>
                        <a:rPr lang="en-US"/>
                        <a:t>SLIDE SHOW (69%) margin-left 1%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/>
                        <a:t>BANNER (30%)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330902"/>
                  </a:ext>
                </a:extLst>
              </a:tr>
              <a:tr h="970501">
                <a:tc gridSpan="4">
                  <a:txBody>
                    <a:bodyPr/>
                    <a:lstStyle/>
                    <a:p>
                      <a:pPr algn="ctr"/>
                      <a:r>
                        <a:rPr lang="en-US"/>
                        <a:t>CONTENT chia làm 3 section mỗi section chia làm 4 cột chứa sản phẩm </a:t>
                      </a:r>
                    </a:p>
                    <a:p>
                      <a:pPr algn="ctr"/>
                      <a:r>
                        <a:rPr lang="en-US"/>
                        <a:t>Width mỗi cột 24% margin-left 1%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2538079"/>
                  </a:ext>
                </a:extLst>
              </a:tr>
              <a:tr h="970501">
                <a:tc gridSpan="4">
                  <a:txBody>
                    <a:bodyPr/>
                    <a:lstStyle/>
                    <a:p>
                      <a:pPr algn="ctr"/>
                      <a:r>
                        <a:rPr lang="en-US"/>
                        <a:t>FOOTER chia làm 4 cột mỗi cột 25%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5177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79585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777" y="92765"/>
            <a:ext cx="8596668" cy="99170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err="1"/>
              <a:t>trang</a:t>
            </a:r>
            <a:r>
              <a:rPr lang="en-US"/>
              <a:t> web</a:t>
            </a:r>
            <a:br>
              <a:rPr lang="en-US"/>
            </a:br>
            <a:r>
              <a:rPr lang="en-US"/>
              <a:t>Giao diện máy tính bảng: </a:t>
            </a:r>
            <a:r>
              <a:rPr lang="en-US" sz="2700"/>
              <a:t>Giỏ hàng sẽ nằm ở góc trái màn hình, mục yêu thích và tài khoản sẽ nằm trong menu, banner sẽ bị ẩn</a:t>
            </a:r>
            <a:br>
              <a:rPr lang="en-US"/>
            </a:b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B7310F-9BD7-442E-B502-9F3F7C51D1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5230928"/>
              </p:ext>
            </p:extLst>
          </p:nvPr>
        </p:nvGraphicFramePr>
        <p:xfrm>
          <a:off x="1326960" y="1975508"/>
          <a:ext cx="8596308" cy="5024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6308">
                  <a:extLst>
                    <a:ext uri="{9D8B030D-6E8A-4147-A177-3AD203B41FA5}">
                      <a16:colId xmlns:a16="http://schemas.microsoft.com/office/drawing/2014/main" val="1026263705"/>
                    </a:ext>
                  </a:extLst>
                </a:gridCol>
              </a:tblGrid>
              <a:tr h="3840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LOGO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892920"/>
                  </a:ext>
                </a:extLst>
              </a:tr>
              <a:tr h="65139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SEARCH (100%)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8329949"/>
                  </a:ext>
                </a:extLst>
              </a:tr>
              <a:tr h="63768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NAV-MENU (100%)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406557"/>
                  </a:ext>
                </a:extLst>
              </a:tr>
              <a:tr h="97024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SLIDE SHOW (100%)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330902"/>
                  </a:ext>
                </a:extLst>
              </a:tr>
              <a:tr h="136193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CONTENT chia làm 3 section mỗi section chia làm 3 cột chứa sản phẩm </a:t>
                      </a:r>
                    </a:p>
                    <a:p>
                      <a:pPr algn="ctr"/>
                      <a:r>
                        <a:rPr lang="en-US"/>
                        <a:t>Width mỗi cột 32.33% margin-left 1%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2538079"/>
                  </a:ext>
                </a:extLst>
              </a:tr>
              <a:tr h="101889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FOOTER chia làm 2 cột mỗi cột 50%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517796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3091360-E6A6-43C1-893A-648A52ADFC91}"/>
              </a:ext>
            </a:extLst>
          </p:cNvPr>
          <p:cNvSpPr txBox="1"/>
          <p:nvPr/>
        </p:nvSpPr>
        <p:spPr>
          <a:xfrm>
            <a:off x="332777" y="2252870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HEADER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AB55D1-FD0E-4D0F-A714-42E8C0EBCB14}"/>
              </a:ext>
            </a:extLst>
          </p:cNvPr>
          <p:cNvSpPr txBox="1"/>
          <p:nvPr/>
        </p:nvSpPr>
        <p:spPr>
          <a:xfrm>
            <a:off x="621827" y="3101488"/>
            <a:ext cx="58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NAV</a:t>
            </a:r>
          </a:p>
        </p:txBody>
      </p:sp>
    </p:spTree>
    <p:extLst>
      <p:ext uri="{BB962C8B-B14F-4D97-AF65-F5344CB8AC3E}">
        <p14:creationId xmlns:p14="http://schemas.microsoft.com/office/powerpoint/2010/main" val="419934894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</TotalTime>
  <Words>806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Times New Roman</vt:lpstr>
      <vt:lpstr>Trebuchet MS</vt:lpstr>
      <vt:lpstr>Wingdings 3</vt:lpstr>
      <vt:lpstr>Facet</vt:lpstr>
      <vt:lpstr>Đề tài: website bán diện thoại trực tuyến</vt:lpstr>
      <vt:lpstr>PowerPoint Presentation</vt:lpstr>
      <vt:lpstr>Ý tưởng thiết kế</vt:lpstr>
      <vt:lpstr>Hướng phát triển</vt:lpstr>
      <vt:lpstr>Hướng phát triển</vt:lpstr>
      <vt:lpstr>Công cụ:</vt:lpstr>
      <vt:lpstr>Quy định chung trang web</vt:lpstr>
      <vt:lpstr>Quy định chung trang web Giao diện desktop: </vt:lpstr>
      <vt:lpstr>Quy định chung trang web Giao diện máy tính bảng: Giỏ hàng sẽ nằm ở góc trái màn hình, mục yêu thích và tài khoản sẽ nằm trong menu, banner sẽ bị ẩn </vt:lpstr>
      <vt:lpstr>Quy định chung trang web Giao diện mobile: cũng giống máy tính bảng Giỏ hàng sẽ nằm ở góc trái màn hình, mục yêu thích và tài khoản sẽ nằm trong menu, banner sẽ bị ẩn, chia làm 2 cột chứa sản phẩm với width 50% </vt:lpstr>
      <vt:lpstr>Phân tích thiết kế hệ thống</vt:lpstr>
      <vt:lpstr>Cơ sở dữ liệu  tiến - hoài sang\Csdl.vsdx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 website bán diện thoại trực tuyến</dc:title>
  <dc:creator>Admin</dc:creator>
  <cp:lastModifiedBy>Đặng Sang</cp:lastModifiedBy>
  <cp:revision>15</cp:revision>
  <dcterms:created xsi:type="dcterms:W3CDTF">2020-02-29T05:22:39Z</dcterms:created>
  <dcterms:modified xsi:type="dcterms:W3CDTF">2020-02-29T08:46:51Z</dcterms:modified>
</cp:coreProperties>
</file>