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8" r:id="rId3"/>
    <p:sldId id="257" r:id="rId4"/>
    <p:sldId id="263" r:id="rId5"/>
    <p:sldId id="271" r:id="rId6"/>
    <p:sldId id="264" r:id="rId7"/>
    <p:sldId id="265" r:id="rId8"/>
    <p:sldId id="266" r:id="rId9"/>
    <p:sldId id="267" r:id="rId10"/>
    <p:sldId id="268" r:id="rId11"/>
    <p:sldId id="270" r:id="rId12"/>
    <p:sldId id="269" r:id="rId13"/>
    <p:sldId id="260" r:id="rId14"/>
    <p:sldId id="272" r:id="rId15"/>
    <p:sldId id="273" r:id="rId16"/>
    <p:sldId id="279" r:id="rId17"/>
    <p:sldId id="280" r:id="rId18"/>
    <p:sldId id="259" r:id="rId19"/>
    <p:sldId id="261" r:id="rId20"/>
    <p:sldId id="282" r:id="rId21"/>
    <p:sldId id="281" r:id="rId22"/>
    <p:sldId id="284" r:id="rId23"/>
    <p:sldId id="285" r:id="rId24"/>
    <p:sldId id="286" r:id="rId25"/>
    <p:sldId id="283" r:id="rId26"/>
    <p:sldId id="275" r:id="rId27"/>
    <p:sldId id="276" r:id="rId28"/>
    <p:sldId id="287" r:id="rId29"/>
    <p:sldId id="288" r:id="rId30"/>
    <p:sldId id="28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8FF"/>
    <a:srgbClr val="001FD2"/>
    <a:srgbClr val="003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3FD0D8-9741-D948-B2E8-FA17B5C98A38}" v="619" dt="2023-04-24T00:33:24.7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5"/>
    <p:restoredTop sz="85302"/>
  </p:normalViewPr>
  <p:slideViewPr>
    <p:cSldViewPr snapToGrid="0">
      <p:cViewPr>
        <p:scale>
          <a:sx n="89" d="100"/>
          <a:sy n="89" d="100"/>
        </p:scale>
        <p:origin x="544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80BBD8-97E3-10E1-1769-B2D3ED5D22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847772-CDF7-C011-CCE0-2A0679C8D5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DA82E-0409-DF47-B998-B8683154C990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0D948-840E-9346-AAA0-89F55274CF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EF049C-0390-A861-7B0A-EFCB6D32C5B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9DEAE-8E6E-CD43-B4D5-F343CDFF39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7001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8154D-A0F7-0447-82A1-58AF981F2CC2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AC32F-6238-F44E-BDD7-2A87DB64C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903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2387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latin typeface="Microsoft PhagsPa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92A31-2CC5-9646-BA93-FAF0287744AB}" type="datetime1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39C31-41B1-DF4F-B012-96F3351D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8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6115-0F1F-184B-826E-EE12637BE7C3}" type="datetime1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39C31-41B1-DF4F-B012-96F3351D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2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F2B8-46FF-1144-B6BF-9B7E75A68894}" type="datetime1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39C31-41B1-DF4F-B012-96F3351D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11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pitchFamily="2" charset="2"/>
              <a:buChar char="§"/>
              <a:defRPr/>
            </a:lvl1pPr>
            <a:lvl2pPr marL="685800" indent="-228600">
              <a:buFont typeface="Wingdings" pitchFamily="2" charset="2"/>
              <a:buChar char="§"/>
              <a:defRPr/>
            </a:lvl2pPr>
            <a:lvl3pPr marL="1143000" indent="-228600">
              <a:buFont typeface="Wingdings" pitchFamily="2" charset="2"/>
              <a:buChar char="§"/>
              <a:defRPr/>
            </a:lvl3pPr>
            <a:lvl4pPr marL="1600200" indent="-228600">
              <a:buFont typeface="Wingdings" pitchFamily="2" charset="2"/>
              <a:buChar char="§"/>
              <a:defRPr/>
            </a:lvl4pPr>
            <a:lvl5pPr marL="2057400" indent="-228600"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600" y="6374480"/>
            <a:ext cx="2743200" cy="365125"/>
          </a:xfrm>
        </p:spPr>
        <p:txBody>
          <a:bodyPr/>
          <a:lstStyle/>
          <a:p>
            <a:fld id="{AA69AD41-709A-454A-AF42-C4BAD1DBE607}" type="datetime1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361780"/>
            <a:ext cx="2743200" cy="365125"/>
          </a:xfrm>
        </p:spPr>
        <p:txBody>
          <a:bodyPr/>
          <a:lstStyle/>
          <a:p>
            <a:fld id="{A7C39C31-41B1-DF4F-B012-96F3351D6B0D}" type="slidenum">
              <a:rPr lang="en-US" smtClean="0"/>
              <a:t>‹#›</a:t>
            </a:fld>
            <a:r>
              <a:rPr lang="en-US" dirty="0"/>
              <a:t>/3</a:t>
            </a:r>
            <a:r>
              <a:rPr lang="en-US" altLang="ko-KR" dirty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117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8540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66512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315FD-4838-3141-89ED-5B158D7EEDC5}" type="datetime1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39C31-41B1-DF4F-B012-96F3351D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35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EE6D5-E0B4-304D-82BE-388F77F4EDC9}" type="datetime1">
              <a:rPr lang="en-US" smtClean="0"/>
              <a:t>12/28/23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39C31-41B1-DF4F-B012-96F3351D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8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0B3AE-46B6-ED41-869B-A2519EAAD1D8}" type="datetime1">
              <a:rPr lang="en-US" smtClean="0"/>
              <a:t>12/28/23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39C31-41B1-DF4F-B012-96F3351D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00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9DA2-B4F3-194B-A848-1C1DEDABCC52}" type="datetime1">
              <a:rPr lang="en-US" smtClean="0"/>
              <a:t>12/28/23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39C31-41B1-DF4F-B012-96F3351D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73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3080-1F6A-444D-A38E-59246953013F}" type="datetime1">
              <a:rPr lang="en-US" smtClean="0"/>
              <a:t>12/28/23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39C31-41B1-DF4F-B012-96F3351D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06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12282-3290-6B44-9609-6B7CBFA71605}" type="datetime1">
              <a:rPr lang="en-US" smtClean="0"/>
              <a:t>12/28/23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39C31-41B1-DF4F-B012-96F3351D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55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05C0C-7BF9-1844-A846-BF23C340CA1C}" type="datetime1">
              <a:rPr lang="en-US" smtClean="0"/>
              <a:t>12/28/23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39C31-41B1-DF4F-B012-96F3351D6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86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3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75347"/>
            <a:ext cx="10515600" cy="4901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5100" y="634999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D6514-288A-9A46-BD79-8F2EA9977EE2}" type="datetime1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837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39C31-41B1-DF4F-B012-96F3351D6B0D}" type="slidenum">
              <a:rPr lang="en-US" smtClean="0"/>
              <a:t>‹#›</a:t>
            </a:fld>
            <a:r>
              <a:rPr lang="en-US" dirty="0"/>
              <a:t>/3</a:t>
            </a:r>
            <a:r>
              <a:rPr lang="en-US" altLang="ko-KR" dirty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404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Microsoft PhagsPa" panose="020F0502020204030204" pitchFamily="34" charset="0"/>
          <a:ea typeface="Roboto" panose="02000000000000000000" pitchFamily="2" charset="0"/>
          <a:cs typeface="Microsoft PhagsPa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PhagsPa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PhagsPa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PhagsPa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PhagsPa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PhagsPa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7D4FE-DE5F-3B41-B9AD-D2D87E6C5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040" y="1152182"/>
            <a:ext cx="10735917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Microsoft PhagsPa"/>
                <a:ea typeface="Roboto"/>
              </a:rPr>
              <a:t>Trustworthy Machine Learning</a:t>
            </a:r>
            <a:br>
              <a:rPr lang="en-US" dirty="0">
                <a:latin typeface="Microsoft PhagsPa"/>
                <a:ea typeface="Roboto"/>
              </a:rPr>
            </a:br>
            <a:r>
              <a:rPr lang="en-US" sz="3200" b="0" dirty="0">
                <a:latin typeface="Microsoft PhagsPa"/>
                <a:ea typeface="Roboto"/>
              </a:rPr>
              <a:t>Security in Large Code Generation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4D078D-31E0-0445-8456-D6CCD7BDA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949907"/>
            <a:ext cx="9144000" cy="1655762"/>
          </a:xfrm>
        </p:spPr>
        <p:txBody>
          <a:bodyPr/>
          <a:lstStyle/>
          <a:p>
            <a:r>
              <a:rPr lang="en-US" dirty="0"/>
              <a:t>Sangdon Park</a:t>
            </a:r>
          </a:p>
          <a:p>
            <a:r>
              <a:rPr lang="en-US" dirty="0"/>
              <a:t>POSTECH</a:t>
            </a:r>
          </a:p>
        </p:txBody>
      </p:sp>
    </p:spTree>
    <p:extLst>
      <p:ext uri="{BB962C8B-B14F-4D97-AF65-F5344CB8AC3E}">
        <p14:creationId xmlns:p14="http://schemas.microsoft.com/office/powerpoint/2010/main" val="188745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6B881-CEAD-A14C-82E3-5538AD943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CWE-79: Improper Neutralization of Input During Web Page Generation (‘Cross-site Scripting’)</a:t>
            </a:r>
            <a:endParaRPr lang="en-KR" sz="3200" dirty="0"/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CB45309-3FAE-22D2-3089-3D37DC4479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6145" y="1681017"/>
            <a:ext cx="7139710" cy="465896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4D11369-7E99-4DE3-2F8E-FBE1121E1A27}"/>
              </a:ext>
            </a:extLst>
          </p:cNvPr>
          <p:cNvSpPr/>
          <p:nvPr/>
        </p:nvSpPr>
        <p:spPr>
          <a:xfrm>
            <a:off x="2526146" y="3546765"/>
            <a:ext cx="7139710" cy="914399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2C527F-422D-BDFF-BDFF-9DD690FABAFD}"/>
              </a:ext>
            </a:extLst>
          </p:cNvPr>
          <p:cNvSpPr/>
          <p:nvPr/>
        </p:nvSpPr>
        <p:spPr>
          <a:xfrm>
            <a:off x="2526144" y="4461164"/>
            <a:ext cx="7139710" cy="914399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8F05D8-0C7B-6EA4-F39D-D6D76EFDCC84}"/>
              </a:ext>
            </a:extLst>
          </p:cNvPr>
          <p:cNvSpPr/>
          <p:nvPr/>
        </p:nvSpPr>
        <p:spPr>
          <a:xfrm>
            <a:off x="2526144" y="5400572"/>
            <a:ext cx="7139710" cy="914399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05537B-C905-C861-22E7-C74B54EB4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39C31-41B1-DF4F-B012-96F3351D6B0D}" type="slidenum">
              <a:rPr lang="en-US" smtClean="0"/>
              <a:t>10</a:t>
            </a:fld>
            <a:r>
              <a:rPr lang="en-US"/>
              <a:t>/3</a:t>
            </a:r>
            <a:r>
              <a:rPr lang="en-US" altLang="ko-KR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73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6B881-CEAD-A14C-82E3-5538AD943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More Quantitative Results</a:t>
            </a:r>
          </a:p>
        </p:txBody>
      </p:sp>
      <p:pic>
        <p:nvPicPr>
          <p:cNvPr id="5" name="Content Placeholder 4" descr="A table of results&#10;&#10;Description automatically generated with medium confidence">
            <a:extLst>
              <a:ext uri="{FF2B5EF4-FFF2-40B4-BE49-F238E27FC236}">
                <a16:creationId xmlns:a16="http://schemas.microsoft.com/office/drawing/2014/main" id="{6975FA42-0B44-5345-C06B-016033EC36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1143" y="988289"/>
            <a:ext cx="5869711" cy="5869711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8209F66-6E83-F551-C3E8-D643E4B49F4A}"/>
              </a:ext>
            </a:extLst>
          </p:cNvPr>
          <p:cNvSpPr/>
          <p:nvPr/>
        </p:nvSpPr>
        <p:spPr>
          <a:xfrm>
            <a:off x="3161143" y="1681943"/>
            <a:ext cx="5869711" cy="465512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F8C58-0A97-F3A0-EA3A-3B78EEC75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39C31-41B1-DF4F-B012-96F3351D6B0D}" type="slidenum">
              <a:rPr lang="en-US" smtClean="0"/>
              <a:t>11</a:t>
            </a:fld>
            <a:r>
              <a:rPr lang="en-US"/>
              <a:t>/3</a:t>
            </a:r>
            <a:r>
              <a:rPr lang="en-US" altLang="ko-KR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980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6B881-CEAD-A14C-82E3-5538AD943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Are Code Generators Absolutely Bad?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7FA53-C1C4-C7A6-0594-87F4697EC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Here, code was generated based on ”scenarios” that might generate vulnerable code</a:t>
            </a:r>
          </a:p>
          <a:p>
            <a:pPr lvl="1"/>
            <a:r>
              <a:rPr lang="en-US" dirty="0"/>
              <a:t>Worst-case analysis</a:t>
            </a:r>
          </a:p>
          <a:p>
            <a:pPr lvl="1"/>
            <a:endParaRPr lang="en-US" dirty="0"/>
          </a:p>
          <a:p>
            <a:r>
              <a:rPr lang="en-US" dirty="0"/>
              <a:t>How about using code generators in daily usages?</a:t>
            </a:r>
          </a:p>
          <a:p>
            <a:pPr lvl="1"/>
            <a:r>
              <a:rPr lang="en-US" dirty="0"/>
              <a:t>Average-case analysis</a:t>
            </a:r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754ED5-D5E5-0D04-9857-C305AFD8A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39C31-41B1-DF4F-B012-96F3351D6B0D}" type="slidenum">
              <a:rPr lang="en-US" smtClean="0"/>
              <a:t>12</a:t>
            </a:fld>
            <a:r>
              <a:rPr lang="en-US"/>
              <a:t>/3</a:t>
            </a:r>
            <a:r>
              <a:rPr lang="en-US" altLang="ko-KR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55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A07CD-EF6D-C4D1-3642-8D29D794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KR" sz="3000" dirty="0"/>
              <a:t>A User Study on Code Generation Security (Security 23)</a:t>
            </a:r>
          </a:p>
        </p:txBody>
      </p:sp>
      <p:pic>
        <p:nvPicPr>
          <p:cNvPr id="5" name="Content Placeholder 4" descr="A close-up of a document&#10;&#10;Description automatically generated">
            <a:extLst>
              <a:ext uri="{FF2B5EF4-FFF2-40B4-BE49-F238E27FC236}">
                <a16:creationId xmlns:a16="http://schemas.microsoft.com/office/drawing/2014/main" id="{4B25D422-AFA2-F5A6-D1E4-9668B37BD2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2187" y="1935018"/>
            <a:ext cx="6367626" cy="4902200"/>
          </a:xfrm>
          <a:ln>
            <a:solidFill>
              <a:schemeClr val="tx1"/>
            </a:solidFill>
          </a:ln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1FBD1C5-5CF6-9E68-430E-6BF490292DB2}"/>
              </a:ext>
            </a:extLst>
          </p:cNvPr>
          <p:cNvGrpSpPr/>
          <p:nvPr/>
        </p:nvGrpSpPr>
        <p:grpSpPr>
          <a:xfrm>
            <a:off x="4946073" y="976543"/>
            <a:ext cx="7130626" cy="2653348"/>
            <a:chOff x="4946073" y="976543"/>
            <a:chExt cx="7130626" cy="2653348"/>
          </a:xfrm>
        </p:grpSpPr>
        <p:pic>
          <p:nvPicPr>
            <p:cNvPr id="6" name="Content Placeholder 5" descr="A close-up of a computer code&#10;&#10;Description automatically generated">
              <a:extLst>
                <a:ext uri="{FF2B5EF4-FFF2-40B4-BE49-F238E27FC236}">
                  <a16:creationId xmlns:a16="http://schemas.microsoft.com/office/drawing/2014/main" id="{1884DCCC-14EE-4B86-A6F2-67290D6C6A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3022"/>
            <a:stretch/>
          </p:blipFill>
          <p:spPr>
            <a:xfrm>
              <a:off x="6482926" y="976543"/>
              <a:ext cx="5593773" cy="191694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AA8A6F6-4FBE-6C08-F20A-843587174E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6073" y="2286000"/>
              <a:ext cx="2369127" cy="134389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76C9F5B-D10D-5799-F586-4C508A7BA4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68145" y="2286000"/>
              <a:ext cx="1981200" cy="134389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F52F2A9-BD07-30C4-915E-690244CE35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73091" y="2286000"/>
              <a:ext cx="4807527" cy="134389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84E4BF7-6D94-0C2B-F3C3-43A7080E2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39C31-41B1-DF4F-B012-96F3351D6B0D}" type="slidenum">
              <a:rPr lang="en-US" smtClean="0"/>
              <a:t>13</a:t>
            </a:fld>
            <a:r>
              <a:rPr lang="en-US"/>
              <a:t>/3</a:t>
            </a:r>
            <a:r>
              <a:rPr lang="en-US" altLang="ko-KR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01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A07CD-EF6D-C4D1-3642-8D29D794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User-Study Setup</a:t>
            </a:r>
          </a:p>
        </p:txBody>
      </p:sp>
      <p:pic>
        <p:nvPicPr>
          <p:cNvPr id="5" name="Content Placeholder 4" descr="A diagram of a software system&#10;&#10;Description automatically generated">
            <a:extLst>
              <a:ext uri="{FF2B5EF4-FFF2-40B4-BE49-F238E27FC236}">
                <a16:creationId xmlns:a16="http://schemas.microsoft.com/office/drawing/2014/main" id="{F417C510-DD2F-7F7D-E0CA-91B75A847D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46" y="2001475"/>
            <a:ext cx="5676900" cy="2855049"/>
          </a:xfrm>
        </p:spPr>
      </p:pic>
      <p:pic>
        <p:nvPicPr>
          <p:cNvPr id="7" name="Content Placeholder 4" descr="A diagram of a software system&#10;&#10;Description automatically generated">
            <a:extLst>
              <a:ext uri="{FF2B5EF4-FFF2-40B4-BE49-F238E27FC236}">
                <a16:creationId xmlns:a16="http://schemas.microsoft.com/office/drawing/2014/main" id="{E145178B-EC54-397B-B411-9489F3C3E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286" y="2001475"/>
            <a:ext cx="5676901" cy="28550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CAA642-4ECB-0CAA-564F-01E97F93D924}"/>
              </a:ext>
            </a:extLst>
          </p:cNvPr>
          <p:cNvSpPr txBox="1"/>
          <p:nvPr/>
        </p:nvSpPr>
        <p:spPr>
          <a:xfrm>
            <a:off x="7651172" y="1510145"/>
            <a:ext cx="313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b="1" dirty="0"/>
              <a:t>”Control” group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684A2B-F407-B2ED-D648-BE9BB1CDB741}"/>
              </a:ext>
            </a:extLst>
          </p:cNvPr>
          <p:cNvSpPr txBox="1"/>
          <p:nvPr/>
        </p:nvSpPr>
        <p:spPr>
          <a:xfrm>
            <a:off x="1411432" y="1510993"/>
            <a:ext cx="313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b="1" dirty="0"/>
              <a:t>”Assisted” group</a:t>
            </a:r>
          </a:p>
        </p:txBody>
      </p:sp>
      <p:sp>
        <p:nvSpPr>
          <p:cNvPr id="10" name="Multiply 9">
            <a:extLst>
              <a:ext uri="{FF2B5EF4-FFF2-40B4-BE49-F238E27FC236}">
                <a16:creationId xmlns:a16="http://schemas.microsoft.com/office/drawing/2014/main" id="{BC8FF1CF-7C31-CDDF-13F9-D585BF4FA6FB}"/>
              </a:ext>
            </a:extLst>
          </p:cNvPr>
          <p:cNvSpPr/>
          <p:nvPr/>
        </p:nvSpPr>
        <p:spPr>
          <a:xfrm>
            <a:off x="6595197" y="2455534"/>
            <a:ext cx="1550844" cy="1396030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9789A6A-D18B-A3EC-245A-D3A3D192DF10}"/>
              </a:ext>
            </a:extLst>
          </p:cNvPr>
          <p:cNvGrpSpPr/>
          <p:nvPr/>
        </p:nvGrpSpPr>
        <p:grpSpPr>
          <a:xfrm>
            <a:off x="838200" y="3319708"/>
            <a:ext cx="8542046" cy="3034667"/>
            <a:chOff x="838200" y="3319708"/>
            <a:chExt cx="8542046" cy="303466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17AB450-2F57-24B1-AE2F-51C414E37DC1}"/>
                </a:ext>
              </a:extLst>
            </p:cNvPr>
            <p:cNvSpPr txBox="1"/>
            <p:nvPr/>
          </p:nvSpPr>
          <p:spPr>
            <a:xfrm>
              <a:off x="838200" y="5708044"/>
              <a:ext cx="63176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KR" dirty="0"/>
                <a:t>58 Undergrade and grade students write </a:t>
              </a:r>
            </a:p>
            <a:p>
              <a:pPr algn="ctr"/>
              <a:r>
                <a:rPr lang="en-KR" dirty="0"/>
                <a:t>C code for implementing “shopping list”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A2BC066-2663-88AF-003F-8D19CDF039A4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H="1" flipV="1">
              <a:off x="2466109" y="4679649"/>
              <a:ext cx="1530928" cy="10283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20F6134-A032-58D1-E919-334E2D2B397A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V="1">
              <a:off x="3997037" y="4679649"/>
              <a:ext cx="4745181" cy="10283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37B3001-7D64-AB67-3D92-1F052B229859}"/>
                </a:ext>
              </a:extLst>
            </p:cNvPr>
            <p:cNvSpPr/>
            <p:nvPr/>
          </p:nvSpPr>
          <p:spPr>
            <a:xfrm>
              <a:off x="1787235" y="3338939"/>
              <a:ext cx="1342731" cy="134071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E5168D7-1831-E2D7-C317-CFA47AEADB07}"/>
                </a:ext>
              </a:extLst>
            </p:cNvPr>
            <p:cNvSpPr/>
            <p:nvPr/>
          </p:nvSpPr>
          <p:spPr>
            <a:xfrm>
              <a:off x="8037515" y="3319708"/>
              <a:ext cx="1342731" cy="134071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31C1651-2F75-27CB-5623-22518C41CFCA}"/>
              </a:ext>
            </a:extLst>
          </p:cNvPr>
          <p:cNvGrpSpPr/>
          <p:nvPr/>
        </p:nvGrpSpPr>
        <p:grpSpPr>
          <a:xfrm>
            <a:off x="3997036" y="2758643"/>
            <a:ext cx="7954959" cy="3457232"/>
            <a:chOff x="3997036" y="2758643"/>
            <a:chExt cx="7954959" cy="34572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FD4DF7C-5E99-9173-1EAE-14FB79A2A6A0}"/>
                </a:ext>
              </a:extLst>
            </p:cNvPr>
            <p:cNvSpPr txBox="1"/>
            <p:nvPr/>
          </p:nvSpPr>
          <p:spPr>
            <a:xfrm>
              <a:off x="7751617" y="5846543"/>
              <a:ext cx="2237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Manual analysis</a:t>
              </a:r>
              <a:endParaRPr lang="en-KR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2B99798-662D-82B6-3781-2DA75DEC9815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8870372" y="4703083"/>
              <a:ext cx="1911928" cy="11434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471D511-2C81-C92A-1439-95356DE93AE5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H="1" flipV="1">
              <a:off x="4559877" y="4710555"/>
              <a:ext cx="4310495" cy="11359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63EA2AB-2575-23FD-5893-8578FBAE5824}"/>
                </a:ext>
              </a:extLst>
            </p:cNvPr>
            <p:cNvSpPr/>
            <p:nvPr/>
          </p:nvSpPr>
          <p:spPr>
            <a:xfrm>
              <a:off x="3997036" y="2758643"/>
              <a:ext cx="1714500" cy="1951911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2F51A28-F567-5E34-E8B5-EAA0A72E6091}"/>
                </a:ext>
              </a:extLst>
            </p:cNvPr>
            <p:cNvSpPr/>
            <p:nvPr/>
          </p:nvSpPr>
          <p:spPr>
            <a:xfrm>
              <a:off x="10237495" y="2784431"/>
              <a:ext cx="1714500" cy="1951911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</p:grp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18D09C78-24C0-8A72-C67D-CEF957673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39C31-41B1-DF4F-B012-96F3351D6B0D}" type="slidenum">
              <a:rPr lang="en-US" smtClean="0"/>
              <a:t>14</a:t>
            </a:fld>
            <a:r>
              <a:rPr lang="en-US"/>
              <a:t>/3</a:t>
            </a:r>
            <a:r>
              <a:rPr lang="en-US" altLang="ko-KR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935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A07CD-EF6D-C4D1-3642-8D29D794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KR" dirty="0"/>
              <a:t>Result: Functionality</a:t>
            </a:r>
          </a:p>
        </p:txBody>
      </p:sp>
      <p:pic>
        <p:nvPicPr>
          <p:cNvPr id="5" name="Content Placeholder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B08D45DA-3707-FDC5-E835-E87D850FF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0500" y="1960563"/>
            <a:ext cx="6731000" cy="35306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B08251-7DD0-4266-958E-8B3549356B9D}"/>
              </a:ext>
            </a:extLst>
          </p:cNvPr>
          <p:cNvSpPr txBox="1"/>
          <p:nvPr/>
        </p:nvSpPr>
        <p:spPr>
          <a:xfrm>
            <a:off x="2656609" y="5712464"/>
            <a:ext cx="6878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b="1" dirty="0"/>
              <a:t>Control</a:t>
            </a:r>
            <a:r>
              <a:rPr lang="en-KR" dirty="0"/>
              <a:t>: Manually write code</a:t>
            </a:r>
          </a:p>
          <a:p>
            <a:r>
              <a:rPr lang="en-KR" b="1" dirty="0"/>
              <a:t>Assisted</a:t>
            </a:r>
            <a:r>
              <a:rPr lang="en-KR" dirty="0"/>
              <a:t>: Use a LLM and then edit the generated code</a:t>
            </a:r>
          </a:p>
          <a:p>
            <a:r>
              <a:rPr lang="en-KR" b="1" dirty="0"/>
              <a:t>Autopilot</a:t>
            </a:r>
            <a:r>
              <a:rPr lang="en-KR" dirty="0"/>
              <a:t>: fully generated by a LLM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CD03C6-97FB-755E-A5CD-E8DEDFE21C6C}"/>
              </a:ext>
            </a:extLst>
          </p:cNvPr>
          <p:cNvGrpSpPr/>
          <p:nvPr/>
        </p:nvGrpSpPr>
        <p:grpSpPr>
          <a:xfrm>
            <a:off x="5034665" y="3448864"/>
            <a:ext cx="2472151" cy="607338"/>
            <a:chOff x="5034665" y="3448864"/>
            <a:chExt cx="2472151" cy="60733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BC28B2A-78C8-D06D-E894-774CE42387E6}"/>
                    </a:ext>
                  </a:extLst>
                </p:cNvPr>
                <p:cNvSpPr txBox="1"/>
                <p:nvPr/>
              </p:nvSpPr>
              <p:spPr>
                <a:xfrm>
                  <a:off x="7003473" y="3448864"/>
                  <a:ext cx="503343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KR" sz="36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</m:oMath>
                    </m:oMathPara>
                  </a14:m>
                  <a:endParaRPr lang="en-KR" sz="36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BC28B2A-78C8-D06D-E894-774CE42387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3473" y="3448864"/>
                  <a:ext cx="503343" cy="553998"/>
                </a:xfrm>
                <a:prstGeom prst="rect">
                  <a:avLst/>
                </a:prstGeom>
                <a:blipFill>
                  <a:blip r:embed="rId3"/>
                  <a:stretch>
                    <a:fillRect l="-12500" r="-15000" b="-6667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FCA1FBA-890F-7BA2-C968-34AA0AC19BDC}"/>
                    </a:ext>
                  </a:extLst>
                </p:cNvPr>
                <p:cNvSpPr txBox="1"/>
                <p:nvPr/>
              </p:nvSpPr>
              <p:spPr>
                <a:xfrm>
                  <a:off x="5034665" y="3502204"/>
                  <a:ext cx="503343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KR" sz="36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</m:oMath>
                    </m:oMathPara>
                  </a14:m>
                  <a:endParaRPr lang="en-KR" sz="36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FCA1FBA-890F-7BA2-C968-34AA0AC19B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4665" y="3502204"/>
                  <a:ext cx="503343" cy="553998"/>
                </a:xfrm>
                <a:prstGeom prst="rect">
                  <a:avLst/>
                </a:prstGeom>
                <a:blipFill>
                  <a:blip r:embed="rId4"/>
                  <a:stretch>
                    <a:fillRect l="-12500" r="-15000" b="-9091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33F2A9D-FAEA-5610-818D-10F7065D0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39C31-41B1-DF4F-B012-96F3351D6B0D}" type="slidenum">
              <a:rPr lang="en-US" smtClean="0"/>
              <a:t>15</a:t>
            </a:fld>
            <a:r>
              <a:rPr lang="en-US"/>
              <a:t>/3</a:t>
            </a:r>
            <a:r>
              <a:rPr lang="en-US" altLang="ko-KR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00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A07CD-EF6D-C4D1-3642-8D29D794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Result: Security Analysis</a:t>
            </a:r>
          </a:p>
        </p:txBody>
      </p:sp>
      <p:pic>
        <p:nvPicPr>
          <p:cNvPr id="5" name="Content Placeholder 4" descr="A comparison of a number of boxes&#10;&#10;Description automatically generated with medium confidence">
            <a:extLst>
              <a:ext uri="{FF2B5EF4-FFF2-40B4-BE49-F238E27FC236}">
                <a16:creationId xmlns:a16="http://schemas.microsoft.com/office/drawing/2014/main" id="{4D08C596-EAE4-A42B-730E-6883DB8903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1000" y="1865313"/>
            <a:ext cx="6350000" cy="3721100"/>
          </a:xfr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047D2E8-A3AB-D2BF-867B-A475A6DEADB8}"/>
              </a:ext>
            </a:extLst>
          </p:cNvPr>
          <p:cNvGrpSpPr/>
          <p:nvPr/>
        </p:nvGrpSpPr>
        <p:grpSpPr>
          <a:xfrm>
            <a:off x="4202328" y="4523509"/>
            <a:ext cx="1159916" cy="430887"/>
            <a:chOff x="4202328" y="4523509"/>
            <a:chExt cx="1159916" cy="43088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826F728-A8CB-650B-A4E1-CE7296EFBC3F}"/>
                    </a:ext>
                  </a:extLst>
                </p:cNvPr>
                <p:cNvSpPr txBox="1"/>
                <p:nvPr/>
              </p:nvSpPr>
              <p:spPr>
                <a:xfrm>
                  <a:off x="4202328" y="4523509"/>
                  <a:ext cx="36860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KR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</m:oMath>
                    </m:oMathPara>
                  </a14:m>
                  <a:endParaRPr lang="en-KR" sz="28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826F728-A8CB-650B-A4E1-CE7296EFBC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2328" y="4523509"/>
                  <a:ext cx="368608" cy="430887"/>
                </a:xfrm>
                <a:prstGeom prst="rect">
                  <a:avLst/>
                </a:prstGeom>
                <a:blipFill>
                  <a:blip r:embed="rId3"/>
                  <a:stretch>
                    <a:fillRect l="-13333" r="-16667" b="-2857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9A5ED10-386A-726D-26E1-3F5EE81AA9E6}"/>
                    </a:ext>
                  </a:extLst>
                </p:cNvPr>
                <p:cNvSpPr txBox="1"/>
                <p:nvPr/>
              </p:nvSpPr>
              <p:spPr>
                <a:xfrm>
                  <a:off x="4993636" y="4523509"/>
                  <a:ext cx="36860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KR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</m:oMath>
                    </m:oMathPara>
                  </a14:m>
                  <a:endParaRPr lang="en-KR" sz="28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9A5ED10-386A-726D-26E1-3F5EE81AA9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3636" y="4523509"/>
                  <a:ext cx="368608" cy="430887"/>
                </a:xfrm>
                <a:prstGeom prst="rect">
                  <a:avLst/>
                </a:prstGeom>
                <a:blipFill>
                  <a:blip r:embed="rId4"/>
                  <a:stretch>
                    <a:fillRect l="-16667" r="-13333" b="-2857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16AF081-4CFD-D30E-5299-B6871CD7ED2B}"/>
              </a:ext>
            </a:extLst>
          </p:cNvPr>
          <p:cNvGrpSpPr/>
          <p:nvPr/>
        </p:nvGrpSpPr>
        <p:grpSpPr>
          <a:xfrm>
            <a:off x="7344112" y="4523508"/>
            <a:ext cx="1159916" cy="430887"/>
            <a:chOff x="7344112" y="4523508"/>
            <a:chExt cx="1159916" cy="43088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DA6B4F3-105C-044A-B276-54841C4A92D3}"/>
                    </a:ext>
                  </a:extLst>
                </p:cNvPr>
                <p:cNvSpPr txBox="1"/>
                <p:nvPr/>
              </p:nvSpPr>
              <p:spPr>
                <a:xfrm>
                  <a:off x="7344112" y="4523508"/>
                  <a:ext cx="36860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KR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</m:oMath>
                    </m:oMathPara>
                  </a14:m>
                  <a:endParaRPr lang="en-KR" sz="28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DA6B4F3-105C-044A-B276-54841C4A92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4112" y="4523508"/>
                  <a:ext cx="368608" cy="430887"/>
                </a:xfrm>
                <a:prstGeom prst="rect">
                  <a:avLst/>
                </a:prstGeom>
                <a:blipFill>
                  <a:blip r:embed="rId5"/>
                  <a:stretch>
                    <a:fillRect l="-13333" r="-13333" b="-2857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AD1F667-784B-F5C7-9CA4-F59290CB6249}"/>
                    </a:ext>
                  </a:extLst>
                </p:cNvPr>
                <p:cNvSpPr txBox="1"/>
                <p:nvPr/>
              </p:nvSpPr>
              <p:spPr>
                <a:xfrm>
                  <a:off x="8135420" y="4523508"/>
                  <a:ext cx="36860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KR" sz="28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</m:oMath>
                    </m:oMathPara>
                  </a14:m>
                  <a:endParaRPr lang="en-KR" sz="28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AD1F667-784B-F5C7-9CA4-F59290CB62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5420" y="4523508"/>
                  <a:ext cx="368608" cy="430887"/>
                </a:xfrm>
                <a:prstGeom prst="rect">
                  <a:avLst/>
                </a:prstGeom>
                <a:blipFill>
                  <a:blip r:embed="rId5"/>
                  <a:stretch>
                    <a:fillRect l="-13333" r="-13333" b="-2857"/>
                  </a:stretch>
                </a:blipFill>
              </p:spPr>
              <p:txBody>
                <a:bodyPr/>
                <a:lstStyle/>
                <a:p>
                  <a:r>
                    <a:rPr lang="en-K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EE30DB6-5068-F37C-3FE2-39272B375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39C31-41B1-DF4F-B012-96F3351D6B0D}" type="slidenum">
              <a:rPr lang="en-US" smtClean="0"/>
              <a:t>16</a:t>
            </a:fld>
            <a:r>
              <a:rPr lang="en-US"/>
              <a:t>/3</a:t>
            </a:r>
            <a:r>
              <a:rPr lang="en-US" altLang="ko-KR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89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A07CD-EF6D-C4D1-3642-8D29D794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Assistant is Not Too Bad?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FCA14-BE27-4ED6-E786-6AB32EBFF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Message: code assistant can mitigate vulnerabilities in human-edited code</a:t>
            </a:r>
          </a:p>
          <a:p>
            <a:endParaRPr lang="en-KR" dirty="0"/>
          </a:p>
          <a:p>
            <a:r>
              <a:rPr lang="en-KR" dirty="0"/>
              <a:t>Limitations</a:t>
            </a:r>
          </a:p>
          <a:p>
            <a:pPr lvl="1"/>
            <a:r>
              <a:rPr lang="en-KR" dirty="0"/>
              <a:t>Limited scenario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KR" dirty="0"/>
              <a:t>“shopping list”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678A58-A45D-8A74-9C75-926B7B532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39C31-41B1-DF4F-B012-96F3351D6B0D}" type="slidenum">
              <a:rPr lang="en-US" smtClean="0"/>
              <a:t>17</a:t>
            </a:fld>
            <a:r>
              <a:rPr lang="en-US"/>
              <a:t>/3</a:t>
            </a:r>
            <a:r>
              <a:rPr lang="en-US" altLang="ko-KR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774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F2A63-B1CD-389C-31F9-5239B92BD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More Secure Code Generation (CCS23)</a:t>
            </a:r>
          </a:p>
        </p:txBody>
      </p:sp>
      <p:pic>
        <p:nvPicPr>
          <p:cNvPr id="6" name="Content Placeholder 5" descr="A white card with black text&#10;&#10;Description automatically generated">
            <a:extLst>
              <a:ext uri="{FF2B5EF4-FFF2-40B4-BE49-F238E27FC236}">
                <a16:creationId xmlns:a16="http://schemas.microsoft.com/office/drawing/2014/main" id="{D9758B98-8445-9DA8-6778-673EBCAA6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450" y="2278063"/>
            <a:ext cx="10325100" cy="2895600"/>
          </a:xfrm>
          <a:ln>
            <a:solidFill>
              <a:schemeClr val="tx1"/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B6D44D-D817-94CD-31C7-561B1592F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39C31-41B1-DF4F-B012-96F3351D6B0D}" type="slidenum">
              <a:rPr lang="en-US" smtClean="0"/>
              <a:t>18</a:t>
            </a:fld>
            <a:r>
              <a:rPr lang="en-US"/>
              <a:t>/3</a:t>
            </a:r>
            <a:r>
              <a:rPr lang="en-US" altLang="ko-KR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277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A07CD-EF6D-C4D1-3642-8D29D794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Controlled Code Generation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F45367-171F-718C-A4AD-F91930F7C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784" y="2738019"/>
            <a:ext cx="11594432" cy="1381962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C7107D-2726-B743-6F0E-48F6B217E01E}"/>
              </a:ext>
            </a:extLst>
          </p:cNvPr>
          <p:cNvSpPr/>
          <p:nvPr/>
        </p:nvSpPr>
        <p:spPr>
          <a:xfrm>
            <a:off x="298783" y="2453044"/>
            <a:ext cx="2901617" cy="1951911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957E18-2F7B-5A4E-810A-F8084A3F0B87}"/>
              </a:ext>
            </a:extLst>
          </p:cNvPr>
          <p:cNvSpPr txBox="1"/>
          <p:nvPr/>
        </p:nvSpPr>
        <p:spPr>
          <a:xfrm>
            <a:off x="1459706" y="5304602"/>
            <a:ext cx="9272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b="1" dirty="0"/>
              <a:t>Goal: </a:t>
            </a:r>
          </a:p>
          <a:p>
            <a:pPr algn="ctr"/>
            <a:r>
              <a:rPr lang="en-KR" dirty="0"/>
              <a:t>learn a generator that generates either secure code or unsafe code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A6F2411-8390-BC58-B8C9-97A74DE7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39C31-41B1-DF4F-B012-96F3351D6B0D}" type="slidenum">
              <a:rPr lang="en-US" smtClean="0"/>
              <a:t>19</a:t>
            </a:fld>
            <a:r>
              <a:rPr lang="en-US"/>
              <a:t>/3</a:t>
            </a:r>
            <a:r>
              <a:rPr lang="en-US" altLang="ko-KR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1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2030D-C4DB-8C9C-4730-E0F562154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8A599-D0F8-150A-550A-11C25C4A4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Insecure Code Generation</a:t>
            </a:r>
          </a:p>
          <a:p>
            <a:r>
              <a:rPr lang="en-US" dirty="0"/>
              <a:t>Is it really a problem in coding?</a:t>
            </a:r>
            <a:endParaRPr lang="en-KR" dirty="0"/>
          </a:p>
          <a:p>
            <a:r>
              <a:rPr lang="en-KR" dirty="0"/>
              <a:t>Secure Code Generation</a:t>
            </a:r>
          </a:p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AC8AD-50A0-9C4F-3C8D-A8D5DBEDB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39C31-41B1-DF4F-B012-96F3351D6B0D}" type="slidenum">
              <a:rPr lang="en-US" smtClean="0"/>
              <a:t>2</a:t>
            </a:fld>
            <a:r>
              <a:rPr lang="en-US"/>
              <a:t>/3</a:t>
            </a:r>
            <a:r>
              <a:rPr lang="en-US" altLang="ko-KR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11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A07CD-EF6D-C4D1-3642-8D29D794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Commit-based Dataset</a:t>
            </a:r>
          </a:p>
        </p:txBody>
      </p:sp>
      <p:pic>
        <p:nvPicPr>
          <p:cNvPr id="5" name="Content Placeholder 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12201AA5-0D17-0E75-CB99-C98C1B988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0488" y="2050716"/>
            <a:ext cx="8723312" cy="275656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B1C101-CBA1-9EDD-5227-7A7CEA28825F}"/>
              </a:ext>
            </a:extLst>
          </p:cNvPr>
          <p:cNvSpPr txBox="1"/>
          <p:nvPr/>
        </p:nvSpPr>
        <p:spPr>
          <a:xfrm>
            <a:off x="242888" y="2386013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b="1" dirty="0"/>
              <a:t>Code before a GitHub commit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0351CC-CE23-D7D8-9A26-335AF71D0458}"/>
              </a:ext>
            </a:extLst>
          </p:cNvPr>
          <p:cNvSpPr txBox="1"/>
          <p:nvPr/>
        </p:nvSpPr>
        <p:spPr>
          <a:xfrm>
            <a:off x="242888" y="3825657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b="1" dirty="0"/>
              <a:t>Code after a GitHub commit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2AAF54B-9C26-E1C9-1C51-1867F8CB0045}"/>
              </a:ext>
            </a:extLst>
          </p:cNvPr>
          <p:cNvGrpSpPr/>
          <p:nvPr/>
        </p:nvGrpSpPr>
        <p:grpSpPr>
          <a:xfrm>
            <a:off x="8572500" y="1185415"/>
            <a:ext cx="3014663" cy="1529209"/>
            <a:chOff x="8572500" y="1185415"/>
            <a:chExt cx="3014663" cy="152920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EA52B3B-DD38-0B9B-326A-3C9AEF204F20}"/>
                </a:ext>
              </a:extLst>
            </p:cNvPr>
            <p:cNvSpPr txBox="1"/>
            <p:nvPr/>
          </p:nvSpPr>
          <p:spPr>
            <a:xfrm>
              <a:off x="8572500" y="1185415"/>
              <a:ext cx="3014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</a:t>
              </a:r>
              <a:r>
                <a:rPr lang="en-KR" dirty="0"/>
                <a:t>emoved (in line-level)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4EEFE7D-67C6-4116-C544-F08903FD9927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10070307" y="1554747"/>
              <a:ext cx="9525" cy="11598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C50BA05-A7C9-8D82-F22D-338D915725BD}"/>
              </a:ext>
            </a:extLst>
          </p:cNvPr>
          <p:cNvGrpSpPr/>
          <p:nvPr/>
        </p:nvGrpSpPr>
        <p:grpSpPr>
          <a:xfrm>
            <a:off x="8786812" y="4143376"/>
            <a:ext cx="2566989" cy="1713875"/>
            <a:chOff x="8786812" y="4143376"/>
            <a:chExt cx="2566989" cy="171387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C039AA1-7AE0-5F48-AE3A-BC84E2AC4B7F}"/>
                </a:ext>
              </a:extLst>
            </p:cNvPr>
            <p:cNvSpPr txBox="1"/>
            <p:nvPr/>
          </p:nvSpPr>
          <p:spPr>
            <a:xfrm>
              <a:off x="8786812" y="5487919"/>
              <a:ext cx="25669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</a:t>
              </a:r>
              <a:r>
                <a:rPr lang="en-KR" dirty="0"/>
                <a:t>dded (in line-level)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98184EA-6188-44F9-65AF-5D3AFC07CD52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10070307" y="4143376"/>
              <a:ext cx="402431" cy="13445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1A3DA4C-FD1F-9658-62F7-B7C62B41817C}"/>
              </a:ext>
            </a:extLst>
          </p:cNvPr>
          <p:cNvGrpSpPr/>
          <p:nvPr/>
        </p:nvGrpSpPr>
        <p:grpSpPr>
          <a:xfrm>
            <a:off x="3529011" y="4271963"/>
            <a:ext cx="3343277" cy="1585288"/>
            <a:chOff x="3529011" y="4271963"/>
            <a:chExt cx="3343277" cy="158528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27E7CF6-B346-428B-0B22-A60E3380AF10}"/>
                </a:ext>
              </a:extLst>
            </p:cNvPr>
            <p:cNvSpPr txBox="1"/>
            <p:nvPr/>
          </p:nvSpPr>
          <p:spPr>
            <a:xfrm>
              <a:off x="3529011" y="5487919"/>
              <a:ext cx="33432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</a:t>
              </a:r>
              <a:r>
                <a:rPr lang="en-KR" dirty="0"/>
                <a:t>dded (in character-level)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E868645-616C-329F-2275-E68EB16AB196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5200650" y="4271963"/>
              <a:ext cx="657225" cy="12159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F0A9A02-D9A5-116F-AFE3-D0F216CE4625}"/>
              </a:ext>
            </a:extLst>
          </p:cNvPr>
          <p:cNvSpPr txBox="1"/>
          <p:nvPr/>
        </p:nvSpPr>
        <p:spPr>
          <a:xfrm>
            <a:off x="1459706" y="6236035"/>
            <a:ext cx="927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b="1" dirty="0"/>
              <a:t>Leverage code difference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1D9791D5-A4BC-9D82-1FC5-A3C46485E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39C31-41B1-DF4F-B012-96F3351D6B0D}" type="slidenum">
              <a:rPr lang="en-US" smtClean="0"/>
              <a:t>20</a:t>
            </a:fld>
            <a:r>
              <a:rPr lang="en-US"/>
              <a:t>/3</a:t>
            </a:r>
            <a:r>
              <a:rPr lang="en-US" altLang="ko-KR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79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A07CD-EF6D-C4D1-3642-8D29D794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Loss: Conditional Language Model Loss</a:t>
            </a:r>
          </a:p>
        </p:txBody>
      </p:sp>
      <p:pic>
        <p:nvPicPr>
          <p:cNvPr id="5" name="Content Placeholder 4" descr="A mathematical equation with a square and a number&#10;&#10;Description automatically generated with medium confidence">
            <a:extLst>
              <a:ext uri="{FF2B5EF4-FFF2-40B4-BE49-F238E27FC236}">
                <a16:creationId xmlns:a16="http://schemas.microsoft.com/office/drawing/2014/main" id="{02243491-6D89-E42F-19F8-D79ED115F2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6700" y="2781297"/>
            <a:ext cx="4038600" cy="1231900"/>
          </a:xfr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19A24BB8-E692-A5EB-4ED0-9D10E2CE74DA}"/>
              </a:ext>
            </a:extLst>
          </p:cNvPr>
          <p:cNvGrpSpPr/>
          <p:nvPr/>
        </p:nvGrpSpPr>
        <p:grpSpPr>
          <a:xfrm>
            <a:off x="6543676" y="1928809"/>
            <a:ext cx="3343275" cy="1784493"/>
            <a:chOff x="6543676" y="1928809"/>
            <a:chExt cx="3343275" cy="178449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EF9D53D-8E7F-CDA9-F605-020B208FC848}"/>
                </a:ext>
              </a:extLst>
            </p:cNvPr>
            <p:cNvSpPr txBox="1"/>
            <p:nvPr/>
          </p:nvSpPr>
          <p:spPr>
            <a:xfrm>
              <a:off x="6543676" y="1928809"/>
              <a:ext cx="3343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“s</a:t>
              </a:r>
              <a:r>
                <a:rPr lang="en-KR" dirty="0"/>
                <a:t>ecure” or “vulnerable”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656497A-F8E6-EB78-C702-5E7D8694C5DB}"/>
                </a:ext>
              </a:extLst>
            </p:cNvPr>
            <p:cNvSpPr/>
            <p:nvPr/>
          </p:nvSpPr>
          <p:spPr>
            <a:xfrm>
              <a:off x="7756858" y="3280272"/>
              <a:ext cx="358442" cy="43303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D1ED556-5F7F-93BE-7AE9-64595E4EDDF5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7915275" y="2298141"/>
              <a:ext cx="300039" cy="9821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E65D922-972A-BB31-07D4-F26468482527}"/>
              </a:ext>
            </a:extLst>
          </p:cNvPr>
          <p:cNvGrpSpPr/>
          <p:nvPr/>
        </p:nvGrpSpPr>
        <p:grpSpPr>
          <a:xfrm>
            <a:off x="374983" y="3293115"/>
            <a:ext cx="5792454" cy="2124421"/>
            <a:chOff x="374983" y="3293115"/>
            <a:chExt cx="5792454" cy="212442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E7AB19F-8592-6E8A-0705-650DA0E783DB}"/>
                </a:ext>
              </a:extLst>
            </p:cNvPr>
            <p:cNvSpPr/>
            <p:nvPr/>
          </p:nvSpPr>
          <p:spPr>
            <a:xfrm>
              <a:off x="5808995" y="3293115"/>
              <a:ext cx="358442" cy="43303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858E81-8B01-A88D-AABE-6547FD28CD4A}"/>
                </a:ext>
              </a:extLst>
            </p:cNvPr>
            <p:cNvSpPr txBox="1"/>
            <p:nvPr/>
          </p:nvSpPr>
          <p:spPr>
            <a:xfrm>
              <a:off x="374983" y="5048204"/>
              <a:ext cx="5434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 if a token is from a secure area 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7789E11-5ACF-8FBE-6685-6CD46FC0E040}"/>
                </a:ext>
              </a:extLst>
            </p:cNvPr>
            <p:cNvCxnSpPr>
              <a:cxnSpLocks/>
              <a:stCxn id="9" idx="0"/>
              <a:endCxn id="8" idx="2"/>
            </p:cNvCxnSpPr>
            <p:nvPr/>
          </p:nvCxnSpPr>
          <p:spPr>
            <a:xfrm flipV="1">
              <a:off x="3091989" y="3726145"/>
              <a:ext cx="2896227" cy="13220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4645B76-D48B-79BB-8E67-FE15750AF210}"/>
              </a:ext>
            </a:extLst>
          </p:cNvPr>
          <p:cNvGrpSpPr/>
          <p:nvPr/>
        </p:nvGrpSpPr>
        <p:grpSpPr>
          <a:xfrm>
            <a:off x="5549103" y="5002037"/>
            <a:ext cx="6328565" cy="1232653"/>
            <a:chOff x="5549103" y="5002037"/>
            <a:chExt cx="6328565" cy="1232653"/>
          </a:xfrm>
        </p:grpSpPr>
        <p:pic>
          <p:nvPicPr>
            <p:cNvPr id="18" name="Content Placeholder 4" descr="A close-up of a computer code&#10;&#10;Description automatically generated">
              <a:extLst>
                <a:ext uri="{FF2B5EF4-FFF2-40B4-BE49-F238E27FC236}">
                  <a16:creationId xmlns:a16="http://schemas.microsoft.com/office/drawing/2014/main" id="{D995D743-1D5D-E64F-8B65-57FD3ACE38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0168"/>
            <a:stretch/>
          </p:blipFill>
          <p:spPr>
            <a:xfrm>
              <a:off x="5549103" y="5335256"/>
              <a:ext cx="5711825" cy="899434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2CC2E26-8A22-1F17-8F52-B97B24A060D6}"/>
                </a:ext>
              </a:extLst>
            </p:cNvPr>
            <p:cNvSpPr txBox="1"/>
            <p:nvPr/>
          </p:nvSpPr>
          <p:spPr>
            <a:xfrm>
              <a:off x="5560775" y="5002037"/>
              <a:ext cx="6316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e.g., When c=“secure” with character-level masks</a:t>
              </a:r>
              <a:endParaRPr lang="en-KR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6EB61F1-3D12-91C0-9948-F8410BED0E24}"/>
              </a:ext>
            </a:extLst>
          </p:cNvPr>
          <p:cNvGrpSpPr/>
          <p:nvPr/>
        </p:nvGrpSpPr>
        <p:grpSpPr>
          <a:xfrm>
            <a:off x="5549102" y="5417022"/>
            <a:ext cx="5711825" cy="866198"/>
            <a:chOff x="5549102" y="5417027"/>
            <a:chExt cx="5711825" cy="8661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DEE0329-CCCE-B100-E172-0BB4B3F93333}"/>
                </a:ext>
              </a:extLst>
            </p:cNvPr>
            <p:cNvSpPr/>
            <p:nvPr/>
          </p:nvSpPr>
          <p:spPr>
            <a:xfrm>
              <a:off x="5549102" y="5417027"/>
              <a:ext cx="5711825" cy="866198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87FCA7B-CD6A-CBE6-7CCD-AA9377352988}"/>
                </a:ext>
              </a:extLst>
            </p:cNvPr>
            <p:cNvGrpSpPr/>
            <p:nvPr/>
          </p:nvGrpSpPr>
          <p:grpSpPr>
            <a:xfrm>
              <a:off x="5794706" y="5462198"/>
              <a:ext cx="5120943" cy="656124"/>
              <a:chOff x="5794706" y="5462198"/>
              <a:chExt cx="5120943" cy="656124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493451C-04D7-1BEE-8902-F456E89860D7}"/>
                  </a:ext>
                </a:extLst>
              </p:cNvPr>
              <p:cNvSpPr txBox="1"/>
              <p:nvPr/>
            </p:nvSpPr>
            <p:spPr>
              <a:xfrm>
                <a:off x="5794706" y="5462198"/>
                <a:ext cx="29873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000000000000000000000000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6926538-CB9D-8F14-2CC6-1269BB6AAA20}"/>
                  </a:ext>
                </a:extLst>
              </p:cNvPr>
              <p:cNvSpPr txBox="1"/>
              <p:nvPr/>
            </p:nvSpPr>
            <p:spPr>
              <a:xfrm>
                <a:off x="5794706" y="5643646"/>
                <a:ext cx="5120943" cy="316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00000000001111111111111110000000000000001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326E82-E568-DD77-25F5-D79008053335}"/>
                  </a:ext>
                </a:extLst>
              </p:cNvPr>
              <p:cNvSpPr txBox="1"/>
              <p:nvPr/>
            </p:nvSpPr>
            <p:spPr>
              <a:xfrm>
                <a:off x="5794706" y="5810545"/>
                <a:ext cx="48351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00000000000000000000000000000000000000</a:t>
                </a:r>
              </a:p>
            </p:txBody>
          </p:sp>
        </p:grpSp>
      </p:grp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691C213F-5A5C-A2E7-0A9E-13710966E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39C31-41B1-DF4F-B012-96F3351D6B0D}" type="slidenum">
              <a:rPr lang="en-US" smtClean="0"/>
              <a:t>21</a:t>
            </a:fld>
            <a:r>
              <a:rPr lang="en-US"/>
              <a:t>/3</a:t>
            </a:r>
            <a:r>
              <a:rPr lang="en-US" altLang="ko-KR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91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D4B7-DB31-DB79-C25D-096E8FECB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Loss: </a:t>
            </a:r>
            <a:r>
              <a:rPr lang="en-US" dirty="0"/>
              <a:t>Contrastive Loss</a:t>
            </a:r>
            <a:endParaRPr lang="en-KR" dirty="0"/>
          </a:p>
        </p:txBody>
      </p:sp>
      <p:pic>
        <p:nvPicPr>
          <p:cNvPr id="5" name="Content Placeholder 4" descr="A black text with a square and a line&#10;&#10;Description automatically generated with medium confidence">
            <a:extLst>
              <a:ext uri="{FF2B5EF4-FFF2-40B4-BE49-F238E27FC236}">
                <a16:creationId xmlns:a16="http://schemas.microsoft.com/office/drawing/2014/main" id="{A06535D9-F667-4A38-0E3F-F09BFED5B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3100" y="2908300"/>
            <a:ext cx="5765800" cy="1041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2777A7-C08D-5CA3-AE06-3C6E6D27AA17}"/>
              </a:ext>
            </a:extLst>
          </p:cNvPr>
          <p:cNvSpPr txBox="1"/>
          <p:nvPr/>
        </p:nvSpPr>
        <p:spPr>
          <a:xfrm>
            <a:off x="3213100" y="1798873"/>
            <a:ext cx="631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e.g., When c=“secure” with character-level masks</a:t>
            </a:r>
            <a:endParaRPr lang="en-K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5F72BE-8983-7438-0CD1-1FE1655F6F75}"/>
              </a:ext>
            </a:extLst>
          </p:cNvPr>
          <p:cNvSpPr/>
          <p:nvPr/>
        </p:nvSpPr>
        <p:spPr>
          <a:xfrm>
            <a:off x="6613856" y="3128962"/>
            <a:ext cx="1430005" cy="314325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809576-4A20-6AE1-410E-16C658129D75}"/>
              </a:ext>
            </a:extLst>
          </p:cNvPr>
          <p:cNvSpPr/>
          <p:nvPr/>
        </p:nvSpPr>
        <p:spPr>
          <a:xfrm>
            <a:off x="5708974" y="3524254"/>
            <a:ext cx="1430005" cy="314325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F8B9B1-C531-0CE1-E5B9-A3FA84C8B8E5}"/>
              </a:ext>
            </a:extLst>
          </p:cNvPr>
          <p:cNvSpPr/>
          <p:nvPr/>
        </p:nvSpPr>
        <p:spPr>
          <a:xfrm>
            <a:off x="7390138" y="3548066"/>
            <a:ext cx="1588762" cy="314325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E0981B5-876B-F541-0451-41F6B3772C65}"/>
              </a:ext>
            </a:extLst>
          </p:cNvPr>
          <p:cNvGrpSpPr/>
          <p:nvPr/>
        </p:nvGrpSpPr>
        <p:grpSpPr>
          <a:xfrm>
            <a:off x="5010152" y="4589188"/>
            <a:ext cx="6386503" cy="1597779"/>
            <a:chOff x="5010152" y="4589188"/>
            <a:chExt cx="6386503" cy="159777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18144A0-9350-A29A-52A4-3B4F9103ED70}"/>
                </a:ext>
              </a:extLst>
            </p:cNvPr>
            <p:cNvSpPr txBox="1"/>
            <p:nvPr/>
          </p:nvSpPr>
          <p:spPr>
            <a:xfrm>
              <a:off x="6026942" y="5195895"/>
              <a:ext cx="53697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Maximize the relative gap of probabilities</a:t>
              </a:r>
              <a:endParaRPr lang="en-KR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C780BB3-644F-DB66-D78E-DC409317DC44}"/>
                </a:ext>
              </a:extLst>
            </p:cNvPr>
            <p:cNvCxnSpPr>
              <a:cxnSpLocks/>
              <a:stCxn id="15" idx="0"/>
              <a:endCxn id="14" idx="2"/>
            </p:cNvCxnSpPr>
            <p:nvPr/>
          </p:nvCxnSpPr>
          <p:spPr>
            <a:xfrm flipV="1">
              <a:off x="5984083" y="4911451"/>
              <a:ext cx="0" cy="95325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030E737-F63D-CDCD-2A55-94EA94E032DB}"/>
                </a:ext>
              </a:extLst>
            </p:cNvPr>
            <p:cNvSpPr/>
            <p:nvPr/>
          </p:nvSpPr>
          <p:spPr>
            <a:xfrm>
              <a:off x="5010152" y="4589188"/>
              <a:ext cx="1947861" cy="322263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  <a:r>
                <a:rPr lang="en-KR" dirty="0">
                  <a:solidFill>
                    <a:schemeClr val="tx1"/>
                  </a:solidFill>
                </a:rPr>
                <a:t>ecure code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607A0B2-9B9A-EE18-8D30-350AA1C4B4C4}"/>
                </a:ext>
              </a:extLst>
            </p:cNvPr>
            <p:cNvSpPr/>
            <p:nvPr/>
          </p:nvSpPr>
          <p:spPr>
            <a:xfrm>
              <a:off x="5010153" y="5864704"/>
              <a:ext cx="1947860" cy="322263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dirty="0">
                  <a:solidFill>
                    <a:schemeClr val="tx1"/>
                  </a:solidFill>
                </a:rPr>
                <a:t>Unsafe code</a:t>
              </a:r>
            </a:p>
          </p:txBody>
        </p:sp>
      </p:grp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BC1885E-DF38-2B91-00F4-6628DC04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39C31-41B1-DF4F-B012-96F3351D6B0D}" type="slidenum">
              <a:rPr lang="en-US" smtClean="0"/>
              <a:t>22</a:t>
            </a:fld>
            <a:r>
              <a:rPr lang="en-US"/>
              <a:t>/3</a:t>
            </a:r>
            <a:r>
              <a:rPr lang="en-US" altLang="ko-KR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17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D4B7-DB31-DB79-C25D-096E8FECB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Loss: Preserving Functional Correctness</a:t>
            </a:r>
          </a:p>
        </p:txBody>
      </p:sp>
      <p:pic>
        <p:nvPicPr>
          <p:cNvPr id="5" name="Content Placeholder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0BF9D456-390A-E1DB-1912-0388C0862E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9800" y="3224213"/>
            <a:ext cx="5232400" cy="1003300"/>
          </a:xfr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9866F55-B99D-826C-08F6-3A83506C2EA3}"/>
              </a:ext>
            </a:extLst>
          </p:cNvPr>
          <p:cNvGrpSpPr/>
          <p:nvPr/>
        </p:nvGrpSpPr>
        <p:grpSpPr>
          <a:xfrm>
            <a:off x="3486146" y="2501767"/>
            <a:ext cx="3343275" cy="1498737"/>
            <a:chOff x="6315071" y="2786069"/>
            <a:chExt cx="3343275" cy="149873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9FA6448-A8BC-8124-72B8-F313A1951C7B}"/>
                </a:ext>
              </a:extLst>
            </p:cNvPr>
            <p:cNvSpPr txBox="1"/>
            <p:nvPr/>
          </p:nvSpPr>
          <p:spPr>
            <a:xfrm>
              <a:off x="6315071" y="2786069"/>
              <a:ext cx="3343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Neural tokens</a:t>
              </a:r>
              <a:endParaRPr lang="en-KR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817DE79-1488-8183-DE70-38CECC00A0A9}"/>
                </a:ext>
              </a:extLst>
            </p:cNvPr>
            <p:cNvSpPr/>
            <p:nvPr/>
          </p:nvSpPr>
          <p:spPr>
            <a:xfrm>
              <a:off x="7628268" y="3851776"/>
              <a:ext cx="715632" cy="43303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D9EC46F-DE8F-CAFC-AE60-6BE3EEBAADB6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7986084" y="3155401"/>
              <a:ext cx="625" cy="6963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479A633-78CE-8767-6359-8CEA2B4FDC97}"/>
              </a:ext>
            </a:extLst>
          </p:cNvPr>
          <p:cNvSpPr txBox="1"/>
          <p:nvPr/>
        </p:nvSpPr>
        <p:spPr>
          <a:xfrm>
            <a:off x="3213100" y="1798873"/>
            <a:ext cx="631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e.g., When c=“secure” with character-level masks</a:t>
            </a:r>
            <a:endParaRPr lang="en-KR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CB6078E-081C-C33B-6A48-3021EFCD570F}"/>
              </a:ext>
            </a:extLst>
          </p:cNvPr>
          <p:cNvGrpSpPr/>
          <p:nvPr/>
        </p:nvGrpSpPr>
        <p:grpSpPr>
          <a:xfrm>
            <a:off x="4524425" y="3568700"/>
            <a:ext cx="2890788" cy="1660425"/>
            <a:chOff x="4524425" y="3568700"/>
            <a:chExt cx="2890788" cy="166042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327A0A9-0136-16FF-1743-D64BADF85EF7}"/>
                </a:ext>
              </a:extLst>
            </p:cNvPr>
            <p:cNvSpPr/>
            <p:nvPr/>
          </p:nvSpPr>
          <p:spPr>
            <a:xfrm>
              <a:off x="6113794" y="3568700"/>
              <a:ext cx="1301419" cy="358407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D2104D-7A61-BAB3-6DC3-77B177CA27AA}"/>
                </a:ext>
              </a:extLst>
            </p:cNvPr>
            <p:cNvSpPr txBox="1"/>
            <p:nvPr/>
          </p:nvSpPr>
          <p:spPr>
            <a:xfrm>
              <a:off x="4524425" y="4582794"/>
              <a:ext cx="2791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Token probability </a:t>
              </a:r>
            </a:p>
            <a:p>
              <a:pPr algn="ctr"/>
              <a:r>
                <a:rPr lang="en-US" dirty="0"/>
                <a:t>from the secure LM</a:t>
              </a:r>
              <a:endParaRPr lang="en-KR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6E1003B-1301-1B9E-486A-C3C62176FCB6}"/>
                </a:ext>
              </a:extLst>
            </p:cNvPr>
            <p:cNvCxnSpPr>
              <a:cxnSpLocks/>
              <a:stCxn id="15" idx="0"/>
              <a:endCxn id="12" idx="2"/>
            </p:cNvCxnSpPr>
            <p:nvPr/>
          </p:nvCxnSpPr>
          <p:spPr>
            <a:xfrm flipV="1">
              <a:off x="5920350" y="3927107"/>
              <a:ext cx="844154" cy="6556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E8E47E5-8E2B-4419-4E47-4A50FC4E2C5F}"/>
              </a:ext>
            </a:extLst>
          </p:cNvPr>
          <p:cNvGrpSpPr/>
          <p:nvPr/>
        </p:nvGrpSpPr>
        <p:grpSpPr>
          <a:xfrm>
            <a:off x="7316275" y="3568700"/>
            <a:ext cx="2791850" cy="1658258"/>
            <a:chOff x="7316275" y="3568700"/>
            <a:chExt cx="2791850" cy="165825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06ADD1B-3457-6E68-7CBE-AB5BBC675CA5}"/>
                </a:ext>
              </a:extLst>
            </p:cNvPr>
            <p:cNvSpPr/>
            <p:nvPr/>
          </p:nvSpPr>
          <p:spPr>
            <a:xfrm>
              <a:off x="7589376" y="3568700"/>
              <a:ext cx="1011699" cy="358407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10D033-EE98-342F-97DE-EEEFE68922DA}"/>
                </a:ext>
              </a:extLst>
            </p:cNvPr>
            <p:cNvSpPr txBox="1"/>
            <p:nvPr/>
          </p:nvSpPr>
          <p:spPr>
            <a:xfrm>
              <a:off x="7316275" y="4580627"/>
              <a:ext cx="2791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Token probability </a:t>
              </a:r>
            </a:p>
            <a:p>
              <a:pPr algn="ctr"/>
              <a:r>
                <a:rPr lang="en-US" dirty="0"/>
                <a:t>from the original LM</a:t>
              </a:r>
              <a:endParaRPr lang="en-KR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E19AB26-85B8-BB6F-B9A3-D24FF3EE1BA7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flipH="1" flipV="1">
              <a:off x="8095226" y="3927107"/>
              <a:ext cx="616974" cy="6535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A9C5DA5-C3E0-176E-4DE5-F67FAA13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39C31-41B1-DF4F-B012-96F3351D6B0D}" type="slidenum">
              <a:rPr lang="en-US" smtClean="0"/>
              <a:t>23</a:t>
            </a:fld>
            <a:r>
              <a:rPr lang="en-US"/>
              <a:t>/3</a:t>
            </a:r>
            <a:r>
              <a:rPr lang="en-US" altLang="ko-KR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25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D61D1-F9D3-79EA-7F18-ED089E1A7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Final Loss</a:t>
            </a:r>
          </a:p>
        </p:txBody>
      </p:sp>
      <p:pic>
        <p:nvPicPr>
          <p:cNvPr id="5" name="Content Placeholder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B4316A84-37CB-7AF3-53E6-ED4D30C484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1143" y="2938462"/>
            <a:ext cx="5339515" cy="69365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F0D93B-CF7F-A8D9-C615-F7BFBB0E4BE5}"/>
              </a:ext>
            </a:extLst>
          </p:cNvPr>
          <p:cNvSpPr txBox="1"/>
          <p:nvPr/>
        </p:nvSpPr>
        <p:spPr>
          <a:xfrm>
            <a:off x="3411143" y="5723577"/>
            <a:ext cx="5369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What is the optimization parameter?</a:t>
            </a:r>
            <a:endParaRPr lang="en-K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401950-3D8B-8E1D-9774-97B68AE31F3A}"/>
              </a:ext>
            </a:extLst>
          </p:cNvPr>
          <p:cNvSpPr/>
          <p:nvPr/>
        </p:nvSpPr>
        <p:spPr>
          <a:xfrm>
            <a:off x="4284993" y="3040197"/>
            <a:ext cx="787070" cy="563342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A00A9F-EC29-C650-D745-5C35C2E22E95}"/>
              </a:ext>
            </a:extLst>
          </p:cNvPr>
          <p:cNvSpPr/>
          <p:nvPr/>
        </p:nvSpPr>
        <p:spPr>
          <a:xfrm>
            <a:off x="6195730" y="3054485"/>
            <a:ext cx="787070" cy="563342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52BFA4-5438-8767-39BC-896361314BA3}"/>
              </a:ext>
            </a:extLst>
          </p:cNvPr>
          <p:cNvSpPr/>
          <p:nvPr/>
        </p:nvSpPr>
        <p:spPr>
          <a:xfrm>
            <a:off x="8092179" y="3040197"/>
            <a:ext cx="787070" cy="563342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3C29605-7F11-B51D-2604-4073EC46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39C31-41B1-DF4F-B012-96F3351D6B0D}" type="slidenum">
              <a:rPr lang="en-US" smtClean="0"/>
              <a:t>24</a:t>
            </a:fld>
            <a:r>
              <a:rPr lang="en-US"/>
              <a:t>/3</a:t>
            </a:r>
            <a:r>
              <a:rPr lang="en-US" altLang="ko-KR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152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A07CD-EF6D-C4D1-3642-8D29D794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Prefix Tuning</a:t>
            </a:r>
          </a:p>
        </p:txBody>
      </p:sp>
      <p:pic>
        <p:nvPicPr>
          <p:cNvPr id="5" name="Content Placeholder 4" descr="A diagram of different types of coffee shop&#10;&#10;Description automatically generated">
            <a:extLst>
              <a:ext uri="{FF2B5EF4-FFF2-40B4-BE49-F238E27FC236}">
                <a16:creationId xmlns:a16="http://schemas.microsoft.com/office/drawing/2014/main" id="{60F13546-6FC2-C8A4-1B4A-112C3CAB4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2567" y="23632"/>
            <a:ext cx="6609433" cy="4902200"/>
          </a:xfrm>
        </p:spPr>
      </p:pic>
      <p:pic>
        <p:nvPicPr>
          <p:cNvPr id="7" name="Picture 6" descr="A diagram of a table&#10;&#10;Description automatically generated with medium confidence">
            <a:extLst>
              <a:ext uri="{FF2B5EF4-FFF2-40B4-BE49-F238E27FC236}">
                <a16:creationId xmlns:a16="http://schemas.microsoft.com/office/drawing/2014/main" id="{FAEE43E3-CBAF-CD84-C355-0252488B6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24207"/>
            <a:ext cx="7015682" cy="2233793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FA879C6-AFED-BD47-091F-17B8D0191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39C31-41B1-DF4F-B012-96F3351D6B0D}" type="slidenum">
              <a:rPr lang="en-US" smtClean="0"/>
              <a:t>25</a:t>
            </a:fld>
            <a:r>
              <a:rPr lang="en-US"/>
              <a:t>/3</a:t>
            </a:r>
            <a:r>
              <a:rPr lang="en-US" altLang="ko-KR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99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A07CD-EF6D-C4D1-3642-8D29D794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Results: Functional Correctness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30AF59E-68AB-9D3D-07E1-38DDDCA94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400" y="1979613"/>
            <a:ext cx="6045200" cy="3492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2819C5-975F-881C-B0B9-A17E00746675}"/>
              </a:ext>
            </a:extLst>
          </p:cNvPr>
          <p:cNvSpPr txBox="1"/>
          <p:nvPr/>
        </p:nvSpPr>
        <p:spPr>
          <a:xfrm>
            <a:off x="838200" y="5686425"/>
            <a:ext cx="1073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pass@k</a:t>
            </a:r>
            <a:r>
              <a:rPr lang="en-US" dirty="0"/>
              <a:t> ≅ fraction of generated code that passes unit tests among &gt;=k generation</a:t>
            </a:r>
            <a:endParaRPr lang="en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BEBE56-7F37-12D8-9310-DF8B48D31262}"/>
              </a:ext>
            </a:extLst>
          </p:cNvPr>
          <p:cNvSpPr txBox="1"/>
          <p:nvPr/>
        </p:nvSpPr>
        <p:spPr>
          <a:xfrm>
            <a:off x="3155156" y="6488668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KR" dirty="0"/>
              <a:t>HumanEval: https://arxiv.org/pdf/2107.03374.pdf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4C24A86-6179-6271-C70B-2B185E073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39C31-41B1-DF4F-B012-96F3351D6B0D}" type="slidenum">
              <a:rPr lang="en-US" smtClean="0"/>
              <a:t>26</a:t>
            </a:fld>
            <a:r>
              <a:rPr lang="en-US"/>
              <a:t>/3</a:t>
            </a:r>
            <a:r>
              <a:rPr lang="en-US" altLang="ko-KR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9039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A07CD-EF6D-C4D1-3642-8D29D794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 dirty="0"/>
              <a:t>Quantitative Results: S</a:t>
            </a:r>
            <a:r>
              <a:rPr lang="en-US" dirty="0"/>
              <a:t>e</a:t>
            </a:r>
            <a:r>
              <a:rPr lang="en-KR" dirty="0"/>
              <a:t>cure Code Generation</a:t>
            </a:r>
          </a:p>
        </p:txBody>
      </p:sp>
      <p:pic>
        <p:nvPicPr>
          <p:cNvPr id="5" name="Content Placeholder 4" descr="A graph of numbers and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4D2EF860-A6A3-4A7B-C11C-4A25E12FA2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7225" y="2093912"/>
            <a:ext cx="5797550" cy="3063895"/>
          </a:xfr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C17A5A5B-2B4D-835C-6DF9-534CAD709E65}"/>
              </a:ext>
            </a:extLst>
          </p:cNvPr>
          <p:cNvGrpSpPr/>
          <p:nvPr/>
        </p:nvGrpSpPr>
        <p:grpSpPr>
          <a:xfrm>
            <a:off x="3846846" y="1281131"/>
            <a:ext cx="753729" cy="1547794"/>
            <a:chOff x="3846846" y="1281131"/>
            <a:chExt cx="753729" cy="154779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B8E12D7-FEFD-642B-59A7-4600A4B8347A}"/>
                </a:ext>
              </a:extLst>
            </p:cNvPr>
            <p:cNvSpPr txBox="1"/>
            <p:nvPr/>
          </p:nvSpPr>
          <p:spPr>
            <a:xfrm>
              <a:off x="3846846" y="1281131"/>
              <a:ext cx="7537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LM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3DD178C-3074-F096-D9C5-88A85297F50B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4223710" y="1650463"/>
              <a:ext cx="1" cy="11784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CEAF0E3-F519-456C-56C5-FF5EF126B2CE}"/>
              </a:ext>
            </a:extLst>
          </p:cNvPr>
          <p:cNvGrpSpPr/>
          <p:nvPr/>
        </p:nvGrpSpPr>
        <p:grpSpPr>
          <a:xfrm>
            <a:off x="4600575" y="1281131"/>
            <a:ext cx="1271588" cy="1090594"/>
            <a:chOff x="4600575" y="1281131"/>
            <a:chExt cx="1271588" cy="109059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0F8C9FF-D9FE-37C6-3C48-DA6C63C75C3E}"/>
                </a:ext>
              </a:extLst>
            </p:cNvPr>
            <p:cNvSpPr txBox="1"/>
            <p:nvPr/>
          </p:nvSpPr>
          <p:spPr>
            <a:xfrm>
              <a:off x="4600575" y="1281131"/>
              <a:ext cx="12715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SVEN</a:t>
              </a:r>
              <a:r>
                <a:rPr lang="en-US" baseline="-25000" dirty="0" err="1"/>
                <a:t>sec</a:t>
              </a:r>
              <a:endParaRPr lang="en-US" baseline="-25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D09601-4287-5547-D7AA-EF2011E3F988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4806239" y="1650463"/>
              <a:ext cx="430130" cy="72126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6826410-8B6E-E62F-7B9B-9B8912DD8AE1}"/>
              </a:ext>
            </a:extLst>
          </p:cNvPr>
          <p:cNvGrpSpPr/>
          <p:nvPr/>
        </p:nvGrpSpPr>
        <p:grpSpPr>
          <a:xfrm>
            <a:off x="5097504" y="1281130"/>
            <a:ext cx="2164182" cy="2046804"/>
            <a:chOff x="5097504" y="1281130"/>
            <a:chExt cx="2164182" cy="204680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582D6C9-39A5-F4B4-C3D2-9DB2227CFEA3}"/>
                </a:ext>
              </a:extLst>
            </p:cNvPr>
            <p:cNvSpPr txBox="1"/>
            <p:nvPr/>
          </p:nvSpPr>
          <p:spPr>
            <a:xfrm>
              <a:off x="5990098" y="1281130"/>
              <a:ext cx="12715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SVEN</a:t>
              </a:r>
              <a:r>
                <a:rPr lang="en-US" baseline="-25000" dirty="0" err="1"/>
                <a:t>vul</a:t>
              </a:r>
              <a:endParaRPr lang="en-US" baseline="-250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363CF06-20FD-D5F3-8B97-57FA044B1AD7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>
              <a:off x="5097504" y="1650462"/>
              <a:ext cx="1528388" cy="16774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497BCB8-B15E-C886-1DAA-38447359AE85}"/>
              </a:ext>
            </a:extLst>
          </p:cNvPr>
          <p:cNvSpPr txBox="1"/>
          <p:nvPr/>
        </p:nvSpPr>
        <p:spPr>
          <a:xfrm>
            <a:off x="296779" y="2828925"/>
            <a:ext cx="3291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KR" dirty="0"/>
              <a:t>ecurity rate</a:t>
            </a:r>
          </a:p>
          <a:p>
            <a:pPr algn="ctr"/>
            <a:r>
              <a:rPr lang="en-KR" dirty="0"/>
              <a:t>(ratio of code with bugs, </a:t>
            </a:r>
          </a:p>
          <a:p>
            <a:pPr algn="ctr"/>
            <a:r>
              <a:rPr lang="en-KR" dirty="0"/>
              <a:t>detected via CodeQL)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D4E7A41E-1711-0F3C-6E01-4C17718CD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39C31-41B1-DF4F-B012-96F3351D6B0D}" type="slidenum">
              <a:rPr lang="en-US" smtClean="0"/>
              <a:t>27</a:t>
            </a:fld>
            <a:r>
              <a:rPr lang="en-US"/>
              <a:t>/3</a:t>
            </a:r>
            <a:r>
              <a:rPr lang="en-US" altLang="ko-KR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64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A07CD-EF6D-C4D1-3642-8D29D794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 dirty="0"/>
              <a:t>Qualitative Results: S</a:t>
            </a:r>
            <a:r>
              <a:rPr lang="en-US" dirty="0"/>
              <a:t>e</a:t>
            </a:r>
            <a:r>
              <a:rPr lang="en-KR" dirty="0"/>
              <a:t>cure Code Generation</a:t>
            </a:r>
            <a:br>
              <a:rPr lang="en-KR" dirty="0"/>
            </a:br>
            <a:r>
              <a:rPr lang="en-US" sz="2200" b="1" dirty="0"/>
              <a:t>CWE-476, Null Pointer Dereference</a:t>
            </a:r>
            <a:endParaRPr lang="en-KR" sz="2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13B06B-7DD7-712F-10D3-2C4F8985F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2100257"/>
            <a:ext cx="6324600" cy="685800"/>
          </a:xfrm>
          <a:prstGeom prst="rect">
            <a:avLst/>
          </a:prstGeom>
        </p:spPr>
      </p:pic>
      <p:pic>
        <p:nvPicPr>
          <p:cNvPr id="13" name="Picture 12" descr="A white rectangular frame with black text&#10;&#10;Description automatically generated">
            <a:extLst>
              <a:ext uri="{FF2B5EF4-FFF2-40B4-BE49-F238E27FC236}">
                <a16:creationId xmlns:a16="http://schemas.microsoft.com/office/drawing/2014/main" id="{F02165FF-6B4B-56B1-3D8D-2C90FF04B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400" y="3772965"/>
            <a:ext cx="6299200" cy="13081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FB7444F-255A-5F82-ABFF-E06140B508BD}"/>
              </a:ext>
            </a:extLst>
          </p:cNvPr>
          <p:cNvSpPr txBox="1"/>
          <p:nvPr/>
        </p:nvSpPr>
        <p:spPr>
          <a:xfrm>
            <a:off x="1066800" y="2258491"/>
            <a:ext cx="1404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SVEN</a:t>
            </a:r>
            <a:r>
              <a:rPr lang="en-US" b="1" baseline="-25000" dirty="0" err="1"/>
              <a:t>Vul</a:t>
            </a:r>
            <a:endParaRPr lang="en-KR" b="1" baseline="-25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7B9591-E9E6-1AE8-3934-8B5CD7FB63E1}"/>
              </a:ext>
            </a:extLst>
          </p:cNvPr>
          <p:cNvSpPr txBox="1"/>
          <p:nvPr/>
        </p:nvSpPr>
        <p:spPr>
          <a:xfrm>
            <a:off x="1066800" y="4242349"/>
            <a:ext cx="1404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SVEN</a:t>
            </a:r>
            <a:r>
              <a:rPr lang="en-US" b="1" baseline="-25000" dirty="0" err="1"/>
              <a:t>sec</a:t>
            </a:r>
            <a:endParaRPr lang="en-KR" b="1" baseline="-2500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BDB83DD7-121C-1726-0266-A58AE808C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39C31-41B1-DF4F-B012-96F3351D6B0D}" type="slidenum">
              <a:rPr lang="en-US" smtClean="0"/>
              <a:t>28</a:t>
            </a:fld>
            <a:r>
              <a:rPr lang="en-US"/>
              <a:t>/3</a:t>
            </a:r>
            <a:r>
              <a:rPr lang="en-US" altLang="ko-KR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8829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A07CD-EF6D-C4D1-3642-8D29D794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 dirty="0"/>
              <a:t>Qualitative Results: S</a:t>
            </a:r>
            <a:r>
              <a:rPr lang="en-US" dirty="0"/>
              <a:t>e</a:t>
            </a:r>
            <a:r>
              <a:rPr lang="en-KR" dirty="0"/>
              <a:t>cure Code Generation</a:t>
            </a:r>
            <a:br>
              <a:rPr lang="en-KR" dirty="0"/>
            </a:br>
            <a:r>
              <a:rPr lang="en-US" sz="2200" dirty="0"/>
              <a:t>CWE-125, Out-of-bounds Read</a:t>
            </a:r>
            <a:endParaRPr lang="en-KR" sz="2200" dirty="0"/>
          </a:p>
        </p:txBody>
      </p:sp>
      <p:pic>
        <p:nvPicPr>
          <p:cNvPr id="4" name="Picture 3" descr="A close-up of a sign&#10;&#10;Description automatically generated">
            <a:extLst>
              <a:ext uri="{FF2B5EF4-FFF2-40B4-BE49-F238E27FC236}">
                <a16:creationId xmlns:a16="http://schemas.microsoft.com/office/drawing/2014/main" id="{25DCB704-06D4-0A0F-367B-743D08E76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2308225"/>
            <a:ext cx="6337300" cy="914400"/>
          </a:xfrm>
          <a:prstGeom prst="rect">
            <a:avLst/>
          </a:prstGeom>
        </p:spPr>
      </p:pic>
      <p:pic>
        <p:nvPicPr>
          <p:cNvPr id="6" name="Picture 5" descr="A close-up of a computer code&#10;&#10;Description automatically generated">
            <a:extLst>
              <a:ext uri="{FF2B5EF4-FFF2-40B4-BE49-F238E27FC236}">
                <a16:creationId xmlns:a16="http://schemas.microsoft.com/office/drawing/2014/main" id="{4B19D361-D893-0532-C3E7-2F5A0ACAF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700" y="4472071"/>
            <a:ext cx="6324600" cy="901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04A5AE-8A12-42CA-7DF1-06B03698F0D4}"/>
              </a:ext>
            </a:extLst>
          </p:cNvPr>
          <p:cNvSpPr txBox="1"/>
          <p:nvPr/>
        </p:nvSpPr>
        <p:spPr>
          <a:xfrm>
            <a:off x="1066800" y="2551107"/>
            <a:ext cx="2033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LM, </a:t>
            </a:r>
            <a:r>
              <a:rPr lang="en-US" b="1" dirty="0" err="1"/>
              <a:t>SVEN</a:t>
            </a:r>
            <a:r>
              <a:rPr lang="en-US" b="1" baseline="-25000" dirty="0" err="1"/>
              <a:t>Vul</a:t>
            </a:r>
            <a:endParaRPr lang="en-KR" b="1" baseline="-2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6A8F65-8524-46DE-A352-8B5206DB6936}"/>
              </a:ext>
            </a:extLst>
          </p:cNvPr>
          <p:cNvSpPr txBox="1"/>
          <p:nvPr/>
        </p:nvSpPr>
        <p:spPr>
          <a:xfrm>
            <a:off x="1066800" y="4738255"/>
            <a:ext cx="1404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SVEN</a:t>
            </a:r>
            <a:r>
              <a:rPr lang="en-US" b="1" baseline="-25000" dirty="0" err="1"/>
              <a:t>sec</a:t>
            </a:r>
            <a:endParaRPr lang="en-KR" b="1" baseline="-2500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6B829C5-B9D5-4A79-DF31-50B9555F1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39C31-41B1-DF4F-B012-96F3351D6B0D}" type="slidenum">
              <a:rPr lang="en-US" smtClean="0"/>
              <a:t>29</a:t>
            </a:fld>
            <a:r>
              <a:rPr lang="en-US"/>
              <a:t>/3</a:t>
            </a:r>
            <a:r>
              <a:rPr lang="en-US" altLang="ko-KR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66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C77E7-DAC6-32D8-DB7B-533923BA9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Insecure Code Generation (S&amp;P22)</a:t>
            </a:r>
          </a:p>
        </p:txBody>
      </p:sp>
      <p:pic>
        <p:nvPicPr>
          <p:cNvPr id="6" name="Content Placeholder 5" descr="A close-up of a computer code&#10;&#10;Description automatically generated">
            <a:extLst>
              <a:ext uri="{FF2B5EF4-FFF2-40B4-BE49-F238E27FC236}">
                <a16:creationId xmlns:a16="http://schemas.microsoft.com/office/drawing/2014/main" id="{3AE6AE0B-BF66-A235-F540-27C6F1BB46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022"/>
          <a:stretch/>
        </p:blipFill>
        <p:spPr>
          <a:xfrm>
            <a:off x="1181100" y="1963122"/>
            <a:ext cx="10350500" cy="3547048"/>
          </a:xfr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4BB54A-1A1E-57B4-A6E8-E710A953A298}"/>
              </a:ext>
            </a:extLst>
          </p:cNvPr>
          <p:cNvSpPr txBox="1"/>
          <p:nvPr/>
        </p:nvSpPr>
        <p:spPr>
          <a:xfrm>
            <a:off x="3046640" y="6570313"/>
            <a:ext cx="60987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KR" sz="1100" dirty="0">
                <a:solidFill>
                  <a:schemeClr val="bg2"/>
                </a:solidFill>
              </a:rPr>
              <a:t>https://arxiv.org/pdf/2108.09293.pdf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A96D5D-163B-9409-AD3C-1A0899F8A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39C31-41B1-DF4F-B012-96F3351D6B0D}" type="slidenum">
              <a:rPr lang="en-US" smtClean="0"/>
              <a:t>3</a:t>
            </a:fld>
            <a:r>
              <a:rPr lang="en-US"/>
              <a:t>/3</a:t>
            </a:r>
            <a:r>
              <a:rPr lang="en-US" altLang="ko-KR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104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A4C04-9E9D-D5EA-44C8-7C4F7BDE4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E2187-FB06-EB92-7E78-CDFE3BE0D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Exicting problems in code generation due to the advance of LLMs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4CAFC-13D7-6F68-E57A-ED063AFC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39C31-41B1-DF4F-B012-96F3351D6B0D}" type="slidenum">
              <a:rPr lang="en-US" smtClean="0"/>
              <a:t>30</a:t>
            </a:fld>
            <a:r>
              <a:rPr lang="en-US"/>
              <a:t>/3</a:t>
            </a:r>
            <a:r>
              <a:rPr lang="en-US" altLang="ko-KR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745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A07CD-EF6D-C4D1-3642-8D29D794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Github Copilot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FCA14-BE27-4ED6-E786-6AB32EBFF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/>
              <a:t>Github’s coding assistant backed by OpenAI Codex (≅GPT-3)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49AB17C-AECE-4899-9554-AA017E2CE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084617"/>
            <a:ext cx="7772400" cy="349803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1A5166A-53F4-A42C-5A0A-C402E05D0579}"/>
              </a:ext>
            </a:extLst>
          </p:cNvPr>
          <p:cNvGrpSpPr/>
          <p:nvPr/>
        </p:nvGrpSpPr>
        <p:grpSpPr>
          <a:xfrm>
            <a:off x="2784763" y="2644053"/>
            <a:ext cx="7772400" cy="2592965"/>
            <a:chOff x="2784763" y="2644053"/>
            <a:chExt cx="7772400" cy="259296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AF8B081-6091-1D1B-C0CA-65442A5BC534}"/>
                </a:ext>
              </a:extLst>
            </p:cNvPr>
            <p:cNvSpPr/>
            <p:nvPr/>
          </p:nvSpPr>
          <p:spPr>
            <a:xfrm>
              <a:off x="2784763" y="2644053"/>
              <a:ext cx="7093527" cy="2592965"/>
            </a:xfrm>
            <a:prstGeom prst="rect">
              <a:avLst/>
            </a:prstGeom>
            <a:solidFill>
              <a:srgbClr val="00B0F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0C762D4-398E-429F-2979-F912F27771DE}"/>
                </a:ext>
              </a:extLst>
            </p:cNvPr>
            <p:cNvSpPr txBox="1"/>
            <p:nvPr/>
          </p:nvSpPr>
          <p:spPr>
            <a:xfrm>
              <a:off x="8035636" y="2766774"/>
              <a:ext cx="2521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KR" dirty="0"/>
                <a:t>Prompt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F25AC38-6F19-286A-FC76-7302FFB1D42E}"/>
              </a:ext>
            </a:extLst>
          </p:cNvPr>
          <p:cNvGrpSpPr/>
          <p:nvPr/>
        </p:nvGrpSpPr>
        <p:grpSpPr>
          <a:xfrm>
            <a:off x="2784762" y="5309298"/>
            <a:ext cx="7484919" cy="588078"/>
            <a:chOff x="2784762" y="5309298"/>
            <a:chExt cx="7484919" cy="58807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5F33E1B-137C-9E7D-493E-F213411E88BB}"/>
                </a:ext>
              </a:extLst>
            </p:cNvPr>
            <p:cNvSpPr txBox="1"/>
            <p:nvPr/>
          </p:nvSpPr>
          <p:spPr>
            <a:xfrm>
              <a:off x="7748154" y="5528044"/>
              <a:ext cx="2521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KR" dirty="0"/>
                <a:t>Generated code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382E355-3EF0-209B-D85F-7301FD3920B8}"/>
                </a:ext>
              </a:extLst>
            </p:cNvPr>
            <p:cNvSpPr/>
            <p:nvPr/>
          </p:nvSpPr>
          <p:spPr>
            <a:xfrm>
              <a:off x="2784762" y="5309298"/>
              <a:ext cx="7093527" cy="200699"/>
            </a:xfrm>
            <a:prstGeom prst="rect">
              <a:avLst/>
            </a:prstGeom>
            <a:solidFill>
              <a:schemeClr val="accent6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CB73B77-0F3E-843D-98D7-BD173D14E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39C31-41B1-DF4F-B012-96F3351D6B0D}" type="slidenum">
              <a:rPr lang="en-US" smtClean="0"/>
              <a:t>4</a:t>
            </a:fld>
            <a:r>
              <a:rPr lang="en-US"/>
              <a:t>/3</a:t>
            </a:r>
            <a:r>
              <a:rPr lang="en-US" altLang="ko-KR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45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A07CD-EF6D-C4D1-3642-8D29D794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Github Copilot</a:t>
            </a:r>
          </a:p>
        </p:txBody>
      </p:sp>
      <p:pic>
        <p:nvPicPr>
          <p:cNvPr id="9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A61F978-99D8-2BCE-C4F6-66F4ACE2C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452" y="0"/>
            <a:ext cx="7285410" cy="685800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6729DF94-D412-C29D-14BB-5E9CD7046389}"/>
              </a:ext>
            </a:extLst>
          </p:cNvPr>
          <p:cNvGrpSpPr/>
          <p:nvPr/>
        </p:nvGrpSpPr>
        <p:grpSpPr>
          <a:xfrm>
            <a:off x="838200" y="471055"/>
            <a:ext cx="4578927" cy="1671739"/>
            <a:chOff x="838200" y="471055"/>
            <a:chExt cx="4578927" cy="167173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148790-7614-11DF-B7CE-BD01578C5BAF}"/>
                </a:ext>
              </a:extLst>
            </p:cNvPr>
            <p:cNvSpPr txBox="1"/>
            <p:nvPr/>
          </p:nvSpPr>
          <p:spPr>
            <a:xfrm>
              <a:off x="838200" y="1773462"/>
              <a:ext cx="4002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 dirty="0"/>
                <a:t>Provide multiple completions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B46ACF4-076B-3E73-75F6-B89765BF26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3455" y="471055"/>
              <a:ext cx="983672" cy="15031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B369C92-25E9-48ED-2A2D-650B8BBC33E8}"/>
              </a:ext>
            </a:extLst>
          </p:cNvPr>
          <p:cNvGrpSpPr/>
          <p:nvPr/>
        </p:nvGrpSpPr>
        <p:grpSpPr>
          <a:xfrm>
            <a:off x="1209685" y="2504187"/>
            <a:ext cx="4539951" cy="2379644"/>
            <a:chOff x="1209685" y="2504187"/>
            <a:chExt cx="4539951" cy="237964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E12D6F9-C4BC-1B46-C8DF-7761A3CDC266}"/>
                </a:ext>
              </a:extLst>
            </p:cNvPr>
            <p:cNvSpPr txBox="1"/>
            <p:nvPr/>
          </p:nvSpPr>
          <p:spPr>
            <a:xfrm>
              <a:off x="1209685" y="2504187"/>
              <a:ext cx="2862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 dirty="0"/>
                <a:t>Likelihood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2B4F556-17BD-C09A-7F95-C2487D52A5C9}"/>
                </a:ext>
              </a:extLst>
            </p:cNvPr>
            <p:cNvCxnSpPr>
              <a:cxnSpLocks/>
            </p:cNvCxnSpPr>
            <p:nvPr/>
          </p:nvCxnSpPr>
          <p:spPr>
            <a:xfrm>
              <a:off x="2604655" y="2688853"/>
              <a:ext cx="3144981" cy="21949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BCDF155-5E35-36AF-C75E-6BACC634E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39C31-41B1-DF4F-B012-96F3351D6B0D}" type="slidenum">
              <a:rPr lang="en-US" smtClean="0"/>
              <a:t>5</a:t>
            </a:fld>
            <a:r>
              <a:rPr lang="en-US"/>
              <a:t>/3</a:t>
            </a:r>
            <a:r>
              <a:rPr lang="en-US" altLang="ko-KR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74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A07CD-EF6D-C4D1-3642-8D29D794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CWE: Common Weakness Enumeration</a:t>
            </a:r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9402AC8C-4E38-34E7-AB10-F0721EB7C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701401"/>
            <a:ext cx="12229459" cy="3397072"/>
          </a:xfrm>
          <a:ln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D331E31-C0FD-28B8-DEE8-1B3B88C25A97}"/>
              </a:ext>
            </a:extLst>
          </p:cNvPr>
          <p:cNvSpPr/>
          <p:nvPr/>
        </p:nvSpPr>
        <p:spPr>
          <a:xfrm>
            <a:off x="720437" y="3052763"/>
            <a:ext cx="10293927" cy="417802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2C45688-A06E-7133-F540-90DAAF91D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39C31-41B1-DF4F-B012-96F3351D6B0D}" type="slidenum">
              <a:rPr lang="en-US" smtClean="0"/>
              <a:t>6</a:t>
            </a:fld>
            <a:r>
              <a:rPr lang="en-US"/>
              <a:t>/3</a:t>
            </a:r>
            <a:r>
              <a:rPr lang="en-US" altLang="ko-KR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5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A07CD-EF6D-C4D1-3642-8D29D794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Top 25 CWE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EF2C556-1701-34F7-E550-2DB52E7FEE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64103"/>
            <a:ext cx="10515600" cy="4656030"/>
          </a:xfr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17828C6-996D-7855-7C47-7C637ECD3440}"/>
              </a:ext>
            </a:extLst>
          </p:cNvPr>
          <p:cNvGrpSpPr/>
          <p:nvPr/>
        </p:nvGrpSpPr>
        <p:grpSpPr>
          <a:xfrm>
            <a:off x="8051223" y="97791"/>
            <a:ext cx="4002232" cy="2262096"/>
            <a:chOff x="8051223" y="97791"/>
            <a:chExt cx="4002232" cy="2262096"/>
          </a:xfrm>
        </p:grpSpPr>
        <p:pic>
          <p:nvPicPr>
            <p:cNvPr id="7" name="Picture 6" descr="A pink box with black text&#10;&#10;Description automatically generated">
              <a:extLst>
                <a:ext uri="{FF2B5EF4-FFF2-40B4-BE49-F238E27FC236}">
                  <a16:creationId xmlns:a16="http://schemas.microsoft.com/office/drawing/2014/main" id="{5ED32A97-F083-09CB-C994-BD2B4EBF8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65655" y="429487"/>
              <a:ext cx="3987800" cy="1930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3438E3F-144B-39B2-1100-86F6E6FBFF13}"/>
                </a:ext>
              </a:extLst>
            </p:cNvPr>
            <p:cNvSpPr txBox="1"/>
            <p:nvPr/>
          </p:nvSpPr>
          <p:spPr>
            <a:xfrm>
              <a:off x="8051223" y="97791"/>
              <a:ext cx="4002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 b="1" dirty="0"/>
                <a:t>Stack-based Buffer Overflow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1E88258-EAF7-46A6-7A57-E6DF1FCF0423}"/>
              </a:ext>
            </a:extLst>
          </p:cNvPr>
          <p:cNvSpPr/>
          <p:nvPr/>
        </p:nvSpPr>
        <p:spPr>
          <a:xfrm>
            <a:off x="1523998" y="2469117"/>
            <a:ext cx="4710547" cy="731284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707C602-6F20-02B2-5D55-D7A376905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39C31-41B1-DF4F-B012-96F3351D6B0D}" type="slidenum">
              <a:rPr lang="en-US" smtClean="0"/>
              <a:t>7</a:t>
            </a:fld>
            <a:r>
              <a:rPr lang="en-US"/>
              <a:t>/3</a:t>
            </a:r>
            <a:r>
              <a:rPr lang="en-US" altLang="ko-KR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2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A07CD-EF6D-C4D1-3642-8D29D794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/>
              <a:t>Evaluation Methods</a:t>
            </a:r>
            <a:endParaRPr lang="en-KR" dirty="0"/>
          </a:p>
        </p:txBody>
      </p:sp>
      <p:pic>
        <p:nvPicPr>
          <p:cNvPr id="5" name="Content Placeholder 4" descr="A diagram of a process&#10;&#10;Description automatically generated">
            <a:extLst>
              <a:ext uri="{FF2B5EF4-FFF2-40B4-BE49-F238E27FC236}">
                <a16:creationId xmlns:a16="http://schemas.microsoft.com/office/drawing/2014/main" id="{B1DA6AAD-849A-2198-A2F6-79EB620758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3000" y="1888403"/>
            <a:ext cx="4826000" cy="3619500"/>
          </a:xfr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AD8737DF-7947-7644-A01B-A5BEFD87D0C9}"/>
              </a:ext>
            </a:extLst>
          </p:cNvPr>
          <p:cNvGrpSpPr/>
          <p:nvPr/>
        </p:nvGrpSpPr>
        <p:grpSpPr>
          <a:xfrm>
            <a:off x="0" y="2147456"/>
            <a:ext cx="8253556" cy="1482436"/>
            <a:chOff x="0" y="2147456"/>
            <a:chExt cx="8253556" cy="148243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21D019-16CE-BB3E-09DD-A530C6F57C46}"/>
                </a:ext>
              </a:extLst>
            </p:cNvPr>
            <p:cNvSpPr txBox="1"/>
            <p:nvPr/>
          </p:nvSpPr>
          <p:spPr>
            <a:xfrm>
              <a:off x="0" y="2147456"/>
              <a:ext cx="3299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KR" dirty="0"/>
                <a:t>Prepare CWE scenarios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FC06CEC-FFD3-23AB-337C-500A20E3AE78}"/>
                </a:ext>
              </a:extLst>
            </p:cNvPr>
            <p:cNvSpPr/>
            <p:nvPr/>
          </p:nvSpPr>
          <p:spPr>
            <a:xfrm>
              <a:off x="162501" y="2147456"/>
              <a:ext cx="8091055" cy="1482436"/>
            </a:xfrm>
            <a:prstGeom prst="rect">
              <a:avLst/>
            </a:prstGeom>
            <a:solidFill>
              <a:srgbClr val="00B0F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pic>
          <p:nvPicPr>
            <p:cNvPr id="12" name="Picture 11" descr="A white card with text and black dots&#10;&#10;Description automatically generated with medium confidence">
              <a:extLst>
                <a:ext uri="{FF2B5EF4-FFF2-40B4-BE49-F238E27FC236}">
                  <a16:creationId xmlns:a16="http://schemas.microsoft.com/office/drawing/2014/main" id="{92FAF9D2-86C3-AFF8-34EA-4A1BCA4235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0497"/>
            <a:stretch/>
          </p:blipFill>
          <p:spPr>
            <a:xfrm>
              <a:off x="257460" y="2487967"/>
              <a:ext cx="2665849" cy="1077034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8D3AFC0-3324-A07A-2DF9-5FA670D454EA}"/>
              </a:ext>
            </a:extLst>
          </p:cNvPr>
          <p:cNvGrpSpPr/>
          <p:nvPr/>
        </p:nvGrpSpPr>
        <p:grpSpPr>
          <a:xfrm>
            <a:off x="6866951" y="3629892"/>
            <a:ext cx="4867564" cy="1707151"/>
            <a:chOff x="6866951" y="3629892"/>
            <a:chExt cx="4867564" cy="170715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42AA9C2-1CA6-B41C-2B73-9CF1C8624171}"/>
                </a:ext>
              </a:extLst>
            </p:cNvPr>
            <p:cNvSpPr/>
            <p:nvPr/>
          </p:nvSpPr>
          <p:spPr>
            <a:xfrm>
              <a:off x="6866951" y="3629892"/>
              <a:ext cx="4867564" cy="1088677"/>
            </a:xfrm>
            <a:prstGeom prst="rect">
              <a:avLst/>
            </a:prstGeom>
            <a:solidFill>
              <a:schemeClr val="accent5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CD6E12A-EAB2-6FD8-42F3-D0F1490941EF}"/>
                </a:ext>
              </a:extLst>
            </p:cNvPr>
            <p:cNvSpPr txBox="1"/>
            <p:nvPr/>
          </p:nvSpPr>
          <p:spPr>
            <a:xfrm>
              <a:off x="8496675" y="3657595"/>
              <a:ext cx="31962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KR" dirty="0"/>
                <a:t>Generate remaining code 25 times</a:t>
              </a:r>
            </a:p>
          </p:txBody>
        </p:sp>
        <p:pic>
          <p:nvPicPr>
            <p:cNvPr id="18" name="Picture 17" descr="A white rectangular object with black text&#10;&#10;Description automatically generated">
              <a:extLst>
                <a:ext uri="{FF2B5EF4-FFF2-40B4-BE49-F238E27FC236}">
                  <a16:creationId xmlns:a16="http://schemas.microsoft.com/office/drawing/2014/main" id="{2BA620DA-C327-215B-8ED4-DD72277EF1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49372"/>
            <a:stretch/>
          </p:blipFill>
          <p:spPr>
            <a:xfrm>
              <a:off x="8550564" y="4340490"/>
              <a:ext cx="3059547" cy="996553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1D0C1AF-2F64-8F8B-B1D7-04042A0954C7}"/>
              </a:ext>
            </a:extLst>
          </p:cNvPr>
          <p:cNvGrpSpPr/>
          <p:nvPr/>
        </p:nvGrpSpPr>
        <p:grpSpPr>
          <a:xfrm>
            <a:off x="162501" y="3639002"/>
            <a:ext cx="6580046" cy="2171524"/>
            <a:chOff x="162501" y="3639002"/>
            <a:chExt cx="6580046" cy="217152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1453197-4B03-ACCE-92D5-324865BF4C67}"/>
                </a:ext>
              </a:extLst>
            </p:cNvPr>
            <p:cNvSpPr/>
            <p:nvPr/>
          </p:nvSpPr>
          <p:spPr>
            <a:xfrm>
              <a:off x="162501" y="3639002"/>
              <a:ext cx="6580046" cy="916242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1AF735E-259B-B1D7-6CD2-C298D66C84D9}"/>
                </a:ext>
              </a:extLst>
            </p:cNvPr>
            <p:cNvSpPr txBox="1"/>
            <p:nvPr/>
          </p:nvSpPr>
          <p:spPr>
            <a:xfrm>
              <a:off x="256248" y="3657595"/>
              <a:ext cx="3196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KR" dirty="0"/>
                <a:t>Concatenate</a:t>
              </a:r>
            </a:p>
          </p:txBody>
        </p:sp>
        <p:pic>
          <p:nvPicPr>
            <p:cNvPr id="22" name="Picture 21" descr="A white card with text and black dots&#10;&#10;Description automatically generated with medium confidence">
              <a:extLst>
                <a:ext uri="{FF2B5EF4-FFF2-40B4-BE49-F238E27FC236}">
                  <a16:creationId xmlns:a16="http://schemas.microsoft.com/office/drawing/2014/main" id="{7405ADEE-554C-2206-78D9-61A836E925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686" r="50497" b="10766"/>
            <a:stretch/>
          </p:blipFill>
          <p:spPr>
            <a:xfrm>
              <a:off x="316776" y="4138863"/>
              <a:ext cx="2665849" cy="878306"/>
            </a:xfrm>
            <a:prstGeom prst="rect">
              <a:avLst/>
            </a:prstGeom>
          </p:spPr>
        </p:pic>
        <p:pic>
          <p:nvPicPr>
            <p:cNvPr id="23" name="Picture 22" descr="A white rectangular object with black text&#10;&#10;Description automatically generated">
              <a:extLst>
                <a:ext uri="{FF2B5EF4-FFF2-40B4-BE49-F238E27FC236}">
                  <a16:creationId xmlns:a16="http://schemas.microsoft.com/office/drawing/2014/main" id="{8648182D-17F9-7E86-9CD7-E76FD7AF3F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0129" r="49372" b="10261"/>
            <a:stretch/>
          </p:blipFill>
          <p:spPr>
            <a:xfrm>
              <a:off x="316776" y="5017169"/>
              <a:ext cx="3059547" cy="793357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D155C45-F2C3-4132-E955-714DD3C4940E}"/>
              </a:ext>
            </a:extLst>
          </p:cNvPr>
          <p:cNvGrpSpPr/>
          <p:nvPr/>
        </p:nvGrpSpPr>
        <p:grpSpPr>
          <a:xfrm>
            <a:off x="3998549" y="4578016"/>
            <a:ext cx="2703228" cy="1559548"/>
            <a:chOff x="3998549" y="4578016"/>
            <a:chExt cx="2703228" cy="155954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E0230F2-72D6-E593-C635-35D8E916F967}"/>
                </a:ext>
              </a:extLst>
            </p:cNvPr>
            <p:cNvSpPr/>
            <p:nvPr/>
          </p:nvSpPr>
          <p:spPr>
            <a:xfrm>
              <a:off x="4136014" y="4578016"/>
              <a:ext cx="2428299" cy="1559548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47EB163-59C4-9393-6774-5022370C76FA}"/>
                </a:ext>
              </a:extLst>
            </p:cNvPr>
            <p:cNvSpPr txBox="1"/>
            <p:nvPr/>
          </p:nvSpPr>
          <p:spPr>
            <a:xfrm>
              <a:off x="3998549" y="5696764"/>
              <a:ext cx="2703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KR" dirty="0"/>
                <a:t>Find vulnerabilitis</a:t>
              </a:r>
            </a:p>
          </p:txBody>
        </p:sp>
      </p:grp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FC0A7FFE-51E9-BAC6-CBA4-C59E5EE3F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39C31-41B1-DF4F-B012-96F3351D6B0D}" type="slidenum">
              <a:rPr lang="en-US" smtClean="0"/>
              <a:t>8</a:t>
            </a:fld>
            <a:r>
              <a:rPr lang="en-US"/>
              <a:t>/3</a:t>
            </a:r>
            <a:r>
              <a:rPr lang="en-US" altLang="ko-KR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2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A07CD-EF6D-C4D1-3642-8D29D794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CWE-787: Out-of-bounds Write</a:t>
            </a:r>
            <a:endParaRPr lang="en-KR" dirty="0"/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2156C1F-8591-F847-107C-E5C313060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6595" y="1777495"/>
            <a:ext cx="7558809" cy="3303009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624A1-1265-8A37-73FD-47D558704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39C31-41B1-DF4F-B012-96F3351D6B0D}" type="slidenum">
              <a:rPr lang="en-US" smtClean="0"/>
              <a:t>9</a:t>
            </a:fld>
            <a:r>
              <a:rPr lang="en-US"/>
              <a:t>/3</a:t>
            </a:r>
            <a:r>
              <a:rPr lang="en-US" altLang="ko-KR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172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67403</TotalTime>
  <Words>542</Words>
  <Application>Microsoft Macintosh PowerPoint</Application>
  <PresentationFormat>Widescreen</PresentationFormat>
  <Paragraphs>136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Cambria Math</vt:lpstr>
      <vt:lpstr>Microsoft PhagsPa</vt:lpstr>
      <vt:lpstr>Verdana</vt:lpstr>
      <vt:lpstr>Wingdings</vt:lpstr>
      <vt:lpstr>Office Theme</vt:lpstr>
      <vt:lpstr>Trustworthy Machine Learning Security in Large Code Generation</vt:lpstr>
      <vt:lpstr>Contents</vt:lpstr>
      <vt:lpstr>Insecure Code Generation (S&amp;P22)</vt:lpstr>
      <vt:lpstr>Github Copilot (1/2)</vt:lpstr>
      <vt:lpstr>Github Copilot</vt:lpstr>
      <vt:lpstr>CWE: Common Weakness Enumeration</vt:lpstr>
      <vt:lpstr>Top 25 CWE</vt:lpstr>
      <vt:lpstr>Evaluation Methods</vt:lpstr>
      <vt:lpstr>CWE-787: Out-of-bounds Write</vt:lpstr>
      <vt:lpstr>CWE-79: Improper Neutralization of Input During Web Page Generation (‘Cross-site Scripting’)</vt:lpstr>
      <vt:lpstr>More Quantitative Results</vt:lpstr>
      <vt:lpstr>Are Code Generators Absolutely Bad?</vt:lpstr>
      <vt:lpstr>A User Study on Code Generation Security (Security 23)</vt:lpstr>
      <vt:lpstr>User-Study Setup</vt:lpstr>
      <vt:lpstr>Result: Functionality</vt:lpstr>
      <vt:lpstr>Result: Security Analysis</vt:lpstr>
      <vt:lpstr>Code Assistant is Not Too Bad?</vt:lpstr>
      <vt:lpstr>More Secure Code Generation (CCS23)</vt:lpstr>
      <vt:lpstr>Controlled Code Generation</vt:lpstr>
      <vt:lpstr>Commit-based Dataset</vt:lpstr>
      <vt:lpstr>Loss: Conditional Language Model Loss</vt:lpstr>
      <vt:lpstr>Loss: Contrastive Loss</vt:lpstr>
      <vt:lpstr>Loss: Preserving Functional Correctness</vt:lpstr>
      <vt:lpstr>Final Loss</vt:lpstr>
      <vt:lpstr>Prefix Tuning</vt:lpstr>
      <vt:lpstr>Results: Functional Correctness</vt:lpstr>
      <vt:lpstr>Quantitative Results: Secure Code Generation</vt:lpstr>
      <vt:lpstr>Qualitative Results: Secure Code Generation CWE-476, Null Pointer Dereference</vt:lpstr>
      <vt:lpstr>Qualitative Results: Secure Code Generation CWE-125, Out-of-bounds Read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Park, Sangdon</dc:creator>
  <cp:lastModifiedBy>Sangdon Park (박상돈/인공지능대학원)</cp:lastModifiedBy>
  <cp:revision>1552</cp:revision>
  <cp:lastPrinted>2021-12-07T21:59:55Z</cp:lastPrinted>
  <dcterms:created xsi:type="dcterms:W3CDTF">2021-12-02T23:45:04Z</dcterms:created>
  <dcterms:modified xsi:type="dcterms:W3CDTF">2023-12-28T13:58:14Z</dcterms:modified>
</cp:coreProperties>
</file>