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9" r:id="rId7"/>
    <p:sldId id="315" r:id="rId8"/>
    <p:sldId id="318" r:id="rId9"/>
    <p:sldId id="316" r:id="rId10"/>
    <p:sldId id="319" r:id="rId11"/>
    <p:sldId id="320" r:id="rId12"/>
    <p:sldId id="332" r:id="rId13"/>
    <p:sldId id="334" r:id="rId14"/>
    <p:sldId id="337" r:id="rId15"/>
    <p:sldId id="324" r:id="rId16"/>
    <p:sldId id="336" r:id="rId17"/>
    <p:sldId id="326" r:id="rId18"/>
    <p:sldId id="339" r:id="rId19"/>
    <p:sldId id="327" r:id="rId20"/>
    <p:sldId id="330" r:id="rId21"/>
    <p:sldId id="331" r:id="rId22"/>
  </p:sldIdLst>
  <p:sldSz cx="9906000" cy="6858000" type="A4"/>
  <p:notesSz cx="678180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420">
          <p15:clr>
            <a:srgbClr val="A4A3A4"/>
          </p15:clr>
        </p15:guide>
        <p15:guide id="3" orient="horz" pos="616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3097" userDrawn="1">
          <p15:clr>
            <a:srgbClr val="A4A3A4"/>
          </p15:clr>
        </p15:guide>
        <p15:guide id="6" pos="217" userDrawn="1">
          <p15:clr>
            <a:srgbClr val="A4A3A4"/>
          </p15:clr>
        </p15:guide>
        <p15:guide id="7" pos="6000" userDrawn="1">
          <p15:clr>
            <a:srgbClr val="A4A3A4"/>
          </p15:clr>
        </p15:guide>
        <p15:guide id="8" pos="18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철" initials="박" lastIdx="1" clrIdx="0">
    <p:extLst>
      <p:ext uri="{19B8F6BF-5375-455C-9EA6-DF929625EA0E}">
        <p15:presenceInfo xmlns:p15="http://schemas.microsoft.com/office/powerpoint/2012/main" userId="S-1-5-21-2586520437-2926055900-673785777-374643" providerId="AD"/>
      </p:ext>
    </p:extLst>
  </p:cmAuthor>
  <p:cmAuthor id="2" name="박종원" initials="박" lastIdx="1" clrIdx="1">
    <p:extLst>
      <p:ext uri="{19B8F6BF-5375-455C-9EA6-DF929625EA0E}">
        <p15:presenceInfo xmlns:p15="http://schemas.microsoft.com/office/powerpoint/2012/main" userId="S-1-5-21-2586520437-2926055900-673785777-4367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00FF00"/>
    <a:srgbClr val="7A4B0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469" autoAdjust="0"/>
  </p:normalViewPr>
  <p:slideViewPr>
    <p:cSldViewPr snapToGrid="0">
      <p:cViewPr varScale="1">
        <p:scale>
          <a:sx n="116" d="100"/>
          <a:sy n="116" d="100"/>
        </p:scale>
        <p:origin x="1512" y="108"/>
      </p:cViewPr>
      <p:guideLst>
        <p:guide orient="horz" pos="2137"/>
        <p:guide orient="horz" pos="420"/>
        <p:guide orient="horz" pos="616"/>
        <p:guide orient="horz" pos="913"/>
        <p:guide pos="3097"/>
        <p:guide pos="217"/>
        <p:guide pos="6000"/>
        <p:guide pos="1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09T17:18:11.19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020" y="0"/>
            <a:ext cx="2938780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6014"/>
            <a:ext cx="2938780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020" y="9376014"/>
            <a:ext cx="2938780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6324908-1898-431E-92F2-790B5E82AF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215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7FF5E-5B3D-474E-A154-870B375E1F8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5838" y="1233488"/>
            <a:ext cx="48101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180" y="4749691"/>
            <a:ext cx="542544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38780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451" y="9374301"/>
            <a:ext cx="2938780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8A45-C59D-4C1E-BC58-66F09E5F1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6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6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2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66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69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99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7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7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2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4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9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4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0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94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8A45-C59D-4C1E-BC58-66F09E5F1578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8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704850"/>
            <a:ext cx="9124950" cy="712788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5" y="1704975"/>
            <a:ext cx="91059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1681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29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354013" y="666750"/>
            <a:ext cx="9197975" cy="0"/>
          </a:xfrm>
          <a:prstGeom prst="line">
            <a:avLst/>
          </a:prstGeom>
          <a:noFill/>
          <a:ln w="15875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27" name="Line 8"/>
          <p:cNvSpPr>
            <a:spLocks noChangeShapeType="1"/>
          </p:cNvSpPr>
          <p:nvPr userDrawn="1"/>
        </p:nvSpPr>
        <p:spPr bwMode="auto">
          <a:xfrm>
            <a:off x="354013" y="6532563"/>
            <a:ext cx="919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7350125" y="409575"/>
            <a:ext cx="2270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개발표준정의서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전문관리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Rectangle 13"/>
          <p:cNvSpPr>
            <a:spLocks noChangeArrowheads="1"/>
          </p:cNvSpPr>
          <p:nvPr userDrawn="1"/>
        </p:nvSpPr>
        <p:spPr bwMode="auto">
          <a:xfrm>
            <a:off x="3817938" y="6564313"/>
            <a:ext cx="2270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 </a:t>
            </a:r>
            <a:fld id="{20A49FE5-CCDA-4D00-A3AA-0463EA9EC93A}" type="slidenum"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031" name="Rectangle 11"/>
          <p:cNvSpPr>
            <a:spLocks noChangeArrowheads="1"/>
          </p:cNvSpPr>
          <p:nvPr userDrawn="1"/>
        </p:nvSpPr>
        <p:spPr bwMode="auto">
          <a:xfrm>
            <a:off x="359355" y="403179"/>
            <a:ext cx="2270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한화생명 보험코어시스템 구축</a:t>
            </a:r>
          </a:p>
        </p:txBody>
      </p:sp>
      <p:pic>
        <p:nvPicPr>
          <p:cNvPr id="13" name="Google Shape;26;p3"/>
          <p:cNvPicPr/>
          <p:nvPr userDrawn="1"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5025" y="6558705"/>
            <a:ext cx="1079500" cy="251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C:\Users\Administrator\Desktop\한화생명_RGB_43_국문_좌우조합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6565180"/>
            <a:ext cx="814686" cy="25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906000" cy="6858000"/>
          </a:xfrm>
          <a:prstGeom prst="rect">
            <a:avLst/>
          </a:prstGeom>
        </p:spPr>
      </p:pic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4547193" y="2383783"/>
            <a:ext cx="43909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개발표준정의서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b="1" smtClean="0">
                <a:latin typeface="맑은 고딕" pitchFamily="50" charset="-127"/>
                <a:ea typeface="맑은 고딕" pitchFamily="50" charset="-127"/>
              </a:rPr>
              <a:t>전문관리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56" name="그룹 15"/>
          <p:cNvGrpSpPr>
            <a:grpSpLocks/>
          </p:cNvGrpSpPr>
          <p:nvPr/>
        </p:nvGrpSpPr>
        <p:grpSpPr bwMode="auto">
          <a:xfrm>
            <a:off x="3851788" y="3002758"/>
            <a:ext cx="5400675" cy="142875"/>
            <a:chOff x="5025008" y="3140968"/>
            <a:chExt cx="4176166" cy="216024"/>
          </a:xfrm>
        </p:grpSpPr>
        <p:pic>
          <p:nvPicPr>
            <p:cNvPr id="2058" name="Picture 33" descr="shadow"/>
            <p:cNvPicPr>
              <a:picLocks noChangeAspect="1" noChangeArrowheads="1"/>
            </p:cNvPicPr>
            <p:nvPr/>
          </p:nvPicPr>
          <p:blipFill>
            <a:blip r:embed="rId4">
              <a:lum brigh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025008" y="3140968"/>
              <a:ext cx="4176166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Picture 33" descr="shadow"/>
            <p:cNvPicPr>
              <a:picLocks noChangeAspect="1" noChangeArrowheads="1"/>
            </p:cNvPicPr>
            <p:nvPr/>
          </p:nvPicPr>
          <p:blipFill>
            <a:blip r:embed="rId4">
              <a:lum brigh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025008" y="3140968"/>
              <a:ext cx="4176166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TextBox 28"/>
          <p:cNvSpPr txBox="1"/>
          <p:nvPr/>
        </p:nvSpPr>
        <p:spPr>
          <a:xfrm>
            <a:off x="916357" y="1427437"/>
            <a:ext cx="4524885" cy="519783"/>
          </a:xfrm>
          <a:prstGeom prst="rect">
            <a:avLst/>
          </a:prstGeom>
          <a:noFill/>
        </p:spPr>
        <p:txBody>
          <a:bodyPr wrap="square" lIns="0" tIns="43708" rIns="0" bIns="43708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57824">
              <a:spcBef>
                <a:spcPct val="20000"/>
              </a:spcBef>
            </a:pPr>
            <a:r>
              <a:rPr lang="ko-KR" altLang="en-US" sz="20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한화생명 보험코어시스템 구축</a:t>
            </a:r>
          </a:p>
        </p:txBody>
      </p:sp>
      <p:pic>
        <p:nvPicPr>
          <p:cNvPr id="24" name="Picture 2" descr="C:\Users\Administrator\Desktop\한화생명_RGB_43_국문_좌우조합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6" y="917520"/>
            <a:ext cx="1534683" cy="48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oogle Shape;26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53010" y="5410738"/>
            <a:ext cx="1800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916488" y="3343566"/>
            <a:ext cx="4140941" cy="110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17" tIns="43708" rIns="87417" bIns="43708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 dirty="0" smtClean="0">
              <a:ln>
                <a:solidFill>
                  <a:sysClr val="windowText" lastClr="000000">
                    <a:alpha val="1000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solidFill>
                    <a:sysClr val="windowText" lastClr="000000">
                      <a:alpha val="1000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V1.1</a:t>
            </a:r>
            <a:endParaRPr kumimoji="0" lang="en-US" altLang="ko-KR" sz="1400" b="1" i="0" u="none" strike="noStrike" kern="0" cap="none" spc="0" normalizeH="0" baseline="0" noProof="0" dirty="0">
              <a:ln>
                <a:solidFill>
                  <a:sysClr val="windowText" lastClr="000000">
                    <a:alpha val="1000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solidFill>
                    <a:sysClr val="windowText" lastClr="000000">
                      <a:alpha val="1000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2020.04.01</a:t>
            </a:r>
            <a:endParaRPr kumimoji="0" lang="en-US" altLang="ko-KR" sz="1400" b="1" i="0" u="none" strike="noStrike" kern="0" cap="none" spc="0" normalizeH="0" baseline="0" noProof="0" dirty="0">
              <a:ln>
                <a:solidFill>
                  <a:sysClr val="windowText" lastClr="000000">
                    <a:alpha val="1000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3"/>
          <p:cNvSpPr txBox="1">
            <a:spLocks/>
          </p:cNvSpPr>
          <p:nvPr/>
        </p:nvSpPr>
        <p:spPr bwMode="auto">
          <a:xfrm>
            <a:off x="371475" y="704849"/>
            <a:ext cx="9124950" cy="100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300" b="1" kern="0" dirty="0" smtClean="0">
                <a:latin typeface="+mn-ea"/>
                <a:ea typeface="+mn-ea"/>
              </a:rPr>
              <a:t>1. </a:t>
            </a:r>
            <a:r>
              <a:rPr lang="ko-KR" altLang="en-US" sz="1300" b="1" kern="0" dirty="0" smtClean="0">
                <a:latin typeface="+mn-ea"/>
                <a:ea typeface="+mn-ea"/>
              </a:rPr>
              <a:t>표준전문 설계 </a:t>
            </a:r>
            <a:r>
              <a:rPr lang="ko-KR" altLang="en-US" sz="1400" kern="0" dirty="0" smtClean="0">
                <a:latin typeface="+mn-ea"/>
                <a:ea typeface="+mn-ea"/>
              </a:rPr>
              <a:t/>
            </a:r>
            <a:br>
              <a:rPr lang="ko-KR" altLang="en-US" sz="1400" kern="0" dirty="0" smtClean="0">
                <a:latin typeface="+mn-ea"/>
                <a:ea typeface="+mn-ea"/>
              </a:rPr>
            </a:br>
            <a:r>
              <a:rPr lang="en-US" altLang="ko-KR" sz="1200" b="1" kern="0" dirty="0" smtClean="0">
                <a:latin typeface="+mn-ea"/>
                <a:ea typeface="+mn-ea"/>
              </a:rPr>
              <a:t>1.5 </a:t>
            </a:r>
            <a:r>
              <a:rPr lang="ko-KR" altLang="en-US" sz="1200" b="1" kern="0" dirty="0" smtClean="0">
                <a:latin typeface="+mn-ea"/>
                <a:ea typeface="+mn-ea"/>
              </a:rPr>
              <a:t>보안</a:t>
            </a:r>
            <a:endParaRPr lang="en-US" altLang="ko-KR" sz="1200" b="1" kern="0" dirty="0" smtClean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b="1" kern="0" dirty="0" smtClean="0">
                <a:latin typeface="+mn-ea"/>
                <a:ea typeface="+mn-ea"/>
              </a:rPr>
              <a:t>     </a:t>
            </a:r>
            <a:r>
              <a:rPr lang="ko-KR" altLang="en-US" sz="1100" kern="0" dirty="0" smtClean="0">
                <a:latin typeface="+mn-ea"/>
                <a:ea typeface="+mn-ea"/>
              </a:rPr>
              <a:t>고객정보 접근 이력을 표준전문 헤더에 기록 해야 하며</a:t>
            </a:r>
            <a:r>
              <a:rPr lang="en-US" altLang="ko-KR" sz="1100" kern="0" dirty="0" smtClean="0">
                <a:latin typeface="+mn-ea"/>
                <a:ea typeface="+mn-ea"/>
              </a:rPr>
              <a:t>, </a:t>
            </a:r>
            <a:r>
              <a:rPr lang="ko-KR" altLang="en-US" sz="1100" kern="0" dirty="0" smtClean="0">
                <a:latin typeface="+mn-ea"/>
                <a:ea typeface="+mn-ea"/>
              </a:rPr>
              <a:t>접근이력 생성방법은 아래의 구조도 참조 </a:t>
            </a:r>
            <a:endParaRPr lang="en-US" altLang="ko-KR" sz="1100" kern="0" dirty="0" smtClean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1100" kern="0" dirty="0">
                <a:latin typeface="+mn-ea"/>
                <a:ea typeface="+mn-ea"/>
              </a:rPr>
              <a:t> </a:t>
            </a:r>
            <a:r>
              <a:rPr lang="en-US" altLang="ko-KR" sz="1100" kern="0" dirty="0" smtClean="0">
                <a:latin typeface="+mn-ea"/>
                <a:ea typeface="+mn-ea"/>
              </a:rPr>
              <a:t>    (</a:t>
            </a:r>
            <a:r>
              <a:rPr lang="ko-KR" altLang="en-US" sz="1100" kern="0" dirty="0" smtClean="0">
                <a:latin typeface="+mn-ea"/>
                <a:ea typeface="+mn-ea"/>
              </a:rPr>
              <a:t>보안개발가이드</a:t>
            </a:r>
            <a:r>
              <a:rPr lang="en-US" altLang="ko-KR" sz="1100" kern="0" dirty="0" smtClean="0">
                <a:latin typeface="+mn-ea"/>
                <a:ea typeface="+mn-ea"/>
              </a:rPr>
              <a:t>, BL-SEC-045 </a:t>
            </a:r>
            <a:r>
              <a:rPr lang="ko-KR" altLang="en-US" sz="1100" kern="0" dirty="0" smtClean="0">
                <a:latin typeface="+mn-ea"/>
                <a:ea typeface="+mn-ea"/>
              </a:rPr>
              <a:t>보안</a:t>
            </a:r>
            <a:r>
              <a:rPr lang="en-US" altLang="ko-KR" sz="1100" kern="0" dirty="0" smtClean="0">
                <a:latin typeface="+mn-ea"/>
                <a:ea typeface="+mn-ea"/>
              </a:rPr>
              <a:t>/</a:t>
            </a:r>
            <a:r>
              <a:rPr lang="ko-KR" altLang="en-US" sz="1100" kern="0" dirty="0" smtClean="0">
                <a:latin typeface="+mn-ea"/>
                <a:ea typeface="+mn-ea"/>
              </a:rPr>
              <a:t>감사 로그기능 참조</a:t>
            </a:r>
            <a:r>
              <a:rPr lang="en-US" altLang="ko-KR" sz="1100" kern="0" dirty="0" smtClean="0">
                <a:latin typeface="+mn-ea"/>
                <a:ea typeface="+mn-ea"/>
              </a:rPr>
              <a:t>)</a:t>
            </a:r>
            <a:r>
              <a:rPr lang="ko-KR" altLang="en-US" sz="1000" kern="0" dirty="0" smtClean="0">
                <a:latin typeface="+mn-ea"/>
                <a:ea typeface="+mn-ea"/>
              </a:rPr>
              <a:t> </a:t>
            </a:r>
            <a:endParaRPr lang="en-US" altLang="ko-KR" sz="1000" kern="0" dirty="0" smtClean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</a:pPr>
            <a:endParaRPr lang="ko-KR" altLang="en-US" sz="1200" b="1" kern="0" dirty="0" smtClean="0">
              <a:latin typeface="+mn-ea"/>
              <a:ea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148091" y="2622046"/>
            <a:ext cx="960582" cy="6733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업무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759627" y="2622047"/>
            <a:ext cx="954087" cy="6733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9pPr>
          </a:lstStyle>
          <a:p>
            <a:pPr algn="ctr" latinLnBrk="0">
              <a:defRPr/>
            </a:pPr>
            <a:r>
              <a:rPr kumimoji="0" lang="ko-KR" altLang="en-US" sz="900" b="0" dirty="0" smtClean="0">
                <a:latin typeface="+mn-ea"/>
                <a:ea typeface="+mn-ea"/>
              </a:rPr>
              <a:t>통합</a:t>
            </a:r>
            <a:r>
              <a:rPr kumimoji="0" lang="en-US" altLang="ko-KR" sz="900" b="0" dirty="0" smtClean="0">
                <a:latin typeface="+mn-ea"/>
                <a:ea typeface="+mn-ea"/>
              </a:rPr>
              <a:t>UI</a:t>
            </a:r>
          </a:p>
          <a:p>
            <a:pPr algn="ctr" latinLnBrk="0">
              <a:defRPr/>
            </a:pPr>
            <a:r>
              <a:rPr kumimoji="0" lang="ko-KR" altLang="en-US" sz="900" b="0" dirty="0" smtClean="0">
                <a:latin typeface="+mn-ea"/>
                <a:ea typeface="+mn-ea"/>
              </a:rPr>
              <a:t>업무화면</a:t>
            </a:r>
            <a:r>
              <a:rPr kumimoji="0" lang="en-US" altLang="ko-KR" sz="900" b="0" dirty="0" smtClean="0">
                <a:latin typeface="+mn-ea"/>
                <a:ea typeface="+mn-ea"/>
              </a:rPr>
              <a:t>A</a:t>
            </a:r>
            <a:endParaRPr kumimoji="0" lang="ko-KR" altLang="en-US" sz="900" b="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388190" y="2622046"/>
            <a:ext cx="954087" cy="6733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9pPr>
          </a:lstStyle>
          <a:p>
            <a:pPr algn="ctr" latinLnBrk="0">
              <a:defRPr/>
            </a:pPr>
            <a:r>
              <a:rPr kumimoji="0" lang="ko-KR" altLang="en-US" sz="900" b="0" dirty="0" smtClean="0">
                <a:latin typeface="+mn-ea"/>
                <a:ea typeface="+mn-ea"/>
              </a:rPr>
              <a:t>통합고객</a:t>
            </a:r>
            <a:endParaRPr kumimoji="0" lang="en-US" altLang="ko-KR" sz="900" b="0" dirty="0" smtClean="0">
              <a:latin typeface="+mn-ea"/>
              <a:ea typeface="+mn-ea"/>
            </a:endParaRPr>
          </a:p>
          <a:p>
            <a:pPr algn="ctr" latinLnBrk="0">
              <a:defRPr/>
            </a:pPr>
            <a:r>
              <a:rPr kumimoji="0" lang="ko-KR" altLang="en-US" sz="900" b="0" dirty="0" smtClean="0">
                <a:latin typeface="+mn-ea"/>
                <a:ea typeface="+mn-ea"/>
              </a:rPr>
              <a:t>조회화면</a:t>
            </a:r>
            <a:endParaRPr kumimoji="0" lang="ko-KR" altLang="en-US" sz="900" b="0" dirty="0">
              <a:latin typeface="+mn-ea"/>
              <a:ea typeface="+mn-ea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707513" y="2331909"/>
            <a:ext cx="726722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고객정보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요청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4070789" y="2519009"/>
            <a:ext cx="726722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업무화면</a:t>
            </a:r>
            <a:r>
              <a:rPr lang="en-US" altLang="ko-KR" sz="900" dirty="0" smtClean="0">
                <a:latin typeface="+mn-ea"/>
                <a:ea typeface="+mn-ea"/>
              </a:rPr>
              <a:t>A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호출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177291" y="2622047"/>
            <a:ext cx="1121648" cy="3196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통합 고객 서비스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8" name="구부러진 연결선 57"/>
          <p:cNvCxnSpPr/>
          <p:nvPr/>
        </p:nvCxnSpPr>
        <p:spPr>
          <a:xfrm>
            <a:off x="7342277" y="2773785"/>
            <a:ext cx="1060735" cy="18495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10800000">
            <a:off x="7342278" y="3195712"/>
            <a:ext cx="903717" cy="2203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5687591" y="3219434"/>
            <a:ext cx="726722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고객정보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151338" y="3883524"/>
            <a:ext cx="954087" cy="6733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9pPr>
          </a:lstStyle>
          <a:p>
            <a:pPr algn="ctr" latinLnBrk="0">
              <a:defRPr/>
            </a:pPr>
            <a:r>
              <a:rPr kumimoji="0" lang="ko-KR" altLang="en-US" sz="900" b="0" dirty="0" smtClean="0">
                <a:latin typeface="+mn-ea"/>
                <a:ea typeface="+mn-ea"/>
              </a:rPr>
              <a:t>업무화면</a:t>
            </a:r>
            <a:r>
              <a:rPr kumimoji="0" lang="en-US" altLang="ko-KR" sz="900" b="0" dirty="0" smtClean="0">
                <a:latin typeface="+mn-ea"/>
                <a:ea typeface="+mn-ea"/>
              </a:rPr>
              <a:t>B</a:t>
            </a:r>
            <a:endParaRPr kumimoji="0" lang="ko-KR" altLang="en-US" sz="900" b="0" dirty="0">
              <a:latin typeface="+mn-ea"/>
              <a:ea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797511" y="3883523"/>
            <a:ext cx="960582" cy="6733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업무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화살표 연결선 30"/>
          <p:cNvCxnSpPr>
            <a:stCxn id="32" idx="6"/>
          </p:cNvCxnSpPr>
          <p:nvPr/>
        </p:nvCxnSpPr>
        <p:spPr>
          <a:xfrm flipV="1">
            <a:off x="4108673" y="2958740"/>
            <a:ext cx="6509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5733732" y="2773785"/>
            <a:ext cx="6509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5733732" y="3179619"/>
            <a:ext cx="65095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146557" y="4027275"/>
            <a:ext cx="6509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4105425" y="3574843"/>
            <a:ext cx="726722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고객정보</a:t>
            </a:r>
            <a:endParaRPr lang="en-US" altLang="ko-KR" sz="900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요청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5771616" y="3979873"/>
            <a:ext cx="2405675" cy="17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5771616" y="4419469"/>
            <a:ext cx="2405675" cy="177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4127611" y="4427722"/>
            <a:ext cx="640679" cy="6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4093808" y="4465384"/>
            <a:ext cx="726722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고객정보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148091" y="5145001"/>
            <a:ext cx="954087" cy="6733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+mn-cs"/>
              </a:defRPr>
            </a:lvl9pPr>
          </a:lstStyle>
          <a:p>
            <a:pPr algn="ctr" latinLnBrk="0">
              <a:defRPr/>
            </a:pPr>
            <a:r>
              <a:rPr kumimoji="0" lang="ko-KR" altLang="en-US" sz="900" b="0" dirty="0" smtClean="0">
                <a:latin typeface="+mn-ea"/>
                <a:ea typeface="+mn-ea"/>
              </a:rPr>
              <a:t>영업포탈</a:t>
            </a:r>
            <a:endParaRPr kumimoji="0" lang="en-US" altLang="ko-KR" sz="900" b="0" dirty="0" smtClean="0">
              <a:latin typeface="+mn-ea"/>
              <a:ea typeface="+mn-ea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811034" y="5145000"/>
            <a:ext cx="960582" cy="6733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업무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131692" y="5272261"/>
            <a:ext cx="6509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4090560" y="4819829"/>
            <a:ext cx="726722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고객정보</a:t>
            </a:r>
            <a:endParaRPr lang="en-US" altLang="ko-KR" sz="900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요청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4112746" y="5672708"/>
            <a:ext cx="640679" cy="6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4087436" y="5720787"/>
            <a:ext cx="726722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고객정보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5764855" y="5224241"/>
            <a:ext cx="2481140" cy="17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764855" y="5681580"/>
            <a:ext cx="2638157" cy="6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7209" y="2622046"/>
            <a:ext cx="2370636" cy="7848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Case1)</a:t>
            </a:r>
          </a:p>
          <a:p>
            <a:r>
              <a:rPr lang="ko-KR" altLang="en-US" sz="900" dirty="0" err="1" smtClean="0">
                <a:latin typeface="+mn-ea"/>
                <a:ea typeface="+mn-ea"/>
              </a:rPr>
              <a:t>접근자</a:t>
            </a:r>
            <a:r>
              <a:rPr lang="en-US" altLang="ko-KR" sz="900" dirty="0" smtClean="0">
                <a:latin typeface="+mn-ea"/>
                <a:ea typeface="+mn-ea"/>
              </a:rPr>
              <a:t>ID=</a:t>
            </a:r>
            <a:r>
              <a:rPr lang="ko-KR" altLang="en-US" sz="900" dirty="0" smtClean="0">
                <a:latin typeface="+mn-ea"/>
                <a:ea typeface="+mn-ea"/>
              </a:rPr>
              <a:t>업무화면</a:t>
            </a:r>
            <a:r>
              <a:rPr lang="en-US" altLang="ko-KR" sz="900" dirty="0" smtClean="0">
                <a:latin typeface="+mn-ea"/>
                <a:ea typeface="+mn-ea"/>
              </a:rPr>
              <a:t>A </a:t>
            </a:r>
            <a:r>
              <a:rPr lang="ko-KR" altLang="en-US" sz="900" dirty="0" smtClean="0">
                <a:latin typeface="+mn-ea"/>
                <a:ea typeface="+mn-ea"/>
              </a:rPr>
              <a:t>사용자</a:t>
            </a:r>
            <a:r>
              <a:rPr lang="en-US" altLang="ko-KR" sz="900" dirty="0" smtClean="0">
                <a:latin typeface="+mn-ea"/>
                <a:ea typeface="+mn-ea"/>
              </a:rPr>
              <a:t>ID</a:t>
            </a:r>
            <a:endParaRPr lang="en-US" altLang="ko-KR" sz="900" dirty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접근화면</a:t>
            </a:r>
            <a:r>
              <a:rPr lang="en-US" altLang="ko-KR" sz="900" dirty="0" smtClean="0">
                <a:latin typeface="+mn-ea"/>
                <a:ea typeface="+mn-ea"/>
              </a:rPr>
              <a:t>ID=</a:t>
            </a:r>
            <a:r>
              <a:rPr lang="ko-KR" altLang="en-US" sz="900" dirty="0" smtClean="0">
                <a:latin typeface="+mn-ea"/>
                <a:ea typeface="+mn-ea"/>
              </a:rPr>
              <a:t>업무화면</a:t>
            </a:r>
            <a:r>
              <a:rPr lang="en-US" altLang="ko-KR" sz="900" dirty="0" smtClean="0">
                <a:latin typeface="+mn-ea"/>
                <a:ea typeface="+mn-ea"/>
              </a:rPr>
              <a:t>A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접근프로그램</a:t>
            </a:r>
            <a:r>
              <a:rPr lang="en-US" altLang="ko-KR" sz="900" dirty="0" smtClean="0">
                <a:latin typeface="+mn-ea"/>
                <a:ea typeface="+mn-ea"/>
              </a:rPr>
              <a:t>ID=</a:t>
            </a:r>
            <a:r>
              <a:rPr lang="ko-KR" altLang="en-US" sz="900" dirty="0" smtClean="0">
                <a:latin typeface="+mn-ea"/>
                <a:ea typeface="+mn-ea"/>
              </a:rPr>
              <a:t>업무서비스</a:t>
            </a:r>
            <a:r>
              <a:rPr lang="en-US" altLang="ko-KR" sz="900" dirty="0" smtClean="0">
                <a:latin typeface="+mn-ea"/>
                <a:ea typeface="+mn-ea"/>
              </a:rPr>
              <a:t>A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접근</a:t>
            </a:r>
            <a:r>
              <a:rPr lang="en-US" altLang="ko-KR" sz="900" dirty="0" smtClean="0">
                <a:latin typeface="+mn-ea"/>
                <a:ea typeface="+mn-ea"/>
              </a:rPr>
              <a:t>IP=</a:t>
            </a:r>
            <a:r>
              <a:rPr lang="ko-KR" altLang="en-US" sz="900" dirty="0" smtClean="0">
                <a:latin typeface="+mn-ea"/>
                <a:ea typeface="+mn-ea"/>
              </a:rPr>
              <a:t>업무화면</a:t>
            </a:r>
            <a:r>
              <a:rPr lang="en-US" altLang="ko-KR" sz="900" dirty="0" smtClean="0">
                <a:latin typeface="+mn-ea"/>
                <a:ea typeface="+mn-ea"/>
              </a:rPr>
              <a:t>A PC IP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7058" y="3882217"/>
            <a:ext cx="2370636" cy="7848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Case2)</a:t>
            </a:r>
          </a:p>
          <a:p>
            <a:r>
              <a:rPr lang="ko-KR" altLang="en-US" sz="900" dirty="0" err="1">
                <a:latin typeface="+mn-ea"/>
                <a:ea typeface="+mn-ea"/>
              </a:rPr>
              <a:t>접근자</a:t>
            </a:r>
            <a:r>
              <a:rPr lang="en-US" altLang="ko-KR" sz="900" dirty="0">
                <a:latin typeface="+mn-ea"/>
                <a:ea typeface="+mn-ea"/>
              </a:rPr>
              <a:t>ID=</a:t>
            </a:r>
            <a:r>
              <a:rPr lang="ko-KR" altLang="en-US" sz="900" dirty="0" smtClean="0">
                <a:latin typeface="+mn-ea"/>
                <a:ea typeface="+mn-ea"/>
              </a:rPr>
              <a:t>업무화면</a:t>
            </a:r>
            <a:r>
              <a:rPr lang="en-US" altLang="ko-KR" sz="900" dirty="0" smtClean="0">
                <a:latin typeface="+mn-ea"/>
                <a:ea typeface="+mn-ea"/>
              </a:rPr>
              <a:t>B </a:t>
            </a:r>
            <a:r>
              <a:rPr lang="ko-KR" altLang="en-US" sz="900" dirty="0" smtClean="0">
                <a:latin typeface="+mn-ea"/>
                <a:ea typeface="+mn-ea"/>
              </a:rPr>
              <a:t>사용자</a:t>
            </a:r>
            <a:r>
              <a:rPr lang="en-US" altLang="ko-KR" sz="900" dirty="0" smtClean="0">
                <a:latin typeface="+mn-ea"/>
                <a:ea typeface="+mn-ea"/>
              </a:rPr>
              <a:t>ID</a:t>
            </a:r>
            <a:endParaRPr lang="en-US" altLang="ko-KR" sz="900" dirty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접근화면</a:t>
            </a:r>
            <a:r>
              <a:rPr lang="en-US" altLang="ko-KR" sz="900" dirty="0" smtClean="0">
                <a:latin typeface="+mn-ea"/>
                <a:ea typeface="+mn-ea"/>
              </a:rPr>
              <a:t>ID=</a:t>
            </a:r>
            <a:r>
              <a:rPr lang="ko-KR" altLang="en-US" sz="900" dirty="0" smtClean="0">
                <a:latin typeface="+mn-ea"/>
                <a:ea typeface="+mn-ea"/>
              </a:rPr>
              <a:t>업무화면</a:t>
            </a:r>
            <a:r>
              <a:rPr lang="en-US" altLang="ko-KR" sz="900" dirty="0" smtClean="0">
                <a:latin typeface="+mn-ea"/>
                <a:ea typeface="+mn-ea"/>
              </a:rPr>
              <a:t>B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접근프로그램</a:t>
            </a:r>
            <a:r>
              <a:rPr lang="en-US" altLang="ko-KR" sz="900" dirty="0" smtClean="0">
                <a:latin typeface="+mn-ea"/>
                <a:ea typeface="+mn-ea"/>
              </a:rPr>
              <a:t>ID=</a:t>
            </a:r>
            <a:r>
              <a:rPr lang="ko-KR" altLang="en-US" sz="900" dirty="0" smtClean="0">
                <a:latin typeface="+mn-ea"/>
                <a:ea typeface="+mn-ea"/>
              </a:rPr>
              <a:t>업무서비스</a:t>
            </a:r>
            <a:r>
              <a:rPr lang="en-US" altLang="ko-KR" sz="900" dirty="0" smtClean="0">
                <a:latin typeface="+mn-ea"/>
                <a:ea typeface="+mn-ea"/>
              </a:rPr>
              <a:t>B</a:t>
            </a:r>
          </a:p>
          <a:p>
            <a:r>
              <a:rPr lang="ko-KR" altLang="en-US" sz="900" dirty="0">
                <a:latin typeface="+mn-ea"/>
                <a:ea typeface="+mn-ea"/>
              </a:rPr>
              <a:t>접근</a:t>
            </a:r>
            <a:r>
              <a:rPr lang="en-US" altLang="ko-KR" sz="900" dirty="0">
                <a:latin typeface="+mn-ea"/>
                <a:ea typeface="+mn-ea"/>
              </a:rPr>
              <a:t>IP=</a:t>
            </a:r>
            <a:r>
              <a:rPr lang="ko-KR" altLang="en-US" sz="900" dirty="0" smtClean="0">
                <a:latin typeface="+mn-ea"/>
                <a:ea typeface="+mn-ea"/>
              </a:rPr>
              <a:t>업무화면</a:t>
            </a:r>
            <a:r>
              <a:rPr lang="en-US" altLang="ko-KR" sz="900" dirty="0" smtClean="0">
                <a:latin typeface="+mn-ea"/>
                <a:ea typeface="+mn-ea"/>
              </a:rPr>
              <a:t>B </a:t>
            </a:r>
            <a:r>
              <a:rPr lang="en-US" altLang="ko-KR" sz="900" dirty="0">
                <a:latin typeface="+mn-ea"/>
                <a:ea typeface="+mn-ea"/>
              </a:rPr>
              <a:t>PC IP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209" y="5172058"/>
            <a:ext cx="2370636" cy="7848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Case3)</a:t>
            </a:r>
          </a:p>
          <a:p>
            <a:r>
              <a:rPr lang="ko-KR" altLang="en-US" sz="900" dirty="0" err="1">
                <a:latin typeface="+mn-ea"/>
                <a:ea typeface="+mn-ea"/>
              </a:rPr>
              <a:t>접근자</a:t>
            </a:r>
            <a:r>
              <a:rPr lang="en-US" altLang="ko-KR" sz="900" dirty="0" smtClean="0">
                <a:latin typeface="+mn-ea"/>
                <a:ea typeface="+mn-ea"/>
              </a:rPr>
              <a:t>ID=</a:t>
            </a:r>
            <a:r>
              <a:rPr lang="ko-KR" altLang="en-US" sz="900" dirty="0" smtClean="0">
                <a:latin typeface="+mn-ea"/>
                <a:ea typeface="+mn-ea"/>
              </a:rPr>
              <a:t>영업포탈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사용자</a:t>
            </a:r>
            <a:r>
              <a:rPr lang="en-US" altLang="ko-KR" sz="900" dirty="0" smtClean="0">
                <a:latin typeface="+mn-ea"/>
                <a:ea typeface="+mn-ea"/>
              </a:rPr>
              <a:t>ID</a:t>
            </a:r>
            <a:endParaRPr lang="en-US" altLang="ko-KR" sz="900" dirty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접근화면</a:t>
            </a:r>
            <a:r>
              <a:rPr lang="en-US" altLang="ko-KR" sz="900" dirty="0" smtClean="0">
                <a:latin typeface="+mn-ea"/>
                <a:ea typeface="+mn-ea"/>
              </a:rPr>
              <a:t>ID=</a:t>
            </a:r>
            <a:r>
              <a:rPr lang="ko-KR" altLang="en-US" sz="900" dirty="0" smtClean="0">
                <a:latin typeface="+mn-ea"/>
                <a:ea typeface="+mn-ea"/>
              </a:rPr>
              <a:t>영업포탈화면</a:t>
            </a:r>
            <a:endParaRPr lang="en-US" altLang="ko-KR" sz="900" dirty="0" smtClean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접근프로그램</a:t>
            </a:r>
            <a:r>
              <a:rPr lang="en-US" altLang="ko-KR" sz="900" dirty="0" smtClean="0">
                <a:latin typeface="+mn-ea"/>
                <a:ea typeface="+mn-ea"/>
              </a:rPr>
              <a:t>ID=</a:t>
            </a:r>
            <a:r>
              <a:rPr lang="ko-KR" altLang="en-US" sz="900" dirty="0" smtClean="0">
                <a:latin typeface="+mn-ea"/>
                <a:ea typeface="+mn-ea"/>
              </a:rPr>
              <a:t>업무서비스</a:t>
            </a:r>
            <a:r>
              <a:rPr lang="en-US" altLang="ko-KR" sz="900" dirty="0" smtClean="0">
                <a:latin typeface="+mn-ea"/>
                <a:ea typeface="+mn-ea"/>
              </a:rPr>
              <a:t>B</a:t>
            </a:r>
          </a:p>
          <a:p>
            <a:r>
              <a:rPr lang="ko-KR" altLang="en-US" sz="900" dirty="0">
                <a:latin typeface="+mn-ea"/>
                <a:ea typeface="+mn-ea"/>
              </a:rPr>
              <a:t>접근</a:t>
            </a:r>
            <a:r>
              <a:rPr lang="en-US" altLang="ko-KR" sz="900" dirty="0">
                <a:latin typeface="+mn-ea"/>
                <a:ea typeface="+mn-ea"/>
              </a:rPr>
              <a:t>IP</a:t>
            </a:r>
            <a:r>
              <a:rPr lang="en-US" altLang="ko-KR" sz="900" dirty="0" smtClean="0">
                <a:latin typeface="+mn-ea"/>
                <a:ea typeface="+mn-ea"/>
              </a:rPr>
              <a:t>=</a:t>
            </a:r>
            <a:r>
              <a:rPr lang="ko-KR" altLang="en-US" sz="900" dirty="0" smtClean="0">
                <a:latin typeface="+mn-ea"/>
                <a:ea typeface="+mn-ea"/>
              </a:rPr>
              <a:t>영업포탈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PC IP</a:t>
            </a: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647058" y="1910716"/>
            <a:ext cx="5350709" cy="31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- </a:t>
            </a:r>
            <a:r>
              <a:rPr lang="ko-KR" altLang="en-US" sz="1100" dirty="0" smtClean="0">
                <a:latin typeface="+mn-ea"/>
                <a:ea typeface="+mn-ea"/>
              </a:rPr>
              <a:t>고객정보 접근 패턴 별 구조도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9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509139" y="1215467"/>
            <a:ext cx="8778059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indent="-171450"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ko-KR" sz="1200" dirty="0" smtClean="0">
                <a:latin typeface="+mn-ea"/>
                <a:ea typeface="+mn-ea"/>
              </a:rPr>
              <a:t>표준전문</a:t>
            </a:r>
            <a:r>
              <a:rPr lang="ko-KR" altLang="en-US" sz="1200" dirty="0" smtClean="0">
                <a:latin typeface="+mn-ea"/>
                <a:ea typeface="+mn-ea"/>
              </a:rPr>
              <a:t>은 헤더와 데이터 영역으로 구성되며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헤더에는 시스템 </a:t>
            </a:r>
            <a:r>
              <a:rPr lang="ko-KR" altLang="en-US" sz="1200" dirty="0" err="1" smtClean="0">
                <a:latin typeface="+mn-ea"/>
                <a:ea typeface="+mn-ea"/>
              </a:rPr>
              <a:t>공통부와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err="1" smtClean="0">
                <a:latin typeface="+mn-ea"/>
                <a:ea typeface="+mn-ea"/>
              </a:rPr>
              <a:t>거래공통부로</a:t>
            </a:r>
            <a:r>
              <a:rPr lang="ko-KR" altLang="en-US" sz="1200" dirty="0" smtClean="0">
                <a:latin typeface="+mn-ea"/>
                <a:ea typeface="+mn-ea"/>
              </a:rPr>
              <a:t> 분류됨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2. </a:t>
            </a:r>
            <a:r>
              <a:rPr lang="ko-KR" altLang="en-US" sz="1300" dirty="0" smtClean="0"/>
              <a:t>표준전문 상세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2.1 </a:t>
            </a:r>
            <a:r>
              <a:rPr lang="ko-KR" altLang="en-US" dirty="0" smtClean="0"/>
              <a:t>표준전문의 구조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4488" y="1616461"/>
            <a:ext cx="7522480" cy="4040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66969" y="1616461"/>
            <a:ext cx="1648507" cy="40408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4488" y="5657346"/>
            <a:ext cx="7522480" cy="8132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66969" y="5657346"/>
            <a:ext cx="1648507" cy="813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55020"/>
              </p:ext>
            </p:extLst>
          </p:nvPr>
        </p:nvGraphicFramePr>
        <p:xfrm>
          <a:off x="467334" y="2030504"/>
          <a:ext cx="7327024" cy="118329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939"/>
                <a:gridCol w="457939"/>
                <a:gridCol w="457939"/>
                <a:gridCol w="457939"/>
                <a:gridCol w="457939"/>
                <a:gridCol w="457939"/>
                <a:gridCol w="457939"/>
                <a:gridCol w="457939"/>
                <a:gridCol w="457939"/>
                <a:gridCol w="457939"/>
                <a:gridCol w="457939"/>
                <a:gridCol w="457939"/>
                <a:gridCol w="457939"/>
                <a:gridCol w="457939"/>
                <a:gridCol w="457939"/>
                <a:gridCol w="457939"/>
              </a:tblGrid>
              <a:tr h="232374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시스템 </a:t>
                      </a: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공통부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179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거래번호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이력</a:t>
                      </a: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인증</a:t>
                      </a: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토큰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원거래번호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개인정보포함데이터유무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수신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수신시스템코드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MCI</a:t>
                      </a:r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노드번호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MCI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세션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서버유형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요청응답구분코드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당타발구분코드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4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전송시스템코드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전문생성일시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임의번호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463102" y="1672959"/>
            <a:ext cx="6329108" cy="34657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1" kern="0" dirty="0" smtClean="0">
                <a:latin typeface="+mn-ea"/>
                <a:ea typeface="+mn-ea"/>
              </a:rPr>
              <a:t>헤더</a:t>
            </a:r>
            <a:endParaRPr lang="en-US" altLang="ko-KR" sz="1200" b="1" kern="0" dirty="0">
              <a:latin typeface="+mn-ea"/>
              <a:ea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1736" y="5668141"/>
            <a:ext cx="6329108" cy="28204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1" kern="0" dirty="0" smtClean="0">
                <a:latin typeface="+mn-ea"/>
                <a:ea typeface="+mn-ea"/>
              </a:rPr>
              <a:t>데이터</a:t>
            </a:r>
            <a:endParaRPr lang="en-US" altLang="ko-KR" sz="1200" b="1" kern="0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33231"/>
              </p:ext>
            </p:extLst>
          </p:nvPr>
        </p:nvGraphicFramePr>
        <p:xfrm>
          <a:off x="467338" y="3239259"/>
          <a:ext cx="7327008" cy="10819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0584"/>
                <a:gridCol w="610584"/>
                <a:gridCol w="610584"/>
                <a:gridCol w="610584"/>
                <a:gridCol w="610584"/>
                <a:gridCol w="610584"/>
                <a:gridCol w="610584"/>
                <a:gridCol w="610584"/>
                <a:gridCol w="610584"/>
                <a:gridCol w="610584"/>
                <a:gridCol w="610584"/>
                <a:gridCol w="610584"/>
              </a:tblGrid>
              <a:tr h="264601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거래 </a:t>
                      </a: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공통부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853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요청정보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9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사원번호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소속기관코드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채널유형코드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거래발생화면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거래발생이전화면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사용자단말기식별값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요청자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IP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최초송신시간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통화단위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국가정보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사용언어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71738" y="5944553"/>
          <a:ext cx="7331978" cy="441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3197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업무개별부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개별정의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6970"/>
              </p:ext>
            </p:extLst>
          </p:nvPr>
        </p:nvGraphicFramePr>
        <p:xfrm>
          <a:off x="463103" y="4470197"/>
          <a:ext cx="5641137" cy="11215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6793"/>
                <a:gridCol w="626793"/>
                <a:gridCol w="626793"/>
                <a:gridCol w="626793"/>
                <a:gridCol w="626793"/>
                <a:gridCol w="626793"/>
                <a:gridCol w="626793"/>
                <a:gridCol w="626793"/>
                <a:gridCol w="626793"/>
              </a:tblGrid>
              <a:tr h="28224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거래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공통부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42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응답정보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메시지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6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전문응답일시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처리결과구분코드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페이지카운트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마지막페이지여부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메시지목록건수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메시지목록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에러내용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0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메시지코드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메시지내용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출력방법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제목 1"/>
          <p:cNvSpPr txBox="1">
            <a:spLocks/>
          </p:cNvSpPr>
          <p:nvPr/>
        </p:nvSpPr>
        <p:spPr>
          <a:xfrm>
            <a:off x="7926561" y="1616461"/>
            <a:ext cx="1542878" cy="380534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 smtClean="0">
                <a:latin typeface="+mn-ea"/>
                <a:ea typeface="+mn-ea"/>
              </a:rPr>
              <a:t> 시스템 </a:t>
            </a:r>
            <a:r>
              <a:rPr lang="ko-KR" altLang="en-US" sz="1000" dirty="0" err="1" smtClean="0">
                <a:latin typeface="+mn-ea"/>
                <a:ea typeface="+mn-ea"/>
              </a:rPr>
              <a:t>공통부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b="1" kern="0" dirty="0" smtClean="0">
                <a:latin typeface="+mn-ea"/>
                <a:ea typeface="+mn-ea"/>
              </a:rPr>
              <a:t>  </a:t>
            </a:r>
            <a:r>
              <a:rPr lang="ko-KR" altLang="en-US" sz="1000" dirty="0">
                <a:latin typeface="+mn-ea"/>
                <a:ea typeface="+mn-ea"/>
              </a:rPr>
              <a:t>전문에서 사용되는 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시스템의 </a:t>
            </a:r>
            <a:r>
              <a:rPr lang="ko-KR" altLang="en-US" sz="1000" dirty="0">
                <a:latin typeface="+mn-ea"/>
                <a:ea typeface="+mn-ea"/>
              </a:rPr>
              <a:t>공통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ko-KR" altLang="en-US" sz="1000" dirty="0" smtClean="0">
                <a:latin typeface="+mn-ea"/>
                <a:ea typeface="+mn-ea"/>
              </a:rPr>
              <a:t>정보를 정의하는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영역</a:t>
            </a:r>
            <a:endParaRPr lang="en-US" altLang="ko-KR" sz="1000" b="1" kern="0" dirty="0" smtClean="0">
              <a:latin typeface="+mn-ea"/>
              <a:ea typeface="+mn-ea"/>
            </a:endParaRPr>
          </a:p>
          <a:p>
            <a:pPr algn="l"/>
            <a:endParaRPr lang="en-US" altLang="ko-KR" sz="1000" b="1" kern="0" dirty="0">
              <a:latin typeface="+mn-ea"/>
              <a:ea typeface="+mn-ea"/>
            </a:endParaRPr>
          </a:p>
          <a:p>
            <a:pPr algn="l"/>
            <a:r>
              <a:rPr lang="en-US" altLang="ko-KR" sz="1000" b="1" kern="0" dirty="0">
                <a:latin typeface="+mn-ea"/>
                <a:ea typeface="+mn-ea"/>
              </a:rPr>
              <a:t>-</a:t>
            </a:r>
            <a:r>
              <a:rPr lang="ko-KR" altLang="en-US" sz="1000" dirty="0" smtClean="0">
                <a:latin typeface="+mn-ea"/>
                <a:ea typeface="+mn-ea"/>
              </a:rPr>
              <a:t> 거래 </a:t>
            </a:r>
            <a:r>
              <a:rPr lang="ko-KR" altLang="en-US" sz="1000" dirty="0" err="1" smtClean="0">
                <a:latin typeface="+mn-ea"/>
                <a:ea typeface="+mn-ea"/>
              </a:rPr>
              <a:t>공통부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b="1" kern="0" dirty="0" smtClean="0">
                <a:latin typeface="+mn-ea"/>
                <a:ea typeface="+mn-ea"/>
              </a:rPr>
              <a:t>  </a:t>
            </a:r>
            <a:r>
              <a:rPr lang="ko-KR" altLang="en-US" sz="1000" dirty="0" smtClean="0">
                <a:latin typeface="+mn-ea"/>
                <a:ea typeface="+mn-ea"/>
              </a:rPr>
              <a:t>거래에서 </a:t>
            </a:r>
            <a:r>
              <a:rPr lang="ko-KR" altLang="en-US" sz="1000" dirty="0">
                <a:latin typeface="+mn-ea"/>
                <a:ea typeface="+mn-ea"/>
              </a:rPr>
              <a:t>필요한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주요 정보를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ko-KR" altLang="en-US" sz="1000" dirty="0" smtClean="0">
                <a:latin typeface="+mn-ea"/>
                <a:ea typeface="+mn-ea"/>
              </a:rPr>
              <a:t>정의하는 </a:t>
            </a:r>
            <a:r>
              <a:rPr lang="ko-KR" altLang="en-US" sz="1000" dirty="0">
                <a:latin typeface="+mn-ea"/>
                <a:ea typeface="+mn-ea"/>
              </a:rPr>
              <a:t>영역</a:t>
            </a:r>
            <a:endParaRPr lang="en-US" altLang="ko-KR" sz="1000" b="1" kern="0" dirty="0">
              <a:latin typeface="+mn-ea"/>
              <a:ea typeface="+mn-ea"/>
            </a:endParaRPr>
          </a:p>
          <a:p>
            <a:pPr algn="l"/>
            <a:endParaRPr lang="en-US" altLang="ko-KR" sz="1000" b="1" kern="0" dirty="0" smtClean="0">
              <a:latin typeface="+mn-ea"/>
              <a:ea typeface="+mn-ea"/>
            </a:endParaRPr>
          </a:p>
          <a:p>
            <a:pPr algn="l"/>
            <a:endParaRPr lang="en-US" altLang="ko-KR" sz="1000" b="1" kern="0" dirty="0">
              <a:latin typeface="+mn-ea"/>
              <a:ea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926561" y="5604606"/>
            <a:ext cx="1588915" cy="73215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en-US" altLang="ko-KR" sz="1000" b="1" kern="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 smtClean="0">
                <a:latin typeface="+mn-ea"/>
                <a:ea typeface="+mn-ea"/>
              </a:rPr>
              <a:t>- </a:t>
            </a:r>
            <a:r>
              <a:rPr lang="ko-KR" altLang="en-US" sz="1000" dirty="0" smtClean="0">
                <a:latin typeface="+mn-ea"/>
                <a:ea typeface="+mn-ea"/>
              </a:rPr>
              <a:t>업무 </a:t>
            </a:r>
            <a:r>
              <a:rPr lang="ko-KR" altLang="en-US" sz="1000" dirty="0" err="1" smtClean="0">
                <a:latin typeface="+mn-ea"/>
                <a:ea typeface="+mn-ea"/>
              </a:rPr>
              <a:t>개별부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ko-KR" altLang="en-US" sz="1000" dirty="0" smtClean="0">
                <a:latin typeface="+mn-ea"/>
                <a:ea typeface="+mn-ea"/>
              </a:rPr>
              <a:t>  업무처리를 위한 영역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이며 업무시스템에서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개별 정의</a:t>
            </a:r>
            <a:endParaRPr lang="en-US" altLang="ko-KR" sz="1000" b="1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9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2. </a:t>
            </a:r>
            <a:r>
              <a:rPr lang="ko-KR" altLang="en-US" sz="1300" dirty="0" smtClean="0"/>
              <a:t>표준전문 상세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2.2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공통부</a:t>
            </a:r>
            <a:r>
              <a:rPr lang="ko-KR" altLang="en-US" dirty="0" smtClean="0"/>
              <a:t>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57877" y="6299454"/>
            <a:ext cx="6003636" cy="31502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000" kern="0" dirty="0" smtClean="0">
                <a:latin typeface="+mn-ea"/>
                <a:ea typeface="+mn-ea"/>
              </a:rPr>
              <a:t>○ 데이터 생성   ● 생성된 </a:t>
            </a:r>
            <a:r>
              <a:rPr lang="ko-KR" altLang="en-US" sz="1000" kern="0" dirty="0">
                <a:latin typeface="+mn-ea"/>
                <a:ea typeface="+mn-ea"/>
              </a:rPr>
              <a:t>데이터 유지</a:t>
            </a:r>
            <a:r>
              <a:rPr lang="en-US" altLang="ko-KR" sz="1000" kern="0" dirty="0">
                <a:latin typeface="+mn-ea"/>
                <a:ea typeface="+mn-ea"/>
              </a:rPr>
              <a:t>  </a:t>
            </a:r>
            <a:r>
              <a:rPr lang="en-US" altLang="ko-KR" sz="1000" kern="0" dirty="0" smtClean="0">
                <a:latin typeface="+mn-ea"/>
                <a:ea typeface="+mn-ea"/>
              </a:rPr>
              <a:t>△ </a:t>
            </a:r>
            <a:r>
              <a:rPr lang="ko-KR" altLang="en-US" sz="1000" kern="0" dirty="0" err="1" smtClean="0">
                <a:latin typeface="+mn-ea"/>
                <a:ea typeface="+mn-ea"/>
              </a:rPr>
              <a:t>필요시</a:t>
            </a:r>
            <a:r>
              <a:rPr lang="ko-KR" altLang="en-US" sz="1000" kern="0" dirty="0" smtClean="0">
                <a:latin typeface="+mn-ea"/>
                <a:ea typeface="+mn-ea"/>
              </a:rPr>
              <a:t> 데이터 생성  ▲ 생성된 데이터 유지  </a:t>
            </a:r>
            <a:r>
              <a:rPr lang="en-US" altLang="ko-KR" sz="1000" b="1" kern="0" dirty="0" smtClean="0">
                <a:latin typeface="+mn-ea"/>
                <a:ea typeface="+mn-ea"/>
              </a:rPr>
              <a:t>Ⅹ</a:t>
            </a:r>
            <a:r>
              <a:rPr lang="en-US" altLang="ko-KR" sz="1000" kern="0" dirty="0" smtClean="0">
                <a:latin typeface="+mn-ea"/>
                <a:ea typeface="+mn-ea"/>
              </a:rPr>
              <a:t> </a:t>
            </a:r>
            <a:r>
              <a:rPr lang="ko-KR" altLang="en-US" sz="1000" kern="0" dirty="0" err="1" smtClean="0">
                <a:latin typeface="+mn-ea"/>
                <a:ea typeface="+mn-ea"/>
              </a:rPr>
              <a:t>사용안함</a:t>
            </a:r>
            <a:endParaRPr lang="en-US" altLang="ko-KR" sz="1000" kern="0" dirty="0" smtClean="0">
              <a:latin typeface="+mn-ea"/>
              <a:ea typeface="+mn-ea"/>
            </a:endParaRPr>
          </a:p>
          <a:p>
            <a:pPr algn="l"/>
            <a:r>
              <a:rPr lang="en-US" altLang="ko-KR" sz="1000" kern="0" dirty="0">
                <a:latin typeface="+mn-ea"/>
                <a:ea typeface="+mn-ea"/>
              </a:rPr>
              <a:t> </a:t>
            </a:r>
            <a:r>
              <a:rPr lang="en-US" altLang="ko-KR" sz="1000" kern="0" dirty="0" smtClean="0">
                <a:latin typeface="+mn-ea"/>
                <a:ea typeface="+mn-ea"/>
              </a:rPr>
              <a:t>               </a:t>
            </a:r>
            <a:endParaRPr lang="en-US" altLang="ko-KR" sz="1000" kern="0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51305"/>
              </p:ext>
            </p:extLst>
          </p:nvPr>
        </p:nvGraphicFramePr>
        <p:xfrm>
          <a:off x="371471" y="1432303"/>
          <a:ext cx="9190042" cy="438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0426"/>
                <a:gridCol w="694183"/>
                <a:gridCol w="1483360"/>
                <a:gridCol w="724106"/>
                <a:gridCol w="1548713"/>
                <a:gridCol w="500861"/>
                <a:gridCol w="1637470"/>
                <a:gridCol w="316871"/>
                <a:gridCol w="307818"/>
                <a:gridCol w="470780"/>
                <a:gridCol w="915454"/>
              </a:tblGrid>
              <a:tr h="167513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필드 의미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그룹명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필드명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메타영문명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코드값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필수데이터구분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375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08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거래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송신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시스템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전문을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송신하는 시스템의 시스템 코드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WUI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MCI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로 송신할 경우 시스템코드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=“WUI”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header/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trnmSysCode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(TRNM_SYS_CODE)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송신 시스템코드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(3)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최초요청시스템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7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거래번호 생성 시스템의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IP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ipAddr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(IP_ADDR)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(12)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 10.10.10.59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경우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“010010010059”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74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전문생성일시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전문을 생성한 시간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또는 전문요청시간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tlgrCretDttm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(TLGR_CRET_DTTM)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YYYYMMDD(8)+HHMMSS(6)+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sss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(3)(1/1000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)2019-9-24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13:20:05 010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일 경우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“20190924132005010”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3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임의번호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rndmNo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(RNDM_NO)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범위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=0001~9999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258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이력번호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시스템 경유 이력 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hsno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(HSNO)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부터 시작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시스템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경유시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마다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+1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증가 설정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연계시스템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(MCI,ESB,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FEP)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전문 이동 경로 추적용도로 사용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29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인증토큰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인증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토큰값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ctfnTokn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CTFN_TOKN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2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2. </a:t>
            </a:r>
            <a:r>
              <a:rPr lang="ko-KR" altLang="en-US" sz="1300" dirty="0" smtClean="0"/>
              <a:t>표준전문 상세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2.2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공통부</a:t>
            </a:r>
            <a:r>
              <a:rPr lang="ko-KR" altLang="en-US" dirty="0" smtClean="0"/>
              <a:t>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57877" y="6299454"/>
            <a:ext cx="6003636" cy="31502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000" kern="0" dirty="0" smtClean="0">
                <a:latin typeface="+mn-ea"/>
                <a:ea typeface="+mn-ea"/>
              </a:rPr>
              <a:t>○ 데이터 생성   ● 생성된 </a:t>
            </a:r>
            <a:r>
              <a:rPr lang="ko-KR" altLang="en-US" sz="1000" kern="0" dirty="0">
                <a:latin typeface="+mn-ea"/>
                <a:ea typeface="+mn-ea"/>
              </a:rPr>
              <a:t>데이터 유지</a:t>
            </a:r>
            <a:r>
              <a:rPr lang="en-US" altLang="ko-KR" sz="1000" kern="0" dirty="0">
                <a:latin typeface="+mn-ea"/>
                <a:ea typeface="+mn-ea"/>
              </a:rPr>
              <a:t>  </a:t>
            </a:r>
            <a:r>
              <a:rPr lang="en-US" altLang="ko-KR" sz="1000" kern="0" dirty="0" smtClean="0">
                <a:latin typeface="+mn-ea"/>
                <a:ea typeface="+mn-ea"/>
              </a:rPr>
              <a:t>△ </a:t>
            </a:r>
            <a:r>
              <a:rPr lang="ko-KR" altLang="en-US" sz="1000" kern="0" dirty="0" err="1" smtClean="0">
                <a:latin typeface="+mn-ea"/>
                <a:ea typeface="+mn-ea"/>
              </a:rPr>
              <a:t>필요시</a:t>
            </a:r>
            <a:r>
              <a:rPr lang="ko-KR" altLang="en-US" sz="1000" kern="0" dirty="0" smtClean="0">
                <a:latin typeface="+mn-ea"/>
                <a:ea typeface="+mn-ea"/>
              </a:rPr>
              <a:t> 데이터 생성  ▲ 생성된 데이터 유지  </a:t>
            </a:r>
            <a:r>
              <a:rPr lang="en-US" altLang="ko-KR" sz="1000" b="1" kern="0" dirty="0" smtClean="0">
                <a:latin typeface="+mn-ea"/>
                <a:ea typeface="+mn-ea"/>
              </a:rPr>
              <a:t>Ⅹ</a:t>
            </a:r>
            <a:r>
              <a:rPr lang="en-US" altLang="ko-KR" sz="1000" kern="0" dirty="0" smtClean="0">
                <a:latin typeface="+mn-ea"/>
                <a:ea typeface="+mn-ea"/>
              </a:rPr>
              <a:t> </a:t>
            </a:r>
            <a:r>
              <a:rPr lang="ko-KR" altLang="en-US" sz="1000" kern="0" dirty="0" err="1" smtClean="0">
                <a:latin typeface="+mn-ea"/>
                <a:ea typeface="+mn-ea"/>
              </a:rPr>
              <a:t>사용안함</a:t>
            </a:r>
            <a:endParaRPr lang="en-US" altLang="ko-KR" sz="1000" kern="0" dirty="0" smtClean="0">
              <a:latin typeface="+mn-ea"/>
              <a:ea typeface="+mn-ea"/>
            </a:endParaRPr>
          </a:p>
          <a:p>
            <a:pPr algn="l"/>
            <a:r>
              <a:rPr lang="en-US" altLang="ko-KR" sz="1000" kern="0" dirty="0">
                <a:latin typeface="+mn-ea"/>
                <a:ea typeface="+mn-ea"/>
              </a:rPr>
              <a:t> </a:t>
            </a:r>
            <a:r>
              <a:rPr lang="en-US" altLang="ko-KR" sz="1000" kern="0" dirty="0" smtClean="0">
                <a:latin typeface="+mn-ea"/>
                <a:ea typeface="+mn-ea"/>
              </a:rPr>
              <a:t>               </a:t>
            </a:r>
            <a:endParaRPr lang="en-US" altLang="ko-KR" sz="1000" kern="0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90560"/>
              </p:ext>
            </p:extLst>
          </p:nvPr>
        </p:nvGraphicFramePr>
        <p:xfrm>
          <a:off x="362044" y="1315778"/>
          <a:ext cx="9190042" cy="494910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84609"/>
                <a:gridCol w="1483360"/>
                <a:gridCol w="988906"/>
                <a:gridCol w="1246294"/>
                <a:gridCol w="538480"/>
                <a:gridCol w="1592203"/>
                <a:gridCol w="325925"/>
                <a:gridCol w="307817"/>
                <a:gridCol w="497941"/>
                <a:gridCol w="924507"/>
              </a:tblGrid>
              <a:tr h="2306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필드 의미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그룹명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필드명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메타영문명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코드값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필수데이터구분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15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원 거래번호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보상 거래일 경우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원거래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거래번호를 설정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rowSpan="10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header/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ogtsTrnnNo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(OGTS_TRNN_NO)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36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송신 시스템 코드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+IP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전문생성일시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임의번호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422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개인정보포함유무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전문공유시스템에서 등록되는 개인정보포함 데이터 여부 정보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prsnInfoIncsYn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(PRSN_INFO_INCS_YN)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“Y”=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개인정보 포함데이터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“N”=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개인정보 포함데이터 아님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422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전문관리시스템에서 부여된 인터페이스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itfcId</a:t>
                      </a:r>
                      <a:endParaRPr lang="en-US" altLang="ko-KR" sz="9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(ITFC_ID)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한화생명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식별자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”HLI”(3)+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송신시스템코드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(3)+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순번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(5)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noFill/>
                  </a:tcPr>
                </a:tc>
              </a:tr>
              <a:tr h="422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수신서비스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수신서비스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rcveSrvcId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(RCVE_SRVC_ID)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07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수신시스템코드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수신시스템코드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rcveSysCode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(RCVE_SYS_CODE)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수신 시스템코드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(3)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0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MCI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노드번호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MCI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송신시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노드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정보 설정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mciNodeNo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(MCI_NODE_NO)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String2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MCI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노드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ID(1) + MCI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ID(1)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MCI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422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MCI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세션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MCI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업무시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발급받은 세션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셋팅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mciSesnId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(MCI_SESN_ID)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String8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MCI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07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서버유형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서버유형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serverType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(SERVER_TYPE)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"T":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임시서버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"D":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개발서버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"Q":QA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422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 응답 구분 코드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 응답 구분 코드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rspnDvsnCode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(RSPN_DVSN_CODE)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S”=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(Send), “R”=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(Receive), "Q"=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요청더미응답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"P"=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응답더미응답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422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당타발구분코드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구분 코드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extlDvsnCode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(EXTL_DVSN_CODE)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1”=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타발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“2”=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당발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6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2. </a:t>
            </a:r>
            <a:r>
              <a:rPr lang="ko-KR" altLang="en-US" sz="1300" dirty="0" smtClean="0"/>
              <a:t>표준전문 상세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2.3 </a:t>
            </a:r>
            <a:r>
              <a:rPr lang="ko-KR" altLang="en-US" dirty="0" smtClean="0"/>
              <a:t>거래 </a:t>
            </a:r>
            <a:r>
              <a:rPr lang="ko-KR" altLang="en-US" dirty="0" err="1" smtClean="0"/>
              <a:t>공통부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57877" y="6208924"/>
            <a:ext cx="6003636" cy="31502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000" kern="0" dirty="0" smtClean="0">
                <a:latin typeface="+mn-ea"/>
                <a:ea typeface="+mn-ea"/>
              </a:rPr>
              <a:t>○ 데이터 생성   ● 생성된 </a:t>
            </a:r>
            <a:r>
              <a:rPr lang="ko-KR" altLang="en-US" sz="1000" kern="0" dirty="0">
                <a:latin typeface="+mn-ea"/>
                <a:ea typeface="+mn-ea"/>
              </a:rPr>
              <a:t>데이터 유지</a:t>
            </a:r>
            <a:r>
              <a:rPr lang="en-US" altLang="ko-KR" sz="1000" kern="0" dirty="0">
                <a:latin typeface="+mn-ea"/>
                <a:ea typeface="+mn-ea"/>
              </a:rPr>
              <a:t>  </a:t>
            </a:r>
            <a:r>
              <a:rPr lang="en-US" altLang="ko-KR" sz="1000" kern="0" dirty="0" smtClean="0">
                <a:latin typeface="+mn-ea"/>
                <a:ea typeface="+mn-ea"/>
              </a:rPr>
              <a:t>△ </a:t>
            </a:r>
            <a:r>
              <a:rPr lang="ko-KR" altLang="en-US" sz="1000" kern="0" dirty="0" err="1" smtClean="0">
                <a:latin typeface="+mn-ea"/>
                <a:ea typeface="+mn-ea"/>
              </a:rPr>
              <a:t>필요시</a:t>
            </a:r>
            <a:r>
              <a:rPr lang="ko-KR" altLang="en-US" sz="1000" kern="0" dirty="0" smtClean="0">
                <a:latin typeface="+mn-ea"/>
                <a:ea typeface="+mn-ea"/>
              </a:rPr>
              <a:t> 데이터 생성  ▲ 생성된 데이터 유지  </a:t>
            </a:r>
            <a:r>
              <a:rPr lang="en-US" altLang="ko-KR" sz="1000" b="1" kern="0" dirty="0" smtClean="0">
                <a:latin typeface="+mn-ea"/>
                <a:ea typeface="+mn-ea"/>
              </a:rPr>
              <a:t>Ⅹ</a:t>
            </a:r>
            <a:r>
              <a:rPr lang="en-US" altLang="ko-KR" sz="1000" kern="0" dirty="0" smtClean="0">
                <a:latin typeface="+mn-ea"/>
                <a:ea typeface="+mn-ea"/>
              </a:rPr>
              <a:t> </a:t>
            </a:r>
            <a:r>
              <a:rPr lang="ko-KR" altLang="en-US" sz="1000" kern="0" dirty="0" err="1" smtClean="0">
                <a:latin typeface="+mn-ea"/>
                <a:ea typeface="+mn-ea"/>
              </a:rPr>
              <a:t>사용안함</a:t>
            </a:r>
            <a:endParaRPr lang="en-US" altLang="ko-KR" sz="1000" kern="0" dirty="0" smtClean="0">
              <a:latin typeface="+mn-ea"/>
              <a:ea typeface="+mn-ea"/>
            </a:endParaRPr>
          </a:p>
          <a:p>
            <a:pPr algn="l"/>
            <a:r>
              <a:rPr lang="en-US" altLang="ko-KR" sz="1000" kern="0" dirty="0">
                <a:latin typeface="+mn-ea"/>
                <a:ea typeface="+mn-ea"/>
              </a:rPr>
              <a:t> </a:t>
            </a:r>
            <a:r>
              <a:rPr lang="en-US" altLang="ko-KR" sz="1000" kern="0" dirty="0" smtClean="0">
                <a:latin typeface="+mn-ea"/>
                <a:ea typeface="+mn-ea"/>
              </a:rPr>
              <a:t>               </a:t>
            </a:r>
            <a:endParaRPr lang="en-US" altLang="ko-KR" sz="1000" kern="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87934"/>
              </p:ext>
            </p:extLst>
          </p:nvPr>
        </p:nvGraphicFramePr>
        <p:xfrm>
          <a:off x="371471" y="1404020"/>
          <a:ext cx="9190042" cy="4434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6282"/>
                <a:gridCol w="704902"/>
                <a:gridCol w="1521862"/>
                <a:gridCol w="1069401"/>
                <a:gridCol w="1150110"/>
                <a:gridCol w="534700"/>
                <a:gridCol w="1548488"/>
                <a:gridCol w="316871"/>
                <a:gridCol w="307818"/>
                <a:gridCol w="470780"/>
                <a:gridCol w="978828"/>
              </a:tblGrid>
              <a:tr h="212773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필드 의미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그룹명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필드명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메타영문명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코드값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필수데이터구분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638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69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사원번호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사번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header/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emnb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(EMNB)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00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소속기관코드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소속기관코드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belnOrgnCode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(BELN_ORGN_CODE)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noFill/>
                  </a:tcPr>
                </a:tc>
              </a:tr>
              <a:tr h="3900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custId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(CUST_ID)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496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채널유형코드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거래를 요청하는 채널 및 시스템의 채널유형을 기입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프레임워크에서 채널유형을 구분할 때 사용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chnlTypeCode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(CHNL_TYPE_CODE)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“UI”=PC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“SVR”=SERVER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90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거래발생화면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거래발생 화면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scrnId</a:t>
                      </a:r>
                      <a:endParaRPr lang="en-US" altLang="ko-KR" sz="9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(SCRN_ID)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90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거래발생이전화면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거래발생 이전화면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befoScrnId</a:t>
                      </a:r>
                      <a:endParaRPr lang="en-US" altLang="ko-KR" sz="9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(BEFO_SCRN_ID)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90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사용자단말기식별값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사용자단말기식별값</a:t>
                      </a:r>
                      <a:endParaRPr lang="ko-KR" altLang="en-US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userTmunIdnfVal</a:t>
                      </a:r>
                      <a:endParaRPr lang="en-US" altLang="ko-KR" sz="9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(USER_TMUN_IDNF_VAL)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90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요청자</a:t>
                      </a:r>
                      <a:r>
                        <a:rPr lang="en-US" altLang="ko-KR" sz="900" dirty="0" smtClean="0"/>
                        <a:t>IP</a:t>
                      </a:r>
                      <a:endParaRPr lang="ko-KR" alt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요청자</a:t>
                      </a:r>
                      <a:r>
                        <a:rPr lang="en-US" altLang="ko-KR" sz="900" dirty="0" smtClean="0"/>
                        <a:t>IP</a:t>
                      </a:r>
                      <a:endParaRPr lang="ko-KR" altLang="en-US" sz="900" dirty="0" smtClean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rqsrIp</a:t>
                      </a:r>
                      <a:endParaRPr lang="en-US" altLang="ko-KR" sz="9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(RQSR_IP)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10.10.10.59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10.10.10.59”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1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2. </a:t>
            </a:r>
            <a:r>
              <a:rPr lang="ko-KR" altLang="en-US" sz="1300" dirty="0" smtClean="0"/>
              <a:t>표준전문 상세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2.3 </a:t>
            </a:r>
            <a:r>
              <a:rPr lang="ko-KR" altLang="en-US" dirty="0" smtClean="0"/>
              <a:t>거래 </a:t>
            </a:r>
            <a:r>
              <a:rPr lang="ko-KR" altLang="en-US" dirty="0" err="1" smtClean="0"/>
              <a:t>공통부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57877" y="6208924"/>
            <a:ext cx="6003636" cy="31502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000" kern="0" dirty="0" smtClean="0">
                <a:latin typeface="+mn-ea"/>
                <a:ea typeface="+mn-ea"/>
              </a:rPr>
              <a:t>○ 데이터 생성   ● 생성된 </a:t>
            </a:r>
            <a:r>
              <a:rPr lang="ko-KR" altLang="en-US" sz="1000" kern="0" dirty="0">
                <a:latin typeface="+mn-ea"/>
                <a:ea typeface="+mn-ea"/>
              </a:rPr>
              <a:t>데이터 유지</a:t>
            </a:r>
            <a:r>
              <a:rPr lang="en-US" altLang="ko-KR" sz="1000" kern="0" dirty="0">
                <a:latin typeface="+mn-ea"/>
                <a:ea typeface="+mn-ea"/>
              </a:rPr>
              <a:t>  </a:t>
            </a:r>
            <a:r>
              <a:rPr lang="en-US" altLang="ko-KR" sz="1000" kern="0" dirty="0" smtClean="0">
                <a:latin typeface="+mn-ea"/>
                <a:ea typeface="+mn-ea"/>
              </a:rPr>
              <a:t>△ </a:t>
            </a:r>
            <a:r>
              <a:rPr lang="ko-KR" altLang="en-US" sz="1000" kern="0" dirty="0" err="1" smtClean="0">
                <a:latin typeface="+mn-ea"/>
                <a:ea typeface="+mn-ea"/>
              </a:rPr>
              <a:t>필요시</a:t>
            </a:r>
            <a:r>
              <a:rPr lang="ko-KR" altLang="en-US" sz="1000" kern="0" dirty="0" smtClean="0">
                <a:latin typeface="+mn-ea"/>
                <a:ea typeface="+mn-ea"/>
              </a:rPr>
              <a:t> 데이터 생성  ▲ 생성된 데이터 유지  </a:t>
            </a:r>
            <a:r>
              <a:rPr lang="en-US" altLang="ko-KR" sz="1000" b="1" kern="0" dirty="0" smtClean="0">
                <a:latin typeface="+mn-ea"/>
                <a:ea typeface="+mn-ea"/>
              </a:rPr>
              <a:t>Ⅹ</a:t>
            </a:r>
            <a:r>
              <a:rPr lang="en-US" altLang="ko-KR" sz="1000" kern="0" dirty="0" smtClean="0">
                <a:latin typeface="+mn-ea"/>
                <a:ea typeface="+mn-ea"/>
              </a:rPr>
              <a:t> </a:t>
            </a:r>
            <a:r>
              <a:rPr lang="ko-KR" altLang="en-US" sz="1000" kern="0" dirty="0" err="1" smtClean="0">
                <a:latin typeface="+mn-ea"/>
                <a:ea typeface="+mn-ea"/>
              </a:rPr>
              <a:t>사용안함</a:t>
            </a:r>
            <a:endParaRPr lang="en-US" altLang="ko-KR" sz="1000" kern="0" dirty="0" smtClean="0">
              <a:latin typeface="+mn-ea"/>
              <a:ea typeface="+mn-ea"/>
            </a:endParaRPr>
          </a:p>
          <a:p>
            <a:pPr algn="l"/>
            <a:r>
              <a:rPr lang="en-US" altLang="ko-KR" sz="1000" kern="0" dirty="0">
                <a:latin typeface="+mn-ea"/>
                <a:ea typeface="+mn-ea"/>
              </a:rPr>
              <a:t> </a:t>
            </a:r>
            <a:r>
              <a:rPr lang="en-US" altLang="ko-KR" sz="1000" kern="0" dirty="0" smtClean="0">
                <a:latin typeface="+mn-ea"/>
                <a:ea typeface="+mn-ea"/>
              </a:rPr>
              <a:t>               </a:t>
            </a:r>
            <a:endParaRPr lang="en-US" altLang="ko-KR" sz="1000" kern="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94814"/>
              </p:ext>
            </p:extLst>
          </p:nvPr>
        </p:nvGraphicFramePr>
        <p:xfrm>
          <a:off x="371471" y="1404021"/>
          <a:ext cx="9190042" cy="2971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6282"/>
                <a:gridCol w="704902"/>
                <a:gridCol w="1521862"/>
                <a:gridCol w="1069401"/>
                <a:gridCol w="1096680"/>
                <a:gridCol w="534154"/>
                <a:gridCol w="1430448"/>
                <a:gridCol w="325925"/>
                <a:gridCol w="325925"/>
                <a:gridCol w="470780"/>
                <a:gridCol w="1123683"/>
              </a:tblGrid>
              <a:tr h="136544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필드 의미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그룹명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필드명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메타영문명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코드값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필수데이터구분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514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최초송신시간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최초송신시간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header/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rqstDttm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(RQST_DTTM)</a:t>
                      </a:r>
                    </a:p>
                    <a:p>
                      <a:pPr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메타에 없음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YYYYMMDD(8)+HHMMSS(6)+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sss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(3)(1/1000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=“”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)2019-9-24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13:20:05 010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“20190924132005010”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trike="noStrik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186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통화단위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다통화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 통화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(\,$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다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화패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동시 사용 시 업무에서 처리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baseCrny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(BASE_CRNY)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달러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=USD,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=KOR,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엔화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=JPY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등등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ISO-4217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규격 참조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186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국가정보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LOCALE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ko,en,jp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등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국가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baseCnty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(BASE_CNTY)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미국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=USA,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대한민국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=KOR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등등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ISO-3166-1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규격 참조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182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언어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사용언어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baseLang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(BASE_LANG)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ISO-639-1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규격 참조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2. </a:t>
            </a:r>
            <a:r>
              <a:rPr lang="ko-KR" altLang="en-US" sz="1300" dirty="0" smtClean="0"/>
              <a:t>표준전문 상세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2.3 </a:t>
            </a:r>
            <a:r>
              <a:rPr lang="ko-KR" altLang="en-US" dirty="0" smtClean="0"/>
              <a:t>거래 </a:t>
            </a:r>
            <a:r>
              <a:rPr lang="ko-KR" altLang="en-US" dirty="0" err="1" smtClean="0"/>
              <a:t>공통부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응답정보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57877" y="6208924"/>
            <a:ext cx="6003636" cy="31502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000" kern="0" dirty="0" smtClean="0">
                <a:latin typeface="+mn-ea"/>
                <a:ea typeface="+mn-ea"/>
              </a:rPr>
              <a:t>○ 데이터 생성   ● 생성된 </a:t>
            </a:r>
            <a:r>
              <a:rPr lang="ko-KR" altLang="en-US" sz="1000" kern="0" dirty="0">
                <a:latin typeface="+mn-ea"/>
                <a:ea typeface="+mn-ea"/>
              </a:rPr>
              <a:t>데이터 유지</a:t>
            </a:r>
            <a:r>
              <a:rPr lang="en-US" altLang="ko-KR" sz="1000" kern="0" dirty="0">
                <a:latin typeface="+mn-ea"/>
                <a:ea typeface="+mn-ea"/>
              </a:rPr>
              <a:t>  </a:t>
            </a:r>
            <a:r>
              <a:rPr lang="en-US" altLang="ko-KR" sz="1000" kern="0" dirty="0" smtClean="0">
                <a:latin typeface="+mn-ea"/>
                <a:ea typeface="+mn-ea"/>
              </a:rPr>
              <a:t>△ </a:t>
            </a:r>
            <a:r>
              <a:rPr lang="ko-KR" altLang="en-US" sz="1000" kern="0" dirty="0" err="1" smtClean="0">
                <a:latin typeface="+mn-ea"/>
                <a:ea typeface="+mn-ea"/>
              </a:rPr>
              <a:t>필요시</a:t>
            </a:r>
            <a:r>
              <a:rPr lang="ko-KR" altLang="en-US" sz="1000" kern="0" dirty="0" smtClean="0">
                <a:latin typeface="+mn-ea"/>
                <a:ea typeface="+mn-ea"/>
              </a:rPr>
              <a:t> 데이터 생성  ▲ 생성된 데이터 유지  </a:t>
            </a:r>
            <a:r>
              <a:rPr lang="en-US" altLang="ko-KR" sz="1000" b="1" kern="0" dirty="0" smtClean="0">
                <a:latin typeface="+mn-ea"/>
                <a:ea typeface="+mn-ea"/>
              </a:rPr>
              <a:t>Ⅹ</a:t>
            </a:r>
            <a:r>
              <a:rPr lang="en-US" altLang="ko-KR" sz="1000" kern="0" dirty="0" smtClean="0">
                <a:latin typeface="+mn-ea"/>
                <a:ea typeface="+mn-ea"/>
              </a:rPr>
              <a:t> </a:t>
            </a:r>
            <a:r>
              <a:rPr lang="ko-KR" altLang="en-US" sz="1000" kern="0" dirty="0" err="1" smtClean="0">
                <a:latin typeface="+mn-ea"/>
                <a:ea typeface="+mn-ea"/>
              </a:rPr>
              <a:t>사용안함</a:t>
            </a:r>
            <a:endParaRPr lang="en-US" altLang="ko-KR" sz="1000" kern="0" dirty="0" smtClean="0">
              <a:latin typeface="+mn-ea"/>
              <a:ea typeface="+mn-ea"/>
            </a:endParaRPr>
          </a:p>
          <a:p>
            <a:pPr algn="l"/>
            <a:r>
              <a:rPr lang="en-US" altLang="ko-KR" sz="1000" kern="0" dirty="0">
                <a:latin typeface="+mn-ea"/>
                <a:ea typeface="+mn-ea"/>
              </a:rPr>
              <a:t> </a:t>
            </a:r>
            <a:r>
              <a:rPr lang="en-US" altLang="ko-KR" sz="1000" kern="0" dirty="0" smtClean="0">
                <a:latin typeface="+mn-ea"/>
                <a:ea typeface="+mn-ea"/>
              </a:rPr>
              <a:t>               </a:t>
            </a:r>
            <a:endParaRPr lang="en-US" altLang="ko-KR" sz="1000" kern="0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78721"/>
              </p:ext>
            </p:extLst>
          </p:nvPr>
        </p:nvGraphicFramePr>
        <p:xfrm>
          <a:off x="371471" y="1404020"/>
          <a:ext cx="9190041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6282"/>
                <a:gridCol w="753816"/>
                <a:gridCol w="1472948"/>
                <a:gridCol w="1069401"/>
                <a:gridCol w="1150110"/>
                <a:gridCol w="534700"/>
                <a:gridCol w="1906762"/>
                <a:gridCol w="320086"/>
                <a:gridCol w="355856"/>
                <a:gridCol w="460410"/>
                <a:gridCol w="579670"/>
              </a:tblGrid>
              <a:tr h="15477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필드 의미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그룹명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필드명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메타영문명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코드값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필수데이터구분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738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113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전문응답일시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전문을 응답한 일시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header/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tlgrRspnDttm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(TLGR_RSPN_DTTM)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YYYYMMDD(8) + HHMMSS(6) +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sss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(3)(1/1000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2019-9-24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13:20:05 010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일 경우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“20190924132005010”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37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처리결과구분코드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정상 비정상 처리 결과 정보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prcsRsltDvsnCode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PRCS_RSLT_DVSN_CODE)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1=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0=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비정상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06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페이지 카운트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페이지 카운트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totalCount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(TOTAL_COUNT)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06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마지막페이지여부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마지막페이지여부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lastPageYn</a:t>
                      </a:r>
                      <a:endParaRPr lang="en-US" altLang="ko-KR" sz="9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(LAST_PAGE_YN)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Y”=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마지막페이지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“N”=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마지막페이지아님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latin typeface="+mn-ea"/>
                          <a:ea typeface="+mn-ea"/>
                        </a:rPr>
                        <a:t>▲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4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2. </a:t>
            </a:r>
            <a:r>
              <a:rPr lang="ko-KR" altLang="en-US" sz="1300" dirty="0" smtClean="0"/>
              <a:t>표준전문 상세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2.3 </a:t>
            </a:r>
            <a:r>
              <a:rPr lang="ko-KR" altLang="en-US" dirty="0" smtClean="0"/>
              <a:t>거래 </a:t>
            </a:r>
            <a:r>
              <a:rPr lang="ko-KR" altLang="en-US" dirty="0" err="1" smtClean="0"/>
              <a:t>공통부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메시지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57877" y="6208924"/>
            <a:ext cx="6003636" cy="31502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000" kern="0" dirty="0" smtClean="0">
                <a:latin typeface="+mn-ea"/>
                <a:ea typeface="+mn-ea"/>
              </a:rPr>
              <a:t>○ 데이터 생성   ● 생성된 </a:t>
            </a:r>
            <a:r>
              <a:rPr lang="ko-KR" altLang="en-US" sz="1000" kern="0" dirty="0">
                <a:latin typeface="+mn-ea"/>
                <a:ea typeface="+mn-ea"/>
              </a:rPr>
              <a:t>데이터 유지</a:t>
            </a:r>
            <a:r>
              <a:rPr lang="en-US" altLang="ko-KR" sz="1000" kern="0" dirty="0">
                <a:latin typeface="+mn-ea"/>
                <a:ea typeface="+mn-ea"/>
              </a:rPr>
              <a:t>  </a:t>
            </a:r>
            <a:r>
              <a:rPr lang="en-US" altLang="ko-KR" sz="1000" kern="0" dirty="0" smtClean="0">
                <a:latin typeface="+mn-ea"/>
                <a:ea typeface="+mn-ea"/>
              </a:rPr>
              <a:t>△ </a:t>
            </a:r>
            <a:r>
              <a:rPr lang="ko-KR" altLang="en-US" sz="1000" kern="0" dirty="0" err="1" smtClean="0">
                <a:latin typeface="+mn-ea"/>
                <a:ea typeface="+mn-ea"/>
              </a:rPr>
              <a:t>필요시</a:t>
            </a:r>
            <a:r>
              <a:rPr lang="ko-KR" altLang="en-US" sz="1000" kern="0" dirty="0" smtClean="0">
                <a:latin typeface="+mn-ea"/>
                <a:ea typeface="+mn-ea"/>
              </a:rPr>
              <a:t> 데이터 생성  ▲ 생성된 데이터 유지  </a:t>
            </a:r>
            <a:r>
              <a:rPr lang="en-US" altLang="ko-KR" sz="1000" b="1" kern="0" dirty="0" smtClean="0">
                <a:latin typeface="+mn-ea"/>
                <a:ea typeface="+mn-ea"/>
              </a:rPr>
              <a:t>Ⅹ</a:t>
            </a:r>
            <a:r>
              <a:rPr lang="en-US" altLang="ko-KR" sz="1000" kern="0" dirty="0" smtClean="0">
                <a:latin typeface="+mn-ea"/>
                <a:ea typeface="+mn-ea"/>
              </a:rPr>
              <a:t> </a:t>
            </a:r>
            <a:r>
              <a:rPr lang="ko-KR" altLang="en-US" sz="1000" kern="0" dirty="0" err="1" smtClean="0">
                <a:latin typeface="+mn-ea"/>
                <a:ea typeface="+mn-ea"/>
              </a:rPr>
              <a:t>사용안함</a:t>
            </a:r>
            <a:endParaRPr lang="en-US" altLang="ko-KR" sz="1000" kern="0" dirty="0" smtClean="0">
              <a:latin typeface="+mn-ea"/>
              <a:ea typeface="+mn-ea"/>
            </a:endParaRPr>
          </a:p>
          <a:p>
            <a:pPr algn="l"/>
            <a:r>
              <a:rPr lang="en-US" altLang="ko-KR" sz="1000" kern="0" dirty="0">
                <a:latin typeface="+mn-ea"/>
                <a:ea typeface="+mn-ea"/>
              </a:rPr>
              <a:t> </a:t>
            </a:r>
            <a:r>
              <a:rPr lang="en-US" altLang="ko-KR" sz="1000" kern="0" dirty="0" smtClean="0">
                <a:latin typeface="+mn-ea"/>
                <a:ea typeface="+mn-ea"/>
              </a:rPr>
              <a:t>               </a:t>
            </a:r>
            <a:endParaRPr lang="en-US" altLang="ko-KR" sz="1000" kern="0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51243"/>
              </p:ext>
            </p:extLst>
          </p:nvPr>
        </p:nvGraphicFramePr>
        <p:xfrm>
          <a:off x="371471" y="1387117"/>
          <a:ext cx="9190041" cy="44829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6282"/>
                <a:gridCol w="753816"/>
                <a:gridCol w="1472948"/>
                <a:gridCol w="720218"/>
                <a:gridCol w="716692"/>
                <a:gridCol w="782601"/>
                <a:gridCol w="534700"/>
                <a:gridCol w="1376472"/>
                <a:gridCol w="353085"/>
                <a:gridCol w="353085"/>
                <a:gridCol w="470780"/>
                <a:gridCol w="1069362"/>
              </a:tblGrid>
              <a:tr h="15367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필드 의미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그룹명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필드명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메타영문명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코드값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필수데이터구분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8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857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메시지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메시지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목록건수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메시지 데이터 반복 건수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header/</a:t>
                      </a: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msgeListCunt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(MSGE_LIST_CUNT)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메시지 반복 건수 만큼 메시지코드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메시지내용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출력방법 데이터 반복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 1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noFill/>
                  </a:tcPr>
                </a:tc>
              </a:tr>
              <a:tr h="512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+mn-ea"/>
                          <a:ea typeface="+mn-ea"/>
                        </a:rPr>
                        <a:t>메시지목록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메시지코드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msgeList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(MSGE_LIST)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msgeCode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(MSGE_CODE)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시스템코드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(3)+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메시지유형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(1)+0001~9999,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=“”,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메시지유형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("I"=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"W"=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경고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"V"=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데이터검증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"E"=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비즈니스오류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"T"=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시스템오류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"U"=UI(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클라이언트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에서 사용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58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메시지내용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msgeCntn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(MSGE_CNTN)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</a:p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4354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출력방법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msgeOtptDvsnCode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(MSGE_OTPT_DVSN_CODE)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</a:p>
                    <a:p>
                      <a:pPr latinLnBrk="1"/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0=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출력안함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,1=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메시지바출력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추가고민필요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),2=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팝업출력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6881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에러내용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개발모드에서 임시로 모든 에러정보를 표시할 경우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msgeStackTrace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(MSGE_STACK_TRACE)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2000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=“”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latin typeface="+mn-ea"/>
                          <a:ea typeface="+mn-ea"/>
                        </a:rPr>
                        <a:t>△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7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3. </a:t>
            </a:r>
            <a:r>
              <a:rPr lang="ko-KR" altLang="en-US" sz="1300" dirty="0" smtClean="0"/>
              <a:t>표준전문 사용 예시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endParaRPr lang="ko-KR" altLang="en-US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31830"/>
              </p:ext>
            </p:extLst>
          </p:nvPr>
        </p:nvGraphicFramePr>
        <p:xfrm>
          <a:off x="371475" y="1404020"/>
          <a:ext cx="9190041" cy="49395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9408"/>
                <a:gridCol w="4600633"/>
              </a:tblGrid>
              <a:tr h="49395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{	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“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header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{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//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공통부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trnmSysCode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“WUI”,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ipAddr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“010010010059”,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tlgrCretDttm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“20190926092010091”,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rndmNo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“00109”,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hsno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1,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ctfnTokn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”ae0010101010101010111ac324”,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ogtsTrnnNo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prsnInfoIncsYn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“Y”,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itfcId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rcveSrvcId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“jplFpViewPSI001r”,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rcveSysCode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“CLM”,</a:t>
                      </a:r>
                    </a:p>
                    <a:p>
                      <a:pPr algn="l" latinLnBrk="1"/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baseline="0" dirty="0" err="1" smtClean="0">
                          <a:latin typeface="+mn-ea"/>
                          <a:ea typeface="+mn-ea"/>
                        </a:rPr>
                        <a:t>mciNodeNo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baseline="0" dirty="0" err="1" smtClean="0">
                          <a:latin typeface="+mn-ea"/>
                          <a:ea typeface="+mn-ea"/>
                        </a:rPr>
                        <a:t>mciSesnId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baseline="0" dirty="0" err="1" smtClean="0">
                          <a:latin typeface="+mn-ea"/>
                          <a:ea typeface="+mn-ea"/>
                        </a:rPr>
                        <a:t>serverType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baseline="0" dirty="0" err="1" smtClean="0">
                          <a:latin typeface="+mn-ea"/>
                          <a:ea typeface="+mn-ea"/>
                        </a:rPr>
                        <a:t>rspnDvsnCode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”: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“”,</a:t>
                      </a:r>
                    </a:p>
                    <a:p>
                      <a:pPr algn="l" latinLnBrk="1"/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extlDvsnCode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“”,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//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거래 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공통부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요청정보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emnb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“1073812”,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belnOrgnCode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jjangga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chnlTypeCode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“UI”,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scrnId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befoScrnId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“</a:t>
                      </a:r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userTmunIdnfVal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rqsrIP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“10.10.10.59”,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rqstDttm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“20190926092010091”,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baseCrny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baseCnty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baseLang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//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거래 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공통부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응답정보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tlgrRspnDttm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prcsRsltDvsnCode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“”,           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totalCount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0,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lastPageYn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  <a:p>
                      <a:pPr algn="l" latinLnBrk="1"/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//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거래 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공통부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메시지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msgeListCunt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1,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msgeList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[{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msgeCode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msgeCntn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“’,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msgeOtptDvsnCode</a:t>
                      </a:r>
                      <a:r>
                        <a:rPr lang="en-US" altLang="ko-KR" sz="900" b="0" smtClean="0">
                          <a:latin typeface="+mn-ea"/>
                          <a:ea typeface="+mn-ea"/>
                        </a:rPr>
                        <a:t>”: “”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}],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“</a:t>
                      </a:r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msgeStackTrace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”: “”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}  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“payload”: {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// 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업무개별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부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}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}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8"/>
          <p:cNvSpPr>
            <a:spLocks noChangeArrowheads="1"/>
          </p:cNvSpPr>
          <p:nvPr/>
        </p:nvSpPr>
        <p:spPr bwMode="auto">
          <a:xfrm>
            <a:off x="1824038" y="946150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31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689"/>
              </p:ext>
            </p:extLst>
          </p:nvPr>
        </p:nvGraphicFramePr>
        <p:xfrm>
          <a:off x="374650" y="1221420"/>
          <a:ext cx="9192044" cy="4135805"/>
        </p:xfrm>
        <a:graphic>
          <a:graphicData uri="http://schemas.openxmlformats.org/drawingml/2006/table">
            <a:tbl>
              <a:tblPr/>
              <a:tblGrid>
                <a:gridCol w="1067117"/>
                <a:gridCol w="733743"/>
                <a:gridCol w="4889524"/>
                <a:gridCol w="845389"/>
                <a:gridCol w="854015"/>
                <a:gridCol w="802256"/>
              </a:tblGrid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8"/>
          <p:cNvSpPr>
            <a:spLocks noChangeArrowheads="1"/>
          </p:cNvSpPr>
          <p:nvPr/>
        </p:nvSpPr>
        <p:spPr bwMode="auto">
          <a:xfrm>
            <a:off x="537297" y="881495"/>
            <a:ext cx="6196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목 차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537298" y="1395721"/>
            <a:ext cx="420095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47675" indent="-180975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표준전문 설계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AutoNum type="arabicPeriod"/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목적 및 범위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1.2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표준전문의 구조 및 설계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1.3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표준전문의 설계 방향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1.4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개발환경 및 절차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1.5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보안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표준전문 상세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2.1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표준전문의 구조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2.2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공통부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2.3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거래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공통부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eaLnBrk="1" hangingPunct="1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표준전문 사용 예시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89529" y="1274619"/>
            <a:ext cx="8793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509139" y="1215467"/>
            <a:ext cx="8778059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indent="-171450"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200" dirty="0" smtClean="0">
                <a:latin typeface="+mn-ea"/>
                <a:ea typeface="+mn-ea"/>
              </a:rPr>
              <a:t>JSON </a:t>
            </a:r>
            <a:r>
              <a:rPr lang="ko-KR" altLang="ko-KR" sz="1200" dirty="0">
                <a:latin typeface="+mn-ea"/>
                <a:ea typeface="+mn-ea"/>
              </a:rPr>
              <a:t>포맷으로 표준화하여 표준전문을 일관성 있게 처리하고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ko-KR" sz="1200" dirty="0">
                <a:latin typeface="+mn-ea"/>
                <a:ea typeface="+mn-ea"/>
              </a:rPr>
              <a:t>처리 성능을 확보하며 전사적 거래 추적이 가능하도록 구성한다</a:t>
            </a:r>
          </a:p>
          <a:p>
            <a:pPr marL="171450" indent="-171450" eaLnBrk="1" hangingPunct="1">
              <a:lnSpc>
                <a:spcPct val="130000"/>
              </a:lnSpc>
              <a:buFont typeface="Wingdings" pitchFamily="2" charset="2"/>
              <a:buChar char="§"/>
            </a:pP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1. </a:t>
            </a:r>
            <a:r>
              <a:rPr lang="ko-KR" altLang="en-US" sz="1300" dirty="0" smtClean="0"/>
              <a:t>표준전문 설계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1.1 </a:t>
            </a:r>
            <a:r>
              <a:rPr lang="ko-KR" altLang="en-US" dirty="0" smtClean="0"/>
              <a:t>목적 및 범위 </a:t>
            </a:r>
          </a:p>
        </p:txBody>
      </p:sp>
      <p:sp>
        <p:nvSpPr>
          <p:cNvPr id="28" name="직사각형 27"/>
          <p:cNvSpPr/>
          <p:nvPr/>
        </p:nvSpPr>
        <p:spPr bwMode="gray">
          <a:xfrm>
            <a:off x="2100621" y="2027999"/>
            <a:ext cx="464130" cy="1823565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통합</a:t>
            </a:r>
            <a:r>
              <a:rPr lang="en-US" altLang="ko-KR" sz="1000" kern="0" dirty="0" smtClean="0">
                <a:solidFill>
                  <a:prstClr val="black"/>
                </a:solidFill>
                <a:latin typeface="+mn-ea"/>
                <a:ea typeface="+mn-ea"/>
              </a:rPr>
              <a:t>UI</a:t>
            </a:r>
            <a:endParaRPr lang="en-US" altLang="ko-KR" sz="10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 bwMode="gray">
          <a:xfrm>
            <a:off x="3572596" y="2027998"/>
            <a:ext cx="2687784" cy="26624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endParaRPr lang="en-US" altLang="ko-KR" sz="10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 bwMode="gray">
          <a:xfrm>
            <a:off x="2100620" y="3962401"/>
            <a:ext cx="464130" cy="728052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비대면</a:t>
            </a:r>
            <a:r>
              <a:rPr lang="en-US" altLang="ko-KR" sz="10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algn="ctr">
              <a:lnSpc>
                <a:spcPct val="106000"/>
              </a:lnSpc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채널</a:t>
            </a:r>
            <a:endParaRPr lang="en-US" altLang="ko-KR" sz="10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3646487" y="2107770"/>
            <a:ext cx="464130" cy="254098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+mn-ea"/>
                <a:ea typeface="+mn-ea"/>
              </a:rPr>
              <a:t>MCI</a:t>
            </a:r>
            <a:endParaRPr lang="en-US" altLang="ko-KR" sz="10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5741418" y="2107770"/>
            <a:ext cx="464130" cy="254098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+mn-ea"/>
                <a:ea typeface="+mn-ea"/>
              </a:rPr>
              <a:t>FEP</a:t>
            </a:r>
            <a:endParaRPr lang="en-US" altLang="ko-KR" sz="10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4223326" y="2090527"/>
            <a:ext cx="1386321" cy="746787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코어</a:t>
            </a:r>
            <a:endParaRPr lang="en-US" altLang="ko-KR" sz="10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223326" y="2936262"/>
            <a:ext cx="1386321" cy="71036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+mn-ea"/>
                <a:ea typeface="+mn-ea"/>
              </a:rPr>
              <a:t>ESB</a:t>
            </a:r>
            <a:endParaRPr lang="en-US" altLang="ko-KR" sz="10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4223327" y="3763946"/>
            <a:ext cx="1386321" cy="884813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단위시스템</a:t>
            </a:r>
            <a:endParaRPr lang="en-US" altLang="ko-KR" sz="10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7245503" y="2022317"/>
            <a:ext cx="464130" cy="2668135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대외기관</a:t>
            </a:r>
            <a:endParaRPr lang="en-US" altLang="ko-KR" sz="10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" name="왼쪽/오른쪽 화살표 1"/>
          <p:cNvSpPr/>
          <p:nvPr/>
        </p:nvSpPr>
        <p:spPr>
          <a:xfrm>
            <a:off x="2594833" y="4095987"/>
            <a:ext cx="957415" cy="460879"/>
          </a:xfrm>
          <a:prstGeom prst="left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비표준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2594833" y="2749501"/>
            <a:ext cx="3665547" cy="460879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표준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왼쪽/오른쪽 화살표 15"/>
          <p:cNvSpPr/>
          <p:nvPr/>
        </p:nvSpPr>
        <p:spPr>
          <a:xfrm>
            <a:off x="6288088" y="2749501"/>
            <a:ext cx="957415" cy="460879"/>
          </a:xfrm>
          <a:prstGeom prst="left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비표준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988" y="283933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n-ea"/>
                <a:ea typeface="+mn-ea"/>
              </a:rPr>
              <a:t>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534" y="5010912"/>
            <a:ext cx="8773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① </a:t>
            </a:r>
            <a:r>
              <a:rPr lang="ko-KR" altLang="ko-KR" sz="1000" dirty="0">
                <a:latin typeface="+mn-ea"/>
                <a:ea typeface="+mn-ea"/>
              </a:rPr>
              <a:t>표준전문 구간 정보는 </a:t>
            </a:r>
            <a:r>
              <a:rPr lang="en-US" altLang="ko-KR" sz="1000" dirty="0">
                <a:latin typeface="+mn-ea"/>
                <a:ea typeface="+mn-ea"/>
              </a:rPr>
              <a:t>JSON </a:t>
            </a:r>
            <a:r>
              <a:rPr lang="ko-KR" altLang="ko-KR" sz="1000" dirty="0">
                <a:latin typeface="+mn-ea"/>
                <a:ea typeface="+mn-ea"/>
              </a:rPr>
              <a:t>포맷으로 정의하여 일관된 인터페이스를 </a:t>
            </a:r>
            <a:r>
              <a:rPr lang="ko-KR" altLang="ko-KR" sz="1000" dirty="0" smtClean="0">
                <a:latin typeface="+mn-ea"/>
                <a:ea typeface="+mn-ea"/>
              </a:rPr>
              <a:t>유지</a:t>
            </a:r>
            <a:r>
              <a:rPr lang="ko-KR" altLang="en-US" sz="1000" dirty="0" smtClean="0">
                <a:latin typeface="+mn-ea"/>
                <a:ea typeface="+mn-ea"/>
              </a:rPr>
              <a:t>한다</a:t>
            </a:r>
            <a:endParaRPr lang="en-US" altLang="ko-KR" sz="1000" dirty="0" smtClean="0">
              <a:latin typeface="+mn-ea"/>
              <a:ea typeface="+mn-ea"/>
            </a:endParaRPr>
          </a:p>
          <a:p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② </a:t>
            </a:r>
            <a:r>
              <a:rPr lang="en-US" altLang="ko-KR" sz="1000" dirty="0">
                <a:latin typeface="+mn-ea"/>
                <a:ea typeface="+mn-ea"/>
              </a:rPr>
              <a:t>MCI</a:t>
            </a:r>
            <a:r>
              <a:rPr lang="ko-KR" altLang="ko-KR" sz="1000" dirty="0">
                <a:latin typeface="+mn-ea"/>
                <a:ea typeface="+mn-ea"/>
              </a:rPr>
              <a:t>와 직접 접속하지 않는 채널 연동은 </a:t>
            </a:r>
            <a:r>
              <a:rPr lang="ko-KR" altLang="ko-KR" sz="1000" dirty="0" err="1">
                <a:latin typeface="+mn-ea"/>
                <a:ea typeface="+mn-ea"/>
              </a:rPr>
              <a:t>비표준</a:t>
            </a:r>
            <a:r>
              <a:rPr lang="ko-KR" altLang="ko-KR" sz="1000" dirty="0">
                <a:latin typeface="+mn-ea"/>
                <a:ea typeface="+mn-ea"/>
              </a:rPr>
              <a:t> 구간으로 </a:t>
            </a:r>
            <a:r>
              <a:rPr lang="ko-KR" altLang="ko-KR" sz="1000" dirty="0" smtClean="0">
                <a:latin typeface="+mn-ea"/>
                <a:ea typeface="+mn-ea"/>
              </a:rPr>
              <a:t>정의</a:t>
            </a:r>
            <a:r>
              <a:rPr lang="ko-KR" altLang="en-US" sz="1000" dirty="0" smtClean="0">
                <a:latin typeface="+mn-ea"/>
                <a:ea typeface="+mn-ea"/>
              </a:rPr>
              <a:t>한다</a:t>
            </a:r>
            <a:endParaRPr lang="en-US" altLang="ko-KR" sz="1000" dirty="0" smtClean="0">
              <a:latin typeface="+mn-ea"/>
              <a:ea typeface="+mn-ea"/>
            </a:endParaRPr>
          </a:p>
          <a:p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③ </a:t>
            </a:r>
            <a:r>
              <a:rPr lang="en-US" altLang="ko-KR" sz="1000" dirty="0">
                <a:latin typeface="+mn-ea"/>
                <a:ea typeface="+mn-ea"/>
              </a:rPr>
              <a:t>FEP</a:t>
            </a:r>
            <a:r>
              <a:rPr lang="ko-KR" altLang="ko-KR" sz="1000" dirty="0">
                <a:latin typeface="+mn-ea"/>
                <a:ea typeface="+mn-ea"/>
              </a:rPr>
              <a:t>와 대외기관 사이 연동은 </a:t>
            </a:r>
            <a:r>
              <a:rPr lang="ko-KR" altLang="ko-KR" sz="1000" dirty="0" err="1">
                <a:latin typeface="+mn-ea"/>
                <a:ea typeface="+mn-ea"/>
              </a:rPr>
              <a:t>비표준</a:t>
            </a:r>
            <a:r>
              <a:rPr lang="ko-KR" altLang="ko-KR" sz="1000" dirty="0">
                <a:latin typeface="+mn-ea"/>
                <a:ea typeface="+mn-ea"/>
              </a:rPr>
              <a:t> 전문구간으로 정의한다</a:t>
            </a:r>
          </a:p>
          <a:p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en-US" altLang="ko-KR" sz="1000" dirty="0" smtClean="0">
                <a:latin typeface="+mn-ea"/>
                <a:ea typeface="+mn-ea"/>
              </a:rPr>
              <a:t>※ </a:t>
            </a:r>
            <a:r>
              <a:rPr lang="ko-KR" altLang="ko-KR" sz="1000" dirty="0" smtClean="0">
                <a:latin typeface="+mn-ea"/>
                <a:ea typeface="+mn-ea"/>
              </a:rPr>
              <a:t>전문관리시스템은 </a:t>
            </a:r>
            <a:r>
              <a:rPr lang="en-US" altLang="ko-KR" sz="1000" dirty="0">
                <a:latin typeface="+mn-ea"/>
              </a:rPr>
              <a:t>JSON </a:t>
            </a:r>
            <a:r>
              <a:rPr lang="ko-KR" altLang="en-US" sz="1000" dirty="0" smtClean="0">
                <a:latin typeface="+mn-ea"/>
              </a:rPr>
              <a:t>정의를 포함하여 </a:t>
            </a:r>
            <a:r>
              <a:rPr lang="ko-KR" altLang="ko-KR" sz="1000" dirty="0" smtClean="0">
                <a:latin typeface="+mn-ea"/>
                <a:ea typeface="+mn-ea"/>
              </a:rPr>
              <a:t>표준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dirty="0" err="1" smtClean="0">
                <a:latin typeface="+mn-ea"/>
                <a:ea typeface="+mn-ea"/>
              </a:rPr>
              <a:t>비표준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dirty="0" err="1" smtClean="0">
                <a:latin typeface="+mn-ea"/>
                <a:ea typeface="+mn-ea"/>
              </a:rPr>
              <a:t>레거시</a:t>
            </a:r>
            <a:r>
              <a:rPr lang="ko-KR" altLang="en-US" sz="1000" dirty="0" smtClean="0">
                <a:latin typeface="+mn-ea"/>
                <a:ea typeface="+mn-ea"/>
              </a:rPr>
              <a:t> 전문 구간을 </a:t>
            </a:r>
            <a:r>
              <a:rPr lang="ko-KR" altLang="ko-KR" sz="1000" dirty="0" smtClean="0">
                <a:latin typeface="+mn-ea"/>
                <a:ea typeface="+mn-ea"/>
              </a:rPr>
              <a:t>정의 </a:t>
            </a:r>
            <a:r>
              <a:rPr lang="ko-KR" altLang="ko-KR" sz="1000" dirty="0">
                <a:latin typeface="+mn-ea"/>
                <a:ea typeface="+mn-ea"/>
              </a:rPr>
              <a:t>및 </a:t>
            </a:r>
            <a:r>
              <a:rPr lang="ko-KR" altLang="ko-KR" sz="1000" dirty="0" smtClean="0">
                <a:latin typeface="+mn-ea"/>
                <a:ea typeface="+mn-ea"/>
              </a:rPr>
              <a:t>관리</a:t>
            </a:r>
            <a:r>
              <a:rPr lang="ko-KR" altLang="en-US" sz="1000" dirty="0" smtClean="0">
                <a:latin typeface="+mn-ea"/>
                <a:ea typeface="+mn-ea"/>
              </a:rPr>
              <a:t>한다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9803" y="261186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③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10791" y="395693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760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509139" y="1215467"/>
            <a:ext cx="8778059" cy="30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indent="-171450"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atin typeface="+mn-ea"/>
                <a:ea typeface="+mn-ea"/>
              </a:rPr>
              <a:t>표준전문 설계 방향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1. </a:t>
            </a:r>
            <a:r>
              <a:rPr lang="ko-KR" altLang="en-US" sz="1300" dirty="0" smtClean="0"/>
              <a:t>표준전문 설계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1.2 </a:t>
            </a:r>
            <a:r>
              <a:rPr lang="ko-KR" altLang="en-US" dirty="0" smtClean="0"/>
              <a:t>표준전문의 구조 및 설계 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01656"/>
              </p:ext>
            </p:extLst>
          </p:nvPr>
        </p:nvGraphicFramePr>
        <p:xfrm>
          <a:off x="509138" y="1798739"/>
          <a:ext cx="8778059" cy="45296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8462"/>
                <a:gridCol w="2723199"/>
                <a:gridCol w="2723199"/>
                <a:gridCol w="2723199"/>
              </a:tblGrid>
              <a:tr h="382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순번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현황분석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장단점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TO-BE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표준전문 설계 방향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 시스템에 따라 헤더를 다르게 사용함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예를 들어 채널헤더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GW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 시스템 간 거래 추적이 어려움</a:t>
                      </a:r>
                    </a:p>
                    <a:p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 시스템에 따라 헤더가 바뀌는 경우 수신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시스템은 용이하지만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송신 시스템은 혼란 발생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표준전문 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헤더부를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통일</a:t>
                      </a:r>
                    </a:p>
                    <a:p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인프라 솔루션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레거시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업무 요건을 반영한 신규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표준전문 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헤더부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정의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013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코어와 단말을 중심으로 전문이 설계됨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단말에서만 사용되는 항목이 설계됨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코어와 단말을 사용하지 않은 거래에 대한 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모호성이 발생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채널에서 필요한 공통 항목이 개별 부로 전송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되므로 정보의 추적이나 다양한 활용이 어려움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코어 중심이 아닌 인터페이스를 기준으로 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전문을 설계</a:t>
                      </a:r>
                    </a:p>
                    <a:p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채널에서 요구되는 공통 항목의 규격화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정적 구조로 설계됨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헤더에 필드를 추가할 요건이 발생할 경우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할당된 길이를 넘어서 설계 불가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필드의 추가 및 삭제가 용이하도록 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구조로  </a:t>
                      </a:r>
                      <a:endParaRPr lang="en-US" altLang="ko-KR" sz="900" b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9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헤더에 항목의 성격을 특정할 수 없는 기준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없이 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항목이 정의됨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 정보 항목 사용 불분명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 항목 정의 기준 수립</a:t>
                      </a:r>
                    </a:p>
                    <a:p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 정보 및 보안이 필요한 공통적인 필드는 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헤더에서 배제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전문 항목의 용어가 표준화되지 않음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전문 항목 해석에 대한 혼란 발생 가능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메타데이터시스템을 활용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표준용어 사용으로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용어 사용 제한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 메시지를 별도의 포맷으로 규격화되지 않음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 메시지 규격화가 필요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 메시지 추가 규격에 대한 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확장성을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고려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7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509139" y="1215467"/>
            <a:ext cx="877805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indent="-171450"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atin typeface="+mn-ea"/>
                <a:ea typeface="+mn-ea"/>
              </a:rPr>
              <a:t>표준전문 타 사례 분석</a:t>
            </a:r>
            <a:r>
              <a:rPr lang="en-US" altLang="ko-KR" sz="1200" dirty="0" smtClean="0">
                <a:latin typeface="+mn-ea"/>
                <a:ea typeface="+mn-ea"/>
              </a:rPr>
              <a:t>(1/2)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1. </a:t>
            </a:r>
            <a:r>
              <a:rPr lang="ko-KR" altLang="en-US" sz="1300" dirty="0" smtClean="0"/>
              <a:t>표준전문 설계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1.2 </a:t>
            </a:r>
            <a:r>
              <a:rPr lang="ko-KR" altLang="en-US" dirty="0"/>
              <a:t>표준전문의 구조 및 설계</a:t>
            </a:r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27977"/>
              </p:ext>
            </p:extLst>
          </p:nvPr>
        </p:nvGraphicFramePr>
        <p:xfrm>
          <a:off x="509139" y="1798739"/>
          <a:ext cx="4407350" cy="45877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5501"/>
                <a:gridCol w="4101849"/>
              </a:tblGrid>
              <a:tr h="45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순번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분석 결과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7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이전 사례에서는 채널 별 헤더를 사용하였고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 사례에서는 채널 별 헤더를 배제하고 거래헤더로 단순화한다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예를 들어 이전에는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FEP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표준화되지 않고 별도 채널 헤더를 분리하였고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표준전문에서는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게이트웨이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등을 수용하지 못한다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2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제한된 전문 사이즈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(32K)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인해서 전문설계 시 제약이 존재하며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향후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100K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이상으로 확대 정의하여 전문의 정보전달력을 강화하고 업무 처리 성능을 확보한다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1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데이터와 메시지를 분리하고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 별 데이터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확장이 용이하다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Fixed Length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대신에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JSON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지원하고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비표준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온라인 배치 등 다양한 거래유형을 표준화하여 전문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설계한다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1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메타데이터시스템과 연계한 전문관리 프로세스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수립한다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4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전문과 인터페이스를 관리하는 통합전문시스템 구축한다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표준전문에서 정의하는 원칙과 규정을 전사 범위 대상으로 설계하고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거래 추적이 가능하도록 구성한다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전문관리시스템에 전문을 통합 관리하여 개별 시스템 중복 개발 방지 및 개발 생산성을 향상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시킨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전문 재사용 기능 제공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이력관리기능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제공하여 생산성과 유지 보수성을 향상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시킨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gray">
          <a:xfrm>
            <a:off x="5979895" y="1993360"/>
            <a:ext cx="781124" cy="49980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W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은행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5979895" y="2718414"/>
            <a:ext cx="781124" cy="49980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S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은행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5979895" y="3443468"/>
            <a:ext cx="781124" cy="49980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H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은행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5979895" y="4186996"/>
            <a:ext cx="781124" cy="49980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G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생명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5979895" y="4912050"/>
            <a:ext cx="781124" cy="49980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L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카드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5979895" y="5637104"/>
            <a:ext cx="781124" cy="49980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H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카드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8104944" y="1822146"/>
            <a:ext cx="1182254" cy="4998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채널 별 헤더 배제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 bwMode="gray">
          <a:xfrm>
            <a:off x="8104944" y="2496844"/>
            <a:ext cx="1182254" cy="49980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전사적 거래 추적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gray">
          <a:xfrm>
            <a:off x="8104944" y="3171542"/>
            <a:ext cx="1182254" cy="4998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Fixed Length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와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JSON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지원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gray">
          <a:xfrm>
            <a:off x="8104944" y="3846240"/>
            <a:ext cx="1182254" cy="49980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전문의 정보전달력 및 성능 향상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8104944" y="4520938"/>
            <a:ext cx="1182254" cy="4998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메타와 연계하여 </a:t>
            </a:r>
            <a:endParaRPr lang="en-US" altLang="ko-KR" sz="900" kern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표준화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8104944" y="5195636"/>
            <a:ext cx="1182254" cy="499809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전문 및 인터페이스 관리체계 구축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 bwMode="gray">
          <a:xfrm>
            <a:off x="8104944" y="5870334"/>
            <a:ext cx="1182254" cy="4998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메시지와 데이터</a:t>
            </a:r>
            <a:endParaRPr lang="en-US" altLang="ko-KR" sz="900" kern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 분리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cxnSp>
        <p:nvCxnSpPr>
          <p:cNvPr id="3" name="직선 화살표 연결선 2"/>
          <p:cNvCxnSpPr>
            <a:stCxn id="7" idx="3"/>
            <a:endCxn id="13" idx="1"/>
          </p:cNvCxnSpPr>
          <p:nvPr/>
        </p:nvCxnSpPr>
        <p:spPr>
          <a:xfrm flipV="1">
            <a:off x="6761019" y="2072051"/>
            <a:ext cx="1343925" cy="17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14" idx="1"/>
          </p:cNvCxnSpPr>
          <p:nvPr/>
        </p:nvCxnSpPr>
        <p:spPr>
          <a:xfrm>
            <a:off x="6761019" y="2243265"/>
            <a:ext cx="1343925" cy="503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7" idx="3"/>
            <a:endCxn id="17" idx="1"/>
          </p:cNvCxnSpPr>
          <p:nvPr/>
        </p:nvCxnSpPr>
        <p:spPr>
          <a:xfrm>
            <a:off x="6761019" y="2243265"/>
            <a:ext cx="1343925" cy="2527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19" idx="1"/>
          </p:cNvCxnSpPr>
          <p:nvPr/>
        </p:nvCxnSpPr>
        <p:spPr>
          <a:xfrm>
            <a:off x="6761019" y="2243265"/>
            <a:ext cx="1343925" cy="3876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7" idx="3"/>
            <a:endCxn id="15" idx="1"/>
          </p:cNvCxnSpPr>
          <p:nvPr/>
        </p:nvCxnSpPr>
        <p:spPr>
          <a:xfrm>
            <a:off x="6761019" y="2243265"/>
            <a:ext cx="1343925" cy="1178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3"/>
            <a:endCxn id="16" idx="1"/>
          </p:cNvCxnSpPr>
          <p:nvPr/>
        </p:nvCxnSpPr>
        <p:spPr>
          <a:xfrm>
            <a:off x="6761019" y="2243265"/>
            <a:ext cx="1343925" cy="185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8" idx="3"/>
            <a:endCxn id="16" idx="1"/>
          </p:cNvCxnSpPr>
          <p:nvPr/>
        </p:nvCxnSpPr>
        <p:spPr>
          <a:xfrm>
            <a:off x="6761019" y="2968319"/>
            <a:ext cx="1343925" cy="1127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3"/>
            <a:endCxn id="19" idx="1"/>
          </p:cNvCxnSpPr>
          <p:nvPr/>
        </p:nvCxnSpPr>
        <p:spPr>
          <a:xfrm>
            <a:off x="6761019" y="2968319"/>
            <a:ext cx="1343925" cy="315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" idx="3"/>
            <a:endCxn id="13" idx="1"/>
          </p:cNvCxnSpPr>
          <p:nvPr/>
        </p:nvCxnSpPr>
        <p:spPr>
          <a:xfrm flipV="1">
            <a:off x="6761019" y="2072051"/>
            <a:ext cx="1343925" cy="162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9" idx="3"/>
            <a:endCxn id="19" idx="1"/>
          </p:cNvCxnSpPr>
          <p:nvPr/>
        </p:nvCxnSpPr>
        <p:spPr>
          <a:xfrm>
            <a:off x="6761019" y="3693373"/>
            <a:ext cx="1343925" cy="2426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3"/>
            <a:endCxn id="13" idx="1"/>
          </p:cNvCxnSpPr>
          <p:nvPr/>
        </p:nvCxnSpPr>
        <p:spPr>
          <a:xfrm flipV="1">
            <a:off x="6761019" y="2072051"/>
            <a:ext cx="1343925" cy="2364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0" idx="3"/>
            <a:endCxn id="14" idx="1"/>
          </p:cNvCxnSpPr>
          <p:nvPr/>
        </p:nvCxnSpPr>
        <p:spPr>
          <a:xfrm flipV="1">
            <a:off x="6761019" y="2746749"/>
            <a:ext cx="1343925" cy="1690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0" idx="3"/>
            <a:endCxn id="15" idx="1"/>
          </p:cNvCxnSpPr>
          <p:nvPr/>
        </p:nvCxnSpPr>
        <p:spPr>
          <a:xfrm flipV="1">
            <a:off x="6761019" y="3421447"/>
            <a:ext cx="1343925" cy="10154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0" idx="3"/>
            <a:endCxn id="16" idx="1"/>
          </p:cNvCxnSpPr>
          <p:nvPr/>
        </p:nvCxnSpPr>
        <p:spPr>
          <a:xfrm flipV="1">
            <a:off x="6761019" y="4096145"/>
            <a:ext cx="1343925" cy="340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0" idx="3"/>
            <a:endCxn id="17" idx="1"/>
          </p:cNvCxnSpPr>
          <p:nvPr/>
        </p:nvCxnSpPr>
        <p:spPr>
          <a:xfrm>
            <a:off x="6761019" y="4436901"/>
            <a:ext cx="1343925" cy="3339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0" idx="3"/>
            <a:endCxn id="18" idx="1"/>
          </p:cNvCxnSpPr>
          <p:nvPr/>
        </p:nvCxnSpPr>
        <p:spPr>
          <a:xfrm>
            <a:off x="6761019" y="4436901"/>
            <a:ext cx="1343925" cy="1008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0" idx="3"/>
            <a:endCxn id="19" idx="1"/>
          </p:cNvCxnSpPr>
          <p:nvPr/>
        </p:nvCxnSpPr>
        <p:spPr>
          <a:xfrm>
            <a:off x="6761019" y="4436901"/>
            <a:ext cx="1343925" cy="1683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1" idx="3"/>
            <a:endCxn id="16" idx="1"/>
          </p:cNvCxnSpPr>
          <p:nvPr/>
        </p:nvCxnSpPr>
        <p:spPr>
          <a:xfrm flipV="1">
            <a:off x="6761019" y="4096145"/>
            <a:ext cx="1343925" cy="1065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" idx="3"/>
            <a:endCxn id="16" idx="1"/>
          </p:cNvCxnSpPr>
          <p:nvPr/>
        </p:nvCxnSpPr>
        <p:spPr>
          <a:xfrm flipV="1">
            <a:off x="6761019" y="4096145"/>
            <a:ext cx="1343925" cy="1790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 bwMode="gray">
          <a:xfrm>
            <a:off x="5830129" y="1525830"/>
            <a:ext cx="1080655" cy="26741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b="1" kern="0" dirty="0" smtClean="0">
                <a:solidFill>
                  <a:prstClr val="black"/>
                </a:solidFill>
                <a:latin typeface="+mn-ea"/>
                <a:ea typeface="+mn-ea"/>
              </a:rPr>
              <a:t>분석 대상</a:t>
            </a:r>
            <a:endParaRPr lang="en-US" altLang="ko-KR" sz="9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 bwMode="gray">
          <a:xfrm>
            <a:off x="8104944" y="1501699"/>
            <a:ext cx="1182253" cy="26741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b="1" kern="0" dirty="0" smtClean="0">
                <a:solidFill>
                  <a:prstClr val="black"/>
                </a:solidFill>
                <a:latin typeface="+mn-ea"/>
                <a:ea typeface="+mn-ea"/>
              </a:rPr>
              <a:t>표준전문 적용 항목</a:t>
            </a:r>
            <a:endParaRPr lang="en-US" altLang="ko-KR" sz="9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1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509139" y="1215467"/>
            <a:ext cx="877805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indent="-171450"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표준전문 타 사례 </a:t>
            </a:r>
            <a:r>
              <a:rPr lang="ko-KR" altLang="en-US" sz="1200" dirty="0" smtClean="0">
                <a:latin typeface="+mn-ea"/>
                <a:ea typeface="+mn-ea"/>
              </a:rPr>
              <a:t>분석</a:t>
            </a:r>
            <a:r>
              <a:rPr lang="en-US" altLang="ko-KR" sz="1200" dirty="0" smtClean="0">
                <a:latin typeface="+mn-ea"/>
                <a:ea typeface="+mn-ea"/>
              </a:rPr>
              <a:t>(2/2)</a:t>
            </a:r>
            <a:endParaRPr lang="ko-KR" altLang="ko-KR" sz="1200" dirty="0">
              <a:latin typeface="+mn-ea"/>
              <a:ea typeface="+mn-ea"/>
            </a:endParaRPr>
          </a:p>
          <a:p>
            <a:pPr marL="171450" indent="-171450" eaLnBrk="1" hangingPunct="1">
              <a:lnSpc>
                <a:spcPct val="130000"/>
              </a:lnSpc>
              <a:buFont typeface="Wingdings" pitchFamily="2" charset="2"/>
              <a:buChar char="§"/>
            </a:pP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1. </a:t>
            </a:r>
            <a:r>
              <a:rPr lang="ko-KR" altLang="en-US" sz="1300" dirty="0" smtClean="0"/>
              <a:t>표준전문 설계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/>
              <a:t>1.2 </a:t>
            </a:r>
            <a:r>
              <a:rPr lang="ko-KR" altLang="en-US" dirty="0"/>
              <a:t>표준전문의 구조 및 설계</a:t>
            </a: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78426"/>
              </p:ext>
            </p:extLst>
          </p:nvPr>
        </p:nvGraphicFramePr>
        <p:xfrm>
          <a:off x="509138" y="1798739"/>
          <a:ext cx="8778059" cy="18165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8462"/>
                <a:gridCol w="1958109"/>
                <a:gridCol w="1035248"/>
                <a:gridCol w="1035248"/>
                <a:gridCol w="1035248"/>
                <a:gridCol w="1035248"/>
                <a:gridCol w="1035248"/>
                <a:gridCol w="1035248"/>
              </a:tblGrid>
              <a:tr h="241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순번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표준전문 적용 항목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W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은행</a:t>
                      </a:r>
                      <a:endParaRPr lang="en-US" altLang="ko-KR" sz="9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(2018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S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은행</a:t>
                      </a:r>
                      <a:endParaRPr lang="en-US" altLang="ko-KR" sz="9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(2014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은행</a:t>
                      </a:r>
                      <a:endParaRPr lang="en-US" altLang="ko-KR" sz="9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(2009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G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생명</a:t>
                      </a:r>
                      <a:endParaRPr lang="en-US" altLang="ko-KR" sz="9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(2019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L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카드</a:t>
                      </a:r>
                      <a:endParaRPr lang="en-US" altLang="ko-KR" sz="9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(2010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카드</a:t>
                      </a:r>
                      <a:endParaRPr lang="en-US" altLang="ko-KR" sz="9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(2004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채널 별 헤더 배제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메시지와 데이터 분리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Fixed Length</a:t>
                      </a:r>
                      <a:r>
                        <a:rPr lang="ko-KR" altLang="en-US" sz="90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90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JSON </a:t>
                      </a:r>
                      <a:r>
                        <a:rPr lang="ko-KR" altLang="en-US" sz="90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지원</a:t>
                      </a:r>
                      <a:endParaRPr lang="en-US" altLang="ko-KR" sz="90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defRPr/>
                      </a:pPr>
                      <a:r>
                        <a:rPr lang="ko-KR" altLang="en-US" sz="90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메타와 연계하여 표준화</a:t>
                      </a:r>
                      <a:endParaRPr lang="en-US" altLang="ko-KR" sz="90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Ⅹ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138" y="3893312"/>
            <a:ext cx="87736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- TO-BE </a:t>
            </a:r>
            <a:r>
              <a:rPr lang="ko-KR" altLang="ko-KR" sz="1000" dirty="0">
                <a:latin typeface="+mn-ea"/>
                <a:ea typeface="+mn-ea"/>
              </a:rPr>
              <a:t>전문 설계 시 </a:t>
            </a:r>
            <a:r>
              <a:rPr lang="ko-KR" altLang="ko-KR" sz="1000" dirty="0" smtClean="0">
                <a:latin typeface="+mn-ea"/>
                <a:ea typeface="+mn-ea"/>
              </a:rPr>
              <a:t>고려사항</a:t>
            </a:r>
            <a:endParaRPr lang="en-US" altLang="ko-KR" sz="1000" dirty="0" smtClean="0">
              <a:latin typeface="+mn-ea"/>
              <a:ea typeface="+mn-ea"/>
            </a:endParaRPr>
          </a:p>
          <a:p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ko-KR" altLang="ko-KR" sz="1000" dirty="0">
                <a:latin typeface="+mn-ea"/>
                <a:ea typeface="+mn-ea"/>
              </a:rPr>
              <a:t>최근에 수행된 차세대시스템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ko-KR" sz="1000" dirty="0">
                <a:latin typeface="+mn-ea"/>
                <a:ea typeface="+mn-ea"/>
              </a:rPr>
              <a:t>즉 </a:t>
            </a:r>
            <a:r>
              <a:rPr lang="en-US" altLang="ko-KR" sz="1000" dirty="0" smtClean="0">
                <a:latin typeface="+mn-ea"/>
                <a:ea typeface="+mn-ea"/>
              </a:rPr>
              <a:t>W</a:t>
            </a:r>
            <a:r>
              <a:rPr lang="ko-KR" altLang="ko-KR" sz="1000" dirty="0" smtClean="0">
                <a:latin typeface="+mn-ea"/>
                <a:ea typeface="+mn-ea"/>
              </a:rPr>
              <a:t>은행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en-US" altLang="ko-KR" sz="1000" dirty="0" smtClean="0">
                <a:latin typeface="+mn-ea"/>
                <a:ea typeface="+mn-ea"/>
              </a:rPr>
              <a:t>G</a:t>
            </a:r>
            <a:r>
              <a:rPr lang="ko-KR" altLang="ko-KR" sz="1000" dirty="0" smtClean="0">
                <a:latin typeface="+mn-ea"/>
                <a:ea typeface="+mn-ea"/>
              </a:rPr>
              <a:t>생명 </a:t>
            </a:r>
            <a:r>
              <a:rPr lang="ko-KR" altLang="ko-KR" sz="1000" dirty="0">
                <a:latin typeface="+mn-ea"/>
                <a:ea typeface="+mn-ea"/>
              </a:rPr>
              <a:t>사례를 </a:t>
            </a:r>
            <a:r>
              <a:rPr lang="ko-KR" altLang="ko-KR" sz="1000" dirty="0" smtClean="0">
                <a:latin typeface="+mn-ea"/>
                <a:ea typeface="+mn-ea"/>
              </a:rPr>
              <a:t>고려한다</a:t>
            </a:r>
            <a:endParaRPr lang="ko-KR" altLang="ko-KR" sz="1000" dirty="0">
              <a:latin typeface="+mn-ea"/>
              <a:ea typeface="+mn-ea"/>
            </a:endParaRPr>
          </a:p>
          <a:p>
            <a:endParaRPr lang="en-US" altLang="ko-KR" sz="1000" dirty="0" smtClean="0">
              <a:latin typeface="+mn-ea"/>
              <a:ea typeface="+mn-ea"/>
            </a:endParaRPr>
          </a:p>
          <a:p>
            <a:pPr lvl="0"/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ko-KR" altLang="ko-KR" sz="1000" dirty="0">
                <a:latin typeface="+mn-ea"/>
                <a:ea typeface="+mn-ea"/>
              </a:rPr>
              <a:t>표준 전문의 데이터 형식은 </a:t>
            </a:r>
            <a:r>
              <a:rPr lang="en-US" altLang="ko-KR" sz="1000" dirty="0">
                <a:latin typeface="+mn-ea"/>
                <a:ea typeface="+mn-ea"/>
              </a:rPr>
              <a:t>JSON </a:t>
            </a:r>
            <a:r>
              <a:rPr lang="ko-KR" altLang="ko-KR" sz="1000" dirty="0">
                <a:latin typeface="+mn-ea"/>
                <a:ea typeface="+mn-ea"/>
              </a:rPr>
              <a:t>을 </a:t>
            </a:r>
            <a:r>
              <a:rPr lang="ko-KR" altLang="ko-KR" sz="1000" dirty="0" smtClean="0">
                <a:latin typeface="+mn-ea"/>
                <a:ea typeface="+mn-ea"/>
              </a:rPr>
              <a:t>고려하고 </a:t>
            </a:r>
            <a:r>
              <a:rPr lang="en-US" altLang="ko-KR" sz="1000" dirty="0">
                <a:latin typeface="+mn-ea"/>
                <a:ea typeface="+mn-ea"/>
              </a:rPr>
              <a:t>XML FL </a:t>
            </a:r>
            <a:r>
              <a:rPr lang="ko-KR" altLang="ko-KR" sz="1000" dirty="0">
                <a:latin typeface="+mn-ea"/>
                <a:ea typeface="+mn-ea"/>
              </a:rPr>
              <a:t>등 </a:t>
            </a:r>
            <a:r>
              <a:rPr lang="ko-KR" altLang="ko-KR" sz="1000" dirty="0" err="1">
                <a:latin typeface="+mn-ea"/>
                <a:ea typeface="+mn-ea"/>
              </a:rPr>
              <a:t>레거시의</a:t>
            </a:r>
            <a:r>
              <a:rPr lang="ko-KR" altLang="ko-KR" sz="1000" dirty="0">
                <a:latin typeface="+mn-ea"/>
                <a:ea typeface="+mn-ea"/>
              </a:rPr>
              <a:t> 데이터 형식을 지원해야 </a:t>
            </a:r>
            <a:r>
              <a:rPr lang="ko-KR" altLang="ko-KR" sz="1000" dirty="0" smtClean="0">
                <a:latin typeface="+mn-ea"/>
                <a:ea typeface="+mn-ea"/>
              </a:rPr>
              <a:t>한다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0"/>
            <a:endParaRPr lang="ko-KR" altLang="ko-KR" sz="1000" dirty="0">
              <a:latin typeface="+mn-ea"/>
              <a:ea typeface="+mn-ea"/>
            </a:endParaRPr>
          </a:p>
          <a:p>
            <a:pPr lvl="0"/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ko-KR" altLang="ko-KR" sz="1000" dirty="0" smtClean="0">
                <a:latin typeface="+mn-ea"/>
                <a:ea typeface="+mn-ea"/>
              </a:rPr>
              <a:t>헤더 </a:t>
            </a:r>
            <a:r>
              <a:rPr lang="ko-KR" altLang="ko-KR" sz="1000" dirty="0">
                <a:latin typeface="+mn-ea"/>
                <a:ea typeface="+mn-ea"/>
              </a:rPr>
              <a:t>부를 시스템 </a:t>
            </a:r>
            <a:r>
              <a:rPr lang="ko-KR" altLang="en-US" sz="1000" dirty="0" err="1" smtClean="0">
                <a:latin typeface="+mn-ea"/>
                <a:ea typeface="+mn-ea"/>
              </a:rPr>
              <a:t>공통부와</a:t>
            </a:r>
            <a:r>
              <a:rPr lang="ko-KR" altLang="ko-KR" sz="1000" dirty="0" smtClean="0">
                <a:latin typeface="+mn-ea"/>
                <a:ea typeface="+mn-ea"/>
              </a:rPr>
              <a:t> </a:t>
            </a:r>
            <a:r>
              <a:rPr lang="ko-KR" altLang="ko-KR" sz="1000" dirty="0">
                <a:latin typeface="+mn-ea"/>
                <a:ea typeface="+mn-ea"/>
              </a:rPr>
              <a:t>거래 </a:t>
            </a:r>
            <a:r>
              <a:rPr lang="ko-KR" altLang="en-US" sz="1000" dirty="0" err="1" smtClean="0">
                <a:latin typeface="+mn-ea"/>
                <a:ea typeface="+mn-ea"/>
              </a:rPr>
              <a:t>공통부</a:t>
            </a:r>
            <a:r>
              <a:rPr lang="ko-KR" altLang="ko-KR" sz="1000" dirty="0" err="1" smtClean="0">
                <a:latin typeface="+mn-ea"/>
                <a:ea typeface="+mn-ea"/>
              </a:rPr>
              <a:t>로</a:t>
            </a:r>
            <a:r>
              <a:rPr lang="ko-KR" altLang="ko-KR" sz="1000" dirty="0" smtClean="0">
                <a:latin typeface="+mn-ea"/>
                <a:ea typeface="+mn-ea"/>
              </a:rPr>
              <a:t> </a:t>
            </a:r>
            <a:r>
              <a:rPr lang="ko-KR" altLang="ko-KR" sz="1000" dirty="0">
                <a:latin typeface="+mn-ea"/>
                <a:ea typeface="+mn-ea"/>
              </a:rPr>
              <a:t>분리한다</a:t>
            </a:r>
          </a:p>
          <a:p>
            <a:pPr lvl="0"/>
            <a:endParaRPr lang="en-US" altLang="ko-KR" sz="1000" dirty="0" smtClean="0">
              <a:latin typeface="+mn-ea"/>
              <a:ea typeface="+mn-ea"/>
            </a:endParaRPr>
          </a:p>
          <a:p>
            <a:pPr lvl="0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ko-KR" sz="1000" dirty="0" smtClean="0">
                <a:latin typeface="+mn-ea"/>
                <a:ea typeface="+mn-ea"/>
              </a:rPr>
              <a:t>데이터와 </a:t>
            </a:r>
            <a:r>
              <a:rPr lang="ko-KR" altLang="ko-KR" sz="1000" dirty="0">
                <a:latin typeface="+mn-ea"/>
                <a:ea typeface="+mn-ea"/>
              </a:rPr>
              <a:t>메시지를 분리한다</a:t>
            </a:r>
          </a:p>
          <a:p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ko-KR" sz="1000" dirty="0" smtClean="0">
                <a:latin typeface="+mn-ea"/>
                <a:ea typeface="+mn-ea"/>
              </a:rPr>
              <a:t>메타데이터시스템과 </a:t>
            </a:r>
            <a:r>
              <a:rPr lang="ko-KR" altLang="ko-KR" sz="1000" dirty="0">
                <a:latin typeface="+mn-ea"/>
                <a:ea typeface="+mn-ea"/>
              </a:rPr>
              <a:t>연계하여 전문과 인터페이스를 표준화한다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91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509139" y="1215467"/>
            <a:ext cx="8778059" cy="174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76238" indent="-18573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714375" indent="-242888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indent="-171450"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200" dirty="0" smtClean="0">
                <a:latin typeface="+mn-ea"/>
                <a:ea typeface="+mn-ea"/>
              </a:rPr>
              <a:t>TO-BE </a:t>
            </a:r>
            <a:r>
              <a:rPr lang="ko-KR" altLang="en-US" sz="1200" dirty="0" smtClean="0">
                <a:latin typeface="+mn-ea"/>
                <a:ea typeface="+mn-ea"/>
              </a:rPr>
              <a:t>표준전문 설계 방향</a:t>
            </a:r>
            <a:endParaRPr lang="en-US" altLang="ko-KR" sz="1200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ko-KR" altLang="ko-KR" sz="1000" dirty="0" smtClean="0">
                <a:latin typeface="+mn-ea"/>
                <a:ea typeface="+mn-ea"/>
              </a:rPr>
              <a:t>선도사업의 </a:t>
            </a:r>
            <a:r>
              <a:rPr lang="ko-KR" altLang="ko-KR" sz="1000" dirty="0">
                <a:latin typeface="+mn-ea"/>
                <a:ea typeface="+mn-ea"/>
              </a:rPr>
              <a:t>기간</a:t>
            </a:r>
            <a:r>
              <a:rPr lang="en-US" altLang="ko-KR" sz="1000" dirty="0">
                <a:latin typeface="+mn-ea"/>
                <a:ea typeface="+mn-ea"/>
              </a:rPr>
              <a:t>(12</a:t>
            </a:r>
            <a:r>
              <a:rPr lang="ko-KR" altLang="ko-KR" sz="1000" dirty="0">
                <a:latin typeface="+mn-ea"/>
                <a:ea typeface="+mn-ea"/>
              </a:rPr>
              <a:t>월 완료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ko-KR" altLang="ko-KR" sz="1000" dirty="0">
                <a:latin typeface="+mn-ea"/>
                <a:ea typeface="+mn-ea"/>
              </a:rPr>
              <a:t>과 단계</a:t>
            </a:r>
            <a:r>
              <a:rPr lang="en-US" altLang="ko-KR" sz="1000" dirty="0">
                <a:latin typeface="+mn-ea"/>
                <a:ea typeface="+mn-ea"/>
              </a:rPr>
              <a:t>(1-4</a:t>
            </a:r>
            <a:r>
              <a:rPr lang="ko-KR" altLang="ko-KR" sz="1000" dirty="0">
                <a:latin typeface="+mn-ea"/>
                <a:ea typeface="+mn-ea"/>
              </a:rPr>
              <a:t>차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ko-KR" altLang="ko-KR" sz="1000" dirty="0">
                <a:latin typeface="+mn-ea"/>
                <a:ea typeface="+mn-ea"/>
              </a:rPr>
              <a:t>를 고려하여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ko-KR" sz="1000" dirty="0">
                <a:latin typeface="+mn-ea"/>
                <a:ea typeface="+mn-ea"/>
              </a:rPr>
              <a:t>전문의 적용 범위를 점진적으로 확대 </a:t>
            </a:r>
            <a:r>
              <a:rPr lang="ko-KR" altLang="ko-KR" sz="1000" dirty="0" smtClean="0">
                <a:latin typeface="+mn-ea"/>
                <a:ea typeface="+mn-ea"/>
              </a:rPr>
              <a:t>적용한다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0"/>
            <a:endParaRPr lang="ko-KR" altLang="ko-KR" sz="1000" dirty="0">
              <a:latin typeface="+mn-ea"/>
              <a:ea typeface="+mn-ea"/>
            </a:endParaRPr>
          </a:p>
          <a:p>
            <a:pPr lvl="0"/>
            <a:r>
              <a:rPr lang="en-US" altLang="ko-KR" sz="1000" dirty="0" smtClean="0">
                <a:latin typeface="+mn-ea"/>
                <a:ea typeface="+mn-ea"/>
              </a:rPr>
              <a:t>   </a:t>
            </a:r>
            <a:r>
              <a:rPr lang="ko-KR" altLang="ko-KR" sz="1000" dirty="0" smtClean="0">
                <a:latin typeface="+mn-ea"/>
                <a:ea typeface="+mn-ea"/>
              </a:rPr>
              <a:t>향후 </a:t>
            </a:r>
            <a:r>
              <a:rPr lang="ko-KR" altLang="ko-KR" sz="1000" dirty="0" err="1" smtClean="0">
                <a:latin typeface="+mn-ea"/>
                <a:ea typeface="+mn-ea"/>
              </a:rPr>
              <a:t>본사업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ko-KR" sz="1000" dirty="0" smtClean="0">
                <a:latin typeface="+mn-ea"/>
                <a:ea typeface="+mn-ea"/>
              </a:rPr>
              <a:t>에서 </a:t>
            </a:r>
            <a:r>
              <a:rPr lang="ko-KR" altLang="ko-KR" sz="1000" dirty="0">
                <a:latin typeface="+mn-ea"/>
                <a:ea typeface="+mn-ea"/>
              </a:rPr>
              <a:t>적용가능하고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ko-KR" sz="1000" dirty="0">
                <a:latin typeface="+mn-ea"/>
                <a:ea typeface="+mn-ea"/>
              </a:rPr>
              <a:t>다양한 개발 조직이 이해하고 확장 가능하도록 </a:t>
            </a:r>
            <a:r>
              <a:rPr lang="ko-KR" altLang="ko-KR" sz="1000" dirty="0" smtClean="0">
                <a:latin typeface="+mn-ea"/>
                <a:ea typeface="+mn-ea"/>
              </a:rPr>
              <a:t>지원한다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0"/>
            <a:endParaRPr lang="ko-KR" altLang="ko-KR" sz="1000" dirty="0">
              <a:latin typeface="+mn-ea"/>
              <a:ea typeface="+mn-ea"/>
            </a:endParaRPr>
          </a:p>
          <a:p>
            <a:r>
              <a:rPr lang="en-US" altLang="ko-KR" sz="1000" dirty="0" smtClean="0">
                <a:latin typeface="+mn-ea"/>
                <a:ea typeface="+mn-ea"/>
              </a:rPr>
              <a:t>   </a:t>
            </a:r>
            <a:r>
              <a:rPr lang="ko-KR" altLang="ko-KR" sz="1000" dirty="0" smtClean="0">
                <a:latin typeface="+mn-ea"/>
                <a:ea typeface="+mn-ea"/>
              </a:rPr>
              <a:t>타사 </a:t>
            </a:r>
            <a:r>
              <a:rPr lang="ko-KR" altLang="ko-KR" sz="1000" dirty="0">
                <a:latin typeface="+mn-ea"/>
                <a:ea typeface="+mn-ea"/>
              </a:rPr>
              <a:t>대형프로젝트</a:t>
            </a:r>
            <a:r>
              <a:rPr lang="en-US" altLang="ko-KR" sz="1000" dirty="0" smtClean="0">
                <a:latin typeface="+mn-ea"/>
                <a:ea typeface="+mn-ea"/>
              </a:rPr>
              <a:t>(W</a:t>
            </a:r>
            <a:r>
              <a:rPr lang="ko-KR" altLang="ko-KR" sz="1000" dirty="0" smtClean="0">
                <a:latin typeface="+mn-ea"/>
                <a:ea typeface="+mn-ea"/>
              </a:rPr>
              <a:t>은행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en-US" altLang="ko-KR" sz="1000" dirty="0" smtClean="0">
                <a:latin typeface="+mn-ea"/>
                <a:ea typeface="+mn-ea"/>
              </a:rPr>
              <a:t>G</a:t>
            </a:r>
            <a:r>
              <a:rPr lang="ko-KR" altLang="ko-KR" sz="1000" dirty="0" smtClean="0">
                <a:latin typeface="+mn-ea"/>
                <a:ea typeface="+mn-ea"/>
              </a:rPr>
              <a:t>생명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ko-KR" altLang="ko-KR" sz="1000" dirty="0">
                <a:latin typeface="+mn-ea"/>
                <a:ea typeface="+mn-ea"/>
              </a:rPr>
              <a:t>에서 검증된 표준전문을 분석하고</a:t>
            </a:r>
            <a:r>
              <a:rPr lang="en-US" altLang="ko-KR" sz="1000" dirty="0">
                <a:latin typeface="+mn-ea"/>
                <a:ea typeface="+mn-ea"/>
              </a:rPr>
              <a:t>, TO-BE </a:t>
            </a:r>
            <a:r>
              <a:rPr lang="ko-KR" altLang="ko-KR" sz="1000" dirty="0">
                <a:latin typeface="+mn-ea"/>
                <a:ea typeface="+mn-ea"/>
              </a:rPr>
              <a:t>전문설계에 </a:t>
            </a:r>
            <a:r>
              <a:rPr lang="ko-KR" altLang="ko-KR" sz="1000" dirty="0" smtClean="0">
                <a:latin typeface="+mn-ea"/>
                <a:ea typeface="+mn-ea"/>
              </a:rPr>
              <a:t>반영한다</a:t>
            </a:r>
            <a:endParaRPr lang="en-US" altLang="ko-KR" sz="1000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endParaRPr lang="en-US" altLang="ko-KR" sz="1000" dirty="0">
              <a:latin typeface="+mn-ea"/>
            </a:endParaRPr>
          </a:p>
          <a:p>
            <a:pPr marL="171450" indent="-171450" eaLnBrk="1" hangingPunct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latin typeface="+mn-ea"/>
                <a:ea typeface="+mn-ea"/>
              </a:rPr>
              <a:t>헤더 부 설계 방향</a:t>
            </a: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123" name="제목 3"/>
          <p:cNvSpPr>
            <a:spLocks noGrp="1"/>
          </p:cNvSpPr>
          <p:nvPr>
            <p:ph type="title"/>
          </p:nvPr>
        </p:nvSpPr>
        <p:spPr bwMode="auto">
          <a:xfrm>
            <a:off x="371475" y="704850"/>
            <a:ext cx="9124950" cy="54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ko-KR" sz="1300" dirty="0" smtClean="0"/>
              <a:t>1. </a:t>
            </a:r>
            <a:r>
              <a:rPr lang="ko-KR" altLang="en-US" sz="1300" dirty="0" smtClean="0"/>
              <a:t>표준전문 설계 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dirty="0" smtClean="0"/>
              <a:t>1.3 </a:t>
            </a:r>
            <a:r>
              <a:rPr lang="ko-KR" altLang="en-US" dirty="0" smtClean="0"/>
              <a:t>표준전문의 설계 방향</a:t>
            </a:r>
          </a:p>
        </p:txBody>
      </p:sp>
      <p:sp>
        <p:nvSpPr>
          <p:cNvPr id="4" name="직사각형 3"/>
          <p:cNvSpPr/>
          <p:nvPr/>
        </p:nvSpPr>
        <p:spPr bwMode="gray">
          <a:xfrm>
            <a:off x="1095078" y="3200685"/>
            <a:ext cx="1080655" cy="26741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latin typeface="+mn-ea"/>
                <a:ea typeface="+mn-ea"/>
              </a:rPr>
              <a:t>AS-IS </a:t>
            </a:r>
            <a:r>
              <a:rPr lang="ko-KR" altLang="en-US" sz="900" b="1" kern="0" dirty="0" smtClean="0">
                <a:solidFill>
                  <a:prstClr val="black"/>
                </a:solidFill>
                <a:latin typeface="+mn-ea"/>
                <a:ea typeface="+mn-ea"/>
              </a:rPr>
              <a:t>전문 구조</a:t>
            </a:r>
            <a:endParaRPr lang="en-US" altLang="ko-KR" sz="9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 bwMode="gray">
          <a:xfrm>
            <a:off x="3328556" y="3200685"/>
            <a:ext cx="1182253" cy="26741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latin typeface="+mn-ea"/>
                <a:ea typeface="+mn-ea"/>
              </a:rPr>
              <a:t>TO-BE </a:t>
            </a:r>
            <a:r>
              <a:rPr lang="ko-KR" altLang="en-US" sz="900" b="1" kern="0" dirty="0" smtClean="0">
                <a:solidFill>
                  <a:prstClr val="black"/>
                </a:solidFill>
                <a:latin typeface="+mn-ea"/>
                <a:ea typeface="+mn-ea"/>
              </a:rPr>
              <a:t>전문 구조</a:t>
            </a:r>
            <a:endParaRPr lang="en-US" altLang="ko-KR" sz="9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656921" y="3558582"/>
            <a:ext cx="1956970" cy="237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+mn-ea"/>
                <a:ea typeface="+mn-ea"/>
              </a:rPr>
              <a:t>헤더 부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64011"/>
              </p:ext>
            </p:extLst>
          </p:nvPr>
        </p:nvGraphicFramePr>
        <p:xfrm>
          <a:off x="656921" y="4715066"/>
          <a:ext cx="4241248" cy="16797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77043"/>
                <a:gridCol w="2164205"/>
              </a:tblGrid>
              <a:tr h="2078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AS-IS </a:t>
                      </a:r>
                      <a:r>
                        <a:rPr lang="ko-KR" altLang="en-US" sz="90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전문 구조 분석 내용</a:t>
                      </a:r>
                      <a:endParaRPr lang="en-US" altLang="ko-KR" sz="90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defRPr/>
                      </a:pPr>
                      <a:r>
                        <a:rPr lang="en-US" altLang="ko-KR" sz="90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TO-BE </a:t>
                      </a:r>
                      <a:r>
                        <a:rPr lang="ko-KR" altLang="en-US" sz="90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전문 구조 설계 방향</a:t>
                      </a:r>
                      <a:endParaRPr lang="en-US" altLang="ko-KR" sz="900" kern="0" dirty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949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시스템 별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(ESB, FEP)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채널 헤더를 정의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채널 별 헤더를 배제하고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거래 헤더를 확장하고 표준화함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80949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체널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헤더는 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응답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요청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에러 등으로 구성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거래 </a:t>
                      </a:r>
                      <a:r>
                        <a:rPr lang="ko-KR" altLang="en-US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공통부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요청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응답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에러를 표준화하고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시스템 별 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식별자를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생성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809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 별 헤더로 인해 표준전문설계가 어려움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간소화되고 유연한 표준전문을 설계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gray">
          <a:xfrm>
            <a:off x="2941198" y="3558582"/>
            <a:ext cx="1956970" cy="237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+mn-ea"/>
                <a:ea typeface="+mn-ea"/>
              </a:rPr>
              <a:t>헤더 부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656921" y="3895406"/>
            <a:ext cx="654643" cy="694608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채널 별 헤더</a:t>
            </a:r>
            <a:endParaRPr lang="en-US" altLang="ko-KR" sz="900" kern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ctr">
              <a:lnSpc>
                <a:spcPct val="106000"/>
              </a:lnSpc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(ESB,FEP)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1346319" y="3895406"/>
            <a:ext cx="593317" cy="694608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시스템</a:t>
            </a:r>
            <a:endParaRPr lang="en-US" altLang="ko-KR" sz="900" kern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헤더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1974391" y="3895406"/>
            <a:ext cx="639501" cy="694608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거래</a:t>
            </a:r>
            <a:endParaRPr lang="en-US" altLang="ko-KR" sz="900" kern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헤더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2950434" y="3886629"/>
            <a:ext cx="593317" cy="694608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시스템</a:t>
            </a:r>
            <a:endParaRPr lang="en-US" altLang="ko-KR" sz="900" kern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err="1" smtClean="0">
                <a:solidFill>
                  <a:prstClr val="black"/>
                </a:solidFill>
                <a:latin typeface="+mn-ea"/>
                <a:ea typeface="+mn-ea"/>
              </a:rPr>
              <a:t>공통부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3578506" y="3886629"/>
            <a:ext cx="1319662" cy="694608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t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err="1" smtClean="0">
                <a:solidFill>
                  <a:prstClr val="black"/>
                </a:solidFill>
                <a:latin typeface="+mn-ea"/>
                <a:ea typeface="+mn-ea"/>
              </a:rPr>
              <a:t>거래공통부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35005"/>
              </p:ext>
            </p:extLst>
          </p:nvPr>
        </p:nvGraphicFramePr>
        <p:xfrm>
          <a:off x="5423151" y="3542007"/>
          <a:ext cx="4101849" cy="28527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1849"/>
              </a:tblGrid>
              <a:tr h="265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TO-BE </a:t>
                      </a:r>
                      <a:r>
                        <a:rPr lang="ko-KR" altLang="en-US" sz="900" b="1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헤더 부 설계 원칙</a:t>
                      </a:r>
                      <a:endParaRPr lang="en-US" altLang="ko-KR" sz="900" b="1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6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채널 별 헤더를 배제하고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표준화된 전문을 설계한다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46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거래 </a:t>
                      </a:r>
                      <a:r>
                        <a:rPr lang="ko-KR" altLang="en-US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공통부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에서는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거래정보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요청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응답정보 등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메시지로 구성하고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다양한 채널과 연계 시스템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(MCI, ESB, FEP)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통합한 전문을 설계하고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추가적인 시스템 도입 시 확장 가능하도록 설계한다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46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 </a:t>
                      </a:r>
                      <a:r>
                        <a:rPr lang="ko-KR" altLang="en-US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공통부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에서는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GUID,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거래 헤더에서는 연계시스템의 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구분자를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정의한다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구분자는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표준화되어야 한다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46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필드 별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R&amp;R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명확히 정의되어야 한다 예를 들어 통합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프레임워크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연계시스템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업무는 필드 값의 생성 및 사용에 대한 역할을 정의한다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2662090" y="3876403"/>
            <a:ext cx="240145" cy="461819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 bwMode="gray">
          <a:xfrm>
            <a:off x="3643483" y="4197313"/>
            <a:ext cx="532744" cy="329331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거래</a:t>
            </a:r>
            <a:endParaRPr lang="en-US" altLang="ko-KR" sz="900" kern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정보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252761" y="4193422"/>
            <a:ext cx="568873" cy="329331"/>
          </a:xfrm>
          <a:prstGeom prst="rect">
            <a:avLst/>
          </a:prstGeom>
          <a:solidFill>
            <a:schemeClr val="bg1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81655" tIns="66132" rIns="81655" bIns="81655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메시지</a:t>
            </a:r>
            <a:endParaRPr lang="en-US" altLang="ko-KR" sz="9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0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12644" y="1978419"/>
            <a:ext cx="1084323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개발요건 발생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644" y="2251484"/>
            <a:ext cx="1084323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SR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생성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2644" y="2524550"/>
            <a:ext cx="1084323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분석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설계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3374" y="2962252"/>
            <a:ext cx="1192756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변경관리 생성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374" y="3256648"/>
            <a:ext cx="1192756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전문 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43374" y="3535365"/>
            <a:ext cx="1192756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전문 배포 신청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5806" y="3535678"/>
            <a:ext cx="1084323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전문 배포 승인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1597" y="3806242"/>
            <a:ext cx="1192756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전문 배포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18849" y="3802719"/>
            <a:ext cx="1084323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전문 조회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반입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56450" y="4455605"/>
            <a:ext cx="1192756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개발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07397" y="4418473"/>
            <a:ext cx="896136" cy="32250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개발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빌드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배포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43373" y="4740122"/>
            <a:ext cx="1192756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개발계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테스트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검증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07396" y="4970773"/>
            <a:ext cx="896136" cy="32250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테스트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빌드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배포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3372" y="5028699"/>
            <a:ext cx="1192756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테스트 이관 신청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15806" y="5028699"/>
            <a:ext cx="1084323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이관 승인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307396" y="6123754"/>
            <a:ext cx="896136" cy="32250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서비스 배포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64231" y="5297708"/>
            <a:ext cx="1306917" cy="20808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테스트계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테스트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검증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307395" y="5507394"/>
            <a:ext cx="896136" cy="32250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운영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빌드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배포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43372" y="5584112"/>
            <a:ext cx="1192756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운영 이관 신청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15806" y="5584112"/>
            <a:ext cx="1084323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이관 승인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0610" y="1520696"/>
            <a:ext cx="136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업무 분석가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81048" y="1520696"/>
            <a:ext cx="1347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업무 개발자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1486" y="1524403"/>
            <a:ext cx="1427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업무 승인자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93493" y="1442301"/>
            <a:ext cx="148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인터페이스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/RSA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담당자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13456" y="1520695"/>
            <a:ext cx="1268157" cy="25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형상관리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7110" y="2224942"/>
            <a:ext cx="1268157" cy="25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분석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487" y="3787652"/>
            <a:ext cx="1268157" cy="25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개발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6911" y="6053604"/>
            <a:ext cx="1268157" cy="25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운영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032" y="2834425"/>
            <a:ext cx="882639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66030" y="5973406"/>
            <a:ext cx="882639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618848" y="4083343"/>
            <a:ext cx="1084323" cy="182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997279" y="1481498"/>
            <a:ext cx="0" cy="49647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7243" y="1481497"/>
            <a:ext cx="0" cy="49647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50195" y="1481496"/>
            <a:ext cx="0" cy="49647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936424" y="1480364"/>
            <a:ext cx="0" cy="49647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34000" y="1480364"/>
            <a:ext cx="0" cy="49647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63044" y="1916113"/>
            <a:ext cx="8826393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5" idx="3"/>
            <a:endCxn id="6" idx="3"/>
          </p:cNvCxnSpPr>
          <p:nvPr/>
        </p:nvCxnSpPr>
        <p:spPr>
          <a:xfrm>
            <a:off x="2696967" y="2069443"/>
            <a:ext cx="12700" cy="27306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6" idx="3"/>
            <a:endCxn id="7" idx="3"/>
          </p:cNvCxnSpPr>
          <p:nvPr/>
        </p:nvCxnSpPr>
        <p:spPr>
          <a:xfrm>
            <a:off x="2696967" y="2342508"/>
            <a:ext cx="12700" cy="273066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7" idx="2"/>
            <a:endCxn id="8" idx="0"/>
          </p:cNvCxnSpPr>
          <p:nvPr/>
        </p:nvCxnSpPr>
        <p:spPr>
          <a:xfrm rot="16200000" flipH="1">
            <a:off x="2869452" y="1991952"/>
            <a:ext cx="255654" cy="168494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8" idx="1"/>
            <a:endCxn id="9" idx="1"/>
          </p:cNvCxnSpPr>
          <p:nvPr/>
        </p:nvCxnSpPr>
        <p:spPr>
          <a:xfrm rot="10800000" flipV="1">
            <a:off x="3243374" y="3053276"/>
            <a:ext cx="12700" cy="294396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9" idx="1"/>
            <a:endCxn id="10" idx="1"/>
          </p:cNvCxnSpPr>
          <p:nvPr/>
        </p:nvCxnSpPr>
        <p:spPr>
          <a:xfrm rot="10800000" flipV="1">
            <a:off x="3243374" y="3347671"/>
            <a:ext cx="12700" cy="278717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10" idx="3"/>
            <a:endCxn id="11" idx="1"/>
          </p:cNvCxnSpPr>
          <p:nvPr/>
        </p:nvCxnSpPr>
        <p:spPr>
          <a:xfrm>
            <a:off x="4436130" y="3626389"/>
            <a:ext cx="579676" cy="31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11" idx="2"/>
            <a:endCxn id="12" idx="3"/>
          </p:cNvCxnSpPr>
          <p:nvPr/>
        </p:nvCxnSpPr>
        <p:spPr>
          <a:xfrm rot="5400000">
            <a:off x="4911391" y="3250689"/>
            <a:ext cx="179540" cy="111361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12" idx="2"/>
            <a:endCxn id="20" idx="1"/>
          </p:cNvCxnSpPr>
          <p:nvPr/>
        </p:nvCxnSpPr>
        <p:spPr>
          <a:xfrm rot="5400000" flipH="1" flipV="1">
            <a:off x="5186138" y="2555580"/>
            <a:ext cx="94547" cy="2770874"/>
          </a:xfrm>
          <a:prstGeom prst="curvedConnector4">
            <a:avLst>
              <a:gd name="adj1" fmla="val -142080"/>
              <a:gd name="adj2" fmla="val 607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20" idx="3"/>
            <a:endCxn id="55" idx="3"/>
          </p:cNvCxnSpPr>
          <p:nvPr/>
        </p:nvCxnSpPr>
        <p:spPr>
          <a:xfrm flipH="1">
            <a:off x="7703171" y="3893743"/>
            <a:ext cx="1" cy="280624"/>
          </a:xfrm>
          <a:prstGeom prst="curvedConnector3">
            <a:avLst>
              <a:gd name="adj1" fmla="val -2286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55" idx="1"/>
            <a:endCxn id="22" idx="0"/>
          </p:cNvCxnSpPr>
          <p:nvPr/>
        </p:nvCxnSpPr>
        <p:spPr>
          <a:xfrm rot="10800000" flipV="1">
            <a:off x="3852828" y="4174367"/>
            <a:ext cx="2766020" cy="28123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 93"/>
          <p:cNvCxnSpPr>
            <a:stCxn id="22" idx="3"/>
            <a:endCxn id="24" idx="1"/>
          </p:cNvCxnSpPr>
          <p:nvPr/>
        </p:nvCxnSpPr>
        <p:spPr>
          <a:xfrm>
            <a:off x="4449206" y="4546629"/>
            <a:ext cx="3858191" cy="330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 96"/>
          <p:cNvCxnSpPr>
            <a:stCxn id="24" idx="1"/>
            <a:endCxn id="26" idx="3"/>
          </p:cNvCxnSpPr>
          <p:nvPr/>
        </p:nvCxnSpPr>
        <p:spPr>
          <a:xfrm rot="10800000" flipV="1">
            <a:off x="4436129" y="4579726"/>
            <a:ext cx="3871268" cy="2514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 99"/>
          <p:cNvCxnSpPr>
            <a:stCxn id="26" idx="1"/>
            <a:endCxn id="29" idx="1"/>
          </p:cNvCxnSpPr>
          <p:nvPr/>
        </p:nvCxnSpPr>
        <p:spPr>
          <a:xfrm rot="10800000" flipV="1">
            <a:off x="3243373" y="4831145"/>
            <a:ext cx="1" cy="288577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 104"/>
          <p:cNvCxnSpPr>
            <a:stCxn id="29" idx="3"/>
            <a:endCxn id="31" idx="1"/>
          </p:cNvCxnSpPr>
          <p:nvPr/>
        </p:nvCxnSpPr>
        <p:spPr>
          <a:xfrm>
            <a:off x="4436128" y="5119723"/>
            <a:ext cx="579678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 111"/>
          <p:cNvCxnSpPr>
            <a:stCxn id="31" idx="3"/>
            <a:endCxn id="28" idx="1"/>
          </p:cNvCxnSpPr>
          <p:nvPr/>
        </p:nvCxnSpPr>
        <p:spPr>
          <a:xfrm>
            <a:off x="6100129" y="5119723"/>
            <a:ext cx="2207267" cy="1230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 114"/>
          <p:cNvCxnSpPr>
            <a:stCxn id="28" idx="1"/>
            <a:endCxn id="36" idx="3"/>
          </p:cNvCxnSpPr>
          <p:nvPr/>
        </p:nvCxnSpPr>
        <p:spPr>
          <a:xfrm rot="10800000" flipV="1">
            <a:off x="4471148" y="5132026"/>
            <a:ext cx="3836248" cy="2697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 117"/>
          <p:cNvCxnSpPr>
            <a:stCxn id="36" idx="1"/>
            <a:endCxn id="38" idx="1"/>
          </p:cNvCxnSpPr>
          <p:nvPr/>
        </p:nvCxnSpPr>
        <p:spPr>
          <a:xfrm rot="10800000" flipH="1" flipV="1">
            <a:off x="3164230" y="5401748"/>
            <a:ext cx="79141" cy="273388"/>
          </a:xfrm>
          <a:prstGeom prst="curvedConnector3">
            <a:avLst>
              <a:gd name="adj1" fmla="val -2888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 122"/>
          <p:cNvCxnSpPr>
            <a:stCxn id="38" idx="3"/>
            <a:endCxn id="39" idx="1"/>
          </p:cNvCxnSpPr>
          <p:nvPr/>
        </p:nvCxnSpPr>
        <p:spPr>
          <a:xfrm>
            <a:off x="4436128" y="5675136"/>
            <a:ext cx="579678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 125"/>
          <p:cNvCxnSpPr>
            <a:stCxn id="39" idx="3"/>
            <a:endCxn id="37" idx="1"/>
          </p:cNvCxnSpPr>
          <p:nvPr/>
        </p:nvCxnSpPr>
        <p:spPr>
          <a:xfrm flipV="1">
            <a:off x="6100129" y="5668648"/>
            <a:ext cx="2207266" cy="64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 128"/>
          <p:cNvCxnSpPr>
            <a:stCxn id="37" idx="2"/>
            <a:endCxn id="34" idx="0"/>
          </p:cNvCxnSpPr>
          <p:nvPr/>
        </p:nvCxnSpPr>
        <p:spPr>
          <a:xfrm rot="16200000" flipH="1">
            <a:off x="8608537" y="5976827"/>
            <a:ext cx="293852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3"/>
          <p:cNvSpPr txBox="1">
            <a:spLocks/>
          </p:cNvSpPr>
          <p:nvPr/>
        </p:nvSpPr>
        <p:spPr bwMode="auto">
          <a:xfrm>
            <a:off x="371475" y="704850"/>
            <a:ext cx="9124950" cy="5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Franklin Gothic Book" pitchFamily="34" charset="0"/>
                <a:ea typeface="바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300" b="1" kern="0" dirty="0" smtClean="0">
                <a:latin typeface="+mn-ea"/>
                <a:ea typeface="+mn-ea"/>
              </a:rPr>
              <a:t>1. </a:t>
            </a:r>
            <a:r>
              <a:rPr lang="ko-KR" altLang="en-US" sz="1300" b="1" kern="0" dirty="0" smtClean="0">
                <a:latin typeface="+mn-ea"/>
                <a:ea typeface="+mn-ea"/>
              </a:rPr>
              <a:t>표준전문 설계 </a:t>
            </a:r>
            <a:r>
              <a:rPr lang="ko-KR" altLang="en-US" sz="1400" kern="0" dirty="0" smtClean="0">
                <a:latin typeface="+mn-ea"/>
                <a:ea typeface="+mn-ea"/>
              </a:rPr>
              <a:t/>
            </a:r>
            <a:br>
              <a:rPr lang="ko-KR" altLang="en-US" sz="1400" kern="0" dirty="0" smtClean="0">
                <a:latin typeface="+mn-ea"/>
                <a:ea typeface="+mn-ea"/>
              </a:rPr>
            </a:br>
            <a:r>
              <a:rPr lang="en-US" altLang="ko-KR" sz="1200" b="1" kern="0" dirty="0" smtClean="0">
                <a:latin typeface="+mn-ea"/>
                <a:ea typeface="+mn-ea"/>
              </a:rPr>
              <a:t>1.4 </a:t>
            </a:r>
            <a:r>
              <a:rPr lang="ko-KR" altLang="en-US" sz="1200" b="1" kern="0" dirty="0" smtClean="0">
                <a:latin typeface="+mn-ea"/>
                <a:ea typeface="+mn-ea"/>
              </a:rPr>
              <a:t>개발환경 및 절차</a:t>
            </a:r>
          </a:p>
        </p:txBody>
      </p:sp>
    </p:spTree>
    <p:extLst>
      <p:ext uri="{BB962C8B-B14F-4D97-AF65-F5344CB8AC3E}">
        <p14:creationId xmlns:p14="http://schemas.microsoft.com/office/powerpoint/2010/main" val="13573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6bf71bd879c45b8afc152839368ed87 xmlns="e5f285fe-e4ef-4d46-9afd-f5b44080b989">
      <Terms xmlns="http://schemas.microsoft.com/office/infopath/2007/PartnerControls"/>
    </a6bf71bd879c45b8afc152839368ed87>
    <TaxCatchAll xmlns="e5f285fe-e4ef-4d46-9afd-f5b44080b989">
      <Value>1</Value>
    </TaxCatchAll>
    <TaxKeywordTaxHTField xmlns="e5f285fe-e4ef-4d46-9afd-f5b44080b9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문서 표준양식(파워포인트_가로)</TermName>
          <TermId xmlns="http://schemas.microsoft.com/office/infopath/2007/PartnerControls">77b6811e-c2bf-48b0-b3ab-c6322cbf992a</TermId>
        </TermInfo>
      </Terms>
    </TaxKeywordTaxHTField>
    <contentsummary xmlns="e5f285fe-e4ef-4d46-9afd-f5b44080b98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etaDocument" ma:contentTypeID="0x01010002328573F07347D9A7800BDA19699CC100616CE458C9CDDB46806136417E0A63E8" ma:contentTypeVersion="2" ma:contentTypeDescription="Metadata Content Type" ma:contentTypeScope="" ma:versionID="1b2aca9e1ac32cb74d484dc3a8327ea4">
  <xsd:schema xmlns:xsd="http://www.w3.org/2001/XMLSchema" xmlns:xs="http://www.w3.org/2001/XMLSchema" xmlns:p="http://schemas.microsoft.com/office/2006/metadata/properties" xmlns:ns2="e5f285fe-e4ef-4d46-9afd-f5b44080b989" targetNamespace="http://schemas.microsoft.com/office/2006/metadata/properties" ma:root="true" ma:fieldsID="4d869c241ae87bd5c906f59b991f691b" ns2:_="">
    <xsd:import namespace="e5f285fe-e4ef-4d46-9afd-f5b44080b989"/>
    <xsd:element name="properties">
      <xsd:complexType>
        <xsd:sequence>
          <xsd:element name="documentManagement">
            <xsd:complexType>
              <xsd:all>
                <xsd:element ref="ns2:a6bf71bd879c45b8afc152839368ed87" minOccurs="0"/>
                <xsd:element ref="ns2:TaxCatchAll" minOccurs="0"/>
                <xsd:element ref="ns2:TaxCatchAllLabel" minOccurs="0"/>
                <xsd:element ref="ns2:contentsummary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285fe-e4ef-4d46-9afd-f5b44080b989" elementFormDefault="qualified">
    <xsd:import namespace="http://schemas.microsoft.com/office/2006/documentManagement/types"/>
    <xsd:import namespace="http://schemas.microsoft.com/office/infopath/2007/PartnerControls"/>
    <xsd:element name="a6bf71bd879c45b8afc152839368ed87" ma:index="8" nillable="true" ma:taxonomy="true" ma:internalName="a6bf71bd879c45b8afc152839368ed87" ma:taxonomyFieldName="managedmetadata" ma:displayName="분류체계" ma:fieldId="{a6bf71bd-879c-45b8-afc1-52839368ed87}" ma:sspId="52245f2c-1840-466d-b216-c331cbcedf36" ma:termSetId="14b41fe5-0711-4d2c-bf99-57ebbabe7f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5bc2020d-ddde-4e9e-82ef-51ba0589a52d}" ma:internalName="TaxCatchAll" ma:showField="CatchAllData" ma:web="e5f285fe-e4ef-4d46-9afd-f5b44080b9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5bc2020d-ddde-4e9e-82ef-51ba0589a52d}" ma:internalName="TaxCatchAllLabel" ma:readOnly="true" ma:showField="CatchAllDataLabel" ma:web="e5f285fe-e4ef-4d46-9afd-f5b44080b9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summary" ma:index="12" nillable="true" ma:displayName="요약정보" ma:internalName="contentsummary">
      <xsd:simpleType>
        <xsd:restriction base="dms:Note">
          <xsd:maxLength value="255"/>
        </xsd:restriction>
      </xsd:simpleType>
    </xsd:element>
    <xsd:element name="TaxKeywordTaxHTField" ma:index="13" nillable="true" ma:taxonomy="true" ma:internalName="TaxKeywordTaxHTField" ma:taxonomyFieldName="TaxKeyword" ma:displayName="엔터프라이즈 키워드" ma:fieldId="{23f27201-bee3-471e-b2e7-b64fd8b7ca38}" ma:taxonomyMulti="true" ma:sspId="52245f2c-1840-466d-b216-c331cbcedf3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C054AC-D5CC-457B-A470-C0B02901806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e5f285fe-e4ef-4d46-9afd-f5b44080b989"/>
  </ds:schemaRefs>
</ds:datastoreItem>
</file>

<file path=customXml/itemProps2.xml><?xml version="1.0" encoding="utf-8"?>
<ds:datastoreItem xmlns:ds="http://schemas.openxmlformats.org/officeDocument/2006/customXml" ds:itemID="{65B0D4A2-DFE1-4C6F-ACDB-0D2C212E81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78BBA-4691-424B-9BAF-DFECA29BC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f285fe-e4ef-4d46-9afd-f5b44080b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22838</TotalTime>
  <Words>2587</Words>
  <Application>Microsoft Office PowerPoint</Application>
  <PresentationFormat>A4 용지(210x297mm)</PresentationFormat>
  <Paragraphs>954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맑은 고딕</vt:lpstr>
      <vt:lpstr>바탕</vt:lpstr>
      <vt:lpstr>Franklin Gothic Book</vt:lpstr>
      <vt:lpstr>Perpetua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1. 표준전문 설계  1.1 목적 및 범위 </vt:lpstr>
      <vt:lpstr>1. 표준전문 설계  1.2 표준전문의 구조 및 설계 </vt:lpstr>
      <vt:lpstr>1. 표준전문 설계  1.2 표준전문의 구조 및 설계</vt:lpstr>
      <vt:lpstr>1. 표준전문 설계  1.2 표준전문의 구조 및 설계</vt:lpstr>
      <vt:lpstr>1. 표준전문 설계  1.3 표준전문의 설계 방향</vt:lpstr>
      <vt:lpstr>PowerPoint 프레젠테이션</vt:lpstr>
      <vt:lpstr>PowerPoint 프레젠테이션</vt:lpstr>
      <vt:lpstr>2. 표준전문 상세   2.1 표준전문의 구조 </vt:lpstr>
      <vt:lpstr>2. 표준전문 상세   2.2 시스템 공통부 </vt:lpstr>
      <vt:lpstr>2. 표준전문 상세   2.2 시스템 공통부 </vt:lpstr>
      <vt:lpstr>2. 표준전문 상세   2.3 거래 공통부 - 요청정보  </vt:lpstr>
      <vt:lpstr>2. 표준전문 상세   2.3 거래 공통부 - 요청정보  </vt:lpstr>
      <vt:lpstr>2. 표준전문 상세   2.3 거래 공통부 - 응답정보 </vt:lpstr>
      <vt:lpstr>2. 표준전문 상세   2.3 거래 공통부 - 메시지 </vt:lpstr>
      <vt:lpstr>3. 표준전문 사용 예시 </vt:lpstr>
    </vt:vector>
  </TitlesOfParts>
  <Company>한화S&amp;C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HLICP_AA_DS_아키텍처설계서_1단계_V0.37_201900902_신동우.pptx</dc:title>
  <dc:subject>문서 표준양식(파워포인트_가로)</dc:subject>
  <dc:creator>한화S&amp;C</dc:creator>
  <cp:keywords>문서 표준양식(파워포인트_가로)</cp:keywords>
  <cp:lastModifiedBy>박종원</cp:lastModifiedBy>
  <cp:revision>1824</cp:revision>
  <cp:lastPrinted>2019-11-06T05:17:56Z</cp:lastPrinted>
  <dcterms:created xsi:type="dcterms:W3CDTF">2006-01-31T07:22:20Z</dcterms:created>
  <dcterms:modified xsi:type="dcterms:W3CDTF">2020-07-28T05:26:42Z</dcterms:modified>
  <cp:category>문서 표준양식(파워포인트_가로)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>1;#문서 표준양식(파워포인트_가로)|77b6811e-c2bf-48b0-b3ab-c6322cbf992a</vt:lpwstr>
  </property>
  <property fmtid="{D5CDD505-2E9C-101B-9397-08002B2CF9AE}" pid="3" name="managedmetadata">
    <vt:lpwstr/>
  </property>
  <property fmtid="{D5CDD505-2E9C-101B-9397-08002B2CF9AE}" pid="4" name="ContentTypeId">
    <vt:lpwstr>0x01010002328573F07347D9A7800BDA19699CC100616CE458C9CDDB46806136417E0A63E8</vt:lpwstr>
  </property>
  <property fmtid="{D5CDD505-2E9C-101B-9397-08002B2CF9AE}" pid="5" name="DRMAuthor">
    <vt:lpwstr>63</vt:lpwstr>
  </property>
  <property fmtid="{D5CDD505-2E9C-101B-9397-08002B2CF9AE}" pid="6" name="HSNC_ModifierHistory">
    <vt:lpwstr>신동우;1073435@hanwha.com</vt:lpwstr>
  </property>
  <property fmtid="{D5CDD505-2E9C-101B-9397-08002B2CF9AE}" pid="7" name="DRMSecurityInfo">
    <vt:lpwstr>0|HKLI_1073163|박철|011011001/1|SCDS_000000001|한화생명|111011001/</vt:lpwstr>
  </property>
  <property fmtid="{D5CDD505-2E9C-101B-9397-08002B2CF9AE}" pid="8" name="HSNC_DocID">
    <vt:lpwstr>4e89e4fa0a0f45d88be31ad968b0f4d0</vt:lpwstr>
  </property>
</Properties>
</file>