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78" r:id="rId2"/>
  </p:sldMasterIdLst>
  <p:notesMasterIdLst>
    <p:notesMasterId r:id="rId17"/>
  </p:notesMasterIdLst>
  <p:sldIdLst>
    <p:sldId id="256" r:id="rId3"/>
    <p:sldId id="3483" r:id="rId4"/>
    <p:sldId id="3573" r:id="rId5"/>
    <p:sldId id="3567" r:id="rId6"/>
    <p:sldId id="3575" r:id="rId7"/>
    <p:sldId id="3577" r:id="rId8"/>
    <p:sldId id="3541" r:id="rId9"/>
    <p:sldId id="3574" r:id="rId10"/>
    <p:sldId id="3568" r:id="rId11"/>
    <p:sldId id="3572" r:id="rId12"/>
    <p:sldId id="3569" r:id="rId13"/>
    <p:sldId id="3576" r:id="rId14"/>
    <p:sldId id="3570" r:id="rId15"/>
    <p:sldId id="3578" r:id="rId16"/>
  </p:sldIdLst>
  <p:sldSz cx="13004800" cy="73152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  <p:embeddedFont>
      <p:font typeface="Segoe UI Black" panose="020B0A02040204020203" pitchFamily="34" charset="0"/>
      <p:bold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40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3366"/>
    <a:srgbClr val="0000FF"/>
    <a:srgbClr val="B9B9B9"/>
    <a:srgbClr val="F0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513" autoAdjust="0"/>
  </p:normalViewPr>
  <p:slideViewPr>
    <p:cSldViewPr showGuides="1">
      <p:cViewPr varScale="1">
        <p:scale>
          <a:sx n="110" d="100"/>
          <a:sy n="110" d="100"/>
        </p:scale>
        <p:origin x="138" y="150"/>
      </p:cViewPr>
      <p:guideLst>
        <p:guide orient="horz" pos="2178"/>
        <p:guide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16" name="灯片编号占位符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C677699-50E8-486B-8EC0-E1D7A0DC518D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FD74-DC6D-457D-A7FD-CF0CF1A6692B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195-28BD-467E-BD6A-0C4B187256FB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9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EB9-8073-485B-AFCF-03F12F21BAB8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0BB0-3871-4624-B995-DD7CBCFDB71D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6D78BA-AE40-6851-F48D-25ABAE80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6197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4B82D8-405E-A17B-7D6B-E9583A3C4B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00800" y="982980"/>
            <a:ext cx="6197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970D9EA-A593-468D-AF3C-127CF9CEC4A3}"/>
              </a:ext>
            </a:extLst>
          </p:cNvPr>
          <p:cNvSpPr/>
          <p:nvPr userDrawn="1"/>
        </p:nvSpPr>
        <p:spPr>
          <a:xfrm>
            <a:off x="0" y="6629400"/>
            <a:ext cx="13004800" cy="693062"/>
          </a:xfrm>
          <a:prstGeom prst="rect">
            <a:avLst/>
          </a:prstGeom>
          <a:solidFill>
            <a:srgbClr val="003366"/>
          </a:solidFill>
          <a:ln w="9525">
            <a:noFill/>
          </a:ln>
        </p:spPr>
        <p:txBody>
          <a:bodyPr anchor="ctr"/>
          <a:lstStyle/>
          <a:p>
            <a:pPr lvl="0" indent="0" algn="r"/>
            <a:r>
              <a:rPr lang="en-US" altLang="zh-CN" sz="3000" i="1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Way To Innovation</a:t>
            </a:r>
          </a:p>
        </p:txBody>
      </p:sp>
    </p:spTree>
    <p:extLst>
      <p:ext uri="{BB962C8B-B14F-4D97-AF65-F5344CB8AC3E}">
        <p14:creationId xmlns:p14="http://schemas.microsoft.com/office/powerpoint/2010/main" val="11279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0"/>
            <a:ext cx="11216640" cy="914399"/>
          </a:xfr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11216640" cy="4641427"/>
          </a:xfrm>
        </p:spPr>
        <p:txBody>
          <a:bodyPr/>
          <a:lstStyle>
            <a:lvl1pPr>
              <a:defRPr sz="2800">
                <a:solidFill>
                  <a:srgbClr val="333399"/>
                </a:solidFill>
              </a:defRPr>
            </a:lvl1pPr>
            <a:lvl2pPr marL="731543" indent="-243848">
              <a:buFont typeface="Wingdings" panose="05000000000000000000" pitchFamily="2" charset="2"/>
              <a:buChar char="§"/>
              <a:defRPr sz="2400"/>
            </a:lvl2pPr>
            <a:lvl3pPr marL="1219238" indent="-243848">
              <a:buFont typeface="Courier New" panose="02070309020205020404" pitchFamily="49" charset="0"/>
              <a:buChar char="o"/>
              <a:defRPr sz="2000"/>
            </a:lvl3pPr>
            <a:lvl4pPr marL="1706933" indent="-243848">
              <a:buFont typeface="Wingdings" panose="05000000000000000000" pitchFamily="2" charset="2"/>
              <a:buChar char="Ø"/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925733"/>
            <a:ext cx="2926080" cy="389467"/>
          </a:xfrm>
        </p:spPr>
        <p:txBody>
          <a:bodyPr/>
          <a:lstStyle/>
          <a:p>
            <a:fld id="{F393610F-D99D-448D-A816-1552F9970F64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6925732"/>
            <a:ext cx="4389120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78720" y="6925733"/>
            <a:ext cx="2926080" cy="38946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D5BA-A548-442E-9F0F-B30F6271D10A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8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AF82-9AF9-4366-A7D9-B96D7E42E747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43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42E-6675-420E-BB3C-9C7D617B548A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A0E-C000-4291-A059-A2357A9E6CD9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5D7B-1F06-4BA5-A630-938C35DE9EB6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408C-3D2C-41BD-A78A-A954ACC444E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2CD-7A61-4C22-9B49-029BE1E8D1AB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13" y="1"/>
            <a:ext cx="931333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066800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25733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AF82-9AF9-4366-A7D9-B96D7E42E747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896264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4853" y="6925732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F7ADC8-8D97-4911-A815-5EB585BB925A}"/>
              </a:ext>
            </a:extLst>
          </p:cNvPr>
          <p:cNvCxnSpPr/>
          <p:nvPr userDrawn="1"/>
        </p:nvCxnSpPr>
        <p:spPr>
          <a:xfrm>
            <a:off x="0" y="914400"/>
            <a:ext cx="1298448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">
            <a:extLst>
              <a:ext uri="{FF2B5EF4-FFF2-40B4-BE49-F238E27FC236}">
                <a16:creationId xmlns:a16="http://schemas.microsoft.com/office/drawing/2014/main" id="{545F722E-F6D1-4EF6-8831-A347699831F3}"/>
              </a:ext>
            </a:extLst>
          </p:cNvPr>
          <p:cNvGrpSpPr/>
          <p:nvPr userDrawn="1"/>
        </p:nvGrpSpPr>
        <p:grpSpPr>
          <a:xfrm>
            <a:off x="-9360" y="57663"/>
            <a:ext cx="559440" cy="780533"/>
            <a:chOff x="-9360" y="122400"/>
            <a:chExt cx="559440" cy="699120"/>
          </a:xfrm>
        </p:grpSpPr>
        <p:sp>
          <p:nvSpPr>
            <p:cNvPr id="10" name="任意多边形: 形状 56">
              <a:extLst>
                <a:ext uri="{FF2B5EF4-FFF2-40B4-BE49-F238E27FC236}">
                  <a16:creationId xmlns:a16="http://schemas.microsoft.com/office/drawing/2014/main" id="{1154418A-6AD6-4C8B-9F92-B3D565EBD3AF}"/>
                </a:ext>
              </a:extLst>
            </p:cNvPr>
            <p:cNvSpPr/>
            <p:nvPr/>
          </p:nvSpPr>
          <p:spPr>
            <a:xfrm>
              <a:off x="-9360" y="122400"/>
              <a:ext cx="559440" cy="699120"/>
            </a:xfrm>
            <a:custGeom>
              <a:avLst/>
              <a:gdLst/>
              <a:ahLst/>
              <a:cxnLst/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任意多边形: 形状 57">
              <a:extLst>
                <a:ext uri="{FF2B5EF4-FFF2-40B4-BE49-F238E27FC236}">
                  <a16:creationId xmlns:a16="http://schemas.microsoft.com/office/drawing/2014/main" id="{C5A48827-7D27-4EF5-B19D-16BAC2A1FF38}"/>
                </a:ext>
              </a:extLst>
            </p:cNvPr>
            <p:cNvSpPr/>
            <p:nvPr/>
          </p:nvSpPr>
          <p:spPr>
            <a:xfrm>
              <a:off x="417240" y="379080"/>
              <a:ext cx="96120" cy="221400"/>
            </a:xfrm>
            <a:custGeom>
              <a:avLst/>
              <a:gdLst/>
              <a:ahLst/>
              <a:cxnLst/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rgbClr val="06383C"/>
            </a:solidFill>
            <a:ln w="38100">
              <a:solidFill>
                <a:srgbClr val="0638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918AF8-CB18-F84B-DB6A-88C4A8A27FB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40" y="53735"/>
            <a:ext cx="820364" cy="820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9CDDDE-E48F-4C10-8661-F43DE75945A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844" y="69390"/>
            <a:ext cx="748374" cy="748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C5A20-9A89-BBB1-E70B-8DB068B9BB7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174" y="39162"/>
            <a:ext cx="810730" cy="8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2" r:id="rId1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Wingdings" panose="05000000000000000000" pitchFamily="2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BD688-A90D-405D-BC8C-999FD251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388938"/>
            <a:ext cx="11217275" cy="141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9AAC-DA3B-4F1F-A487-61A2079C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1947863"/>
            <a:ext cx="11217275" cy="464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FFE1-B237-4E8D-BE98-DD4424B5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6780213"/>
            <a:ext cx="2925762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9DC6-7E20-4A1B-B79D-785DAA6E3CA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5962-B85A-4CD1-AD91-99A0151E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6780213"/>
            <a:ext cx="43878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74AD-71E4-4334-B325-0121C143C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6780213"/>
            <a:ext cx="2925763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4ECF-529E-46A3-A43D-46F62F05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51FFB0D2-3B0B-4712-92BF-B9C1B046176F}"/>
              </a:ext>
            </a:extLst>
          </p:cNvPr>
          <p:cNvSpPr txBox="1"/>
          <p:nvPr/>
        </p:nvSpPr>
        <p:spPr>
          <a:xfrm>
            <a:off x="254001" y="806330"/>
            <a:ext cx="12115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AI Agents Meet Blockchain: A Survey on Secure and Scalable Collaboration for Multi-Agents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1CDEA-1961-41B0-A5D5-F6C7BC5C1317}"/>
              </a:ext>
            </a:extLst>
          </p:cNvPr>
          <p:cNvSpPr txBox="1"/>
          <p:nvPr/>
        </p:nvSpPr>
        <p:spPr>
          <a:xfrm>
            <a:off x="863600" y="2884712"/>
            <a:ext cx="1105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Md Monjurul Karim, Dong Hoang Van, Sangeen Khan, Qiang Qu*, </a:t>
            </a:r>
            <a:r>
              <a:rPr lang="en-GB" altLang="zh-CN" sz="2400" b="1" dirty="0" err="1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Yaroslav</a:t>
            </a:r>
            <a:r>
              <a:rPr lang="en-GB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 </a:t>
            </a:r>
            <a:r>
              <a:rPr lang="en-GB" altLang="zh-CN" sz="2400" b="1" dirty="0" err="1">
                <a:solidFill>
                  <a:srgbClr val="C00000"/>
                </a:solidFill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Kholodov</a:t>
            </a:r>
            <a:endParaRPr lang="en-GB" altLang="zh-CN" sz="2400" b="1" dirty="0">
              <a:solidFill>
                <a:srgbClr val="C00000"/>
              </a:solidFill>
              <a:latin typeface="Calibri" panose="020F0502020204030204" pitchFamily="34" charset="0"/>
              <a:ea typeface="楷体" panose="02010609060101010101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954D6-D0C5-4603-88DE-BE41CF5D1992}"/>
              </a:ext>
            </a:extLst>
          </p:cNvPr>
          <p:cNvSpPr txBox="1"/>
          <p:nvPr/>
        </p:nvSpPr>
        <p:spPr>
          <a:xfrm>
            <a:off x="1159527" y="4191000"/>
            <a:ext cx="1089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Shenzhen Institutes of Advanced Technology, Chinese Academy of Science, Shenzhen, China University of Science and Technology Beijing, China, and </a:t>
            </a:r>
          </a:p>
          <a:p>
            <a:pPr algn="ctr"/>
            <a:r>
              <a:rPr lang="en-US" altLang="zh-CN" sz="2000" b="1" dirty="0"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Innopolis University, Innopolis, Russia.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51FFB0D2-3B0B-4712-92BF-B9C1B046176F}"/>
              </a:ext>
            </a:extLst>
          </p:cNvPr>
          <p:cNvSpPr txBox="1"/>
          <p:nvPr/>
        </p:nvSpPr>
        <p:spPr>
          <a:xfrm>
            <a:off x="254000" y="2176514"/>
            <a:ext cx="12115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000" dirty="0"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Empowering Decentralized Intelligence in the Web3 Era</a:t>
            </a:r>
            <a:endParaRPr lang="en-US" altLang="zh-CN" sz="3000" dirty="0"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A2D40-2E04-2A3A-A6D1-59AF9C9C8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25" y="5446280"/>
            <a:ext cx="1062590" cy="1062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6E62E-9E25-C80F-6C5B-EF0ED51ED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5446280"/>
            <a:ext cx="956370" cy="956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30896-2330-A68B-7600-816C00F8C6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5393170"/>
            <a:ext cx="1062590" cy="1062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C6672-3925-E82A-606D-38CD3E2FF290}"/>
              </a:ext>
            </a:extLst>
          </p:cNvPr>
          <p:cNvSpPr txBox="1"/>
          <p:nvPr/>
        </p:nvSpPr>
        <p:spPr>
          <a:xfrm>
            <a:off x="4339441" y="3530809"/>
            <a:ext cx="3944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003366"/>
                </a:solidFill>
                <a:latin typeface="Calibri" panose="020F0502020204030204" pitchFamily="34" charset="0"/>
                <a:ea typeface="楷体" panose="02010609060101010101" charset="-122"/>
                <a:cs typeface="Calibri" panose="020F0502020204030204" pitchFamily="34" charset="0"/>
              </a:rPr>
              <a:t>Date: 02-02-2025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4E8-4EDA-CC20-2374-8C219F9C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Case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3ACE5-7B1A-0A15-48FF-F8DC4841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6DFD-F3AD-A87A-735C-035DFCC2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90600"/>
            <a:ext cx="12115800" cy="60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E58-EAFB-D2E7-9B78-BD9D0F8E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75D6F-A70E-A155-D339-CFFFA0D5F9B4}"/>
              </a:ext>
            </a:extLst>
          </p:cNvPr>
          <p:cNvSpPr txBox="1"/>
          <p:nvPr/>
        </p:nvSpPr>
        <p:spPr>
          <a:xfrm>
            <a:off x="254000" y="1676400"/>
            <a:ext cx="604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Privacy&amp; Security:</a:t>
            </a:r>
            <a:r>
              <a:rPr lang="en-US" dirty="0"/>
              <a:t> Multi-agent eavesdropping, quantum steganography risks.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Interoperability:</a:t>
            </a:r>
            <a:r>
              <a:rPr lang="en-US" dirty="0"/>
              <a:t> Cross-chain communication (e.g., </a:t>
            </a:r>
            <a:r>
              <a:rPr lang="en-US" b="1" dirty="0"/>
              <a:t>Talus</a:t>
            </a:r>
            <a:r>
              <a:rPr lang="en-US" dirty="0"/>
              <a:t>, </a:t>
            </a:r>
            <a:r>
              <a:rPr lang="en-US" b="1" dirty="0"/>
              <a:t>Delysium bridges</a:t>
            </a:r>
            <a:r>
              <a:rPr lang="en-US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Decentralized Efficiency:</a:t>
            </a:r>
            <a:r>
              <a:rPr lang="en-US" dirty="0"/>
              <a:t> Balancing computational overhead and autonomy.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Self-Sovereign Al:</a:t>
            </a:r>
            <a:r>
              <a:rPr lang="en-US" dirty="0"/>
              <a:t> Accountability for untethered agents (e.g., </a:t>
            </a:r>
            <a:r>
              <a:rPr lang="en-US" b="1" dirty="0"/>
              <a:t>Proof-of-Personhood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74861" y="1071889"/>
            <a:ext cx="331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Challenges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30209" r="7061" b="10416"/>
          <a:stretch/>
        </p:blipFill>
        <p:spPr>
          <a:xfrm>
            <a:off x="6959600" y="1676400"/>
            <a:ext cx="6045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7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88B4-CA46-34E6-EA79-76DE67B0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58945-AD99-ECCC-2C7E-04DF0AF1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E7789-4072-407A-B717-8C9057FFE094}"/>
              </a:ext>
            </a:extLst>
          </p:cNvPr>
          <p:cNvSpPr txBox="1"/>
          <p:nvPr/>
        </p:nvSpPr>
        <p:spPr>
          <a:xfrm>
            <a:off x="254000" y="1599940"/>
            <a:ext cx="624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Quantum Computing:</a:t>
            </a:r>
            <a:r>
              <a:rPr lang="en-US" dirty="0"/>
              <a:t> Quantum-resistant protocols for blockchain-Al fusion.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Ethical Governance:</a:t>
            </a:r>
            <a:r>
              <a:rPr lang="en-US" dirty="0"/>
              <a:t> </a:t>
            </a:r>
            <a:r>
              <a:rPr lang="en-US" b="1" dirty="0"/>
              <a:t>ETHOS</a:t>
            </a:r>
            <a:r>
              <a:rPr lang="en-US" dirty="0"/>
              <a:t> framework for decentralized accountability.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Responsible AI: </a:t>
            </a:r>
            <a:r>
              <a:rPr lang="en-GB" dirty="0"/>
              <a:t>AI systems should promote fairness and transparency.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487A5-41C6-635A-0E71-3339A0887CDF}"/>
              </a:ext>
            </a:extLst>
          </p:cNvPr>
          <p:cNvSpPr txBox="1"/>
          <p:nvPr/>
        </p:nvSpPr>
        <p:spPr>
          <a:xfrm>
            <a:off x="118948" y="107672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Future Directions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A5C50-EB22-EDA3-6BC3-A03AFEED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44" y="1100464"/>
            <a:ext cx="6265235" cy="53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E58-EAFB-D2E7-9B78-BD9D0F8E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75D6F-A70E-A155-D339-CFFFA0D5F9B4}"/>
              </a:ext>
            </a:extLst>
          </p:cNvPr>
          <p:cNvSpPr txBox="1"/>
          <p:nvPr/>
        </p:nvSpPr>
        <p:spPr>
          <a:xfrm>
            <a:off x="330200" y="175954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Blockchain and Al agents synergize to enable secure, scalable decentralized systems.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Transformative applications in DeFi, DAOs, supply chains, and edge computing.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Critical challenges: </a:t>
            </a:r>
            <a:r>
              <a:rPr lang="en-US" dirty="0"/>
              <a:t>Privacy, interoperability, and ethical governance.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9DFFA-EDA0-A534-AF98-DF735E6B4C7A}"/>
              </a:ext>
            </a:extLst>
          </p:cNvPr>
          <p:cNvSpPr txBox="1"/>
          <p:nvPr/>
        </p:nvSpPr>
        <p:spPr>
          <a:xfrm>
            <a:off x="307975" y="4419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Foster collaboration between academia and industry to advance decentralized intelligence.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101600" y="1190780"/>
            <a:ext cx="331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Takeaways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101600" y="3835805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2523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BA0EAEB-19A0-203F-11A4-F865A77A7691}"/>
              </a:ext>
            </a:extLst>
          </p:cNvPr>
          <p:cNvSpPr txBox="1">
            <a:spLocks/>
          </p:cNvSpPr>
          <p:nvPr/>
        </p:nvSpPr>
        <p:spPr>
          <a:xfrm>
            <a:off x="4673600" y="3733800"/>
            <a:ext cx="4351879" cy="505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Any Questions ?</a:t>
            </a:r>
            <a:endParaRPr lang="LID4096" sz="4000" dirty="0">
              <a:solidFill>
                <a:srgbClr val="FF0000"/>
              </a:solidFill>
              <a:latin typeface="+mn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4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1E8D-C919-4FD5-A16B-C5214B1B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0C53-4D76-4A6C-82A1-3A106322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5" y="1362594"/>
            <a:ext cx="250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5" y="1973049"/>
            <a:ext cx="493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Motivation and Backgrounds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5" y="2583504"/>
            <a:ext cx="7051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Synergy Between AI Agents and Blockchain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5" y="3198418"/>
            <a:ext cx="654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Applications and Empirical Case Studies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4" y="4503029"/>
            <a:ext cx="367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Research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536574" y="5808609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DF558-4CBB-D460-F011-01DCA1E7ED39}"/>
              </a:ext>
            </a:extLst>
          </p:cNvPr>
          <p:cNvSpPr txBox="1"/>
          <p:nvPr/>
        </p:nvSpPr>
        <p:spPr>
          <a:xfrm>
            <a:off x="536573" y="5155819"/>
            <a:ext cx="321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Future Directions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4783B-BA1A-F5D8-4F9B-6CD0D65B0CBC}"/>
              </a:ext>
            </a:extLst>
          </p:cNvPr>
          <p:cNvSpPr txBox="1"/>
          <p:nvPr/>
        </p:nvSpPr>
        <p:spPr>
          <a:xfrm>
            <a:off x="536574" y="3862094"/>
            <a:ext cx="397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Empirical Case Studies</a:t>
            </a:r>
          </a:p>
        </p:txBody>
      </p:sp>
    </p:spTree>
    <p:extLst>
      <p:ext uri="{BB962C8B-B14F-4D97-AF65-F5344CB8AC3E}">
        <p14:creationId xmlns:p14="http://schemas.microsoft.com/office/powerpoint/2010/main" val="12885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F23-D287-2AD7-F17B-EEFEA10D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6DD4-DB71-0CFC-9EA3-5A63CA56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EC8BC-50E9-E126-918A-D0305B2747D2}"/>
              </a:ext>
            </a:extLst>
          </p:cNvPr>
          <p:cNvSpPr txBox="1"/>
          <p:nvPr/>
        </p:nvSpPr>
        <p:spPr>
          <a:xfrm>
            <a:off x="101600" y="1063803"/>
            <a:ext cx="173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DDB77-AECF-ECBF-A41B-1A46C4F665A5}"/>
              </a:ext>
            </a:extLst>
          </p:cNvPr>
          <p:cNvSpPr txBox="1"/>
          <p:nvPr/>
        </p:nvSpPr>
        <p:spPr>
          <a:xfrm>
            <a:off x="330200" y="1648936"/>
            <a:ext cx="6019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Web3 Growth:</a:t>
            </a:r>
            <a:r>
              <a:rPr lang="en-GB" sz="2000" dirty="0"/>
              <a:t> $33.53B market by 2030, driven by decentralized ecosystems.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Blockchain in Web3:</a:t>
            </a:r>
            <a:r>
              <a:rPr lang="en-GB" sz="2000" dirty="0"/>
              <a:t> Transparency, security, decentralization (e.g. DeFi, DAOs).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Al in Web3:</a:t>
            </a:r>
            <a:r>
              <a:rPr lang="en-GB" sz="2000" dirty="0"/>
              <a:t> Enhances decision-making, anomaly detection, and scalability.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B1AA3-9A6A-F155-68D1-466884B1CB74}"/>
              </a:ext>
            </a:extLst>
          </p:cNvPr>
          <p:cNvSpPr txBox="1"/>
          <p:nvPr/>
        </p:nvSpPr>
        <p:spPr>
          <a:xfrm>
            <a:off x="107950" y="398810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Expansion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EF311-205D-5A27-805A-5CC90C79E119}"/>
              </a:ext>
            </a:extLst>
          </p:cNvPr>
          <p:cNvSpPr txBox="1"/>
          <p:nvPr/>
        </p:nvSpPr>
        <p:spPr>
          <a:xfrm>
            <a:off x="336550" y="4553298"/>
            <a:ext cx="6019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Web3 Pillars:</a:t>
            </a:r>
            <a:r>
              <a:rPr lang="en-GB" sz="2000" dirty="0"/>
              <a:t> Decentralized governance, user-owned data, smart contracts.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Example:</a:t>
            </a:r>
            <a:r>
              <a:rPr lang="en-GB" sz="2000" dirty="0"/>
              <a:t> Defi’s $200B Total Value Locked (TVL) and AI-driven risk assessment.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F1073-22D9-04AF-E936-D2755D06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574237"/>
            <a:ext cx="5285848" cy="4166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DBADA-5642-53C2-B586-87A88E2B9475}"/>
              </a:ext>
            </a:extLst>
          </p:cNvPr>
          <p:cNvSpPr txBox="1"/>
          <p:nvPr/>
        </p:nvSpPr>
        <p:spPr>
          <a:xfrm>
            <a:off x="8668686" y="5867400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CAGR (2022-2030) 43.6%</a:t>
            </a:r>
          </a:p>
        </p:txBody>
      </p:sp>
    </p:spTree>
    <p:extLst>
      <p:ext uri="{BB962C8B-B14F-4D97-AF65-F5344CB8AC3E}">
        <p14:creationId xmlns:p14="http://schemas.microsoft.com/office/powerpoint/2010/main" val="26291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1E8D-C919-4FD5-A16B-C5214B1B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0"/>
            <a:ext cx="5562600" cy="914399"/>
          </a:xfrm>
        </p:spPr>
        <p:txBody>
          <a:bodyPr/>
          <a:lstStyle/>
          <a:p>
            <a:r>
              <a:rPr lang="en-US" sz="3600" b="1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0C53-4D76-4A6C-82A1-3A106322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25400" y="995374"/>
            <a:ext cx="173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90DEB-556B-6D2F-196B-DF7802CDC8A9}"/>
              </a:ext>
            </a:extLst>
          </p:cNvPr>
          <p:cNvSpPr txBox="1"/>
          <p:nvPr/>
        </p:nvSpPr>
        <p:spPr>
          <a:xfrm>
            <a:off x="193676" y="1518594"/>
            <a:ext cx="6019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sz="2000" b="1" dirty="0"/>
              <a:t>Challenges in Web3:</a:t>
            </a:r>
            <a:r>
              <a:rPr lang="en-GB" sz="2000" dirty="0"/>
              <a:t> Scalability, interoperability, energy consumption.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AI Agents:</a:t>
            </a:r>
            <a:r>
              <a:rPr lang="en-GB" sz="2000" dirty="0"/>
              <a:t> Autonomous decision-making, real-time analysis, generative capabilities.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Multi-Agent Systems (MAs):</a:t>
            </a:r>
            <a:r>
              <a:rPr lang="en-GB" sz="2000" dirty="0"/>
              <a:t> Collaborative problem-solving in decentralized environments.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25400" y="380017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Expansion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0DEB-556B-6D2F-196B-DF7802CDC8A9}"/>
              </a:ext>
            </a:extLst>
          </p:cNvPr>
          <p:cNvSpPr txBox="1"/>
          <p:nvPr/>
        </p:nvSpPr>
        <p:spPr>
          <a:xfrm>
            <a:off x="193676" y="4380834"/>
            <a:ext cx="6019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Case:</a:t>
            </a:r>
            <a:r>
              <a:rPr lang="en-GB" sz="2000" dirty="0"/>
              <a:t> Blockchain's role in DA0 governance (5,000+ DAOs managing billions).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Problem-Solving:</a:t>
            </a:r>
            <a:r>
              <a:rPr lang="en-GB" sz="2000" dirty="0"/>
              <a:t> Al agents address latency, trust gaps, and resource optimization.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251" t="29608" r="18333" b="9517"/>
          <a:stretch/>
        </p:blipFill>
        <p:spPr>
          <a:xfrm>
            <a:off x="6661149" y="1352392"/>
            <a:ext cx="5761908" cy="46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3D34-4445-21D6-07A1-E760A7C4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341D3-4274-23DF-93A3-EE1E6BBF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AF157-FEC8-9C93-D499-585EFAF6F99A}"/>
              </a:ext>
            </a:extLst>
          </p:cNvPr>
          <p:cNvSpPr txBox="1"/>
          <p:nvPr/>
        </p:nvSpPr>
        <p:spPr>
          <a:xfrm>
            <a:off x="197886" y="960061"/>
            <a:ext cx="349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Overview of AI Agents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90DEB-556B-6D2F-196B-DF7802CDC8A9}"/>
              </a:ext>
            </a:extLst>
          </p:cNvPr>
          <p:cNvSpPr txBox="1"/>
          <p:nvPr/>
        </p:nvSpPr>
        <p:spPr>
          <a:xfrm>
            <a:off x="197886" y="1538018"/>
            <a:ext cx="5618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Definition of AI Agent: </a:t>
            </a:r>
            <a:r>
              <a:rPr lang="en-GB" sz="2000" dirty="0"/>
              <a:t>An AI Agent is an intelligent entity capable of perceiving its environment.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Functionality: </a:t>
            </a:r>
            <a:r>
              <a:rPr lang="en-GB" sz="2000" dirty="0"/>
              <a:t>It can make decisions and execute 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7596D-68AE-4D75-9FC5-DB34A4E06BF6}"/>
              </a:ext>
            </a:extLst>
          </p:cNvPr>
          <p:cNvSpPr txBox="1"/>
          <p:nvPr/>
        </p:nvSpPr>
        <p:spPr>
          <a:xfrm>
            <a:off x="6502400" y="950863"/>
            <a:ext cx="318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Working of AI 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90DEB-556B-6D2F-196B-DF7802CDC8A9}"/>
              </a:ext>
            </a:extLst>
          </p:cNvPr>
          <p:cNvSpPr txBox="1"/>
          <p:nvPr/>
        </p:nvSpPr>
        <p:spPr>
          <a:xfrm>
            <a:off x="6426200" y="1410831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Perception: </a:t>
            </a:r>
            <a:r>
              <a:rPr lang="en-GB" sz="2000" dirty="0"/>
              <a:t>The AI Agent's ability to gather information from the environment and extract relevant knowledge.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Planning: </a:t>
            </a:r>
            <a:r>
              <a:rPr lang="en-GB" sz="2000" dirty="0"/>
              <a:t>The process by which an AI Agent makes decisions to achieve a specific goal.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b="1" dirty="0"/>
              <a:t>Action: </a:t>
            </a:r>
            <a:r>
              <a:rPr lang="en-GB" sz="2000" dirty="0"/>
              <a:t>Actions taken by the AI based on the environment and its planning.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4082" r="4819"/>
          <a:stretch/>
        </p:blipFill>
        <p:spPr>
          <a:xfrm>
            <a:off x="6502400" y="3733800"/>
            <a:ext cx="6009640" cy="3403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02B2F-BCF1-4909-DD70-3FA9FA423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9" y="3505200"/>
            <a:ext cx="5829897" cy="37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E58-EAFB-D2E7-9B78-BD9D0F8E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53125-9D74-8CE6-EAFD-BF9B7884B480}"/>
              </a:ext>
            </a:extLst>
          </p:cNvPr>
          <p:cNvSpPr txBox="1"/>
          <p:nvPr/>
        </p:nvSpPr>
        <p:spPr>
          <a:xfrm>
            <a:off x="167702" y="1009627"/>
            <a:ext cx="3518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Literature Search Keywords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9DFFA-EDA0-A534-AF98-DF735E6B4C7A}"/>
              </a:ext>
            </a:extLst>
          </p:cNvPr>
          <p:cNvSpPr txBox="1"/>
          <p:nvPr/>
        </p:nvSpPr>
        <p:spPr>
          <a:xfrm>
            <a:off x="462126" y="4180118"/>
            <a:ext cx="5257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Literature sourced from </a:t>
            </a:r>
            <a:r>
              <a:rPr lang="en-GB" b="1" dirty="0"/>
              <a:t>IEEE, ACM</a:t>
            </a:r>
            <a:r>
              <a:rPr lang="en-GB" dirty="0"/>
              <a:t>, </a:t>
            </a:r>
            <a:r>
              <a:rPr lang="en-GB" b="1" dirty="0"/>
              <a:t>Springer</a:t>
            </a:r>
            <a:r>
              <a:rPr lang="en-GB" dirty="0"/>
              <a:t>, </a:t>
            </a:r>
            <a:r>
              <a:rPr lang="en-GB" b="1" dirty="0"/>
              <a:t>ScienceDirect</a:t>
            </a:r>
            <a:r>
              <a:rPr lang="en-GB" dirty="0"/>
              <a:t>, and </a:t>
            </a:r>
            <a:r>
              <a:rPr lang="en-GB" b="1" dirty="0"/>
              <a:t>Web of Science</a:t>
            </a:r>
            <a:r>
              <a:rPr lang="en-GB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/>
              <a:t>Systematic search identified </a:t>
            </a:r>
            <a:r>
              <a:rPr lang="en-GB" b="1" dirty="0"/>
              <a:t>140</a:t>
            </a:r>
            <a:r>
              <a:rPr lang="en-GB" dirty="0"/>
              <a:t> articles in initial round.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Reduced to </a:t>
            </a:r>
            <a:r>
              <a:rPr lang="en-GB" b="1" dirty="0"/>
              <a:t>110</a:t>
            </a:r>
            <a:r>
              <a:rPr lang="en-GB" dirty="0"/>
              <a:t> after first screening of and further narrowed to </a:t>
            </a:r>
            <a:r>
              <a:rPr lang="en-GB" b="1" dirty="0"/>
              <a:t>80</a:t>
            </a:r>
            <a:r>
              <a:rPr lang="en-GB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3125-9D74-8CE6-EAFD-BF9B7884B480}"/>
              </a:ext>
            </a:extLst>
          </p:cNvPr>
          <p:cNvSpPr txBox="1"/>
          <p:nvPr/>
        </p:nvSpPr>
        <p:spPr>
          <a:xfrm>
            <a:off x="245784" y="3705144"/>
            <a:ext cx="4069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Database and Search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E0FA5-F9DF-D67D-8FCA-A27F2F0D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9" y="1568042"/>
            <a:ext cx="7045489" cy="161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17B6B-BC2E-D62D-6103-F3782E36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95" y="1225071"/>
            <a:ext cx="3499330" cy="34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E58-EAFB-D2E7-9B78-BD9D0F8E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 Between AI Agents and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75D6F-A70E-A155-D339-CFFFA0D5F9B4}"/>
              </a:ext>
            </a:extLst>
          </p:cNvPr>
          <p:cNvSpPr txBox="1"/>
          <p:nvPr/>
        </p:nvSpPr>
        <p:spPr>
          <a:xfrm>
            <a:off x="189845" y="1478338"/>
            <a:ext cx="62363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/>
              <a:t>Intelligent Consensus:</a:t>
            </a:r>
            <a:r>
              <a:rPr lang="en-GB" dirty="0"/>
              <a:t> Proof-of-Thought (</a:t>
            </a:r>
            <a:r>
              <a:rPr lang="en-GB" b="1" dirty="0"/>
              <a:t>PoT</a:t>
            </a:r>
            <a:r>
              <a:rPr lang="en-GB" dirty="0"/>
              <a:t>), Proof-of-Compute (</a:t>
            </a:r>
            <a:r>
              <a:rPr lang="en-GB" b="1" dirty="0"/>
              <a:t>PoC</a:t>
            </a:r>
            <a:r>
              <a:rPr lang="en-GB" dirty="0"/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b="1" dirty="0"/>
              <a:t>Zero-Shot Learning:</a:t>
            </a:r>
            <a:r>
              <a:rPr lang="en-GB" dirty="0"/>
              <a:t> Fraud detection without prior training.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b="1" dirty="0"/>
              <a:t>Vulnerability Detection:</a:t>
            </a:r>
            <a:r>
              <a:rPr lang="en-GB" dirty="0"/>
              <a:t> Ensemble LLMs for smart contract security (</a:t>
            </a:r>
            <a:r>
              <a:rPr lang="en-GB" b="1" dirty="0"/>
              <a:t>98.8% accuracy</a:t>
            </a:r>
            <a:r>
              <a:rPr lang="en-GB" dirty="0"/>
              <a:t>).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53125-9D74-8CE6-EAFD-BF9B7884B480}"/>
              </a:ext>
            </a:extLst>
          </p:cNvPr>
          <p:cNvSpPr txBox="1"/>
          <p:nvPr/>
        </p:nvSpPr>
        <p:spPr>
          <a:xfrm>
            <a:off x="12045" y="1001789"/>
            <a:ext cx="3518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AI Enhancing Blockchain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1001789"/>
            <a:ext cx="4481427" cy="60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C624-C99D-F0F9-4398-885CD36B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93D99-693A-36D1-3AF0-B82616F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0"/>
            <a:ext cx="11216640" cy="914399"/>
          </a:xfrm>
        </p:spPr>
        <p:txBody>
          <a:bodyPr/>
          <a:lstStyle/>
          <a:p>
            <a:r>
              <a:rPr lang="en-US" dirty="0"/>
              <a:t>Synergy Between AI Agents and Blockchain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F81F7-0D0B-B15E-0254-D8A47138D33F}"/>
              </a:ext>
            </a:extLst>
          </p:cNvPr>
          <p:cNvSpPr txBox="1"/>
          <p:nvPr/>
        </p:nvSpPr>
        <p:spPr>
          <a:xfrm>
            <a:off x="361323" y="1534797"/>
            <a:ext cx="560767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Secure Infrastructure:</a:t>
            </a:r>
            <a:r>
              <a:rPr lang="en-US" dirty="0"/>
              <a:t> Ethereum Al Agent Coordinate Or (EAAC), IPFS integration.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Governance:</a:t>
            </a:r>
            <a:r>
              <a:rPr lang="en-US" dirty="0"/>
              <a:t> Decentralized voting for multi-agent collaboration (mABC framework).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Dynamic Environments: </a:t>
            </a:r>
            <a:r>
              <a:rPr lang="en-US" dirty="0"/>
              <a:t>Blockchain’s on-Chain and off-chain data integration develops adaptive agents.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A5D70-F9CD-9FCB-86A6-9D414C26ACD7}"/>
              </a:ext>
            </a:extLst>
          </p:cNvPr>
          <p:cNvSpPr txBox="1"/>
          <p:nvPr/>
        </p:nvSpPr>
        <p:spPr>
          <a:xfrm>
            <a:off x="142875" y="1103910"/>
            <a:ext cx="4780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Blockchain Empowering AI Agents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FB84E-9234-D2C1-53DC-80E15BD81D95}"/>
              </a:ext>
            </a:extLst>
          </p:cNvPr>
          <p:cNvSpPr txBox="1"/>
          <p:nvPr/>
        </p:nvSpPr>
        <p:spPr>
          <a:xfrm>
            <a:off x="361323" y="397734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99"/>
                </a:solidFill>
              </a:rPr>
              <a:t>Example: BlockAgents framework for Byzantine fault tolerance</a:t>
            </a:r>
            <a:endParaRPr lang="en-US" b="1" dirty="0">
              <a:solidFill>
                <a:srgbClr val="3333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AD8FC0-9145-67BB-E647-4D0021455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54" y="1103910"/>
            <a:ext cx="6851029" cy="37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E58-EAFB-D2E7-9B78-BD9D0F8E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0441D-0CA7-7364-138D-F8BA348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75D6F-A70E-A155-D339-CFFFA0D5F9B4}"/>
              </a:ext>
            </a:extLst>
          </p:cNvPr>
          <p:cNvSpPr txBox="1"/>
          <p:nvPr/>
        </p:nvSpPr>
        <p:spPr>
          <a:xfrm>
            <a:off x="224174" y="1113827"/>
            <a:ext cx="60198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Asset Management:</a:t>
            </a:r>
            <a:r>
              <a:rPr lang="en-US" dirty="0"/>
              <a:t> Tamper-proof ownership tracking via smart contracts.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DeFi:</a:t>
            </a:r>
            <a:r>
              <a:rPr lang="en-US" dirty="0"/>
              <a:t> AI-driven trading strategies (e.g., </a:t>
            </a:r>
            <a:r>
              <a:rPr lang="en-US" b="1" dirty="0"/>
              <a:t>CryptoTrade</a:t>
            </a:r>
            <a:r>
              <a:rPr lang="en-US" dirty="0"/>
              <a:t> agent with 24% throughput increase).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DAOs:</a:t>
            </a:r>
            <a:r>
              <a:rPr lang="en-US" dirty="0"/>
              <a:t> LLM-powered governance (e.g., Luna influencer with 45% user retention).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b="1" dirty="0"/>
              <a:t>Supply Chain:</a:t>
            </a:r>
            <a:r>
              <a:rPr lang="en-GB" dirty="0"/>
              <a:t> Dynamic collaboration across stakeholders.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b="1" dirty="0"/>
              <a:t>Edge computing:</a:t>
            </a:r>
            <a:r>
              <a:rPr lang="en-GB" dirty="0"/>
              <a:t> Resource allocation in loT networks.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EE00-412F-B8D5-6BFE-2D2FA910D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144307"/>
            <a:ext cx="5508969" cy="37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7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M3OTA1MWNiZGQ0ZDYyNWViNzI1ZmNkY2UyZDU2YzcifQ=="/>
  <p:tag name="KSO_WPP_MARK_KEY" val="99613e40-5a48-4af6-ae16-30f2c8c0573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Palatino Linotype"/>
        <a:ea typeface="KaiTi"/>
        <a:cs typeface=""/>
      </a:majorFont>
      <a:minorFont>
        <a:latin typeface="Palatino Linotype"/>
        <a:ea typeface="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29608</TotalTime>
  <Words>700</Words>
  <Application>Microsoft Office PowerPoint</Application>
  <PresentationFormat>Custom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Palatino Linotype</vt:lpstr>
      <vt:lpstr>Calibri</vt:lpstr>
      <vt:lpstr>Wingdings</vt:lpstr>
      <vt:lpstr>Times New Roman</vt:lpstr>
      <vt:lpstr>Courier New</vt:lpstr>
      <vt:lpstr>Segoe UI Black</vt:lpstr>
      <vt:lpstr>Office Theme</vt:lpstr>
      <vt:lpstr>Custom Design</vt:lpstr>
      <vt:lpstr>PowerPoint Presentation</vt:lpstr>
      <vt:lpstr>Agenda</vt:lpstr>
      <vt:lpstr>Introduction</vt:lpstr>
      <vt:lpstr>Motivation</vt:lpstr>
      <vt:lpstr>Background</vt:lpstr>
      <vt:lpstr>Research Method</vt:lpstr>
      <vt:lpstr>Synergy Between AI Agents and Blockchain</vt:lpstr>
      <vt:lpstr>Synergy Between AI Agents and Blockchain</vt:lpstr>
      <vt:lpstr>Applications</vt:lpstr>
      <vt:lpstr>Empirical Case Studies</vt:lpstr>
      <vt:lpstr>Research Challenges</vt:lpstr>
      <vt:lpstr>Future Directions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Web3_AI_A New Frontiers in the Decentralized Ecosystem</dc:title>
  <dc:creator>user</dc:creator>
  <cp:lastModifiedBy>Md Monjurul Karim</cp:lastModifiedBy>
  <cp:revision>1024</cp:revision>
  <dcterms:created xsi:type="dcterms:W3CDTF">2006-08-16T00:00:00Z</dcterms:created>
  <dcterms:modified xsi:type="dcterms:W3CDTF">2025-02-28T17:51:53Z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AEB6BCEFEFB345FC9268DD163A69A249_13</vt:lpwstr>
  </property>
  <property fmtid="{D5CDD505-2E9C-101B-9397-08002B2CF9AE}" pid="3" name="KSOProductBuildVer">
    <vt:lpwstr>2052-12.1.0.15990</vt:lpwstr>
  </property>
</Properties>
</file>