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28"/>
  </p:notesMasterIdLst>
  <p:sldIdLst>
    <p:sldId id="256" r:id="rId2"/>
    <p:sldId id="257" r:id="rId3"/>
    <p:sldId id="265" r:id="rId4"/>
    <p:sldId id="259" r:id="rId5"/>
    <p:sldId id="327" r:id="rId6"/>
    <p:sldId id="264" r:id="rId7"/>
    <p:sldId id="266" r:id="rId8"/>
    <p:sldId id="267" r:id="rId9"/>
    <p:sldId id="317" r:id="rId10"/>
    <p:sldId id="318" r:id="rId11"/>
    <p:sldId id="271" r:id="rId12"/>
    <p:sldId id="319" r:id="rId13"/>
    <p:sldId id="320" r:id="rId14"/>
    <p:sldId id="301" r:id="rId15"/>
    <p:sldId id="302" r:id="rId16"/>
    <p:sldId id="323" r:id="rId17"/>
    <p:sldId id="324" r:id="rId18"/>
    <p:sldId id="325" r:id="rId19"/>
    <p:sldId id="305" r:id="rId20"/>
    <p:sldId id="306" r:id="rId21"/>
    <p:sldId id="307" r:id="rId22"/>
    <p:sldId id="326" r:id="rId23"/>
    <p:sldId id="316" r:id="rId24"/>
    <p:sldId id="309" r:id="rId25"/>
    <p:sldId id="310" r:id="rId26"/>
    <p:sldId id="31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B2A4084-3CDF-46EF-A2A3-49B3CD503635}">
          <p14:sldIdLst>
            <p14:sldId id="256"/>
            <p14:sldId id="257"/>
            <p14:sldId id="265"/>
            <p14:sldId id="259"/>
            <p14:sldId id="327"/>
            <p14:sldId id="264"/>
            <p14:sldId id="266"/>
            <p14:sldId id="267"/>
            <p14:sldId id="317"/>
            <p14:sldId id="318"/>
            <p14:sldId id="271"/>
            <p14:sldId id="319"/>
            <p14:sldId id="320"/>
            <p14:sldId id="301"/>
            <p14:sldId id="302"/>
          </p14:sldIdLst>
        </p14:section>
        <p14:section name="Untitled Section" id="{029CD6AA-161E-417E-A0D8-0E66F2308826}">
          <p14:sldIdLst>
            <p14:sldId id="323"/>
            <p14:sldId id="324"/>
            <p14:sldId id="325"/>
            <p14:sldId id="305"/>
            <p14:sldId id="306"/>
            <p14:sldId id="307"/>
            <p14:sldId id="326"/>
            <p14:sldId id="316"/>
            <p14:sldId id="309"/>
            <p14:sldId id="310"/>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397" autoAdjust="0"/>
    <p:restoredTop sz="94384" autoAdjust="0"/>
  </p:normalViewPr>
  <p:slideViewPr>
    <p:cSldViewPr snapToGrid="0">
      <p:cViewPr>
        <p:scale>
          <a:sx n="60" d="100"/>
          <a:sy n="60" d="100"/>
        </p:scale>
        <p:origin x="78" y="624"/>
      </p:cViewPr>
      <p:guideLst/>
    </p:cSldViewPr>
  </p:slideViewPr>
  <p:notesTextViewPr>
    <p:cViewPr>
      <p:scale>
        <a:sx n="1" d="1"/>
        <a:sy n="1" d="1"/>
      </p:scale>
      <p:origin x="0" y="0"/>
    </p:cViewPr>
  </p:notesTextViewPr>
  <p:sorterViewPr>
    <p:cViewPr>
      <p:scale>
        <a:sx n="190" d="100"/>
        <a:sy n="190" d="100"/>
      </p:scale>
      <p:origin x="0" y="-165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F92AAA-5FF0-45FB-8D7A-99D920F6E9FE}" type="datetimeFigureOut">
              <a:rPr lang="en-US" smtClean="0"/>
              <a:t>17-Dec-18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43919F-D3AF-4BC2-B6D4-054052892F1E}" type="slidenum">
              <a:rPr lang="en-US" smtClean="0"/>
              <a:t>‹#›</a:t>
            </a:fld>
            <a:endParaRPr lang="en-US" dirty="0"/>
          </a:p>
        </p:txBody>
      </p:sp>
    </p:spTree>
    <p:extLst>
      <p:ext uri="{BB962C8B-B14F-4D97-AF65-F5344CB8AC3E}">
        <p14:creationId xmlns:p14="http://schemas.microsoft.com/office/powerpoint/2010/main" val="2815194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43919F-D3AF-4BC2-B6D4-054052892F1E}" type="slidenum">
              <a:rPr lang="en-US" smtClean="0"/>
              <a:t>3</a:t>
            </a:fld>
            <a:endParaRPr lang="en-US" dirty="0"/>
          </a:p>
        </p:txBody>
      </p:sp>
    </p:spTree>
    <p:extLst>
      <p:ext uri="{BB962C8B-B14F-4D97-AF65-F5344CB8AC3E}">
        <p14:creationId xmlns:p14="http://schemas.microsoft.com/office/powerpoint/2010/main" val="2679940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Green- The maximum spectrogram magnitude values of happy and angry are higher than either the sad or neutral states. The emotional states such as anger or happiness have a higher arousal level with higher energy components.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Blue- The angry state has shown a higher maximum spectrogram magnitude followed by the happy state as earlier.</a:t>
            </a:r>
            <a:endParaRPr lang="en-US" dirty="0"/>
          </a:p>
        </p:txBody>
      </p:sp>
      <p:sp>
        <p:nvSpPr>
          <p:cNvPr id="4" name="Slide Number Placeholder 3"/>
          <p:cNvSpPr>
            <a:spLocks noGrp="1"/>
          </p:cNvSpPr>
          <p:nvPr>
            <p:ph type="sldNum" sz="quarter" idx="10"/>
          </p:nvPr>
        </p:nvSpPr>
        <p:spPr/>
        <p:txBody>
          <a:bodyPr/>
          <a:lstStyle/>
          <a:p>
            <a:fld id="{C643919F-D3AF-4BC2-B6D4-054052892F1E}" type="slidenum">
              <a:rPr lang="en-US" smtClean="0"/>
              <a:t>16</a:t>
            </a:fld>
            <a:endParaRPr lang="en-US" dirty="0"/>
          </a:p>
        </p:txBody>
      </p:sp>
    </p:spTree>
    <p:extLst>
      <p:ext uri="{BB962C8B-B14F-4D97-AF65-F5344CB8AC3E}">
        <p14:creationId xmlns:p14="http://schemas.microsoft.com/office/powerpoint/2010/main" val="1318601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LP VQC (Linear prediction vector quantizer coefficients) </a:t>
            </a:r>
          </a:p>
          <a:p>
            <a:r>
              <a:rPr lang="en-US" dirty="0">
                <a:effectLst/>
              </a:rPr>
              <a:t>pH VQC (Hurst parameter vector quantizer coefficients)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Radial Basis Function Neural Network (RBFNN)</a:t>
            </a:r>
          </a:p>
          <a:p>
            <a:endParaRPr lang="en-US" dirty="0"/>
          </a:p>
        </p:txBody>
      </p:sp>
      <p:sp>
        <p:nvSpPr>
          <p:cNvPr id="4" name="Slide Number Placeholder 3"/>
          <p:cNvSpPr>
            <a:spLocks noGrp="1"/>
          </p:cNvSpPr>
          <p:nvPr>
            <p:ph type="sldNum" sz="quarter" idx="10"/>
          </p:nvPr>
        </p:nvSpPr>
        <p:spPr/>
        <p:txBody>
          <a:bodyPr/>
          <a:lstStyle/>
          <a:p>
            <a:fld id="{C643919F-D3AF-4BC2-B6D4-054052892F1E}" type="slidenum">
              <a:rPr lang="en-US" smtClean="0"/>
              <a:t>26</a:t>
            </a:fld>
            <a:endParaRPr lang="en-US"/>
          </a:p>
        </p:txBody>
      </p:sp>
    </p:spTree>
    <p:extLst>
      <p:ext uri="{BB962C8B-B14F-4D97-AF65-F5344CB8AC3E}">
        <p14:creationId xmlns:p14="http://schemas.microsoft.com/office/powerpoint/2010/main" val="2798337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LP VQC (Linear prediction vector quantizer coefficients) </a:t>
            </a:r>
          </a:p>
          <a:p>
            <a:r>
              <a:rPr lang="en-US" dirty="0">
                <a:effectLst/>
              </a:rPr>
              <a:t>pH VQC (Hurst parameter vector quantizer coefficients)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Radial Basis Function Neural Network (RBFNN)</a:t>
            </a:r>
          </a:p>
          <a:p>
            <a:endParaRPr lang="en-US" dirty="0"/>
          </a:p>
        </p:txBody>
      </p:sp>
      <p:sp>
        <p:nvSpPr>
          <p:cNvPr id="4" name="Slide Number Placeholder 3"/>
          <p:cNvSpPr>
            <a:spLocks noGrp="1"/>
          </p:cNvSpPr>
          <p:nvPr>
            <p:ph type="sldNum" sz="quarter" idx="10"/>
          </p:nvPr>
        </p:nvSpPr>
        <p:spPr/>
        <p:txBody>
          <a:bodyPr/>
          <a:lstStyle/>
          <a:p>
            <a:fld id="{C643919F-D3AF-4BC2-B6D4-054052892F1E}" type="slidenum">
              <a:rPr lang="en-US" smtClean="0"/>
              <a:t>6</a:t>
            </a:fld>
            <a:endParaRPr lang="en-US"/>
          </a:p>
        </p:txBody>
      </p:sp>
    </p:spTree>
    <p:extLst>
      <p:ext uri="{BB962C8B-B14F-4D97-AF65-F5344CB8AC3E}">
        <p14:creationId xmlns:p14="http://schemas.microsoft.com/office/powerpoint/2010/main" val="434849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LP VQC (Linear prediction vector quantizer coefficients) </a:t>
            </a:r>
          </a:p>
          <a:p>
            <a:r>
              <a:rPr lang="en-US" dirty="0">
                <a:effectLst/>
              </a:rPr>
              <a:t>pH VQC (Hurst parameter vector quantizer coefficients)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Radial Basis Function Neural Network (RBFNN)</a:t>
            </a:r>
          </a:p>
          <a:p>
            <a:endParaRPr lang="en-US" dirty="0"/>
          </a:p>
        </p:txBody>
      </p:sp>
      <p:sp>
        <p:nvSpPr>
          <p:cNvPr id="4" name="Slide Number Placeholder 3"/>
          <p:cNvSpPr>
            <a:spLocks noGrp="1"/>
          </p:cNvSpPr>
          <p:nvPr>
            <p:ph type="sldNum" sz="quarter" idx="10"/>
          </p:nvPr>
        </p:nvSpPr>
        <p:spPr/>
        <p:txBody>
          <a:bodyPr/>
          <a:lstStyle/>
          <a:p>
            <a:fld id="{C643919F-D3AF-4BC2-B6D4-054052892F1E}" type="slidenum">
              <a:rPr lang="en-US" smtClean="0"/>
              <a:t>7</a:t>
            </a:fld>
            <a:endParaRPr lang="en-US"/>
          </a:p>
        </p:txBody>
      </p:sp>
    </p:spTree>
    <p:extLst>
      <p:ext uri="{BB962C8B-B14F-4D97-AF65-F5344CB8AC3E}">
        <p14:creationId xmlns:p14="http://schemas.microsoft.com/office/powerpoint/2010/main" val="470856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LP VQC (Linear prediction vector quantizer coefficients) </a:t>
            </a:r>
          </a:p>
          <a:p>
            <a:r>
              <a:rPr lang="en-US" dirty="0">
                <a:effectLst/>
              </a:rPr>
              <a:t>pH VQC (Hurst parameter vector quantizer coefficients)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Radial Basis Function Neural Network (RBFNN)</a:t>
            </a:r>
          </a:p>
          <a:p>
            <a:endParaRPr lang="en-US" dirty="0"/>
          </a:p>
        </p:txBody>
      </p:sp>
      <p:sp>
        <p:nvSpPr>
          <p:cNvPr id="4" name="Slide Number Placeholder 3"/>
          <p:cNvSpPr>
            <a:spLocks noGrp="1"/>
          </p:cNvSpPr>
          <p:nvPr>
            <p:ph type="sldNum" sz="quarter" idx="10"/>
          </p:nvPr>
        </p:nvSpPr>
        <p:spPr/>
        <p:txBody>
          <a:bodyPr/>
          <a:lstStyle/>
          <a:p>
            <a:fld id="{C643919F-D3AF-4BC2-B6D4-054052892F1E}" type="slidenum">
              <a:rPr lang="en-US" smtClean="0"/>
              <a:t>8</a:t>
            </a:fld>
            <a:endParaRPr lang="en-US"/>
          </a:p>
        </p:txBody>
      </p:sp>
    </p:spTree>
    <p:extLst>
      <p:ext uri="{BB962C8B-B14F-4D97-AF65-F5344CB8AC3E}">
        <p14:creationId xmlns:p14="http://schemas.microsoft.com/office/powerpoint/2010/main" val="2293363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amplitude of the frequency components at a particular time is indicated by the intensity or color of that point in the graph. Low amplitudes are represented by dark blue colors and stronger (or louder) amplitudes are represented by brighter colors up through red.</a:t>
            </a:r>
          </a:p>
        </p:txBody>
      </p:sp>
      <p:sp>
        <p:nvSpPr>
          <p:cNvPr id="4" name="Slide Number Placeholder 3"/>
          <p:cNvSpPr>
            <a:spLocks noGrp="1"/>
          </p:cNvSpPr>
          <p:nvPr>
            <p:ph type="sldNum" sz="quarter" idx="10"/>
          </p:nvPr>
        </p:nvSpPr>
        <p:spPr/>
        <p:txBody>
          <a:bodyPr/>
          <a:lstStyle/>
          <a:p>
            <a:fld id="{C643919F-D3AF-4BC2-B6D4-054052892F1E}" type="slidenum">
              <a:rPr lang="en-US" smtClean="0"/>
              <a:t>9</a:t>
            </a:fld>
            <a:endParaRPr lang="en-US"/>
          </a:p>
        </p:txBody>
      </p:sp>
    </p:spTree>
    <p:extLst>
      <p:ext uri="{BB962C8B-B14F-4D97-AF65-F5344CB8AC3E}">
        <p14:creationId xmlns:p14="http://schemas.microsoft.com/office/powerpoint/2010/main" val="3868149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LP VQC (Linear prediction vector quantizer coefficients) </a:t>
            </a:r>
          </a:p>
          <a:p>
            <a:r>
              <a:rPr lang="en-US" dirty="0">
                <a:effectLst/>
              </a:rPr>
              <a:t>pH VQC (Hurst parameter vector quantizer coefficients)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Radial Basis Function Neural Network (RBFNN)</a:t>
            </a:r>
          </a:p>
          <a:p>
            <a:endParaRPr lang="en-US" dirty="0"/>
          </a:p>
        </p:txBody>
      </p:sp>
      <p:sp>
        <p:nvSpPr>
          <p:cNvPr id="4" name="Slide Number Placeholder 3"/>
          <p:cNvSpPr>
            <a:spLocks noGrp="1"/>
          </p:cNvSpPr>
          <p:nvPr>
            <p:ph type="sldNum" sz="quarter" idx="10"/>
          </p:nvPr>
        </p:nvSpPr>
        <p:spPr/>
        <p:txBody>
          <a:bodyPr/>
          <a:lstStyle/>
          <a:p>
            <a:fld id="{C643919F-D3AF-4BC2-B6D4-054052892F1E}" type="slidenum">
              <a:rPr lang="en-US" smtClean="0"/>
              <a:t>10</a:t>
            </a:fld>
            <a:endParaRPr lang="en-US"/>
          </a:p>
        </p:txBody>
      </p:sp>
    </p:spTree>
    <p:extLst>
      <p:ext uri="{BB962C8B-B14F-4D97-AF65-F5344CB8AC3E}">
        <p14:creationId xmlns:p14="http://schemas.microsoft.com/office/powerpoint/2010/main" val="1435222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LP VQC (Linear prediction vector quantizer coefficients) </a:t>
            </a:r>
          </a:p>
          <a:p>
            <a:r>
              <a:rPr lang="en-US" dirty="0">
                <a:effectLst/>
              </a:rPr>
              <a:t>pH VQC (Hurst parameter vector quantizer coefficients)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Radial Basis Function Neural Network (RBFNN)</a:t>
            </a:r>
          </a:p>
          <a:p>
            <a:endParaRPr lang="en-US" dirty="0"/>
          </a:p>
        </p:txBody>
      </p:sp>
      <p:sp>
        <p:nvSpPr>
          <p:cNvPr id="4" name="Slide Number Placeholder 3"/>
          <p:cNvSpPr>
            <a:spLocks noGrp="1"/>
          </p:cNvSpPr>
          <p:nvPr>
            <p:ph type="sldNum" sz="quarter" idx="10"/>
          </p:nvPr>
        </p:nvSpPr>
        <p:spPr/>
        <p:txBody>
          <a:bodyPr/>
          <a:lstStyle/>
          <a:p>
            <a:fld id="{C643919F-D3AF-4BC2-B6D4-054052892F1E}" type="slidenum">
              <a:rPr lang="en-US" smtClean="0"/>
              <a:t>11</a:t>
            </a:fld>
            <a:endParaRPr lang="en-US" dirty="0"/>
          </a:p>
        </p:txBody>
      </p:sp>
    </p:spTree>
    <p:extLst>
      <p:ext uri="{BB962C8B-B14F-4D97-AF65-F5344CB8AC3E}">
        <p14:creationId xmlns:p14="http://schemas.microsoft.com/office/powerpoint/2010/main" val="3867664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LP VQC (Linear prediction vector quantizer coefficients) </a:t>
            </a:r>
          </a:p>
          <a:p>
            <a:r>
              <a:rPr lang="en-US" dirty="0">
                <a:effectLst/>
              </a:rPr>
              <a:t>pH VQC (Hurst parameter vector quantizer coefficients)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Radial Basis Function Neural Network (RBFNN)</a:t>
            </a:r>
          </a:p>
          <a:p>
            <a:endParaRPr lang="en-US" dirty="0"/>
          </a:p>
        </p:txBody>
      </p:sp>
      <p:sp>
        <p:nvSpPr>
          <p:cNvPr id="4" name="Slide Number Placeholder 3"/>
          <p:cNvSpPr>
            <a:spLocks noGrp="1"/>
          </p:cNvSpPr>
          <p:nvPr>
            <p:ph type="sldNum" sz="quarter" idx="10"/>
          </p:nvPr>
        </p:nvSpPr>
        <p:spPr/>
        <p:txBody>
          <a:bodyPr/>
          <a:lstStyle/>
          <a:p>
            <a:fld id="{C643919F-D3AF-4BC2-B6D4-054052892F1E}" type="slidenum">
              <a:rPr lang="en-US" smtClean="0"/>
              <a:t>12</a:t>
            </a:fld>
            <a:endParaRPr lang="en-US" dirty="0"/>
          </a:p>
        </p:txBody>
      </p:sp>
    </p:spTree>
    <p:extLst>
      <p:ext uri="{BB962C8B-B14F-4D97-AF65-F5344CB8AC3E}">
        <p14:creationId xmlns:p14="http://schemas.microsoft.com/office/powerpoint/2010/main" val="4085448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LP VQC (Linear prediction vector quantizer coefficients) </a:t>
            </a:r>
          </a:p>
          <a:p>
            <a:r>
              <a:rPr lang="en-US" dirty="0">
                <a:effectLst/>
              </a:rPr>
              <a:t>pH VQC (Hurst parameter vector quantizer coefficients)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Radial Basis Function Neural Network (RBFNN)</a:t>
            </a:r>
          </a:p>
          <a:p>
            <a:endParaRPr lang="en-US" dirty="0"/>
          </a:p>
        </p:txBody>
      </p:sp>
      <p:sp>
        <p:nvSpPr>
          <p:cNvPr id="4" name="Slide Number Placeholder 3"/>
          <p:cNvSpPr>
            <a:spLocks noGrp="1"/>
          </p:cNvSpPr>
          <p:nvPr>
            <p:ph type="sldNum" sz="quarter" idx="10"/>
          </p:nvPr>
        </p:nvSpPr>
        <p:spPr/>
        <p:txBody>
          <a:bodyPr/>
          <a:lstStyle/>
          <a:p>
            <a:fld id="{C643919F-D3AF-4BC2-B6D4-054052892F1E}" type="slidenum">
              <a:rPr lang="en-US" smtClean="0"/>
              <a:t>13</a:t>
            </a:fld>
            <a:endParaRPr lang="en-US" dirty="0"/>
          </a:p>
        </p:txBody>
      </p:sp>
    </p:spTree>
    <p:extLst>
      <p:ext uri="{BB962C8B-B14F-4D97-AF65-F5344CB8AC3E}">
        <p14:creationId xmlns:p14="http://schemas.microsoft.com/office/powerpoint/2010/main" val="2721605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62F017-20CD-485B-8460-F5F3346553A6}" type="datetimeFigureOut">
              <a:rPr lang="en-US" smtClean="0"/>
              <a:t>17-Dec-18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523008-D997-46F2-B16C-D9520A24C019}" type="slidenum">
              <a:rPr lang="en-US" smtClean="0"/>
              <a:t>‹#›</a:t>
            </a:fld>
            <a:endParaRPr lang="en-US" dirty="0"/>
          </a:p>
        </p:txBody>
      </p:sp>
    </p:spTree>
    <p:extLst>
      <p:ext uri="{BB962C8B-B14F-4D97-AF65-F5344CB8AC3E}">
        <p14:creationId xmlns:p14="http://schemas.microsoft.com/office/powerpoint/2010/main" val="3959549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62F017-20CD-485B-8460-F5F3346553A6}" type="datetimeFigureOut">
              <a:rPr lang="en-US" smtClean="0"/>
              <a:t>17-Dec-18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523008-D997-46F2-B16C-D9520A24C019}" type="slidenum">
              <a:rPr lang="en-US" smtClean="0"/>
              <a:t>‹#›</a:t>
            </a:fld>
            <a:endParaRPr lang="en-US" dirty="0"/>
          </a:p>
        </p:txBody>
      </p:sp>
    </p:spTree>
    <p:extLst>
      <p:ext uri="{BB962C8B-B14F-4D97-AF65-F5344CB8AC3E}">
        <p14:creationId xmlns:p14="http://schemas.microsoft.com/office/powerpoint/2010/main" val="2930543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62F017-20CD-485B-8460-F5F3346553A6}" type="datetimeFigureOut">
              <a:rPr lang="en-US" smtClean="0"/>
              <a:t>17-Dec-18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523008-D997-46F2-B16C-D9520A24C019}" type="slidenum">
              <a:rPr lang="en-US" smtClean="0"/>
              <a:t>‹#›</a:t>
            </a:fld>
            <a:endParaRPr lang="en-US" dirty="0"/>
          </a:p>
        </p:txBody>
      </p:sp>
    </p:spTree>
    <p:extLst>
      <p:ext uri="{BB962C8B-B14F-4D97-AF65-F5344CB8AC3E}">
        <p14:creationId xmlns:p14="http://schemas.microsoft.com/office/powerpoint/2010/main" val="3461623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62F017-20CD-485B-8460-F5F3346553A6}" type="datetimeFigureOut">
              <a:rPr lang="en-US" smtClean="0"/>
              <a:t>17-Dec-18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523008-D997-46F2-B16C-D9520A24C019}"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26355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62F017-20CD-485B-8460-F5F3346553A6}" type="datetimeFigureOut">
              <a:rPr lang="en-US" smtClean="0"/>
              <a:t>17-Dec-18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523008-D997-46F2-B16C-D9520A24C019}" type="slidenum">
              <a:rPr lang="en-US" smtClean="0"/>
              <a:t>‹#›</a:t>
            </a:fld>
            <a:endParaRPr lang="en-US" dirty="0"/>
          </a:p>
        </p:txBody>
      </p:sp>
    </p:spTree>
    <p:extLst>
      <p:ext uri="{BB962C8B-B14F-4D97-AF65-F5344CB8AC3E}">
        <p14:creationId xmlns:p14="http://schemas.microsoft.com/office/powerpoint/2010/main" val="2646737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062F017-20CD-485B-8460-F5F3346553A6}" type="datetimeFigureOut">
              <a:rPr lang="en-US" smtClean="0"/>
              <a:t>17-Dec-18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523008-D997-46F2-B16C-D9520A24C019}" type="slidenum">
              <a:rPr lang="en-US" smtClean="0"/>
              <a:t>‹#›</a:t>
            </a:fld>
            <a:endParaRPr lang="en-US" dirty="0"/>
          </a:p>
        </p:txBody>
      </p:sp>
    </p:spTree>
    <p:extLst>
      <p:ext uri="{BB962C8B-B14F-4D97-AF65-F5344CB8AC3E}">
        <p14:creationId xmlns:p14="http://schemas.microsoft.com/office/powerpoint/2010/main" val="34001129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062F017-20CD-485B-8460-F5F3346553A6}" type="datetimeFigureOut">
              <a:rPr lang="en-US" smtClean="0"/>
              <a:t>17-Dec-18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523008-D997-46F2-B16C-D9520A24C019}" type="slidenum">
              <a:rPr lang="en-US" smtClean="0"/>
              <a:t>‹#›</a:t>
            </a:fld>
            <a:endParaRPr lang="en-US" dirty="0"/>
          </a:p>
        </p:txBody>
      </p:sp>
    </p:spTree>
    <p:extLst>
      <p:ext uri="{BB962C8B-B14F-4D97-AF65-F5344CB8AC3E}">
        <p14:creationId xmlns:p14="http://schemas.microsoft.com/office/powerpoint/2010/main" val="1055142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62F017-20CD-485B-8460-F5F3346553A6}" type="datetimeFigureOut">
              <a:rPr lang="en-US" smtClean="0"/>
              <a:t>17-Dec-18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523008-D997-46F2-B16C-D9520A24C019}" type="slidenum">
              <a:rPr lang="en-US" smtClean="0"/>
              <a:t>‹#›</a:t>
            </a:fld>
            <a:endParaRPr lang="en-US" dirty="0"/>
          </a:p>
        </p:txBody>
      </p:sp>
    </p:spTree>
    <p:extLst>
      <p:ext uri="{BB962C8B-B14F-4D97-AF65-F5344CB8AC3E}">
        <p14:creationId xmlns:p14="http://schemas.microsoft.com/office/powerpoint/2010/main" val="391447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62F017-20CD-485B-8460-F5F3346553A6}" type="datetimeFigureOut">
              <a:rPr lang="en-US" smtClean="0"/>
              <a:t>17-Dec-18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523008-D997-46F2-B16C-D9520A24C019}" type="slidenum">
              <a:rPr lang="en-US" smtClean="0"/>
              <a:t>‹#›</a:t>
            </a:fld>
            <a:endParaRPr lang="en-US" dirty="0"/>
          </a:p>
        </p:txBody>
      </p:sp>
    </p:spTree>
    <p:extLst>
      <p:ext uri="{BB962C8B-B14F-4D97-AF65-F5344CB8AC3E}">
        <p14:creationId xmlns:p14="http://schemas.microsoft.com/office/powerpoint/2010/main" val="146020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62F017-20CD-485B-8460-F5F3346553A6}" type="datetimeFigureOut">
              <a:rPr lang="en-US" smtClean="0"/>
              <a:t>17-Dec-18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523008-D997-46F2-B16C-D9520A24C019}" type="slidenum">
              <a:rPr lang="en-US" smtClean="0"/>
              <a:t>‹#›</a:t>
            </a:fld>
            <a:endParaRPr lang="en-US" dirty="0"/>
          </a:p>
        </p:txBody>
      </p:sp>
    </p:spTree>
    <p:extLst>
      <p:ext uri="{BB962C8B-B14F-4D97-AF65-F5344CB8AC3E}">
        <p14:creationId xmlns:p14="http://schemas.microsoft.com/office/powerpoint/2010/main" val="2181161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62F017-20CD-485B-8460-F5F3346553A6}" type="datetimeFigureOut">
              <a:rPr lang="en-US" smtClean="0"/>
              <a:t>17-Dec-18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523008-D997-46F2-B16C-D9520A24C019}" type="slidenum">
              <a:rPr lang="en-US" smtClean="0"/>
              <a:t>‹#›</a:t>
            </a:fld>
            <a:endParaRPr lang="en-US" dirty="0"/>
          </a:p>
        </p:txBody>
      </p:sp>
    </p:spTree>
    <p:extLst>
      <p:ext uri="{BB962C8B-B14F-4D97-AF65-F5344CB8AC3E}">
        <p14:creationId xmlns:p14="http://schemas.microsoft.com/office/powerpoint/2010/main" val="1163681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62F017-20CD-485B-8460-F5F3346553A6}" type="datetimeFigureOut">
              <a:rPr lang="en-US" smtClean="0"/>
              <a:t>17-Dec-18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523008-D997-46F2-B16C-D9520A24C019}" type="slidenum">
              <a:rPr lang="en-US" smtClean="0"/>
              <a:t>‹#›</a:t>
            </a:fld>
            <a:endParaRPr lang="en-US" dirty="0"/>
          </a:p>
        </p:txBody>
      </p:sp>
    </p:spTree>
    <p:extLst>
      <p:ext uri="{BB962C8B-B14F-4D97-AF65-F5344CB8AC3E}">
        <p14:creationId xmlns:p14="http://schemas.microsoft.com/office/powerpoint/2010/main" val="2654324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62F017-20CD-485B-8460-F5F3346553A6}" type="datetimeFigureOut">
              <a:rPr lang="en-US" smtClean="0"/>
              <a:t>17-Dec-18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523008-D997-46F2-B16C-D9520A24C019}" type="slidenum">
              <a:rPr lang="en-US" smtClean="0"/>
              <a:t>‹#›</a:t>
            </a:fld>
            <a:endParaRPr lang="en-US" dirty="0"/>
          </a:p>
        </p:txBody>
      </p:sp>
    </p:spTree>
    <p:extLst>
      <p:ext uri="{BB962C8B-B14F-4D97-AF65-F5344CB8AC3E}">
        <p14:creationId xmlns:p14="http://schemas.microsoft.com/office/powerpoint/2010/main" val="561669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62F017-20CD-485B-8460-F5F3346553A6}" type="datetimeFigureOut">
              <a:rPr lang="en-US" smtClean="0"/>
              <a:t>17-Dec-18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523008-D997-46F2-B16C-D9520A24C019}" type="slidenum">
              <a:rPr lang="en-US" smtClean="0"/>
              <a:t>‹#›</a:t>
            </a:fld>
            <a:endParaRPr lang="en-US" dirty="0"/>
          </a:p>
        </p:txBody>
      </p:sp>
    </p:spTree>
    <p:extLst>
      <p:ext uri="{BB962C8B-B14F-4D97-AF65-F5344CB8AC3E}">
        <p14:creationId xmlns:p14="http://schemas.microsoft.com/office/powerpoint/2010/main" val="1706515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62F017-20CD-485B-8460-F5F3346553A6}" type="datetimeFigureOut">
              <a:rPr lang="en-US" smtClean="0"/>
              <a:t>17-Dec-18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523008-D997-46F2-B16C-D9520A24C019}" type="slidenum">
              <a:rPr lang="en-US" smtClean="0"/>
              <a:t>‹#›</a:t>
            </a:fld>
            <a:endParaRPr lang="en-US" dirty="0"/>
          </a:p>
        </p:txBody>
      </p:sp>
    </p:spTree>
    <p:extLst>
      <p:ext uri="{BB962C8B-B14F-4D97-AF65-F5344CB8AC3E}">
        <p14:creationId xmlns:p14="http://schemas.microsoft.com/office/powerpoint/2010/main" val="1807828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062F017-20CD-485B-8460-F5F3346553A6}" type="datetimeFigureOut">
              <a:rPr lang="en-US" smtClean="0"/>
              <a:t>17-Dec-18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523008-D997-46F2-B16C-D9520A24C019}" type="slidenum">
              <a:rPr lang="en-US" smtClean="0"/>
              <a:t>‹#›</a:t>
            </a:fld>
            <a:endParaRPr lang="en-US" dirty="0"/>
          </a:p>
        </p:txBody>
      </p:sp>
    </p:spTree>
    <p:extLst>
      <p:ext uri="{BB962C8B-B14F-4D97-AF65-F5344CB8AC3E}">
        <p14:creationId xmlns:p14="http://schemas.microsoft.com/office/powerpoint/2010/main" val="464866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062F017-20CD-485B-8460-F5F3346553A6}" type="datetimeFigureOut">
              <a:rPr lang="en-US" smtClean="0"/>
              <a:t>17-Dec-18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523008-D997-46F2-B16C-D9520A24C019}" type="slidenum">
              <a:rPr lang="en-US" smtClean="0"/>
              <a:t>‹#›</a:t>
            </a:fld>
            <a:endParaRPr lang="en-US" dirty="0"/>
          </a:p>
        </p:txBody>
      </p:sp>
    </p:spTree>
    <p:extLst>
      <p:ext uri="{BB962C8B-B14F-4D97-AF65-F5344CB8AC3E}">
        <p14:creationId xmlns:p14="http://schemas.microsoft.com/office/powerpoint/2010/main" val="1927876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062F017-20CD-485B-8460-F5F3346553A6}" type="datetimeFigureOut">
              <a:rPr lang="en-US" smtClean="0"/>
              <a:t>17-Dec-18</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5523008-D997-46F2-B16C-D9520A24C019}" type="slidenum">
              <a:rPr lang="en-US" smtClean="0"/>
              <a:t>‹#›</a:t>
            </a:fld>
            <a:endParaRPr lang="en-US" dirty="0"/>
          </a:p>
        </p:txBody>
      </p:sp>
    </p:spTree>
    <p:extLst>
      <p:ext uri="{BB962C8B-B14F-4D97-AF65-F5344CB8AC3E}">
        <p14:creationId xmlns:p14="http://schemas.microsoft.com/office/powerpoint/2010/main" val="296262040"/>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3.JPG"/></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oi.org/10.1186/s13636-018-0133-9"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184E-039F-407C-8DFE-79F1CD347D36}"/>
              </a:ext>
            </a:extLst>
          </p:cNvPr>
          <p:cNvSpPr>
            <a:spLocks noGrp="1"/>
          </p:cNvSpPr>
          <p:nvPr>
            <p:ph type="ctrTitle"/>
          </p:nvPr>
        </p:nvSpPr>
        <p:spPr>
          <a:xfrm>
            <a:off x="1370693" y="365742"/>
            <a:ext cx="9440034" cy="1828801"/>
          </a:xfrm>
        </p:spPr>
        <p:txBody>
          <a:bodyPr>
            <a:normAutofit/>
          </a:bodyPr>
          <a:lstStyle/>
          <a:p>
            <a:r>
              <a:rPr lang="en-US" sz="4400" b="1" dirty="0">
                <a:solidFill>
                  <a:srgbClr val="FFFF00"/>
                </a:solidFill>
              </a:rPr>
              <a:t>Analysis of Emotion Recognition using Speech</a:t>
            </a:r>
          </a:p>
        </p:txBody>
      </p:sp>
      <p:sp>
        <p:nvSpPr>
          <p:cNvPr id="3" name="Subtitle 2">
            <a:extLst>
              <a:ext uri="{FF2B5EF4-FFF2-40B4-BE49-F238E27FC236}">
                <a16:creationId xmlns:a16="http://schemas.microsoft.com/office/drawing/2014/main" id="{B7DE969D-0F92-418D-A71B-1DE1675B7F63}"/>
              </a:ext>
            </a:extLst>
          </p:cNvPr>
          <p:cNvSpPr>
            <a:spLocks noGrp="1"/>
          </p:cNvSpPr>
          <p:nvPr>
            <p:ph type="subTitle" idx="1"/>
          </p:nvPr>
        </p:nvSpPr>
        <p:spPr>
          <a:xfrm>
            <a:off x="1370693" y="2521410"/>
            <a:ext cx="9440034" cy="1049867"/>
          </a:xfrm>
        </p:spPr>
        <p:txBody>
          <a:bodyPr>
            <a:normAutofit/>
          </a:bodyPr>
          <a:lstStyle/>
          <a:p>
            <a:r>
              <a:rPr lang="en-US" sz="2400" dirty="0"/>
              <a:t>Sangeet Sagar (15uec053)</a:t>
            </a:r>
          </a:p>
        </p:txBody>
      </p:sp>
      <p:sp>
        <p:nvSpPr>
          <p:cNvPr id="4" name="Subtitle 2">
            <a:extLst>
              <a:ext uri="{FF2B5EF4-FFF2-40B4-BE49-F238E27FC236}">
                <a16:creationId xmlns:a16="http://schemas.microsoft.com/office/drawing/2014/main" id="{E5553391-11FC-4C24-BBAD-001C37B38EA7}"/>
              </a:ext>
            </a:extLst>
          </p:cNvPr>
          <p:cNvSpPr txBox="1">
            <a:spLocks/>
          </p:cNvSpPr>
          <p:nvPr/>
        </p:nvSpPr>
        <p:spPr>
          <a:xfrm>
            <a:off x="1370693" y="5394942"/>
            <a:ext cx="9440034" cy="1463058"/>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r>
              <a:rPr lang="en-US" sz="1600" dirty="0"/>
              <a:t>Department of Electronics and Communication Engineering</a:t>
            </a:r>
          </a:p>
          <a:p>
            <a:r>
              <a:rPr lang="en-US" sz="1600" dirty="0"/>
              <a:t>The LNM Institute of Information Technology, Jaipur</a:t>
            </a:r>
          </a:p>
          <a:p>
            <a:r>
              <a:rPr lang="en-US" sz="1600" dirty="0"/>
              <a:t>May 2018</a:t>
            </a:r>
          </a:p>
        </p:txBody>
      </p:sp>
      <p:sp>
        <p:nvSpPr>
          <p:cNvPr id="5" name="Subtitle 2">
            <a:extLst>
              <a:ext uri="{FF2B5EF4-FFF2-40B4-BE49-F238E27FC236}">
                <a16:creationId xmlns:a16="http://schemas.microsoft.com/office/drawing/2014/main" id="{CFCDD3B1-8A6C-45EF-84D1-CA3364C4F61A}"/>
              </a:ext>
            </a:extLst>
          </p:cNvPr>
          <p:cNvSpPr txBox="1">
            <a:spLocks/>
          </p:cNvSpPr>
          <p:nvPr/>
        </p:nvSpPr>
        <p:spPr>
          <a:xfrm>
            <a:off x="1370693" y="3571277"/>
            <a:ext cx="9440034" cy="1463058"/>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r>
              <a:rPr lang="en-US" sz="1800" dirty="0"/>
              <a:t>Under Guidance of</a:t>
            </a:r>
          </a:p>
          <a:p>
            <a:r>
              <a:rPr lang="en-US" dirty="0"/>
              <a:t>Dr. Joyeeta Singha</a:t>
            </a:r>
          </a:p>
          <a:p>
            <a:r>
              <a:rPr lang="en-US" dirty="0"/>
              <a:t>Dr. Navneet Upadhyay</a:t>
            </a:r>
          </a:p>
        </p:txBody>
      </p:sp>
    </p:spTree>
    <p:extLst>
      <p:ext uri="{BB962C8B-B14F-4D97-AF65-F5344CB8AC3E}">
        <p14:creationId xmlns:p14="http://schemas.microsoft.com/office/powerpoint/2010/main" val="347441069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14B3F-082E-4F76-8C0E-3F1719929331}"/>
              </a:ext>
            </a:extLst>
          </p:cNvPr>
          <p:cNvSpPr>
            <a:spLocks noGrp="1"/>
          </p:cNvSpPr>
          <p:nvPr>
            <p:ph type="title"/>
          </p:nvPr>
        </p:nvSpPr>
        <p:spPr/>
        <p:txBody>
          <a:bodyPr>
            <a:normAutofit/>
          </a:bodyPr>
          <a:lstStyle/>
          <a:p>
            <a:r>
              <a:rPr lang="en-US" b="1" dirty="0"/>
              <a:t>Proposed Methodology</a:t>
            </a:r>
            <a:endParaRPr lang="en-US" dirty="0">
              <a:solidFill>
                <a:srgbClr val="008000"/>
              </a:solidFill>
            </a:endParaRPr>
          </a:p>
        </p:txBody>
      </p:sp>
      <p:pic>
        <p:nvPicPr>
          <p:cNvPr id="123" name="Content Placeholder 122">
            <a:extLst>
              <a:ext uri="{FF2B5EF4-FFF2-40B4-BE49-F238E27FC236}">
                <a16:creationId xmlns:a16="http://schemas.microsoft.com/office/drawing/2014/main" id="{7FF7F6DB-712F-4251-9221-14B60AC7D0C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04729" y="1580050"/>
            <a:ext cx="6771893" cy="4681716"/>
          </a:xfrm>
        </p:spPr>
      </p:pic>
    </p:spTree>
    <p:extLst>
      <p:ext uri="{BB962C8B-B14F-4D97-AF65-F5344CB8AC3E}">
        <p14:creationId xmlns:p14="http://schemas.microsoft.com/office/powerpoint/2010/main" val="2611863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14B3F-082E-4F76-8C0E-3F1719929331}"/>
              </a:ext>
            </a:extLst>
          </p:cNvPr>
          <p:cNvSpPr>
            <a:spLocks noGrp="1"/>
          </p:cNvSpPr>
          <p:nvPr>
            <p:ph type="title"/>
          </p:nvPr>
        </p:nvSpPr>
        <p:spPr>
          <a:xfrm>
            <a:off x="531657" y="2943775"/>
            <a:ext cx="4982039" cy="970450"/>
          </a:xfrm>
        </p:spPr>
        <p:txBody>
          <a:bodyPr>
            <a:normAutofit fontScale="90000"/>
          </a:bodyPr>
          <a:lstStyle/>
          <a:p>
            <a:pPr algn="l"/>
            <a:r>
              <a:rPr lang="en-US" b="1" dirty="0"/>
              <a:t>Classification: </a:t>
            </a:r>
            <a:r>
              <a:rPr lang="en-US" b="1" dirty="0">
                <a:solidFill>
                  <a:srgbClr val="008000"/>
                </a:solidFill>
              </a:rPr>
              <a:t>GMM</a:t>
            </a:r>
            <a:endParaRPr lang="en-US" dirty="0">
              <a:solidFill>
                <a:srgbClr val="008000"/>
              </a:solidFill>
            </a:endParaRPr>
          </a:p>
        </p:txBody>
      </p:sp>
      <p:pic>
        <p:nvPicPr>
          <p:cNvPr id="5" name="Content Placeholder 4" descr="C:\Users\Sangeet Sagar\AppData\Local\Microsoft\Windows\INetCache\Content.Word\4.jpg">
            <a:extLst>
              <a:ext uri="{FF2B5EF4-FFF2-40B4-BE49-F238E27FC236}">
                <a16:creationId xmlns:a16="http://schemas.microsoft.com/office/drawing/2014/main" id="{B30A32A6-C100-42AC-A4A9-FE66BCFD7F71}"/>
              </a:ext>
            </a:extLst>
          </p:cNvPr>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5950040" y="773537"/>
            <a:ext cx="5344732" cy="5310926"/>
          </a:xfrm>
          <a:prstGeom prst="rect">
            <a:avLst/>
          </a:prstGeom>
          <a:noFill/>
          <a:ln>
            <a:noFill/>
          </a:ln>
        </p:spPr>
      </p:pic>
    </p:spTree>
    <p:extLst>
      <p:ext uri="{BB962C8B-B14F-4D97-AF65-F5344CB8AC3E}">
        <p14:creationId xmlns:p14="http://schemas.microsoft.com/office/powerpoint/2010/main" val="3789943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14B3F-082E-4F76-8C0E-3F1719929331}"/>
              </a:ext>
            </a:extLst>
          </p:cNvPr>
          <p:cNvSpPr>
            <a:spLocks noGrp="1"/>
          </p:cNvSpPr>
          <p:nvPr>
            <p:ph type="title"/>
          </p:nvPr>
        </p:nvSpPr>
        <p:spPr>
          <a:xfrm>
            <a:off x="531657" y="2943775"/>
            <a:ext cx="4982039" cy="970450"/>
          </a:xfrm>
        </p:spPr>
        <p:txBody>
          <a:bodyPr>
            <a:normAutofit/>
          </a:bodyPr>
          <a:lstStyle/>
          <a:p>
            <a:pPr algn="l"/>
            <a:r>
              <a:rPr lang="en-US" b="1" dirty="0"/>
              <a:t>Classification: </a:t>
            </a:r>
            <a:r>
              <a:rPr lang="en-US" b="1" dirty="0">
                <a:solidFill>
                  <a:srgbClr val="008000"/>
                </a:solidFill>
              </a:rPr>
              <a:t>CNN</a:t>
            </a:r>
            <a:endParaRPr lang="en-US" dirty="0">
              <a:solidFill>
                <a:srgbClr val="008000"/>
              </a:solidFill>
            </a:endParaRPr>
          </a:p>
        </p:txBody>
      </p:sp>
      <p:pic>
        <p:nvPicPr>
          <p:cNvPr id="7" name="Picture 6">
            <a:extLst>
              <a:ext uri="{FF2B5EF4-FFF2-40B4-BE49-F238E27FC236}">
                <a16:creationId xmlns:a16="http://schemas.microsoft.com/office/drawing/2014/main" id="{195D85E5-96A1-435B-AC09-1EEF88109D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903" y="0"/>
            <a:ext cx="6525921" cy="6858000"/>
          </a:xfrm>
          <a:prstGeom prst="rect">
            <a:avLst/>
          </a:prstGeom>
        </p:spPr>
      </p:pic>
    </p:spTree>
    <p:extLst>
      <p:ext uri="{BB962C8B-B14F-4D97-AF65-F5344CB8AC3E}">
        <p14:creationId xmlns:p14="http://schemas.microsoft.com/office/powerpoint/2010/main" val="294192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14B3F-082E-4F76-8C0E-3F1719929331}"/>
              </a:ext>
            </a:extLst>
          </p:cNvPr>
          <p:cNvSpPr>
            <a:spLocks noGrp="1"/>
          </p:cNvSpPr>
          <p:nvPr>
            <p:ph type="title"/>
          </p:nvPr>
        </p:nvSpPr>
        <p:spPr>
          <a:xfrm>
            <a:off x="531657" y="2943775"/>
            <a:ext cx="4982039" cy="970450"/>
          </a:xfrm>
        </p:spPr>
        <p:txBody>
          <a:bodyPr>
            <a:normAutofit/>
          </a:bodyPr>
          <a:lstStyle/>
          <a:p>
            <a:pPr algn="l"/>
            <a:r>
              <a:rPr lang="en-US" b="1" dirty="0">
                <a:solidFill>
                  <a:srgbClr val="008000"/>
                </a:solidFill>
              </a:rPr>
              <a:t>CNN </a:t>
            </a:r>
            <a:r>
              <a:rPr lang="en-US" b="1" dirty="0"/>
              <a:t>Architecture</a:t>
            </a:r>
            <a:endParaRPr lang="en-US" dirty="0"/>
          </a:p>
        </p:txBody>
      </p:sp>
      <p:pic>
        <p:nvPicPr>
          <p:cNvPr id="4" name="Picture 3">
            <a:extLst>
              <a:ext uri="{FF2B5EF4-FFF2-40B4-BE49-F238E27FC236}">
                <a16:creationId xmlns:a16="http://schemas.microsoft.com/office/drawing/2014/main" id="{A7FF95FB-99F3-49D7-95C1-A20BD367526D}"/>
              </a:ext>
            </a:extLst>
          </p:cNvPr>
          <p:cNvPicPr>
            <a:picLocks noChangeAspect="1"/>
          </p:cNvPicPr>
          <p:nvPr/>
        </p:nvPicPr>
        <p:blipFill rotWithShape="1">
          <a:blip r:embed="rId3">
            <a:extLst>
              <a:ext uri="{28A0092B-C50C-407E-A947-70E740481C1C}">
                <a14:useLocalDpi xmlns:a14="http://schemas.microsoft.com/office/drawing/2010/main" val="0"/>
              </a:ext>
            </a:extLst>
          </a:blip>
          <a:srcRect l="3169" t="6576" r="62154" b="9626"/>
          <a:stretch/>
        </p:blipFill>
        <p:spPr>
          <a:xfrm>
            <a:off x="6220797" y="690869"/>
            <a:ext cx="4945186" cy="5476262"/>
          </a:xfrm>
          <a:prstGeom prst="rect">
            <a:avLst/>
          </a:prstGeom>
        </p:spPr>
      </p:pic>
      <p:sp>
        <p:nvSpPr>
          <p:cNvPr id="5" name="Title 1">
            <a:extLst>
              <a:ext uri="{FF2B5EF4-FFF2-40B4-BE49-F238E27FC236}">
                <a16:creationId xmlns:a16="http://schemas.microsoft.com/office/drawing/2014/main" id="{F15BF5BC-9053-480C-9A91-660BDF2763B9}"/>
              </a:ext>
            </a:extLst>
          </p:cNvPr>
          <p:cNvSpPr txBox="1">
            <a:spLocks/>
          </p:cNvSpPr>
          <p:nvPr/>
        </p:nvSpPr>
        <p:spPr>
          <a:xfrm>
            <a:off x="531656" y="5196680"/>
            <a:ext cx="5521414" cy="139730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US" dirty="0"/>
          </a:p>
        </p:txBody>
      </p:sp>
      <p:sp>
        <p:nvSpPr>
          <p:cNvPr id="6" name="Title 1">
            <a:extLst>
              <a:ext uri="{FF2B5EF4-FFF2-40B4-BE49-F238E27FC236}">
                <a16:creationId xmlns:a16="http://schemas.microsoft.com/office/drawing/2014/main" id="{8F810965-AFF5-46D9-8958-FF9A808A604F}"/>
              </a:ext>
            </a:extLst>
          </p:cNvPr>
          <p:cNvSpPr txBox="1">
            <a:spLocks/>
          </p:cNvSpPr>
          <p:nvPr/>
        </p:nvSpPr>
        <p:spPr>
          <a:xfrm>
            <a:off x="141669" y="5525037"/>
            <a:ext cx="5911402" cy="855519"/>
          </a:xfrm>
          <a:prstGeom prst="rect">
            <a:avLst/>
          </a:prstGeom>
          <a:effectLst>
            <a:outerShdw blurRad="25400" dir="17880000">
              <a:srgbClr val="000000">
                <a:alpha val="46000"/>
              </a:srgbClr>
            </a:outerShdw>
          </a:effectLst>
        </p:spPr>
        <p:txBody>
          <a:bodyPr vert="horz" lIns="91440" tIns="45720" rIns="91440" bIns="45720" rtlCol="0" anchor="ctr">
            <a:normAutofit fontScale="325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dirty="0" err="1"/>
              <a:t>Pavol</a:t>
            </a:r>
            <a:r>
              <a:rPr lang="en-US" dirty="0"/>
              <a:t> </a:t>
            </a:r>
            <a:r>
              <a:rPr lang="en-US" dirty="0" err="1"/>
              <a:t>Harár</a:t>
            </a:r>
            <a:r>
              <a:rPr lang="en-US" dirty="0"/>
              <a:t>, </a:t>
            </a:r>
            <a:r>
              <a:rPr lang="en-US" dirty="0" err="1"/>
              <a:t>Radim</a:t>
            </a:r>
            <a:r>
              <a:rPr lang="en-US" dirty="0"/>
              <a:t> </a:t>
            </a:r>
            <a:r>
              <a:rPr lang="en-US" dirty="0" err="1"/>
              <a:t>Burget</a:t>
            </a:r>
            <a:r>
              <a:rPr lang="en-US" dirty="0"/>
              <a:t> and Malay Kishore Dutta</a:t>
            </a:r>
            <a:r>
              <a:rPr lang="en-US" dirty="0">
                <a:effectLst/>
              </a:rPr>
              <a:t>, “</a:t>
            </a:r>
            <a:r>
              <a:rPr lang="en-US" dirty="0"/>
              <a:t>Speech Emotion Recognition with Deep Learning</a:t>
            </a:r>
            <a:r>
              <a:rPr lang="en-US" dirty="0">
                <a:effectLst/>
              </a:rPr>
              <a:t>,” Signal Processing and Integrated Networks (SPIN), 2017 4th International Conference on Signal Processing and Integrated Networks.</a:t>
            </a:r>
          </a:p>
        </p:txBody>
      </p:sp>
    </p:spTree>
    <p:extLst>
      <p:ext uri="{BB962C8B-B14F-4D97-AF65-F5344CB8AC3E}">
        <p14:creationId xmlns:p14="http://schemas.microsoft.com/office/powerpoint/2010/main" val="80716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421EB-DF1A-4DDF-B93A-74D70B87234C}"/>
              </a:ext>
            </a:extLst>
          </p:cNvPr>
          <p:cNvSpPr>
            <a:spLocks noGrp="1"/>
          </p:cNvSpPr>
          <p:nvPr>
            <p:ph type="title"/>
          </p:nvPr>
        </p:nvSpPr>
        <p:spPr/>
        <p:txBody>
          <a:bodyPr/>
          <a:lstStyle/>
          <a:p>
            <a:r>
              <a:rPr lang="en-US" b="1" dirty="0">
                <a:solidFill>
                  <a:srgbClr val="FFFF00"/>
                </a:solidFill>
              </a:rPr>
              <a:t>Results and Outcomes</a:t>
            </a:r>
          </a:p>
        </p:txBody>
      </p:sp>
      <p:graphicFrame>
        <p:nvGraphicFramePr>
          <p:cNvPr id="4" name="Content Placeholder 3">
            <a:extLst>
              <a:ext uri="{FF2B5EF4-FFF2-40B4-BE49-F238E27FC236}">
                <a16:creationId xmlns:a16="http://schemas.microsoft.com/office/drawing/2014/main" id="{14F884D7-2B5A-42BB-AD6D-4428708BE27E}"/>
              </a:ext>
            </a:extLst>
          </p:cNvPr>
          <p:cNvGraphicFramePr>
            <a:graphicFrameLocks noGrp="1"/>
          </p:cNvGraphicFramePr>
          <p:nvPr>
            <p:ph idx="1"/>
            <p:extLst>
              <p:ext uri="{D42A27DB-BD31-4B8C-83A1-F6EECF244321}">
                <p14:modId xmlns:p14="http://schemas.microsoft.com/office/powerpoint/2010/main" val="769771118"/>
              </p:ext>
            </p:extLst>
          </p:nvPr>
        </p:nvGraphicFramePr>
        <p:xfrm>
          <a:off x="1962997" y="2134242"/>
          <a:ext cx="8255358" cy="3258355"/>
        </p:xfrm>
        <a:graphic>
          <a:graphicData uri="http://schemas.openxmlformats.org/drawingml/2006/table">
            <a:tbl>
              <a:tblPr firstRow="1" firstCol="1" bandRow="1">
                <a:tableStyleId>{5C22544A-7EE6-4342-B048-85BDC9FD1C3A}</a:tableStyleId>
              </a:tblPr>
              <a:tblGrid>
                <a:gridCol w="4127679">
                  <a:extLst>
                    <a:ext uri="{9D8B030D-6E8A-4147-A177-3AD203B41FA5}">
                      <a16:colId xmlns:a16="http://schemas.microsoft.com/office/drawing/2014/main" val="1044970859"/>
                    </a:ext>
                  </a:extLst>
                </a:gridCol>
                <a:gridCol w="4127679">
                  <a:extLst>
                    <a:ext uri="{9D8B030D-6E8A-4147-A177-3AD203B41FA5}">
                      <a16:colId xmlns:a16="http://schemas.microsoft.com/office/drawing/2014/main" val="1999988636"/>
                    </a:ext>
                  </a:extLst>
                </a:gridCol>
              </a:tblGrid>
              <a:tr h="835601">
                <a:tc>
                  <a:txBody>
                    <a:bodyPr/>
                    <a:lstStyle/>
                    <a:p>
                      <a:pPr marL="0" marR="0" algn="ctr">
                        <a:lnSpc>
                          <a:spcPct val="115000"/>
                        </a:lnSpc>
                        <a:spcBef>
                          <a:spcPts val="0"/>
                        </a:spcBef>
                        <a:spcAft>
                          <a:spcPts val="1000"/>
                        </a:spcAft>
                      </a:pPr>
                      <a:r>
                        <a:rPr lang="en-US" sz="2000" b="0" dirty="0">
                          <a:effectLst/>
                        </a:rPr>
                        <a:t>Emotions Taken</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1000"/>
                        </a:spcAft>
                      </a:pPr>
                      <a:r>
                        <a:rPr lang="en-US" sz="2000" b="0" dirty="0">
                          <a:effectLst/>
                        </a:rPr>
                        <a:t>Angry, Happy, Neutral, Sad, </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33133204"/>
                  </a:ext>
                </a:extLst>
              </a:tr>
              <a:tr h="404256">
                <a:tc>
                  <a:txBody>
                    <a:bodyPr/>
                    <a:lstStyle/>
                    <a:p>
                      <a:pPr marL="0" marR="0" algn="ctr">
                        <a:lnSpc>
                          <a:spcPct val="115000"/>
                        </a:lnSpc>
                        <a:spcBef>
                          <a:spcPts val="0"/>
                        </a:spcBef>
                        <a:spcAft>
                          <a:spcPts val="1000"/>
                        </a:spcAft>
                      </a:pPr>
                      <a:r>
                        <a:rPr lang="en-US" sz="2000" b="0" dirty="0">
                          <a:effectLst/>
                        </a:rPr>
                        <a:t>Total samples in each emotion</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1000"/>
                        </a:spcAft>
                      </a:pPr>
                      <a:r>
                        <a:rPr lang="en-US" sz="2000" b="0" dirty="0">
                          <a:effectLst/>
                        </a:rPr>
                        <a:t>339 (127+71+79+62)</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44347688"/>
                  </a:ext>
                </a:extLst>
              </a:tr>
              <a:tr h="1009249">
                <a:tc>
                  <a:txBody>
                    <a:bodyPr/>
                    <a:lstStyle/>
                    <a:p>
                      <a:pPr marL="0" marR="0" algn="ctr">
                        <a:lnSpc>
                          <a:spcPct val="115000"/>
                        </a:lnSpc>
                        <a:spcBef>
                          <a:spcPts val="0"/>
                        </a:spcBef>
                        <a:spcAft>
                          <a:spcPts val="1000"/>
                        </a:spcAft>
                      </a:pPr>
                      <a:r>
                        <a:rPr lang="en-US" sz="2000" b="0" dirty="0">
                          <a:effectLst/>
                        </a:rPr>
                        <a:t>Training Data</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1000"/>
                        </a:spcAft>
                      </a:pPr>
                      <a:r>
                        <a:rPr lang="en-US" sz="2000" b="0" dirty="0">
                          <a:effectLst/>
                        </a:rPr>
                        <a:t>80% from each Emotion</a:t>
                      </a:r>
                      <a:endParaRPr lang="en-US" sz="1800" b="0" dirty="0">
                        <a:effectLst/>
                      </a:endParaRPr>
                    </a:p>
                    <a:p>
                      <a:pPr marL="0" marR="0" algn="ctr">
                        <a:lnSpc>
                          <a:spcPct val="115000"/>
                        </a:lnSpc>
                        <a:spcBef>
                          <a:spcPts val="0"/>
                        </a:spcBef>
                        <a:spcAft>
                          <a:spcPts val="1000"/>
                        </a:spcAft>
                      </a:pPr>
                      <a:r>
                        <a:rPr lang="en-US" sz="2000" b="0" dirty="0">
                          <a:effectLst/>
                        </a:rPr>
                        <a:t>271 Samples in total</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78076133"/>
                  </a:ext>
                </a:extLst>
              </a:tr>
              <a:tr h="1009249">
                <a:tc>
                  <a:txBody>
                    <a:bodyPr/>
                    <a:lstStyle/>
                    <a:p>
                      <a:pPr marL="0" marR="0" algn="ctr">
                        <a:lnSpc>
                          <a:spcPct val="115000"/>
                        </a:lnSpc>
                        <a:spcBef>
                          <a:spcPts val="0"/>
                        </a:spcBef>
                        <a:spcAft>
                          <a:spcPts val="1000"/>
                        </a:spcAft>
                      </a:pPr>
                      <a:r>
                        <a:rPr lang="en-US" sz="2000" b="0" dirty="0">
                          <a:effectLst/>
                        </a:rPr>
                        <a:t>Testing Data</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1000"/>
                        </a:spcAft>
                      </a:pPr>
                      <a:r>
                        <a:rPr lang="en-US" sz="2000" b="0" dirty="0">
                          <a:effectLst/>
                        </a:rPr>
                        <a:t>20% form each Emotion</a:t>
                      </a:r>
                      <a:endParaRPr lang="en-US" sz="1800" b="0" dirty="0">
                        <a:effectLst/>
                      </a:endParaRPr>
                    </a:p>
                    <a:p>
                      <a:pPr marL="0" marR="0" algn="ctr">
                        <a:lnSpc>
                          <a:spcPct val="115000"/>
                        </a:lnSpc>
                        <a:spcBef>
                          <a:spcPts val="0"/>
                        </a:spcBef>
                        <a:spcAft>
                          <a:spcPts val="1000"/>
                        </a:spcAft>
                      </a:pPr>
                      <a:r>
                        <a:rPr lang="en-US" sz="2000" b="0" dirty="0">
                          <a:effectLst/>
                        </a:rPr>
                        <a:t>67 samples in total</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18506959"/>
                  </a:ext>
                </a:extLst>
              </a:tr>
            </a:tbl>
          </a:graphicData>
        </a:graphic>
      </p:graphicFrame>
    </p:spTree>
    <p:extLst>
      <p:ext uri="{BB962C8B-B14F-4D97-AF65-F5344CB8AC3E}">
        <p14:creationId xmlns:p14="http://schemas.microsoft.com/office/powerpoint/2010/main" val="4124016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CAE51-9328-4EEF-A6D6-C59D3E5FE4BF}"/>
              </a:ext>
            </a:extLst>
          </p:cNvPr>
          <p:cNvSpPr>
            <a:spLocks noGrp="1"/>
          </p:cNvSpPr>
          <p:nvPr>
            <p:ph type="title"/>
          </p:nvPr>
        </p:nvSpPr>
        <p:spPr>
          <a:xfrm>
            <a:off x="785007" y="0"/>
            <a:ext cx="10353762" cy="862885"/>
          </a:xfrm>
        </p:spPr>
        <p:txBody>
          <a:bodyPr/>
          <a:lstStyle/>
          <a:p>
            <a:pPr algn="l"/>
            <a:r>
              <a:rPr lang="en-US" b="1" dirty="0">
                <a:solidFill>
                  <a:schemeClr val="tx1"/>
                </a:solidFill>
              </a:rPr>
              <a:t>Results, Cont’d</a:t>
            </a:r>
            <a:r>
              <a:rPr lang="en-US" b="1" dirty="0"/>
              <a:t>…</a:t>
            </a:r>
            <a:endParaRPr lang="en-US" dirty="0"/>
          </a:p>
        </p:txBody>
      </p:sp>
      <p:sp>
        <p:nvSpPr>
          <p:cNvPr id="6" name="Rectangle 5">
            <a:extLst>
              <a:ext uri="{FF2B5EF4-FFF2-40B4-BE49-F238E27FC236}">
                <a16:creationId xmlns:a16="http://schemas.microsoft.com/office/drawing/2014/main" id="{299995C7-CDC1-44C4-9D25-02434A95EFE4}"/>
              </a:ext>
            </a:extLst>
          </p:cNvPr>
          <p:cNvSpPr>
            <a:spLocks noChangeArrowheads="1"/>
          </p:cNvSpPr>
          <p:nvPr/>
        </p:nvSpPr>
        <p:spPr bwMode="auto">
          <a:xfrm>
            <a:off x="-154547" y="-16742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Content Placeholder 7">
            <a:extLst>
              <a:ext uri="{FF2B5EF4-FFF2-40B4-BE49-F238E27FC236}">
                <a16:creationId xmlns:a16="http://schemas.microsoft.com/office/drawing/2014/main" id="{D1E810A0-9916-4D5A-87A2-F86A9849DD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5878" y="1030311"/>
            <a:ext cx="9822891" cy="4753244"/>
          </a:xfrm>
        </p:spPr>
      </p:pic>
    </p:spTree>
    <p:extLst>
      <p:ext uri="{BB962C8B-B14F-4D97-AF65-F5344CB8AC3E}">
        <p14:creationId xmlns:p14="http://schemas.microsoft.com/office/powerpoint/2010/main" val="630010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CAE51-9328-4EEF-A6D6-C59D3E5FE4BF}"/>
              </a:ext>
            </a:extLst>
          </p:cNvPr>
          <p:cNvSpPr>
            <a:spLocks noGrp="1"/>
          </p:cNvSpPr>
          <p:nvPr>
            <p:ph type="title"/>
          </p:nvPr>
        </p:nvSpPr>
        <p:spPr>
          <a:xfrm>
            <a:off x="836535" y="289774"/>
            <a:ext cx="10353762" cy="970450"/>
          </a:xfrm>
        </p:spPr>
        <p:txBody>
          <a:bodyPr/>
          <a:lstStyle/>
          <a:p>
            <a:r>
              <a:rPr lang="en-US" b="1" dirty="0">
                <a:solidFill>
                  <a:schemeClr val="tx1"/>
                </a:solidFill>
              </a:rPr>
              <a:t>Results, Cont’d</a:t>
            </a:r>
            <a:r>
              <a:rPr lang="en-US" b="1" dirty="0"/>
              <a:t>… </a:t>
            </a:r>
            <a:r>
              <a:rPr lang="en-US" b="1" dirty="0">
                <a:solidFill>
                  <a:srgbClr val="008000"/>
                </a:solidFill>
              </a:rPr>
              <a:t>: Characterization</a:t>
            </a:r>
            <a:endParaRPr lang="en-US" dirty="0">
              <a:solidFill>
                <a:srgbClr val="008000"/>
              </a:solidFill>
            </a:endParaRPr>
          </a:p>
        </p:txBody>
      </p:sp>
      <p:sp>
        <p:nvSpPr>
          <p:cNvPr id="12" name="Text Placeholder 11">
            <a:extLst>
              <a:ext uri="{FF2B5EF4-FFF2-40B4-BE49-F238E27FC236}">
                <a16:creationId xmlns:a16="http://schemas.microsoft.com/office/drawing/2014/main" id="{62470EE2-E9BD-4016-B503-02CE06A88CC0}"/>
              </a:ext>
            </a:extLst>
          </p:cNvPr>
          <p:cNvSpPr>
            <a:spLocks noGrp="1"/>
          </p:cNvSpPr>
          <p:nvPr>
            <p:ph type="body" idx="1"/>
          </p:nvPr>
        </p:nvSpPr>
        <p:spPr>
          <a:xfrm>
            <a:off x="1005909" y="1702091"/>
            <a:ext cx="4876344" cy="800088"/>
          </a:xfrm>
        </p:spPr>
        <p:txBody>
          <a:bodyPr/>
          <a:lstStyle/>
          <a:p>
            <a:r>
              <a:rPr lang="en-US" sz="2000" dirty="0"/>
              <a:t>Maximum Green Spectrogram Magnitude across all Emotions</a:t>
            </a:r>
          </a:p>
        </p:txBody>
      </p:sp>
      <p:sp>
        <p:nvSpPr>
          <p:cNvPr id="13" name="Text Placeholder 12">
            <a:extLst>
              <a:ext uri="{FF2B5EF4-FFF2-40B4-BE49-F238E27FC236}">
                <a16:creationId xmlns:a16="http://schemas.microsoft.com/office/drawing/2014/main" id="{30275A94-AC94-468F-8625-D8C2660785DB}"/>
              </a:ext>
            </a:extLst>
          </p:cNvPr>
          <p:cNvSpPr>
            <a:spLocks noGrp="1"/>
          </p:cNvSpPr>
          <p:nvPr>
            <p:ph type="body" sz="quarter" idx="3"/>
          </p:nvPr>
        </p:nvSpPr>
        <p:spPr>
          <a:xfrm>
            <a:off x="6294958" y="1839466"/>
            <a:ext cx="4895330" cy="662713"/>
          </a:xfrm>
        </p:spPr>
        <p:txBody>
          <a:bodyPr/>
          <a:lstStyle/>
          <a:p>
            <a:r>
              <a:rPr lang="en-US" sz="2000" dirty="0"/>
              <a:t>Maximum Blue Spectrogram Magnitude across all Emotions</a:t>
            </a:r>
          </a:p>
        </p:txBody>
      </p:sp>
      <p:pic>
        <p:nvPicPr>
          <p:cNvPr id="17" name="Content Placeholder 16">
            <a:extLst>
              <a:ext uri="{FF2B5EF4-FFF2-40B4-BE49-F238E27FC236}">
                <a16:creationId xmlns:a16="http://schemas.microsoft.com/office/drawing/2014/main" id="{11F7C09C-EE61-45F0-BEC0-1EA53B55BD97}"/>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94438" y="2675882"/>
            <a:ext cx="4895850" cy="2819098"/>
          </a:xfrm>
        </p:spPr>
      </p:pic>
      <p:sp>
        <p:nvSpPr>
          <p:cNvPr id="6" name="Rectangle 5">
            <a:extLst>
              <a:ext uri="{FF2B5EF4-FFF2-40B4-BE49-F238E27FC236}">
                <a16:creationId xmlns:a16="http://schemas.microsoft.com/office/drawing/2014/main" id="{299995C7-CDC1-44C4-9D25-02434A95EFE4}"/>
              </a:ext>
            </a:extLst>
          </p:cNvPr>
          <p:cNvSpPr>
            <a:spLocks noChangeArrowheads="1"/>
          </p:cNvSpPr>
          <p:nvPr/>
        </p:nvSpPr>
        <p:spPr bwMode="auto">
          <a:xfrm>
            <a:off x="-154547" y="-16742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2" name="Content Placeholder 21">
            <a:extLst>
              <a:ext uri="{FF2B5EF4-FFF2-40B4-BE49-F238E27FC236}">
                <a16:creationId xmlns:a16="http://schemas.microsoft.com/office/drawing/2014/main" id="{B7D5AFE8-028D-4D07-9843-46E380E9D588}"/>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006475" y="2622868"/>
            <a:ext cx="4875213" cy="2925127"/>
          </a:xfrm>
        </p:spPr>
      </p:pic>
    </p:spTree>
    <p:extLst>
      <p:ext uri="{BB962C8B-B14F-4D97-AF65-F5344CB8AC3E}">
        <p14:creationId xmlns:p14="http://schemas.microsoft.com/office/powerpoint/2010/main" val="3202081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CAE51-9328-4EEF-A6D6-C59D3E5FE4BF}"/>
              </a:ext>
            </a:extLst>
          </p:cNvPr>
          <p:cNvSpPr>
            <a:spLocks noGrp="1"/>
          </p:cNvSpPr>
          <p:nvPr>
            <p:ph type="title"/>
          </p:nvPr>
        </p:nvSpPr>
        <p:spPr>
          <a:xfrm>
            <a:off x="836535" y="289774"/>
            <a:ext cx="10353762" cy="970450"/>
          </a:xfrm>
        </p:spPr>
        <p:txBody>
          <a:bodyPr/>
          <a:lstStyle/>
          <a:p>
            <a:r>
              <a:rPr lang="en-US" b="1" dirty="0">
                <a:solidFill>
                  <a:schemeClr val="tx1"/>
                </a:solidFill>
              </a:rPr>
              <a:t>Results, Cont’d</a:t>
            </a:r>
            <a:r>
              <a:rPr lang="en-US" b="1" dirty="0"/>
              <a:t>…</a:t>
            </a:r>
            <a:r>
              <a:rPr lang="en-US" b="1" dirty="0">
                <a:solidFill>
                  <a:srgbClr val="008000"/>
                </a:solidFill>
              </a:rPr>
              <a:t> : Characterization</a:t>
            </a:r>
            <a:endParaRPr lang="en-US" dirty="0"/>
          </a:p>
        </p:txBody>
      </p:sp>
      <p:sp>
        <p:nvSpPr>
          <p:cNvPr id="12" name="Text Placeholder 11">
            <a:extLst>
              <a:ext uri="{FF2B5EF4-FFF2-40B4-BE49-F238E27FC236}">
                <a16:creationId xmlns:a16="http://schemas.microsoft.com/office/drawing/2014/main" id="{62470EE2-E9BD-4016-B503-02CE06A88CC0}"/>
              </a:ext>
            </a:extLst>
          </p:cNvPr>
          <p:cNvSpPr>
            <a:spLocks noGrp="1"/>
          </p:cNvSpPr>
          <p:nvPr>
            <p:ph type="body" idx="1"/>
          </p:nvPr>
        </p:nvSpPr>
        <p:spPr>
          <a:xfrm>
            <a:off x="1005909" y="1702091"/>
            <a:ext cx="4876344" cy="800088"/>
          </a:xfrm>
        </p:spPr>
        <p:txBody>
          <a:bodyPr/>
          <a:lstStyle/>
          <a:p>
            <a:r>
              <a:rPr lang="en-US" sz="2000" dirty="0">
                <a:effectLst/>
              </a:rPr>
              <a:t>Mean Red Spectrogram Magnitude across the Emotions</a:t>
            </a:r>
            <a:endParaRPr lang="en-US" sz="1800" dirty="0"/>
          </a:p>
        </p:txBody>
      </p:sp>
      <p:sp>
        <p:nvSpPr>
          <p:cNvPr id="13" name="Text Placeholder 12">
            <a:extLst>
              <a:ext uri="{FF2B5EF4-FFF2-40B4-BE49-F238E27FC236}">
                <a16:creationId xmlns:a16="http://schemas.microsoft.com/office/drawing/2014/main" id="{30275A94-AC94-468F-8625-D8C2660785DB}"/>
              </a:ext>
            </a:extLst>
          </p:cNvPr>
          <p:cNvSpPr>
            <a:spLocks noGrp="1"/>
          </p:cNvSpPr>
          <p:nvPr>
            <p:ph type="body" sz="quarter" idx="3"/>
          </p:nvPr>
        </p:nvSpPr>
        <p:spPr>
          <a:xfrm>
            <a:off x="6294958" y="1839466"/>
            <a:ext cx="4895330" cy="662713"/>
          </a:xfrm>
        </p:spPr>
        <p:txBody>
          <a:bodyPr/>
          <a:lstStyle/>
          <a:p>
            <a:r>
              <a:rPr lang="en-US" sz="2000" dirty="0">
                <a:effectLst/>
              </a:rPr>
              <a:t>Mean Green Spectrogram Magnitude across the Emotions</a:t>
            </a:r>
            <a:endParaRPr lang="en-US" sz="1800" dirty="0"/>
          </a:p>
        </p:txBody>
      </p:sp>
      <p:sp>
        <p:nvSpPr>
          <p:cNvPr id="6" name="Rectangle 5">
            <a:extLst>
              <a:ext uri="{FF2B5EF4-FFF2-40B4-BE49-F238E27FC236}">
                <a16:creationId xmlns:a16="http://schemas.microsoft.com/office/drawing/2014/main" id="{299995C7-CDC1-44C4-9D25-02434A95EFE4}"/>
              </a:ext>
            </a:extLst>
          </p:cNvPr>
          <p:cNvSpPr>
            <a:spLocks noChangeArrowheads="1"/>
          </p:cNvSpPr>
          <p:nvPr/>
        </p:nvSpPr>
        <p:spPr bwMode="auto">
          <a:xfrm>
            <a:off x="-154547" y="-16742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Content Placeholder 8">
            <a:extLst>
              <a:ext uri="{FF2B5EF4-FFF2-40B4-BE49-F238E27FC236}">
                <a16:creationId xmlns:a16="http://schemas.microsoft.com/office/drawing/2014/main" id="{9719A3F7-05B8-49A8-9FEB-F6D13A3E15E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06475" y="2717532"/>
            <a:ext cx="4875213" cy="2735799"/>
          </a:xfrm>
        </p:spPr>
      </p:pic>
      <p:pic>
        <p:nvPicPr>
          <p:cNvPr id="11" name="Content Placeholder 10">
            <a:extLst>
              <a:ext uri="{FF2B5EF4-FFF2-40B4-BE49-F238E27FC236}">
                <a16:creationId xmlns:a16="http://schemas.microsoft.com/office/drawing/2014/main" id="{1048D601-E965-4EE9-8EA3-20FDD828F8A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94438" y="2657097"/>
            <a:ext cx="4895850" cy="2856669"/>
          </a:xfrm>
        </p:spPr>
      </p:pic>
    </p:spTree>
    <p:extLst>
      <p:ext uri="{BB962C8B-B14F-4D97-AF65-F5344CB8AC3E}">
        <p14:creationId xmlns:p14="http://schemas.microsoft.com/office/powerpoint/2010/main" val="3703481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CAE51-9328-4EEF-A6D6-C59D3E5FE4BF}"/>
              </a:ext>
            </a:extLst>
          </p:cNvPr>
          <p:cNvSpPr>
            <a:spLocks noGrp="1"/>
          </p:cNvSpPr>
          <p:nvPr>
            <p:ph type="title"/>
          </p:nvPr>
        </p:nvSpPr>
        <p:spPr>
          <a:xfrm>
            <a:off x="836535" y="289774"/>
            <a:ext cx="10353762" cy="970450"/>
          </a:xfrm>
        </p:spPr>
        <p:txBody>
          <a:bodyPr/>
          <a:lstStyle/>
          <a:p>
            <a:r>
              <a:rPr lang="en-US" b="1" dirty="0">
                <a:solidFill>
                  <a:schemeClr val="tx1"/>
                </a:solidFill>
              </a:rPr>
              <a:t>Results, Cont’d</a:t>
            </a:r>
            <a:r>
              <a:rPr lang="en-US" b="1" dirty="0"/>
              <a:t>… </a:t>
            </a:r>
            <a:r>
              <a:rPr lang="en-US" b="1" dirty="0">
                <a:solidFill>
                  <a:srgbClr val="008000"/>
                </a:solidFill>
              </a:rPr>
              <a:t>: Characterization</a:t>
            </a:r>
            <a:endParaRPr lang="en-US" dirty="0"/>
          </a:p>
        </p:txBody>
      </p:sp>
      <p:sp>
        <p:nvSpPr>
          <p:cNvPr id="12" name="Text Placeholder 11">
            <a:extLst>
              <a:ext uri="{FF2B5EF4-FFF2-40B4-BE49-F238E27FC236}">
                <a16:creationId xmlns:a16="http://schemas.microsoft.com/office/drawing/2014/main" id="{62470EE2-E9BD-4016-B503-02CE06A88CC0}"/>
              </a:ext>
            </a:extLst>
          </p:cNvPr>
          <p:cNvSpPr>
            <a:spLocks noGrp="1"/>
          </p:cNvSpPr>
          <p:nvPr>
            <p:ph type="body" idx="1"/>
          </p:nvPr>
        </p:nvSpPr>
        <p:spPr>
          <a:xfrm>
            <a:off x="1005909" y="1702091"/>
            <a:ext cx="4876344" cy="800088"/>
          </a:xfrm>
        </p:spPr>
        <p:txBody>
          <a:bodyPr/>
          <a:lstStyle/>
          <a:p>
            <a:r>
              <a:rPr lang="en-US" sz="2000" dirty="0">
                <a:effectLst/>
              </a:rPr>
              <a:t>Variance Red Spectrogram Magnitude across the Emotions</a:t>
            </a:r>
            <a:endParaRPr lang="en-US" sz="1600" dirty="0"/>
          </a:p>
        </p:txBody>
      </p:sp>
      <p:sp>
        <p:nvSpPr>
          <p:cNvPr id="13" name="Text Placeholder 12">
            <a:extLst>
              <a:ext uri="{FF2B5EF4-FFF2-40B4-BE49-F238E27FC236}">
                <a16:creationId xmlns:a16="http://schemas.microsoft.com/office/drawing/2014/main" id="{30275A94-AC94-468F-8625-D8C2660785DB}"/>
              </a:ext>
            </a:extLst>
          </p:cNvPr>
          <p:cNvSpPr>
            <a:spLocks noGrp="1"/>
          </p:cNvSpPr>
          <p:nvPr>
            <p:ph type="body" sz="quarter" idx="3"/>
          </p:nvPr>
        </p:nvSpPr>
        <p:spPr>
          <a:xfrm>
            <a:off x="6294958" y="1839466"/>
            <a:ext cx="4895330" cy="662713"/>
          </a:xfrm>
        </p:spPr>
        <p:txBody>
          <a:bodyPr/>
          <a:lstStyle/>
          <a:p>
            <a:r>
              <a:rPr lang="en-US" sz="2000" dirty="0">
                <a:effectLst/>
              </a:rPr>
              <a:t>Variance Green Spectrogram Magnitude across the Emotions</a:t>
            </a:r>
          </a:p>
        </p:txBody>
      </p:sp>
      <p:sp>
        <p:nvSpPr>
          <p:cNvPr id="6" name="Rectangle 5">
            <a:extLst>
              <a:ext uri="{FF2B5EF4-FFF2-40B4-BE49-F238E27FC236}">
                <a16:creationId xmlns:a16="http://schemas.microsoft.com/office/drawing/2014/main" id="{299995C7-CDC1-44C4-9D25-02434A95EFE4}"/>
              </a:ext>
            </a:extLst>
          </p:cNvPr>
          <p:cNvSpPr>
            <a:spLocks noChangeArrowheads="1"/>
          </p:cNvSpPr>
          <p:nvPr/>
        </p:nvSpPr>
        <p:spPr bwMode="auto">
          <a:xfrm>
            <a:off x="-154547" y="-16742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 name="Content Placeholder 9">
            <a:extLst>
              <a:ext uri="{FF2B5EF4-FFF2-40B4-BE49-F238E27FC236}">
                <a16:creationId xmlns:a16="http://schemas.microsoft.com/office/drawing/2014/main" id="{F88927A4-2C42-4137-B1F1-12F84C6C55E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06475" y="2656259"/>
            <a:ext cx="4875213" cy="2858344"/>
          </a:xfrm>
        </p:spPr>
      </p:pic>
      <p:pic>
        <p:nvPicPr>
          <p:cNvPr id="15" name="Content Placeholder 14">
            <a:extLst>
              <a:ext uri="{FF2B5EF4-FFF2-40B4-BE49-F238E27FC236}">
                <a16:creationId xmlns:a16="http://schemas.microsoft.com/office/drawing/2014/main" id="{B523425C-4170-4D6D-98F4-2CEED00BE744}"/>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94438" y="2539651"/>
            <a:ext cx="4895850" cy="3091560"/>
          </a:xfrm>
        </p:spPr>
      </p:pic>
    </p:spTree>
    <p:extLst>
      <p:ext uri="{BB962C8B-B14F-4D97-AF65-F5344CB8AC3E}">
        <p14:creationId xmlns:p14="http://schemas.microsoft.com/office/powerpoint/2010/main" val="3767555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CAE51-9328-4EEF-A6D6-C59D3E5FE4BF}"/>
              </a:ext>
            </a:extLst>
          </p:cNvPr>
          <p:cNvSpPr>
            <a:spLocks noGrp="1"/>
          </p:cNvSpPr>
          <p:nvPr>
            <p:ph type="title"/>
          </p:nvPr>
        </p:nvSpPr>
        <p:spPr/>
        <p:txBody>
          <a:bodyPr/>
          <a:lstStyle/>
          <a:p>
            <a:r>
              <a:rPr lang="en-US" b="1" dirty="0">
                <a:solidFill>
                  <a:schemeClr val="tx1"/>
                </a:solidFill>
              </a:rPr>
              <a:t>Results, Cont’d</a:t>
            </a:r>
            <a:r>
              <a:rPr lang="en-US" b="1" dirty="0"/>
              <a:t>… </a:t>
            </a:r>
            <a:r>
              <a:rPr lang="en-US" b="1" dirty="0">
                <a:solidFill>
                  <a:srgbClr val="008000"/>
                </a:solidFill>
              </a:rPr>
              <a:t>: Classification</a:t>
            </a:r>
            <a:endParaRPr lang="en-US" dirty="0"/>
          </a:p>
        </p:txBody>
      </p:sp>
      <p:graphicFrame>
        <p:nvGraphicFramePr>
          <p:cNvPr id="7" name="Content Placeholder 6">
            <a:extLst>
              <a:ext uri="{FF2B5EF4-FFF2-40B4-BE49-F238E27FC236}">
                <a16:creationId xmlns:a16="http://schemas.microsoft.com/office/drawing/2014/main" id="{4E1B7930-EC64-4457-BBED-540E0E804C15}"/>
              </a:ext>
            </a:extLst>
          </p:cNvPr>
          <p:cNvGraphicFramePr>
            <a:graphicFrameLocks noGrp="1"/>
          </p:cNvGraphicFramePr>
          <p:nvPr>
            <p:ph idx="1"/>
            <p:extLst>
              <p:ext uri="{D42A27DB-BD31-4B8C-83A1-F6EECF244321}">
                <p14:modId xmlns:p14="http://schemas.microsoft.com/office/powerpoint/2010/main" val="1329988594"/>
              </p:ext>
            </p:extLst>
          </p:nvPr>
        </p:nvGraphicFramePr>
        <p:xfrm>
          <a:off x="1763072" y="1899876"/>
          <a:ext cx="8655207" cy="3818832"/>
        </p:xfrm>
        <a:graphic>
          <a:graphicData uri="http://schemas.openxmlformats.org/drawingml/2006/table">
            <a:tbl>
              <a:tblPr firstRow="1" firstCol="1" bandRow="1">
                <a:tableStyleId>{5C22544A-7EE6-4342-B048-85BDC9FD1C3A}</a:tableStyleId>
              </a:tblPr>
              <a:tblGrid>
                <a:gridCol w="4203958">
                  <a:extLst>
                    <a:ext uri="{9D8B030D-6E8A-4147-A177-3AD203B41FA5}">
                      <a16:colId xmlns:a16="http://schemas.microsoft.com/office/drawing/2014/main" val="1429414792"/>
                    </a:ext>
                  </a:extLst>
                </a:gridCol>
                <a:gridCol w="4451249">
                  <a:extLst>
                    <a:ext uri="{9D8B030D-6E8A-4147-A177-3AD203B41FA5}">
                      <a16:colId xmlns:a16="http://schemas.microsoft.com/office/drawing/2014/main" val="3452612167"/>
                    </a:ext>
                  </a:extLst>
                </a:gridCol>
              </a:tblGrid>
              <a:tr h="747500">
                <a:tc>
                  <a:txBody>
                    <a:bodyPr/>
                    <a:lstStyle/>
                    <a:p>
                      <a:pPr marL="0" marR="0" algn="ctr">
                        <a:lnSpc>
                          <a:spcPct val="115000"/>
                        </a:lnSpc>
                        <a:spcBef>
                          <a:spcPts val="0"/>
                        </a:spcBef>
                        <a:spcAft>
                          <a:spcPts val="1000"/>
                        </a:spcAft>
                      </a:pPr>
                      <a:r>
                        <a:rPr lang="en-US" sz="1800" b="0" dirty="0">
                          <a:effectLst/>
                        </a:rPr>
                        <a:t>Feature dimension used for testing</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1000"/>
                        </a:spcAft>
                      </a:pPr>
                      <a:r>
                        <a:rPr lang="en-US" sz="1800" b="0" dirty="0">
                          <a:effectLst/>
                        </a:rPr>
                        <a:t>Spectrogram</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76295083"/>
                  </a:ext>
                </a:extLst>
              </a:tr>
              <a:tr h="747500">
                <a:tc>
                  <a:txBody>
                    <a:bodyPr/>
                    <a:lstStyle/>
                    <a:p>
                      <a:pPr marL="0" marR="0" algn="ctr">
                        <a:lnSpc>
                          <a:spcPct val="115000"/>
                        </a:lnSpc>
                        <a:spcBef>
                          <a:spcPts val="0"/>
                        </a:spcBef>
                        <a:spcAft>
                          <a:spcPts val="1000"/>
                        </a:spcAft>
                      </a:pPr>
                      <a:r>
                        <a:rPr lang="en-US" sz="1800" b="0" dirty="0">
                          <a:effectLst/>
                        </a:rPr>
                        <a:t>Total testing features</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US" sz="1800" b="0" i="0" u="none" strike="noStrike" kern="1200" baseline="0" dirty="0">
                          <a:solidFill>
                            <a:schemeClr val="dk1"/>
                          </a:solidFill>
                          <a:latin typeface="+mj-lt"/>
                          <a:ea typeface="+mn-ea"/>
                          <a:cs typeface="+mn-cs"/>
                        </a:rPr>
                        <a:t>16186</a:t>
                      </a:r>
                    </a:p>
                  </a:txBody>
                  <a:tcPr marL="68580" marR="68580" marT="0" marB="0" anchor="ctr"/>
                </a:tc>
                <a:extLst>
                  <a:ext uri="{0D108BD9-81ED-4DB2-BD59-A6C34878D82A}">
                    <a16:rowId xmlns:a16="http://schemas.microsoft.com/office/drawing/2014/main" val="1109691261"/>
                  </a:ext>
                </a:extLst>
              </a:tr>
              <a:tr h="361677">
                <a:tc>
                  <a:txBody>
                    <a:bodyPr/>
                    <a:lstStyle/>
                    <a:p>
                      <a:pPr marL="0" marR="0" algn="ctr">
                        <a:lnSpc>
                          <a:spcPct val="115000"/>
                        </a:lnSpc>
                        <a:spcBef>
                          <a:spcPts val="0"/>
                        </a:spcBef>
                        <a:spcAft>
                          <a:spcPts val="1000"/>
                        </a:spcAft>
                      </a:pPr>
                      <a:r>
                        <a:rPr lang="en-US" sz="1800" b="0" dirty="0">
                          <a:effectLst/>
                        </a:rPr>
                        <a:t>Features classified as Angry</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1000"/>
                        </a:spcAft>
                      </a:pPr>
                      <a:r>
                        <a:rPr lang="en-US" sz="1800" dirty="0">
                          <a:effectLst/>
                          <a:latin typeface="+mj-lt"/>
                          <a:ea typeface="Calibri" panose="020F0502020204030204" pitchFamily="34" charset="0"/>
                          <a:cs typeface="Times New Roman" panose="02020603050405020304" pitchFamily="18" charset="0"/>
                        </a:rPr>
                        <a:t>4570</a:t>
                      </a:r>
                    </a:p>
                  </a:txBody>
                  <a:tcPr marL="68580" marR="68580" marT="0" marB="0" anchor="ctr"/>
                </a:tc>
                <a:extLst>
                  <a:ext uri="{0D108BD9-81ED-4DB2-BD59-A6C34878D82A}">
                    <a16:rowId xmlns:a16="http://schemas.microsoft.com/office/drawing/2014/main" val="1729122284"/>
                  </a:ext>
                </a:extLst>
              </a:tr>
              <a:tr h="460039">
                <a:tc>
                  <a:txBody>
                    <a:bodyPr/>
                    <a:lstStyle/>
                    <a:p>
                      <a:pPr marL="0" marR="0" algn="ctr">
                        <a:lnSpc>
                          <a:spcPct val="115000"/>
                        </a:lnSpc>
                        <a:spcBef>
                          <a:spcPts val="0"/>
                        </a:spcBef>
                        <a:spcAft>
                          <a:spcPts val="1000"/>
                        </a:spcAft>
                      </a:pPr>
                      <a:r>
                        <a:rPr lang="en-US" sz="1800" b="0" dirty="0">
                          <a:effectLst/>
                        </a:rPr>
                        <a:t>Features classified as Happy</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1000"/>
                        </a:spcAft>
                      </a:pPr>
                      <a:r>
                        <a:rPr lang="en-US" sz="1800" dirty="0">
                          <a:effectLst/>
                          <a:latin typeface="+mj-lt"/>
                          <a:ea typeface="Calibri" panose="020F0502020204030204" pitchFamily="34" charset="0"/>
                          <a:cs typeface="Times New Roman" panose="02020603050405020304" pitchFamily="18" charset="0"/>
                        </a:rPr>
                        <a:t>2996</a:t>
                      </a:r>
                    </a:p>
                  </a:txBody>
                  <a:tcPr marL="68580" marR="68580" marT="0" marB="0" anchor="ctr"/>
                </a:tc>
                <a:extLst>
                  <a:ext uri="{0D108BD9-81ED-4DB2-BD59-A6C34878D82A}">
                    <a16:rowId xmlns:a16="http://schemas.microsoft.com/office/drawing/2014/main" val="2721795340"/>
                  </a:ext>
                </a:extLst>
              </a:tr>
              <a:tr h="460039">
                <a:tc>
                  <a:txBody>
                    <a:bodyPr/>
                    <a:lstStyle/>
                    <a:p>
                      <a:pPr marL="0" marR="0" algn="ctr">
                        <a:lnSpc>
                          <a:spcPct val="115000"/>
                        </a:lnSpc>
                        <a:spcBef>
                          <a:spcPts val="0"/>
                        </a:spcBef>
                        <a:spcAft>
                          <a:spcPts val="1000"/>
                        </a:spcAft>
                      </a:pPr>
                      <a:r>
                        <a:rPr lang="en-US" sz="1800" b="0" dirty="0">
                          <a:effectLst/>
                        </a:rPr>
                        <a:t>Features classified as Neutral</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1000"/>
                        </a:spcAft>
                      </a:pPr>
                      <a:r>
                        <a:rPr lang="en-US" sz="1800" dirty="0">
                          <a:effectLst/>
                          <a:latin typeface="+mj-lt"/>
                          <a:ea typeface="Calibri" panose="020F0502020204030204" pitchFamily="34" charset="0"/>
                          <a:cs typeface="Times New Roman" panose="02020603050405020304" pitchFamily="18" charset="0"/>
                        </a:rPr>
                        <a:t>4846</a:t>
                      </a:r>
                    </a:p>
                  </a:txBody>
                  <a:tcPr marL="68580" marR="68580" marT="0" marB="0" anchor="ctr"/>
                </a:tc>
                <a:extLst>
                  <a:ext uri="{0D108BD9-81ED-4DB2-BD59-A6C34878D82A}">
                    <a16:rowId xmlns:a16="http://schemas.microsoft.com/office/drawing/2014/main" val="3114090093"/>
                  </a:ext>
                </a:extLst>
              </a:tr>
              <a:tr h="460039">
                <a:tc>
                  <a:txBody>
                    <a:bodyPr/>
                    <a:lstStyle/>
                    <a:p>
                      <a:pPr marL="0" marR="0" algn="ctr">
                        <a:lnSpc>
                          <a:spcPct val="115000"/>
                        </a:lnSpc>
                        <a:spcBef>
                          <a:spcPts val="0"/>
                        </a:spcBef>
                        <a:spcAft>
                          <a:spcPts val="1000"/>
                        </a:spcAft>
                      </a:pPr>
                      <a:r>
                        <a:rPr lang="en-US" sz="1800" b="0" dirty="0">
                          <a:effectLst/>
                        </a:rPr>
                        <a:t>Features classified as Sad</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1000"/>
                        </a:spcAft>
                      </a:pPr>
                      <a:r>
                        <a:rPr lang="en-US" sz="1800" dirty="0">
                          <a:effectLst/>
                          <a:latin typeface="+mj-lt"/>
                          <a:ea typeface="Calibri" panose="020F0502020204030204" pitchFamily="34" charset="0"/>
                          <a:cs typeface="Times New Roman" panose="02020603050405020304" pitchFamily="18" charset="0"/>
                        </a:rPr>
                        <a:t>3774</a:t>
                      </a:r>
                    </a:p>
                  </a:txBody>
                  <a:tcPr marL="68580" marR="68580" marT="0" marB="0" anchor="ctr"/>
                </a:tc>
                <a:extLst>
                  <a:ext uri="{0D108BD9-81ED-4DB2-BD59-A6C34878D82A}">
                    <a16:rowId xmlns:a16="http://schemas.microsoft.com/office/drawing/2014/main" val="3487221540"/>
                  </a:ext>
                </a:extLst>
              </a:tr>
              <a:tr h="582038">
                <a:tc>
                  <a:txBody>
                    <a:bodyPr/>
                    <a:lstStyle/>
                    <a:p>
                      <a:pPr marL="0" marR="0" algn="ctr">
                        <a:lnSpc>
                          <a:spcPct val="115000"/>
                        </a:lnSpc>
                        <a:spcBef>
                          <a:spcPts val="0"/>
                        </a:spcBef>
                        <a:spcAft>
                          <a:spcPts val="1000"/>
                        </a:spcAft>
                      </a:pPr>
                      <a:r>
                        <a:rPr lang="en-US" sz="1800" b="0" dirty="0">
                          <a:effectLst/>
                        </a:rPr>
                        <a:t>Average accuracy %</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1000"/>
                        </a:spcAft>
                      </a:pPr>
                      <a:r>
                        <a:rPr lang="en-US" sz="1800" dirty="0">
                          <a:effectLst/>
                          <a:latin typeface="+mj-lt"/>
                        </a:rPr>
                        <a:t>86.8113%</a:t>
                      </a:r>
                      <a:endParaRPr lang="en-US" sz="1800" dirty="0">
                        <a:effectLst/>
                        <a:latin typeface="+mj-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98795261"/>
                  </a:ext>
                </a:extLst>
              </a:tr>
            </a:tbl>
          </a:graphicData>
        </a:graphic>
      </p:graphicFrame>
      <p:sp>
        <p:nvSpPr>
          <p:cNvPr id="6" name="Rectangle 5">
            <a:extLst>
              <a:ext uri="{FF2B5EF4-FFF2-40B4-BE49-F238E27FC236}">
                <a16:creationId xmlns:a16="http://schemas.microsoft.com/office/drawing/2014/main" id="{299995C7-CDC1-44C4-9D25-02434A95EFE4}"/>
              </a:ext>
            </a:extLst>
          </p:cNvPr>
          <p:cNvSpPr>
            <a:spLocks noChangeArrowheads="1"/>
          </p:cNvSpPr>
          <p:nvPr/>
        </p:nvSpPr>
        <p:spPr bwMode="auto">
          <a:xfrm>
            <a:off x="-154547" y="-16742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52153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BDAD1-1C74-40FA-B49F-18ED2E40DFA9}"/>
              </a:ext>
            </a:extLst>
          </p:cNvPr>
          <p:cNvSpPr>
            <a:spLocks noGrp="1"/>
          </p:cNvSpPr>
          <p:nvPr>
            <p:ph type="title"/>
          </p:nvPr>
        </p:nvSpPr>
        <p:spPr/>
        <p:txBody>
          <a:bodyPr>
            <a:normAutofit fontScale="90000"/>
          </a:bodyPr>
          <a:lstStyle/>
          <a:p>
            <a:r>
              <a:rPr lang="en-US" sz="6000" b="1" dirty="0">
                <a:solidFill>
                  <a:srgbClr val="FFFF00"/>
                </a:solidFill>
              </a:rPr>
              <a:t>Outline</a:t>
            </a:r>
          </a:p>
        </p:txBody>
      </p:sp>
      <p:sp>
        <p:nvSpPr>
          <p:cNvPr id="3" name="Content Placeholder 2">
            <a:extLst>
              <a:ext uri="{FF2B5EF4-FFF2-40B4-BE49-F238E27FC236}">
                <a16:creationId xmlns:a16="http://schemas.microsoft.com/office/drawing/2014/main" id="{09A90C1D-D6A9-4945-8D77-7DD2A33ADD6E}"/>
              </a:ext>
            </a:extLst>
          </p:cNvPr>
          <p:cNvSpPr>
            <a:spLocks noGrp="1"/>
          </p:cNvSpPr>
          <p:nvPr>
            <p:ph idx="1"/>
          </p:nvPr>
        </p:nvSpPr>
        <p:spPr/>
        <p:txBody>
          <a:bodyPr anchor="ctr">
            <a:normAutofit/>
          </a:bodyPr>
          <a:lstStyle/>
          <a:p>
            <a:pPr algn="just"/>
            <a:r>
              <a:rPr lang="en-US" sz="2800" dirty="0">
                <a:solidFill>
                  <a:schemeClr val="tx1"/>
                </a:solidFill>
              </a:rPr>
              <a:t>Objective</a:t>
            </a:r>
          </a:p>
          <a:p>
            <a:pPr algn="just"/>
            <a:r>
              <a:rPr lang="en-US" sz="2800" dirty="0">
                <a:solidFill>
                  <a:schemeClr val="tx1"/>
                </a:solidFill>
              </a:rPr>
              <a:t>Previous Work</a:t>
            </a:r>
          </a:p>
          <a:p>
            <a:pPr algn="just"/>
            <a:r>
              <a:rPr lang="en-US" sz="2800" dirty="0">
                <a:solidFill>
                  <a:schemeClr val="tx1"/>
                </a:solidFill>
              </a:rPr>
              <a:t>Proposed System</a:t>
            </a:r>
          </a:p>
          <a:p>
            <a:pPr algn="just"/>
            <a:r>
              <a:rPr lang="en-US" sz="2800" dirty="0">
                <a:solidFill>
                  <a:schemeClr val="tx1"/>
                </a:solidFill>
              </a:rPr>
              <a:t>Results and Outcomes</a:t>
            </a:r>
          </a:p>
          <a:p>
            <a:pPr algn="just"/>
            <a:r>
              <a:rPr lang="en-US" sz="2800" dirty="0">
                <a:solidFill>
                  <a:schemeClr val="tx1"/>
                </a:solidFill>
              </a:rPr>
              <a:t>Conclusion and Future Work</a:t>
            </a:r>
          </a:p>
        </p:txBody>
      </p:sp>
    </p:spTree>
    <p:extLst>
      <p:ext uri="{BB962C8B-B14F-4D97-AF65-F5344CB8AC3E}">
        <p14:creationId xmlns:p14="http://schemas.microsoft.com/office/powerpoint/2010/main" val="1409516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99995C7-CDC1-44C4-9D25-02434A95EFE4}"/>
              </a:ext>
            </a:extLst>
          </p:cNvPr>
          <p:cNvSpPr>
            <a:spLocks noChangeArrowheads="1"/>
          </p:cNvSpPr>
          <p:nvPr/>
        </p:nvSpPr>
        <p:spPr bwMode="auto">
          <a:xfrm>
            <a:off x="-154547" y="-16742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Content Placeholder 6">
            <a:extLst>
              <a:ext uri="{FF2B5EF4-FFF2-40B4-BE49-F238E27FC236}">
                <a16:creationId xmlns:a16="http://schemas.microsoft.com/office/drawing/2014/main" id="{A46B7064-841E-4332-BF8F-5001DC32949B}"/>
              </a:ext>
            </a:extLst>
          </p:cNvPr>
          <p:cNvGraphicFramePr>
            <a:graphicFrameLocks/>
          </p:cNvGraphicFramePr>
          <p:nvPr>
            <p:extLst>
              <p:ext uri="{D42A27DB-BD31-4B8C-83A1-F6EECF244321}">
                <p14:modId xmlns:p14="http://schemas.microsoft.com/office/powerpoint/2010/main" val="1219376299"/>
              </p:ext>
            </p:extLst>
          </p:nvPr>
        </p:nvGraphicFramePr>
        <p:xfrm>
          <a:off x="1613849" y="2174267"/>
          <a:ext cx="8534702" cy="3260618"/>
        </p:xfrm>
        <a:graphic>
          <a:graphicData uri="http://schemas.openxmlformats.org/drawingml/2006/table">
            <a:tbl>
              <a:tblPr firstRow="1" firstCol="1" bandRow="1">
                <a:tableStyleId>{5C22544A-7EE6-4342-B048-85BDC9FD1C3A}</a:tableStyleId>
              </a:tblPr>
              <a:tblGrid>
                <a:gridCol w="2737546">
                  <a:extLst>
                    <a:ext uri="{9D8B030D-6E8A-4147-A177-3AD203B41FA5}">
                      <a16:colId xmlns:a16="http://schemas.microsoft.com/office/drawing/2014/main" val="1429414792"/>
                    </a:ext>
                  </a:extLst>
                </a:gridCol>
                <a:gridCol w="2898578">
                  <a:extLst>
                    <a:ext uri="{9D8B030D-6E8A-4147-A177-3AD203B41FA5}">
                      <a16:colId xmlns:a16="http://schemas.microsoft.com/office/drawing/2014/main" val="3452612167"/>
                    </a:ext>
                  </a:extLst>
                </a:gridCol>
                <a:gridCol w="2898578">
                  <a:extLst>
                    <a:ext uri="{9D8B030D-6E8A-4147-A177-3AD203B41FA5}">
                      <a16:colId xmlns:a16="http://schemas.microsoft.com/office/drawing/2014/main" val="3744274950"/>
                    </a:ext>
                  </a:extLst>
                </a:gridCol>
              </a:tblGrid>
              <a:tr h="1316641">
                <a:tc>
                  <a:txBody>
                    <a:bodyPr/>
                    <a:lstStyle/>
                    <a:p>
                      <a:pPr marL="0" marR="0" algn="ctr">
                        <a:lnSpc>
                          <a:spcPct val="115000"/>
                        </a:lnSpc>
                        <a:spcBef>
                          <a:spcPts val="0"/>
                        </a:spcBef>
                        <a:spcAft>
                          <a:spcPts val="1000"/>
                        </a:spcAft>
                      </a:pPr>
                      <a:r>
                        <a:rPr lang="en-US" sz="1800" b="0" dirty="0">
                          <a:effectLst/>
                        </a:rPr>
                        <a:t>Feature Extraction Technique</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1000"/>
                        </a:spcAft>
                      </a:pPr>
                      <a:r>
                        <a:rPr lang="en-US" sz="4000" b="0" dirty="0">
                          <a:solidFill>
                            <a:srgbClr val="FFFF00"/>
                          </a:solidFill>
                          <a:effectLst/>
                        </a:rPr>
                        <a:t>GMM</a:t>
                      </a:r>
                      <a:endParaRPr lang="en-US" sz="4000" b="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1000"/>
                        </a:spcAft>
                      </a:pPr>
                      <a:r>
                        <a:rPr lang="en-US" sz="4000" b="0" dirty="0">
                          <a:solidFill>
                            <a:srgbClr val="FFFF00"/>
                          </a:solidFill>
                          <a:effectLst/>
                        </a:rPr>
                        <a:t>CNN</a:t>
                      </a:r>
                      <a:endParaRPr lang="en-US" sz="4000" b="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76295083"/>
                  </a:ext>
                </a:extLst>
              </a:tr>
              <a:tr h="592864">
                <a:tc>
                  <a:txBody>
                    <a:bodyPr/>
                    <a:lstStyle/>
                    <a:p>
                      <a:pPr marL="0" marR="0" algn="ctr">
                        <a:lnSpc>
                          <a:spcPct val="115000"/>
                        </a:lnSpc>
                        <a:spcBef>
                          <a:spcPts val="0"/>
                        </a:spcBef>
                        <a:spcAft>
                          <a:spcPts val="1000"/>
                        </a:spcAft>
                      </a:pPr>
                      <a:r>
                        <a:rPr lang="en-US" sz="2400" b="0" dirty="0">
                          <a:effectLst/>
                        </a:rPr>
                        <a:t>MFCC</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US" sz="2400" b="0" i="0" u="none" strike="noStrike" kern="1200" baseline="0" dirty="0">
                          <a:solidFill>
                            <a:schemeClr val="dk1"/>
                          </a:solidFill>
                          <a:latin typeface="+mj-lt"/>
                          <a:ea typeface="+mn-ea"/>
                          <a:cs typeface="+mn-cs"/>
                        </a:rPr>
                        <a:t>76.08% </a:t>
                      </a:r>
                      <a:r>
                        <a:rPr lang="en-US" sz="1800" b="0" i="0" u="none" strike="noStrike" kern="1200" baseline="0" dirty="0">
                          <a:solidFill>
                            <a:schemeClr val="dk1"/>
                          </a:solidFill>
                          <a:latin typeface="+mj-lt"/>
                          <a:ea typeface="+mn-ea"/>
                          <a:cs typeface="+mn-cs"/>
                        </a:rPr>
                        <a:t>[1]</a:t>
                      </a:r>
                      <a:endParaRPr lang="en-US" sz="2400" b="0" i="0" u="none" strike="noStrike" kern="1200" baseline="0" dirty="0">
                        <a:solidFill>
                          <a:schemeClr val="dk1"/>
                        </a:solidFill>
                        <a:latin typeface="+mj-lt"/>
                        <a:ea typeface="+mn-ea"/>
                        <a:cs typeface="+mn-cs"/>
                      </a:endParaRPr>
                    </a:p>
                  </a:txBody>
                  <a:tcPr marL="68580" marR="68580" marT="0" marB="0" anchor="ctr"/>
                </a:tc>
                <a:tc>
                  <a:txBody>
                    <a:bodyPr/>
                    <a:lstStyle/>
                    <a:p>
                      <a:pPr algn="ctr"/>
                      <a:r>
                        <a:rPr lang="en-US" sz="2400" b="0" i="0" u="none" strike="noStrike" kern="1200" baseline="0" dirty="0">
                          <a:solidFill>
                            <a:schemeClr val="dk1"/>
                          </a:solidFill>
                          <a:latin typeface="+mj-lt"/>
                          <a:ea typeface="+mn-ea"/>
                          <a:cs typeface="+mn-cs"/>
                        </a:rPr>
                        <a:t>85.33% </a:t>
                      </a:r>
                      <a:r>
                        <a:rPr lang="en-US" sz="1800" b="0" i="0" u="none" strike="noStrike" kern="1200" baseline="0" dirty="0">
                          <a:solidFill>
                            <a:schemeClr val="dk1"/>
                          </a:solidFill>
                          <a:latin typeface="+mj-lt"/>
                          <a:ea typeface="+mn-ea"/>
                          <a:cs typeface="+mn-cs"/>
                        </a:rPr>
                        <a:t>[4]</a:t>
                      </a:r>
                      <a:endParaRPr lang="en-US" sz="2400" b="0" i="0" u="none" strike="noStrike" kern="1200" baseline="0" dirty="0">
                        <a:solidFill>
                          <a:schemeClr val="dk1"/>
                        </a:solidFill>
                        <a:latin typeface="+mj-lt"/>
                        <a:ea typeface="+mn-ea"/>
                        <a:cs typeface="+mn-cs"/>
                      </a:endParaRPr>
                    </a:p>
                  </a:txBody>
                  <a:tcPr marL="68580" marR="68580" marT="0" marB="0" anchor="ctr"/>
                </a:tc>
                <a:extLst>
                  <a:ext uri="{0D108BD9-81ED-4DB2-BD59-A6C34878D82A}">
                    <a16:rowId xmlns:a16="http://schemas.microsoft.com/office/drawing/2014/main" val="1109691261"/>
                  </a:ext>
                </a:extLst>
              </a:tr>
              <a:tr h="637055">
                <a:tc>
                  <a:txBody>
                    <a:bodyPr/>
                    <a:lstStyle/>
                    <a:p>
                      <a:pPr marL="0" marR="0" algn="ctr">
                        <a:lnSpc>
                          <a:spcPct val="115000"/>
                        </a:lnSpc>
                        <a:spcBef>
                          <a:spcPts val="0"/>
                        </a:spcBef>
                        <a:spcAft>
                          <a:spcPts val="1000"/>
                        </a:spcAft>
                      </a:pPr>
                      <a:r>
                        <a:rPr lang="en-US" sz="2400" b="0" dirty="0">
                          <a:effectLst/>
                        </a:rPr>
                        <a:t>RGB</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1000"/>
                        </a:spcAft>
                      </a:pPr>
                      <a:r>
                        <a:rPr lang="en-US" sz="2400" dirty="0">
                          <a:effectLst/>
                          <a:latin typeface="+mj-lt"/>
                          <a:ea typeface="Calibri" panose="020F0502020204030204" pitchFamily="34" charset="0"/>
                          <a:cs typeface="Times New Roman" panose="02020603050405020304" pitchFamily="18" charset="0"/>
                        </a:rPr>
                        <a:t>86.811%</a:t>
                      </a:r>
                    </a:p>
                  </a:txBody>
                  <a:tcPr marL="68580" marR="68580" marT="0" marB="0" anchor="ctr"/>
                </a:tc>
                <a:tc>
                  <a:txBody>
                    <a:bodyPr/>
                    <a:lstStyle/>
                    <a:p>
                      <a:pPr marL="0" marR="0" algn="ctr">
                        <a:lnSpc>
                          <a:spcPct val="115000"/>
                        </a:lnSpc>
                        <a:spcBef>
                          <a:spcPts val="0"/>
                        </a:spcBef>
                        <a:spcAft>
                          <a:spcPts val="1000"/>
                        </a:spcAft>
                      </a:pPr>
                      <a:r>
                        <a:rPr lang="en-US" sz="2400" dirty="0">
                          <a:effectLst/>
                          <a:latin typeface="+mj-lt"/>
                          <a:ea typeface="Calibri" panose="020F0502020204030204" pitchFamily="34" charset="0"/>
                          <a:cs typeface="Times New Roman" panose="02020603050405020304" pitchFamily="18" charset="0"/>
                        </a:rPr>
                        <a:t>88.46%</a:t>
                      </a:r>
                    </a:p>
                  </a:txBody>
                  <a:tcPr marL="68580" marR="68580" marT="0" marB="0" anchor="ctr"/>
                </a:tc>
                <a:extLst>
                  <a:ext uri="{0D108BD9-81ED-4DB2-BD59-A6C34878D82A}">
                    <a16:rowId xmlns:a16="http://schemas.microsoft.com/office/drawing/2014/main" val="1729122284"/>
                  </a:ext>
                </a:extLst>
              </a:tr>
              <a:tr h="714058">
                <a:tc>
                  <a:txBody>
                    <a:bodyPr/>
                    <a:lstStyle/>
                    <a:p>
                      <a:pPr marL="0" marR="0" algn="ctr">
                        <a:lnSpc>
                          <a:spcPct val="115000"/>
                        </a:lnSpc>
                        <a:spcBef>
                          <a:spcPts val="0"/>
                        </a:spcBef>
                        <a:spcAft>
                          <a:spcPts val="1000"/>
                        </a:spcAft>
                      </a:pPr>
                      <a:r>
                        <a:rPr lang="en-US" sz="2400" b="0" dirty="0">
                          <a:effectLst/>
                        </a:rPr>
                        <a:t>MFCC+RGB</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1000"/>
                        </a:spcAft>
                      </a:pPr>
                      <a:r>
                        <a:rPr lang="en-US" sz="2400" dirty="0">
                          <a:effectLst/>
                          <a:latin typeface="+mj-lt"/>
                          <a:ea typeface="Calibri" panose="020F0502020204030204" pitchFamily="34" charset="0"/>
                          <a:cs typeface="Times New Roman" panose="02020603050405020304" pitchFamily="18" charset="0"/>
                        </a:rPr>
                        <a:t>85.13%</a:t>
                      </a:r>
                    </a:p>
                  </a:txBody>
                  <a:tcPr marL="68580" marR="68580" marT="0" marB="0" anchor="ctr"/>
                </a:tc>
                <a:tc>
                  <a:txBody>
                    <a:bodyPr/>
                    <a:lstStyle/>
                    <a:p>
                      <a:pPr marL="0" marR="0" algn="ctr">
                        <a:lnSpc>
                          <a:spcPct val="115000"/>
                        </a:lnSpc>
                        <a:spcBef>
                          <a:spcPts val="0"/>
                        </a:spcBef>
                        <a:spcAft>
                          <a:spcPts val="1000"/>
                        </a:spcAft>
                      </a:pPr>
                      <a:r>
                        <a:rPr lang="en-US" sz="2400" dirty="0">
                          <a:effectLst/>
                          <a:latin typeface="+mj-lt"/>
                          <a:ea typeface="Calibri" panose="020F0502020204030204" pitchFamily="34" charset="0"/>
                          <a:cs typeface="Times New Roman" panose="02020603050405020304" pitchFamily="18" charset="0"/>
                        </a:rPr>
                        <a:t>91.54%</a:t>
                      </a:r>
                    </a:p>
                  </a:txBody>
                  <a:tcPr marL="68580" marR="68580" marT="0" marB="0" anchor="ctr"/>
                </a:tc>
                <a:extLst>
                  <a:ext uri="{0D108BD9-81ED-4DB2-BD59-A6C34878D82A}">
                    <a16:rowId xmlns:a16="http://schemas.microsoft.com/office/drawing/2014/main" val="4038365261"/>
                  </a:ext>
                </a:extLst>
              </a:tr>
            </a:tbl>
          </a:graphicData>
        </a:graphic>
      </p:graphicFrame>
      <p:sp>
        <p:nvSpPr>
          <p:cNvPr id="9" name="Title 1">
            <a:extLst>
              <a:ext uri="{FF2B5EF4-FFF2-40B4-BE49-F238E27FC236}">
                <a16:creationId xmlns:a16="http://schemas.microsoft.com/office/drawing/2014/main" id="{CC56C4C1-A380-4795-BD86-3C87245F873F}"/>
              </a:ext>
            </a:extLst>
          </p:cNvPr>
          <p:cNvSpPr>
            <a:spLocks noGrp="1"/>
          </p:cNvSpPr>
          <p:nvPr>
            <p:ph type="title"/>
          </p:nvPr>
        </p:nvSpPr>
        <p:spPr>
          <a:xfrm>
            <a:off x="913795" y="609600"/>
            <a:ext cx="10353762" cy="970450"/>
          </a:xfrm>
        </p:spPr>
        <p:txBody>
          <a:bodyPr/>
          <a:lstStyle/>
          <a:p>
            <a:r>
              <a:rPr lang="en-US" b="1" dirty="0">
                <a:solidFill>
                  <a:schemeClr val="tx1"/>
                </a:solidFill>
              </a:rPr>
              <a:t>Results, Cont’d</a:t>
            </a:r>
            <a:r>
              <a:rPr lang="en-US" b="1" dirty="0"/>
              <a:t>… </a:t>
            </a:r>
            <a:r>
              <a:rPr lang="en-US" b="1" dirty="0">
                <a:solidFill>
                  <a:srgbClr val="008000"/>
                </a:solidFill>
              </a:rPr>
              <a:t>: Classification</a:t>
            </a:r>
            <a:endParaRPr lang="en-US" dirty="0"/>
          </a:p>
        </p:txBody>
      </p:sp>
    </p:spTree>
    <p:extLst>
      <p:ext uri="{BB962C8B-B14F-4D97-AF65-F5344CB8AC3E}">
        <p14:creationId xmlns:p14="http://schemas.microsoft.com/office/powerpoint/2010/main" val="4000458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6B78-5D01-4F76-B17D-CBF8BD7DA8DB}"/>
              </a:ext>
            </a:extLst>
          </p:cNvPr>
          <p:cNvSpPr>
            <a:spLocks noGrp="1"/>
          </p:cNvSpPr>
          <p:nvPr>
            <p:ph type="title"/>
          </p:nvPr>
        </p:nvSpPr>
        <p:spPr/>
        <p:txBody>
          <a:bodyPr/>
          <a:lstStyle/>
          <a:p>
            <a:r>
              <a:rPr lang="en-US" sz="4400" b="1" dirty="0">
                <a:solidFill>
                  <a:srgbClr val="FFFF00"/>
                </a:solidFill>
              </a:rPr>
              <a:t>Conclusion</a:t>
            </a:r>
            <a:r>
              <a:rPr lang="en-US" dirty="0"/>
              <a:t>	</a:t>
            </a:r>
          </a:p>
        </p:txBody>
      </p:sp>
      <p:sp>
        <p:nvSpPr>
          <p:cNvPr id="3" name="Content Placeholder 2">
            <a:extLst>
              <a:ext uri="{FF2B5EF4-FFF2-40B4-BE49-F238E27FC236}">
                <a16:creationId xmlns:a16="http://schemas.microsoft.com/office/drawing/2014/main" id="{3285452D-D8BC-4F5E-873D-B6D307B2D40E}"/>
              </a:ext>
            </a:extLst>
          </p:cNvPr>
          <p:cNvSpPr>
            <a:spLocks noGrp="1"/>
          </p:cNvSpPr>
          <p:nvPr>
            <p:ph idx="1"/>
          </p:nvPr>
        </p:nvSpPr>
        <p:spPr/>
        <p:txBody>
          <a:bodyPr anchor="ctr">
            <a:normAutofit fontScale="92500"/>
          </a:bodyPr>
          <a:lstStyle/>
          <a:p>
            <a:pPr algn="just"/>
            <a:r>
              <a:rPr lang="en-US" sz="2200" dirty="0">
                <a:effectLst/>
              </a:rPr>
              <a:t>This work uses the RGB components of spectrogram image for the characterization of different emotional speech signals. </a:t>
            </a:r>
          </a:p>
          <a:p>
            <a:pPr algn="just"/>
            <a:r>
              <a:rPr lang="en-US" sz="2200" dirty="0">
                <a:effectLst/>
              </a:rPr>
              <a:t>The classification result shows the RGB spectrogram magnitudes are both reliable and discriminative in classifying speech emotions in CNN platform</a:t>
            </a:r>
          </a:p>
          <a:p>
            <a:pPr algn="just"/>
            <a:r>
              <a:rPr lang="en-US" sz="2200" dirty="0">
                <a:effectLst/>
              </a:rPr>
              <a:t>Statistical parameter –Maximum green spectrogram suggests that emotional states such as anger or happiness have a higher arousal level with higher energy components.</a:t>
            </a:r>
          </a:p>
          <a:p>
            <a:pPr algn="just"/>
            <a:r>
              <a:rPr lang="en-US" sz="2200" dirty="0">
                <a:effectLst/>
              </a:rPr>
              <a:t>RGB feature when fed into GMM gave classification accuracy of 86.81% where as when fed into CNN gave 88.46% as average classification accuracy, thus making CNN more reliable over GMM.</a:t>
            </a:r>
          </a:p>
          <a:p>
            <a:pPr algn="just"/>
            <a:r>
              <a:rPr lang="en-US" sz="2200" dirty="0"/>
              <a:t> Combination of MFCC and RGB performed well in CNN.</a:t>
            </a:r>
          </a:p>
          <a:p>
            <a:pPr algn="just"/>
            <a:endParaRPr lang="en-US" dirty="0"/>
          </a:p>
        </p:txBody>
      </p:sp>
    </p:spTree>
    <p:extLst>
      <p:ext uri="{BB962C8B-B14F-4D97-AF65-F5344CB8AC3E}">
        <p14:creationId xmlns:p14="http://schemas.microsoft.com/office/powerpoint/2010/main" val="3294568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6B78-5D01-4F76-B17D-CBF8BD7DA8DB}"/>
              </a:ext>
            </a:extLst>
          </p:cNvPr>
          <p:cNvSpPr>
            <a:spLocks noGrp="1"/>
          </p:cNvSpPr>
          <p:nvPr>
            <p:ph type="title"/>
          </p:nvPr>
        </p:nvSpPr>
        <p:spPr/>
        <p:txBody>
          <a:bodyPr/>
          <a:lstStyle/>
          <a:p>
            <a:r>
              <a:rPr lang="en-US" sz="4400" b="1" dirty="0">
                <a:solidFill>
                  <a:srgbClr val="FFFF00"/>
                </a:solidFill>
              </a:rPr>
              <a:t>Future Work</a:t>
            </a:r>
            <a:endParaRPr lang="en-US" dirty="0"/>
          </a:p>
        </p:txBody>
      </p:sp>
      <p:sp>
        <p:nvSpPr>
          <p:cNvPr id="3" name="Content Placeholder 2">
            <a:extLst>
              <a:ext uri="{FF2B5EF4-FFF2-40B4-BE49-F238E27FC236}">
                <a16:creationId xmlns:a16="http://schemas.microsoft.com/office/drawing/2014/main" id="{3285452D-D8BC-4F5E-873D-B6D307B2D40E}"/>
              </a:ext>
            </a:extLst>
          </p:cNvPr>
          <p:cNvSpPr>
            <a:spLocks noGrp="1"/>
          </p:cNvSpPr>
          <p:nvPr>
            <p:ph idx="1"/>
          </p:nvPr>
        </p:nvSpPr>
        <p:spPr/>
        <p:txBody>
          <a:bodyPr anchor="ctr">
            <a:normAutofit lnSpcReduction="10000"/>
          </a:bodyPr>
          <a:lstStyle/>
          <a:p>
            <a:pPr algn="just"/>
            <a:r>
              <a:rPr lang="en-US" sz="2200" dirty="0"/>
              <a:t>These spectrograms were plotted on linear scale. Other scales like log scale, </a:t>
            </a:r>
            <a:r>
              <a:rPr lang="en-US" sz="2200" dirty="0" err="1"/>
              <a:t>mel</a:t>
            </a:r>
            <a:r>
              <a:rPr lang="en-US" sz="2200" dirty="0"/>
              <a:t> scale, </a:t>
            </a:r>
            <a:r>
              <a:rPr lang="en-US" sz="2200" dirty="0" err="1"/>
              <a:t>bak</a:t>
            </a:r>
            <a:r>
              <a:rPr lang="en-US" sz="2200" dirty="0"/>
              <a:t> scale and </a:t>
            </a:r>
            <a:r>
              <a:rPr lang="en-US" sz="2200" dirty="0" err="1"/>
              <a:t>erb</a:t>
            </a:r>
            <a:r>
              <a:rPr lang="en-US" sz="2200" dirty="0"/>
              <a:t> scale can also be used and better classification accuracy may be observed.</a:t>
            </a:r>
          </a:p>
          <a:p>
            <a:pPr algn="just"/>
            <a:r>
              <a:rPr lang="en-US" sz="2200" dirty="0">
                <a:effectLst/>
              </a:rPr>
              <a:t>A further combination of these RGB components with other prosodic or spectral features may provide new insight in the characterization of emotional contents in the voice communication.</a:t>
            </a:r>
          </a:p>
          <a:p>
            <a:pPr algn="just"/>
            <a:r>
              <a:rPr lang="en-US" sz="2200" dirty="0"/>
              <a:t>The spectrograms were calculated using FFT. Fractional-FFT may also be used to implement the same.</a:t>
            </a:r>
          </a:p>
          <a:p>
            <a:pPr algn="just"/>
            <a:r>
              <a:rPr lang="en-US" sz="2200" dirty="0"/>
              <a:t>The proposed architecture of the CNN is just one of the architecture. More layers like average pooling and max pooling can be added to improve the classification accuracy but that would demand systems with high end configurations.</a:t>
            </a:r>
          </a:p>
          <a:p>
            <a:pPr algn="just"/>
            <a:endParaRPr lang="en-US" dirty="0"/>
          </a:p>
        </p:txBody>
      </p:sp>
    </p:spTree>
    <p:extLst>
      <p:ext uri="{BB962C8B-B14F-4D97-AF65-F5344CB8AC3E}">
        <p14:creationId xmlns:p14="http://schemas.microsoft.com/office/powerpoint/2010/main" val="1993551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B286F-E9FD-4FC4-B6CE-B07EC52BA2BB}"/>
              </a:ext>
            </a:extLst>
          </p:cNvPr>
          <p:cNvSpPr>
            <a:spLocks noGrp="1"/>
          </p:cNvSpPr>
          <p:nvPr>
            <p:ph type="title"/>
          </p:nvPr>
        </p:nvSpPr>
        <p:spPr/>
        <p:txBody>
          <a:bodyPr/>
          <a:lstStyle/>
          <a:p>
            <a:r>
              <a:rPr lang="en-US" b="1" dirty="0">
                <a:solidFill>
                  <a:srgbClr val="FFFF00"/>
                </a:solidFill>
              </a:rPr>
              <a:t>References</a:t>
            </a:r>
          </a:p>
        </p:txBody>
      </p:sp>
      <p:sp>
        <p:nvSpPr>
          <p:cNvPr id="3" name="Content Placeholder 2">
            <a:extLst>
              <a:ext uri="{FF2B5EF4-FFF2-40B4-BE49-F238E27FC236}">
                <a16:creationId xmlns:a16="http://schemas.microsoft.com/office/drawing/2014/main" id="{7360E319-3008-4DE4-93EE-26745BE57DD9}"/>
              </a:ext>
            </a:extLst>
          </p:cNvPr>
          <p:cNvSpPr>
            <a:spLocks noGrp="1"/>
          </p:cNvSpPr>
          <p:nvPr>
            <p:ph idx="1"/>
          </p:nvPr>
        </p:nvSpPr>
        <p:spPr>
          <a:xfrm>
            <a:off x="913795" y="1732449"/>
            <a:ext cx="10353762" cy="4848655"/>
          </a:xfrm>
        </p:spPr>
        <p:txBody>
          <a:bodyPr anchor="t">
            <a:normAutofit fontScale="85000" lnSpcReduction="10000"/>
          </a:bodyPr>
          <a:lstStyle/>
          <a:p>
            <a:pPr algn="just"/>
            <a:endParaRPr lang="en-US" dirty="0">
              <a:effectLst/>
            </a:endParaRPr>
          </a:p>
          <a:p>
            <a:pPr lvl="0" algn="just"/>
            <a:r>
              <a:rPr lang="en-US" dirty="0">
                <a:effectLst/>
              </a:rPr>
              <a:t>A. </a:t>
            </a:r>
            <a:r>
              <a:rPr lang="en-US" dirty="0" err="1">
                <a:effectLst/>
              </a:rPr>
              <a:t>Harimi</a:t>
            </a:r>
            <a:r>
              <a:rPr lang="en-US" dirty="0">
                <a:effectLst/>
              </a:rPr>
              <a:t>, A. </a:t>
            </a:r>
            <a:r>
              <a:rPr lang="en-US" dirty="0" err="1">
                <a:effectLst/>
              </a:rPr>
              <a:t>Shahzadi</a:t>
            </a:r>
            <a:r>
              <a:rPr lang="en-US" dirty="0">
                <a:effectLst/>
              </a:rPr>
              <a:t>, A. </a:t>
            </a:r>
            <a:r>
              <a:rPr lang="en-US" dirty="0" err="1">
                <a:effectLst/>
              </a:rPr>
              <a:t>Ahmadyfard</a:t>
            </a:r>
            <a:r>
              <a:rPr lang="en-US" dirty="0">
                <a:effectLst/>
              </a:rPr>
              <a:t>, and </a:t>
            </a:r>
            <a:r>
              <a:rPr lang="en-US" dirty="0" err="1">
                <a:effectLst/>
              </a:rPr>
              <a:t>K.Yaghmaie</a:t>
            </a:r>
            <a:r>
              <a:rPr lang="en-US" dirty="0">
                <a:effectLst/>
              </a:rPr>
              <a:t>, “Classification of emotional speech using spectral pattern features,” J. of AI and Data Mining, vol. 2, no.1, pp.53-61, June 2014.</a:t>
            </a:r>
          </a:p>
          <a:p>
            <a:pPr lvl="0" algn="just"/>
            <a:r>
              <a:rPr lang="en-US" dirty="0">
                <a:effectLst/>
              </a:rPr>
              <a:t>W. Lim, D. Jang, and T. Lee, “Speech emotion recognition using convolutional and recurrent neural networks,” IEEE Signal and information processing association annual summit and conference (APSIPA), Asia-Pacific, </a:t>
            </a:r>
            <a:r>
              <a:rPr lang="en-US" dirty="0" err="1">
                <a:effectLst/>
              </a:rPr>
              <a:t>Jeju</a:t>
            </a:r>
            <a:r>
              <a:rPr lang="en-US" dirty="0">
                <a:effectLst/>
              </a:rPr>
              <a:t>,  December 13, pp. 1-4, .2016.</a:t>
            </a:r>
          </a:p>
          <a:p>
            <a:pPr lvl="0" algn="just"/>
            <a:r>
              <a:rPr lang="en-US" dirty="0">
                <a:effectLst/>
              </a:rPr>
              <a:t>M. </a:t>
            </a:r>
            <a:r>
              <a:rPr lang="en-US" dirty="0" err="1">
                <a:effectLst/>
              </a:rPr>
              <a:t>Bashirpour</a:t>
            </a:r>
            <a:r>
              <a:rPr lang="en-US" dirty="0">
                <a:effectLst/>
              </a:rPr>
              <a:t>, and M. </a:t>
            </a:r>
            <a:r>
              <a:rPr lang="en-US" dirty="0" err="1">
                <a:effectLst/>
              </a:rPr>
              <a:t>Geravanchizadeh</a:t>
            </a:r>
            <a:r>
              <a:rPr lang="en-US" dirty="0">
                <a:effectLst/>
              </a:rPr>
              <a:t>, “Robust emotional speech recognition based on binaural model and emotional auditory mask in noisy environments,” EURASIP J. on Audio, Speech, and Music Processing,  Springer, </a:t>
            </a:r>
            <a:r>
              <a:rPr lang="en-US" u="sng" dirty="0">
                <a:effectLst/>
                <a:hlinkClick r:id="rId2"/>
              </a:rPr>
              <a:t>https://doi.org/10.1186/s13636-018-0133-9</a:t>
            </a:r>
            <a:r>
              <a:rPr lang="en-US" dirty="0">
                <a:effectLst/>
              </a:rPr>
              <a:t>, pp. 2-13, 2018. </a:t>
            </a:r>
          </a:p>
          <a:p>
            <a:pPr algn="just"/>
            <a:r>
              <a:rPr lang="en-US" dirty="0">
                <a:effectLst/>
              </a:rPr>
              <a:t>H. M. </a:t>
            </a:r>
            <a:r>
              <a:rPr lang="en-US" dirty="0" err="1">
                <a:effectLst/>
              </a:rPr>
              <a:t>Fayek</a:t>
            </a:r>
            <a:r>
              <a:rPr lang="en-US" dirty="0">
                <a:effectLst/>
              </a:rPr>
              <a:t>, M. Lech, and L. </a:t>
            </a:r>
            <a:r>
              <a:rPr lang="en-US" dirty="0" err="1">
                <a:effectLst/>
              </a:rPr>
              <a:t>Cavedon</a:t>
            </a:r>
            <a:r>
              <a:rPr lang="en-US" dirty="0">
                <a:effectLst/>
              </a:rPr>
              <a:t> “Evaluating deep learning architectures for Speech Emotion Recognition,” Neural Networks, vol. 92, August 1, pp. 60-68, 2017</a:t>
            </a:r>
          </a:p>
          <a:p>
            <a:pPr lvl="0" algn="just"/>
            <a:r>
              <a:rPr lang="en-US" dirty="0">
                <a:effectLst/>
              </a:rPr>
              <a:t>L. He, M. Lech, N. C. </a:t>
            </a:r>
            <a:r>
              <a:rPr lang="en-US" dirty="0" err="1">
                <a:effectLst/>
              </a:rPr>
              <a:t>Maddage</a:t>
            </a:r>
            <a:r>
              <a:rPr lang="en-US" dirty="0">
                <a:effectLst/>
              </a:rPr>
              <a:t> and N. Allen, “Stress Detection Using Speech Spectrograms and Sigma-pi Neuron Units,” </a:t>
            </a:r>
            <a:r>
              <a:rPr lang="en-US" i="1" dirty="0">
                <a:effectLst/>
              </a:rPr>
              <a:t>2009 Fifth International Conference on Natural Computation,</a:t>
            </a:r>
            <a:r>
              <a:rPr lang="en-US" dirty="0">
                <a:effectLst/>
              </a:rPr>
              <a:t> Tianjin, 2009, pp. 260-264.</a:t>
            </a:r>
          </a:p>
          <a:p>
            <a:pPr algn="just"/>
            <a:r>
              <a:rPr lang="en-US" dirty="0">
                <a:effectLst/>
              </a:rPr>
              <a:t>Z. Huang, M. Dong, Q. Mao, and Y. Zhan, “Speech emotion recognition using CNN,” Proceedings of the 22nd ACM international conference on Multimedia, Nov 3, pp. 801-804, 2014</a:t>
            </a:r>
            <a:endParaRPr lang="en-US" dirty="0"/>
          </a:p>
        </p:txBody>
      </p:sp>
    </p:spTree>
    <p:extLst>
      <p:ext uri="{BB962C8B-B14F-4D97-AF65-F5344CB8AC3E}">
        <p14:creationId xmlns:p14="http://schemas.microsoft.com/office/powerpoint/2010/main" val="2137048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9A013-8180-4EA7-977C-5597DC87FBAF}"/>
              </a:ext>
            </a:extLst>
          </p:cNvPr>
          <p:cNvSpPr>
            <a:spLocks noGrp="1"/>
          </p:cNvSpPr>
          <p:nvPr>
            <p:ph type="title"/>
          </p:nvPr>
        </p:nvSpPr>
        <p:spPr>
          <a:xfrm>
            <a:off x="913795" y="609600"/>
            <a:ext cx="10353762" cy="5586484"/>
          </a:xfrm>
        </p:spPr>
        <p:txBody>
          <a:bodyPr>
            <a:normAutofit/>
          </a:bodyPr>
          <a:lstStyle/>
          <a:p>
            <a:r>
              <a:rPr lang="en-US" sz="5400" dirty="0"/>
              <a:t>Thank You</a:t>
            </a:r>
          </a:p>
        </p:txBody>
      </p:sp>
    </p:spTree>
    <p:extLst>
      <p:ext uri="{BB962C8B-B14F-4D97-AF65-F5344CB8AC3E}">
        <p14:creationId xmlns:p14="http://schemas.microsoft.com/office/powerpoint/2010/main" val="3092505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39830-969A-4EAD-9624-F3CDE0A2E0E0}"/>
              </a:ext>
            </a:extLst>
          </p:cNvPr>
          <p:cNvSpPr>
            <a:spLocks noGrp="1"/>
          </p:cNvSpPr>
          <p:nvPr>
            <p:ph type="title"/>
          </p:nvPr>
        </p:nvSpPr>
        <p:spPr>
          <a:xfrm>
            <a:off x="991068" y="2734614"/>
            <a:ext cx="10353762" cy="970450"/>
          </a:xfrm>
        </p:spPr>
        <p:txBody>
          <a:bodyPr>
            <a:normAutofit fontScale="90000"/>
          </a:bodyPr>
          <a:lstStyle/>
          <a:p>
            <a:pPr>
              <a:lnSpc>
                <a:spcPct val="150000"/>
              </a:lnSpc>
            </a:pPr>
            <a:r>
              <a:rPr lang="en-US" sz="6000" b="1" dirty="0">
                <a:solidFill>
                  <a:schemeClr val="accent1">
                    <a:lumMod val="60000"/>
                    <a:lumOff val="40000"/>
                  </a:schemeClr>
                </a:solidFill>
              </a:rPr>
              <a:t>Demo Video</a:t>
            </a:r>
          </a:p>
        </p:txBody>
      </p:sp>
    </p:spTree>
    <p:extLst>
      <p:ext uri="{BB962C8B-B14F-4D97-AF65-F5344CB8AC3E}">
        <p14:creationId xmlns:p14="http://schemas.microsoft.com/office/powerpoint/2010/main" val="2396290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A59545-ED03-4734-9039-A0361310A782}"/>
              </a:ext>
            </a:extLst>
          </p:cNvPr>
          <p:cNvSpPr>
            <a:spLocks noGrp="1"/>
          </p:cNvSpPr>
          <p:nvPr>
            <p:ph idx="1"/>
          </p:nvPr>
        </p:nvSpPr>
        <p:spPr/>
        <p:txBody>
          <a:bodyPr>
            <a:normAutofit/>
          </a:bodyPr>
          <a:lstStyle/>
          <a:p>
            <a:r>
              <a:rPr lang="en-US" sz="6000" dirty="0"/>
              <a:t>Demo Video will be added later on.</a:t>
            </a:r>
          </a:p>
        </p:txBody>
      </p:sp>
    </p:spTree>
    <p:extLst>
      <p:ext uri="{BB962C8B-B14F-4D97-AF65-F5344CB8AC3E}">
        <p14:creationId xmlns:p14="http://schemas.microsoft.com/office/powerpoint/2010/main" val="1266853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14B3F-082E-4F76-8C0E-3F1719929331}"/>
              </a:ext>
            </a:extLst>
          </p:cNvPr>
          <p:cNvSpPr>
            <a:spLocks noGrp="1"/>
          </p:cNvSpPr>
          <p:nvPr>
            <p:ph type="title"/>
          </p:nvPr>
        </p:nvSpPr>
        <p:spPr/>
        <p:txBody>
          <a:bodyPr>
            <a:noAutofit/>
          </a:bodyPr>
          <a:lstStyle/>
          <a:p>
            <a:r>
              <a:rPr lang="en-US" sz="4400" b="1" dirty="0">
                <a:solidFill>
                  <a:srgbClr val="FFFF00"/>
                </a:solidFill>
              </a:rPr>
              <a:t>Purpose of the Project</a:t>
            </a:r>
            <a:endParaRPr lang="en-US" sz="2800" dirty="0"/>
          </a:p>
        </p:txBody>
      </p:sp>
      <p:sp>
        <p:nvSpPr>
          <p:cNvPr id="3" name="Content Placeholder 2">
            <a:extLst>
              <a:ext uri="{FF2B5EF4-FFF2-40B4-BE49-F238E27FC236}">
                <a16:creationId xmlns:a16="http://schemas.microsoft.com/office/drawing/2014/main" id="{1F54E426-E4EE-414C-ADA1-6BD69ED8F95B}"/>
              </a:ext>
            </a:extLst>
          </p:cNvPr>
          <p:cNvSpPr>
            <a:spLocks noGrp="1"/>
          </p:cNvSpPr>
          <p:nvPr>
            <p:ph idx="1"/>
          </p:nvPr>
        </p:nvSpPr>
        <p:spPr/>
        <p:txBody>
          <a:bodyPr anchor="ctr">
            <a:normAutofit/>
          </a:bodyPr>
          <a:lstStyle/>
          <a:p>
            <a:pPr algn="just"/>
            <a:r>
              <a:rPr lang="en-US" sz="2600" dirty="0">
                <a:solidFill>
                  <a:schemeClr val="tx1"/>
                </a:solidFill>
                <a:effectLst/>
              </a:rPr>
              <a:t>Study different emotion specific features from speech signal </a:t>
            </a:r>
          </a:p>
          <a:p>
            <a:pPr algn="just"/>
            <a:r>
              <a:rPr lang="en-US" sz="2600" dirty="0">
                <a:solidFill>
                  <a:schemeClr val="tx1"/>
                </a:solidFill>
                <a:effectLst/>
              </a:rPr>
              <a:t>Implement different feature extraction for Speech signal </a:t>
            </a:r>
          </a:p>
          <a:p>
            <a:pPr algn="just"/>
            <a:r>
              <a:rPr lang="en-US" sz="2600" dirty="0">
                <a:solidFill>
                  <a:schemeClr val="tx1"/>
                </a:solidFill>
              </a:rPr>
              <a:t>Suggest best suitable features for emotion classification</a:t>
            </a:r>
          </a:p>
          <a:p>
            <a:pPr algn="just"/>
            <a:r>
              <a:rPr lang="en-US" sz="2600" dirty="0">
                <a:solidFill>
                  <a:schemeClr val="tx1"/>
                </a:solidFill>
              </a:rPr>
              <a:t>Extensive comparison of accuracy between pre-existing techniques and the proposed method. </a:t>
            </a:r>
          </a:p>
          <a:p>
            <a:endParaRPr lang="en-US" sz="2400" dirty="0">
              <a:solidFill>
                <a:schemeClr val="tx1"/>
              </a:solidFill>
            </a:endParaRPr>
          </a:p>
        </p:txBody>
      </p:sp>
    </p:spTree>
    <p:extLst>
      <p:ext uri="{BB962C8B-B14F-4D97-AF65-F5344CB8AC3E}">
        <p14:creationId xmlns:p14="http://schemas.microsoft.com/office/powerpoint/2010/main" val="2785555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14B3F-082E-4F76-8C0E-3F1719929331}"/>
              </a:ext>
            </a:extLst>
          </p:cNvPr>
          <p:cNvSpPr>
            <a:spLocks noGrp="1"/>
          </p:cNvSpPr>
          <p:nvPr>
            <p:ph type="title"/>
          </p:nvPr>
        </p:nvSpPr>
        <p:spPr/>
        <p:txBody>
          <a:bodyPr/>
          <a:lstStyle/>
          <a:p>
            <a:r>
              <a:rPr lang="en-US" b="1" dirty="0">
                <a:solidFill>
                  <a:srgbClr val="FFFF00"/>
                </a:solidFill>
              </a:rPr>
              <a:t>Previous Work</a:t>
            </a:r>
            <a:endParaRPr lang="en-US" dirty="0"/>
          </a:p>
        </p:txBody>
      </p:sp>
      <p:sp>
        <p:nvSpPr>
          <p:cNvPr id="5" name="Content Placeholder 4">
            <a:extLst>
              <a:ext uri="{FF2B5EF4-FFF2-40B4-BE49-F238E27FC236}">
                <a16:creationId xmlns:a16="http://schemas.microsoft.com/office/drawing/2014/main" id="{2398C6B2-AEC8-495A-8D67-A8D5CDECA6CC}"/>
              </a:ext>
            </a:extLst>
          </p:cNvPr>
          <p:cNvSpPr>
            <a:spLocks noGrp="1"/>
          </p:cNvSpPr>
          <p:nvPr>
            <p:ph idx="1"/>
          </p:nvPr>
        </p:nvSpPr>
        <p:spPr/>
        <p:txBody>
          <a:bodyPr>
            <a:normAutofit lnSpcReduction="10000"/>
          </a:bodyPr>
          <a:lstStyle/>
          <a:p>
            <a:pPr algn="just"/>
            <a:r>
              <a:rPr lang="en-US" sz="2600" dirty="0"/>
              <a:t>S-transform is a more dynamic feature extraction technique over MFFC.</a:t>
            </a:r>
          </a:p>
          <a:p>
            <a:pPr algn="just"/>
            <a:r>
              <a:rPr lang="en-US" sz="2600" dirty="0"/>
              <a:t>Sad emotion gave the best fit model where as for angry, it was the least.</a:t>
            </a:r>
          </a:p>
          <a:p>
            <a:pPr algn="just"/>
            <a:r>
              <a:rPr lang="en-US" sz="2600" dirty="0"/>
              <a:t>S-transform gave a recognition accuracy of 85.4 % where as MFCC gave 83% over 5 emotions namely Angry, Disgust, Fear, Happy, Sad, Surprise (SAVEE database).</a:t>
            </a:r>
          </a:p>
          <a:p>
            <a:pPr algn="just"/>
            <a:r>
              <a:rPr lang="en-US" sz="2800" dirty="0"/>
              <a:t>The robustness of the proposed feature is evidenced from the goodness of fit graph in modeling the chosen emotional states.</a:t>
            </a:r>
            <a:endParaRPr lang="en-US" sz="2600" dirty="0"/>
          </a:p>
          <a:p>
            <a:endParaRPr lang="en-US" dirty="0"/>
          </a:p>
        </p:txBody>
      </p:sp>
    </p:spTree>
    <p:extLst>
      <p:ext uri="{BB962C8B-B14F-4D97-AF65-F5344CB8AC3E}">
        <p14:creationId xmlns:p14="http://schemas.microsoft.com/office/powerpoint/2010/main" val="3705146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14B3F-082E-4F76-8C0E-3F1719929331}"/>
              </a:ext>
            </a:extLst>
          </p:cNvPr>
          <p:cNvSpPr>
            <a:spLocks noGrp="1"/>
          </p:cNvSpPr>
          <p:nvPr>
            <p:ph type="title"/>
          </p:nvPr>
        </p:nvSpPr>
        <p:spPr/>
        <p:txBody>
          <a:bodyPr/>
          <a:lstStyle/>
          <a:p>
            <a:r>
              <a:rPr lang="en-US" b="1" dirty="0">
                <a:solidFill>
                  <a:srgbClr val="FFFF00"/>
                </a:solidFill>
              </a:rPr>
              <a:t>Previous Work: </a:t>
            </a:r>
            <a:r>
              <a:rPr lang="en-US" b="1" dirty="0">
                <a:solidFill>
                  <a:schemeClr val="tx1"/>
                </a:solidFill>
              </a:rPr>
              <a:t>Results </a:t>
            </a:r>
            <a:r>
              <a:rPr lang="en-US" sz="2800" b="1" dirty="0">
                <a:solidFill>
                  <a:schemeClr val="tx1"/>
                </a:solidFill>
              </a:rPr>
              <a:t>(SAVEE Database)</a:t>
            </a:r>
            <a:endParaRPr lang="en-US" dirty="0">
              <a:solidFill>
                <a:schemeClr val="tx1"/>
              </a:solidFill>
            </a:endParaRPr>
          </a:p>
        </p:txBody>
      </p:sp>
      <p:graphicFrame>
        <p:nvGraphicFramePr>
          <p:cNvPr id="4" name="Content Placeholder 6">
            <a:extLst>
              <a:ext uri="{FF2B5EF4-FFF2-40B4-BE49-F238E27FC236}">
                <a16:creationId xmlns:a16="http://schemas.microsoft.com/office/drawing/2014/main" id="{96D8F0CD-E8A9-4212-AE20-69B08B8C8A23}"/>
              </a:ext>
            </a:extLst>
          </p:cNvPr>
          <p:cNvGraphicFramePr>
            <a:graphicFrameLocks noGrp="1"/>
          </p:cNvGraphicFramePr>
          <p:nvPr>
            <p:ph idx="1"/>
            <p:extLst>
              <p:ext uri="{D42A27DB-BD31-4B8C-83A1-F6EECF244321}">
                <p14:modId xmlns:p14="http://schemas.microsoft.com/office/powerpoint/2010/main" val="2766946258"/>
              </p:ext>
            </p:extLst>
          </p:nvPr>
        </p:nvGraphicFramePr>
        <p:xfrm>
          <a:off x="1184855" y="1893194"/>
          <a:ext cx="9953913" cy="4533256"/>
        </p:xfrm>
        <a:graphic>
          <a:graphicData uri="http://schemas.openxmlformats.org/drawingml/2006/table">
            <a:tbl>
              <a:tblPr firstRow="1" firstCol="1" bandRow="1">
                <a:tableStyleId>{5C22544A-7EE6-4342-B048-85BDC9FD1C3A}</a:tableStyleId>
              </a:tblPr>
              <a:tblGrid>
                <a:gridCol w="2955259">
                  <a:extLst>
                    <a:ext uri="{9D8B030D-6E8A-4147-A177-3AD203B41FA5}">
                      <a16:colId xmlns:a16="http://schemas.microsoft.com/office/drawing/2014/main" val="1429414792"/>
                    </a:ext>
                  </a:extLst>
                </a:gridCol>
                <a:gridCol w="3129097">
                  <a:extLst>
                    <a:ext uri="{9D8B030D-6E8A-4147-A177-3AD203B41FA5}">
                      <a16:colId xmlns:a16="http://schemas.microsoft.com/office/drawing/2014/main" val="3452612167"/>
                    </a:ext>
                  </a:extLst>
                </a:gridCol>
                <a:gridCol w="3869557">
                  <a:extLst>
                    <a:ext uri="{9D8B030D-6E8A-4147-A177-3AD203B41FA5}">
                      <a16:colId xmlns:a16="http://schemas.microsoft.com/office/drawing/2014/main" val="2942104764"/>
                    </a:ext>
                  </a:extLst>
                </a:gridCol>
              </a:tblGrid>
              <a:tr h="690537">
                <a:tc>
                  <a:txBody>
                    <a:bodyPr/>
                    <a:lstStyle/>
                    <a:p>
                      <a:pPr marL="0" marR="0" algn="ctr">
                        <a:lnSpc>
                          <a:spcPct val="115000"/>
                        </a:lnSpc>
                        <a:spcBef>
                          <a:spcPts val="0"/>
                        </a:spcBef>
                        <a:spcAft>
                          <a:spcPts val="1000"/>
                        </a:spcAft>
                      </a:pPr>
                      <a:r>
                        <a:rPr lang="en-US" sz="1800" b="0" dirty="0">
                          <a:effectLst/>
                        </a:rPr>
                        <a:t>Feature dimension used for testing</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1800" b="0" dirty="0">
                          <a:effectLst/>
                        </a:rPr>
                        <a:t>MFCC</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1800" b="0" dirty="0">
                          <a:effectLst/>
                        </a:rPr>
                        <a:t>S-Transform</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6295083"/>
                  </a:ext>
                </a:extLst>
              </a:tr>
              <a:tr h="690537">
                <a:tc>
                  <a:txBody>
                    <a:bodyPr/>
                    <a:lstStyle/>
                    <a:p>
                      <a:pPr marL="0" marR="0" algn="ctr">
                        <a:lnSpc>
                          <a:spcPct val="115000"/>
                        </a:lnSpc>
                        <a:spcBef>
                          <a:spcPts val="0"/>
                        </a:spcBef>
                        <a:spcAft>
                          <a:spcPts val="1000"/>
                        </a:spcAft>
                      </a:pPr>
                      <a:r>
                        <a:rPr lang="en-US" sz="1800" b="0" dirty="0">
                          <a:effectLst/>
                        </a:rPr>
                        <a:t>Total testing features</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1800" dirty="0">
                          <a:effectLst/>
                        </a:rPr>
                        <a:t>9600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1800" dirty="0">
                          <a:effectLst/>
                        </a:rPr>
                        <a:t>96000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9691261"/>
                  </a:ext>
                </a:extLst>
              </a:tr>
              <a:tr h="334115">
                <a:tc>
                  <a:txBody>
                    <a:bodyPr/>
                    <a:lstStyle/>
                    <a:p>
                      <a:pPr marL="0" marR="0" algn="ctr">
                        <a:lnSpc>
                          <a:spcPct val="115000"/>
                        </a:lnSpc>
                        <a:spcBef>
                          <a:spcPts val="0"/>
                        </a:spcBef>
                        <a:spcAft>
                          <a:spcPts val="1000"/>
                        </a:spcAft>
                      </a:pPr>
                      <a:r>
                        <a:rPr lang="en-US" sz="1800" b="0" dirty="0">
                          <a:effectLst/>
                        </a:rPr>
                        <a:t>Features classified as Angry</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1800" dirty="0">
                          <a:effectLst/>
                        </a:rPr>
                        <a:t>986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1800">
                          <a:effectLst/>
                        </a:rPr>
                        <a:t>8454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9122284"/>
                  </a:ext>
                </a:extLst>
              </a:tr>
              <a:tr h="374501">
                <a:tc>
                  <a:txBody>
                    <a:bodyPr/>
                    <a:lstStyle/>
                    <a:p>
                      <a:pPr marL="0" marR="0" algn="ctr">
                        <a:lnSpc>
                          <a:spcPct val="115000"/>
                        </a:lnSpc>
                        <a:spcBef>
                          <a:spcPts val="0"/>
                        </a:spcBef>
                        <a:spcAft>
                          <a:spcPts val="1000"/>
                        </a:spcAft>
                      </a:pPr>
                      <a:r>
                        <a:rPr lang="en-US" sz="1800" b="0" dirty="0">
                          <a:effectLst/>
                        </a:rPr>
                        <a:t>Features classified as Disgust</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1800" dirty="0">
                          <a:effectLst/>
                        </a:rPr>
                        <a:t>1490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1800">
                          <a:effectLst/>
                        </a:rPr>
                        <a:t>14329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8365261"/>
                  </a:ext>
                </a:extLst>
              </a:tr>
              <a:tr h="424982">
                <a:tc>
                  <a:txBody>
                    <a:bodyPr/>
                    <a:lstStyle/>
                    <a:p>
                      <a:pPr marL="0" marR="0" algn="ctr">
                        <a:lnSpc>
                          <a:spcPct val="115000"/>
                        </a:lnSpc>
                        <a:spcBef>
                          <a:spcPts val="0"/>
                        </a:spcBef>
                        <a:spcAft>
                          <a:spcPts val="1000"/>
                        </a:spcAft>
                      </a:pPr>
                      <a:r>
                        <a:rPr lang="en-US" sz="1800" b="0" dirty="0">
                          <a:effectLst/>
                        </a:rPr>
                        <a:t>Features classified as Fear</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1800" dirty="0">
                          <a:effectLst/>
                        </a:rPr>
                        <a:t>1427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1800">
                          <a:effectLst/>
                        </a:rPr>
                        <a:t>12623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939945"/>
                  </a:ext>
                </a:extLst>
              </a:tr>
              <a:tr h="424982">
                <a:tc>
                  <a:txBody>
                    <a:bodyPr/>
                    <a:lstStyle/>
                    <a:p>
                      <a:pPr marL="0" marR="0" algn="ctr">
                        <a:lnSpc>
                          <a:spcPct val="115000"/>
                        </a:lnSpc>
                        <a:spcBef>
                          <a:spcPts val="0"/>
                        </a:spcBef>
                        <a:spcAft>
                          <a:spcPts val="1000"/>
                        </a:spcAft>
                      </a:pPr>
                      <a:r>
                        <a:rPr lang="en-US" sz="1800" b="0" dirty="0">
                          <a:effectLst/>
                        </a:rPr>
                        <a:t>Features classified as Happy</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1800" dirty="0">
                          <a:effectLst/>
                        </a:rPr>
                        <a:t>869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1800">
                          <a:effectLst/>
                        </a:rPr>
                        <a:t>14588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1795340"/>
                  </a:ext>
                </a:extLst>
              </a:tr>
              <a:tr h="424982">
                <a:tc>
                  <a:txBody>
                    <a:bodyPr/>
                    <a:lstStyle/>
                    <a:p>
                      <a:pPr marL="0" marR="0" algn="ctr">
                        <a:lnSpc>
                          <a:spcPct val="115000"/>
                        </a:lnSpc>
                        <a:spcBef>
                          <a:spcPts val="0"/>
                        </a:spcBef>
                        <a:spcAft>
                          <a:spcPts val="1000"/>
                        </a:spcAft>
                      </a:pPr>
                      <a:r>
                        <a:rPr lang="en-US" sz="1800" b="0" dirty="0">
                          <a:effectLst/>
                        </a:rPr>
                        <a:t>Features classified as Sad</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1800" dirty="0">
                          <a:effectLst/>
                        </a:rPr>
                        <a:t>2693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1800" dirty="0">
                          <a:effectLst/>
                        </a:rPr>
                        <a:t>28071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4090093"/>
                  </a:ext>
                </a:extLst>
              </a:tr>
              <a:tr h="424982">
                <a:tc>
                  <a:txBody>
                    <a:bodyPr/>
                    <a:lstStyle/>
                    <a:p>
                      <a:pPr marL="0" marR="0" algn="ctr">
                        <a:lnSpc>
                          <a:spcPct val="115000"/>
                        </a:lnSpc>
                        <a:spcBef>
                          <a:spcPts val="0"/>
                        </a:spcBef>
                        <a:spcAft>
                          <a:spcPts val="1000"/>
                        </a:spcAft>
                      </a:pPr>
                      <a:r>
                        <a:rPr lang="en-US" sz="1800" b="0" dirty="0">
                          <a:effectLst/>
                        </a:rPr>
                        <a:t>Features classified as Surprise</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1800">
                          <a:effectLst/>
                        </a:rPr>
                        <a:t>2135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1800" dirty="0">
                          <a:effectLst/>
                        </a:rPr>
                        <a:t>17935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7221540"/>
                  </a:ext>
                </a:extLst>
              </a:tr>
              <a:tr h="537684">
                <a:tc>
                  <a:txBody>
                    <a:bodyPr/>
                    <a:lstStyle/>
                    <a:p>
                      <a:pPr marL="0" marR="0" algn="ctr">
                        <a:lnSpc>
                          <a:spcPct val="115000"/>
                        </a:lnSpc>
                        <a:spcBef>
                          <a:spcPts val="0"/>
                        </a:spcBef>
                        <a:spcAft>
                          <a:spcPts val="1000"/>
                        </a:spcAft>
                      </a:pPr>
                      <a:r>
                        <a:rPr lang="en-US" sz="1800" b="0" dirty="0">
                          <a:effectLst/>
                        </a:rPr>
                        <a:t>Average accuracy %</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1800" dirty="0">
                          <a:effectLst/>
                        </a:rPr>
                        <a:t>83.0417%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1800" dirty="0">
                          <a:effectLst/>
                        </a:rPr>
                        <a:t>85.4104%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8795261"/>
                  </a:ext>
                </a:extLst>
              </a:tr>
            </a:tbl>
          </a:graphicData>
        </a:graphic>
      </p:graphicFrame>
    </p:spTree>
    <p:extLst>
      <p:ext uri="{BB962C8B-B14F-4D97-AF65-F5344CB8AC3E}">
        <p14:creationId xmlns:p14="http://schemas.microsoft.com/office/powerpoint/2010/main" val="1726069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14B3F-082E-4F76-8C0E-3F1719929331}"/>
              </a:ext>
            </a:extLst>
          </p:cNvPr>
          <p:cNvSpPr>
            <a:spLocks noGrp="1"/>
          </p:cNvSpPr>
          <p:nvPr>
            <p:ph type="title"/>
          </p:nvPr>
        </p:nvSpPr>
        <p:spPr/>
        <p:txBody>
          <a:bodyPr>
            <a:noAutofit/>
          </a:bodyPr>
          <a:lstStyle/>
          <a:p>
            <a:r>
              <a:rPr lang="en-US" b="1" dirty="0">
                <a:solidFill>
                  <a:srgbClr val="FFFF00"/>
                </a:solidFill>
              </a:rPr>
              <a:t>Proposed Method</a:t>
            </a:r>
            <a:r>
              <a:rPr lang="en-US" dirty="0">
                <a:solidFill>
                  <a:srgbClr val="FFFF00"/>
                </a:solidFill>
              </a:rPr>
              <a:t>: Using Speech</a:t>
            </a:r>
          </a:p>
        </p:txBody>
      </p:sp>
      <p:sp>
        <p:nvSpPr>
          <p:cNvPr id="3" name="Content Placeholder 2">
            <a:extLst>
              <a:ext uri="{FF2B5EF4-FFF2-40B4-BE49-F238E27FC236}">
                <a16:creationId xmlns:a16="http://schemas.microsoft.com/office/drawing/2014/main" id="{1F54E426-E4EE-414C-ADA1-6BD69ED8F95B}"/>
              </a:ext>
            </a:extLst>
          </p:cNvPr>
          <p:cNvSpPr>
            <a:spLocks noGrp="1"/>
          </p:cNvSpPr>
          <p:nvPr>
            <p:ph idx="1"/>
          </p:nvPr>
        </p:nvSpPr>
        <p:spPr/>
        <p:txBody>
          <a:bodyPr anchor="ctr">
            <a:normAutofit/>
          </a:bodyPr>
          <a:lstStyle/>
          <a:p>
            <a:r>
              <a:rPr lang="en-US" sz="3200" dirty="0">
                <a:solidFill>
                  <a:schemeClr val="tx1"/>
                </a:solidFill>
              </a:rPr>
              <a:t>Database : </a:t>
            </a:r>
            <a:r>
              <a:rPr lang="en-US" sz="3200" dirty="0">
                <a:solidFill>
                  <a:srgbClr val="008000"/>
                </a:solidFill>
              </a:rPr>
              <a:t>Emo-DB</a:t>
            </a:r>
          </a:p>
          <a:p>
            <a:r>
              <a:rPr lang="en-US" sz="3200" dirty="0">
                <a:solidFill>
                  <a:schemeClr val="tx1"/>
                </a:solidFill>
              </a:rPr>
              <a:t>Feature Extraction: </a:t>
            </a:r>
            <a:r>
              <a:rPr lang="en-US" sz="3200" dirty="0">
                <a:solidFill>
                  <a:srgbClr val="008000"/>
                </a:solidFill>
              </a:rPr>
              <a:t>Spectrogram</a:t>
            </a:r>
          </a:p>
          <a:p>
            <a:r>
              <a:rPr lang="en-US" sz="3200" dirty="0">
                <a:solidFill>
                  <a:schemeClr val="tx1"/>
                </a:solidFill>
              </a:rPr>
              <a:t>Characterization</a:t>
            </a:r>
          </a:p>
          <a:p>
            <a:r>
              <a:rPr lang="en-US" sz="3200" dirty="0">
                <a:solidFill>
                  <a:schemeClr val="tx1"/>
                </a:solidFill>
              </a:rPr>
              <a:t>Classification</a:t>
            </a:r>
          </a:p>
        </p:txBody>
      </p:sp>
    </p:spTree>
    <p:extLst>
      <p:ext uri="{BB962C8B-B14F-4D97-AF65-F5344CB8AC3E}">
        <p14:creationId xmlns:p14="http://schemas.microsoft.com/office/powerpoint/2010/main" val="3156204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14B3F-082E-4F76-8C0E-3F1719929331}"/>
              </a:ext>
            </a:extLst>
          </p:cNvPr>
          <p:cNvSpPr>
            <a:spLocks noGrp="1"/>
          </p:cNvSpPr>
          <p:nvPr>
            <p:ph type="title"/>
          </p:nvPr>
        </p:nvSpPr>
        <p:spPr>
          <a:xfrm>
            <a:off x="2289282" y="803763"/>
            <a:ext cx="6851650" cy="970450"/>
          </a:xfrm>
        </p:spPr>
        <p:txBody>
          <a:bodyPr>
            <a:normAutofit/>
          </a:bodyPr>
          <a:lstStyle/>
          <a:p>
            <a:r>
              <a:rPr lang="en-US" b="1" dirty="0"/>
              <a:t>Database</a:t>
            </a:r>
            <a:endParaRPr lang="en-US" dirty="0"/>
          </a:p>
        </p:txBody>
      </p:sp>
      <p:graphicFrame>
        <p:nvGraphicFramePr>
          <p:cNvPr id="9" name="Content Placeholder 8">
            <a:extLst>
              <a:ext uri="{FF2B5EF4-FFF2-40B4-BE49-F238E27FC236}">
                <a16:creationId xmlns:a16="http://schemas.microsoft.com/office/drawing/2014/main" id="{2226721C-ED0B-4B91-932C-F81C881CF9C4}"/>
              </a:ext>
            </a:extLst>
          </p:cNvPr>
          <p:cNvGraphicFramePr>
            <a:graphicFrameLocks noGrp="1"/>
          </p:cNvGraphicFramePr>
          <p:nvPr>
            <p:ph idx="1"/>
            <p:extLst>
              <p:ext uri="{D42A27DB-BD31-4B8C-83A1-F6EECF244321}">
                <p14:modId xmlns:p14="http://schemas.microsoft.com/office/powerpoint/2010/main" val="3310720975"/>
              </p:ext>
            </p:extLst>
          </p:nvPr>
        </p:nvGraphicFramePr>
        <p:xfrm>
          <a:off x="2289281" y="2315125"/>
          <a:ext cx="7756239" cy="3622036"/>
        </p:xfrm>
        <a:graphic>
          <a:graphicData uri="http://schemas.openxmlformats.org/drawingml/2006/table">
            <a:tbl>
              <a:tblPr firstRow="1" firstCol="1" bandRow="1">
                <a:tableStyleId>{5C22544A-7EE6-4342-B048-85BDC9FD1C3A}</a:tableStyleId>
              </a:tblPr>
              <a:tblGrid>
                <a:gridCol w="3937481">
                  <a:extLst>
                    <a:ext uri="{9D8B030D-6E8A-4147-A177-3AD203B41FA5}">
                      <a16:colId xmlns:a16="http://schemas.microsoft.com/office/drawing/2014/main" val="3612141652"/>
                    </a:ext>
                  </a:extLst>
                </a:gridCol>
                <a:gridCol w="3818758">
                  <a:extLst>
                    <a:ext uri="{9D8B030D-6E8A-4147-A177-3AD203B41FA5}">
                      <a16:colId xmlns:a16="http://schemas.microsoft.com/office/drawing/2014/main" val="1859651504"/>
                    </a:ext>
                  </a:extLst>
                </a:gridCol>
              </a:tblGrid>
              <a:tr h="997126">
                <a:tc>
                  <a:txBody>
                    <a:bodyPr/>
                    <a:lstStyle/>
                    <a:p>
                      <a:pPr marL="0" marR="0" algn="ctr">
                        <a:lnSpc>
                          <a:spcPct val="115000"/>
                        </a:lnSpc>
                        <a:spcBef>
                          <a:spcPts val="0"/>
                        </a:spcBef>
                        <a:spcAft>
                          <a:spcPts val="1000"/>
                        </a:spcAft>
                      </a:pPr>
                      <a:r>
                        <a:rPr lang="en-US" sz="1800" dirty="0">
                          <a:effectLst/>
                        </a:rPr>
                        <a:t>Name of Database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US" sz="1800" b="1" i="0" kern="1200" dirty="0">
                          <a:solidFill>
                            <a:schemeClr val="lt1"/>
                          </a:solidFill>
                          <a:effectLst/>
                          <a:latin typeface="+mn-lt"/>
                          <a:ea typeface="+mn-ea"/>
                          <a:cs typeface="+mn-cs"/>
                        </a:rPr>
                        <a:t>Berlin Database of Emotional Speech (Emo-DB)</a:t>
                      </a:r>
                    </a:p>
                  </a:txBody>
                  <a:tcPr marL="68580" marR="68580" marT="0" marB="0" anchor="ctr"/>
                </a:tc>
                <a:extLst>
                  <a:ext uri="{0D108BD9-81ED-4DB2-BD59-A6C34878D82A}">
                    <a16:rowId xmlns:a16="http://schemas.microsoft.com/office/drawing/2014/main" val="1322813562"/>
                  </a:ext>
                </a:extLst>
              </a:tr>
              <a:tr h="482400">
                <a:tc>
                  <a:txBody>
                    <a:bodyPr/>
                    <a:lstStyle/>
                    <a:p>
                      <a:pPr marL="0" marR="0" algn="ctr">
                        <a:lnSpc>
                          <a:spcPct val="115000"/>
                        </a:lnSpc>
                        <a:spcBef>
                          <a:spcPts val="0"/>
                        </a:spcBef>
                        <a:spcAft>
                          <a:spcPts val="1000"/>
                        </a:spcAft>
                      </a:pPr>
                      <a:r>
                        <a:rPr lang="en-US" sz="1800" dirty="0">
                          <a:effectLst/>
                        </a:rPr>
                        <a:t>Number of Speaker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1000"/>
                        </a:spcAft>
                      </a:pPr>
                      <a:r>
                        <a:rPr lang="en-US" sz="1800" dirty="0">
                          <a:effectLst/>
                        </a:rPr>
                        <a:t>10 (5 Female </a:t>
                      </a:r>
                      <a:r>
                        <a:rPr lang="en-US" sz="1800">
                          <a:effectLst/>
                        </a:rPr>
                        <a:t>and 5 </a:t>
                      </a:r>
                      <a:r>
                        <a:rPr lang="en-US" sz="1800" dirty="0">
                          <a:effectLst/>
                        </a:rPr>
                        <a:t>Male)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07664907"/>
                  </a:ext>
                </a:extLst>
              </a:tr>
              <a:tr h="662984">
                <a:tc>
                  <a:txBody>
                    <a:bodyPr/>
                    <a:lstStyle/>
                    <a:p>
                      <a:pPr marL="0" marR="0" algn="ctr">
                        <a:lnSpc>
                          <a:spcPct val="115000"/>
                        </a:lnSpc>
                        <a:spcBef>
                          <a:spcPts val="0"/>
                        </a:spcBef>
                        <a:spcAft>
                          <a:spcPts val="1000"/>
                        </a:spcAft>
                      </a:pPr>
                      <a:r>
                        <a:rPr lang="en-US" sz="1800" dirty="0">
                          <a:effectLst/>
                        </a:rPr>
                        <a:t>Number of Emotions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1000"/>
                        </a:spcAft>
                      </a:pPr>
                      <a:r>
                        <a:rPr lang="en-US" sz="1800" dirty="0">
                          <a:effectLst/>
                        </a:rPr>
                        <a:t>4(Angry, Happy, Neutral, Sad)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8362424"/>
                  </a:ext>
                </a:extLst>
              </a:tr>
              <a:tr h="997126">
                <a:tc>
                  <a:txBody>
                    <a:bodyPr/>
                    <a:lstStyle/>
                    <a:p>
                      <a:pPr marL="0" marR="0" algn="ctr">
                        <a:lnSpc>
                          <a:spcPct val="115000"/>
                        </a:lnSpc>
                        <a:spcBef>
                          <a:spcPts val="0"/>
                        </a:spcBef>
                        <a:spcAft>
                          <a:spcPts val="1000"/>
                        </a:spcAft>
                      </a:pPr>
                      <a:r>
                        <a:rPr lang="en-US" sz="1800" dirty="0">
                          <a:effectLst/>
                        </a:rPr>
                        <a:t>Number of samples for each emotion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0000"/>
                        </a:lnSpc>
                        <a:spcBef>
                          <a:spcPts val="0"/>
                        </a:spcBef>
                        <a:spcAft>
                          <a:spcPts val="1000"/>
                        </a:spcAft>
                      </a:pPr>
                      <a:r>
                        <a:rPr lang="en-US" sz="1800" dirty="0">
                          <a:effectLst/>
                        </a:rPr>
                        <a:t>Angry-127, Happy-71, Neutral-79, Sad-62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94801846"/>
                  </a:ext>
                </a:extLst>
              </a:tr>
              <a:tr h="482400">
                <a:tc>
                  <a:txBody>
                    <a:bodyPr/>
                    <a:lstStyle/>
                    <a:p>
                      <a:pPr marL="0" marR="0" algn="ctr">
                        <a:lnSpc>
                          <a:spcPct val="115000"/>
                        </a:lnSpc>
                        <a:spcBef>
                          <a:spcPts val="0"/>
                        </a:spcBef>
                        <a:spcAft>
                          <a:spcPts val="1000"/>
                        </a:spcAft>
                      </a:pPr>
                      <a:r>
                        <a:rPr lang="en-US" sz="1800" dirty="0">
                          <a:effectLst/>
                        </a:rPr>
                        <a:t>Sampling Frequency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1000"/>
                        </a:spcAft>
                      </a:pPr>
                      <a:r>
                        <a:rPr lang="en-US" sz="1800" dirty="0">
                          <a:effectLst/>
                        </a:rPr>
                        <a:t>16 kHz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11322299"/>
                  </a:ext>
                </a:extLst>
              </a:tr>
            </a:tbl>
          </a:graphicData>
        </a:graphic>
      </p:graphicFrame>
    </p:spTree>
    <p:extLst>
      <p:ext uri="{BB962C8B-B14F-4D97-AF65-F5344CB8AC3E}">
        <p14:creationId xmlns:p14="http://schemas.microsoft.com/office/powerpoint/2010/main" val="3666723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14B3F-082E-4F76-8C0E-3F1719929331}"/>
              </a:ext>
            </a:extLst>
          </p:cNvPr>
          <p:cNvSpPr>
            <a:spLocks noGrp="1"/>
          </p:cNvSpPr>
          <p:nvPr>
            <p:ph type="title"/>
          </p:nvPr>
        </p:nvSpPr>
        <p:spPr>
          <a:xfrm>
            <a:off x="913795" y="761999"/>
            <a:ext cx="10353762" cy="970450"/>
          </a:xfrm>
        </p:spPr>
        <p:txBody>
          <a:bodyPr>
            <a:normAutofit/>
          </a:bodyPr>
          <a:lstStyle/>
          <a:p>
            <a:r>
              <a:rPr lang="en-US" b="1" dirty="0"/>
              <a:t>Feature Extraction: </a:t>
            </a:r>
            <a:r>
              <a:rPr lang="en-US" b="1" dirty="0">
                <a:solidFill>
                  <a:srgbClr val="008000"/>
                </a:solidFill>
              </a:rPr>
              <a:t>Spectrogram</a:t>
            </a:r>
            <a:endParaRPr lang="en-US" dirty="0">
              <a:solidFill>
                <a:srgbClr val="008000"/>
              </a:solidFill>
            </a:endParaRPr>
          </a:p>
        </p:txBody>
      </p:sp>
      <p:sp>
        <p:nvSpPr>
          <p:cNvPr id="4" name="Content Placeholder 3">
            <a:extLst>
              <a:ext uri="{FF2B5EF4-FFF2-40B4-BE49-F238E27FC236}">
                <a16:creationId xmlns:a16="http://schemas.microsoft.com/office/drawing/2014/main" id="{C990C53E-0855-4F0A-97EE-0124D31B7A87}"/>
              </a:ext>
            </a:extLst>
          </p:cNvPr>
          <p:cNvSpPr>
            <a:spLocks noGrp="1"/>
          </p:cNvSpPr>
          <p:nvPr>
            <p:ph idx="1"/>
          </p:nvPr>
        </p:nvSpPr>
        <p:spPr/>
        <p:txBody>
          <a:bodyPr anchor="ctr">
            <a:normAutofit/>
          </a:bodyPr>
          <a:lstStyle/>
          <a:p>
            <a:pPr algn="just"/>
            <a:r>
              <a:rPr lang="en-US" sz="2400" dirty="0"/>
              <a:t>Acoustic speech characteristics vary in frequency, time and intensity. </a:t>
            </a:r>
          </a:p>
          <a:p>
            <a:pPr algn="just"/>
            <a:r>
              <a:rPr lang="en-US" sz="2400" dirty="0"/>
              <a:t>One of the most common ways of observing these variations is via the speech spectrogram.</a:t>
            </a:r>
          </a:p>
          <a:p>
            <a:pPr algn="just"/>
            <a:r>
              <a:rPr lang="en-US" sz="2400" dirty="0"/>
              <a:t>A spectrogram is the visual representation of a signal strength over time at different frequencies.</a:t>
            </a:r>
          </a:p>
          <a:p>
            <a:pPr algn="just"/>
            <a:r>
              <a:rPr lang="en-US" sz="2400" dirty="0">
                <a:solidFill>
                  <a:schemeClr val="tx1"/>
                </a:solidFill>
                <a:effectLst/>
              </a:rPr>
              <a:t>It is represented by a two-dimensional graph in which time is shown along the horizontal axis, frequency along the vertical axis.</a:t>
            </a:r>
          </a:p>
        </p:txBody>
      </p:sp>
    </p:spTree>
    <p:extLst>
      <p:ext uri="{BB962C8B-B14F-4D97-AF65-F5344CB8AC3E}">
        <p14:creationId xmlns:p14="http://schemas.microsoft.com/office/powerpoint/2010/main" val="3522546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14B3F-082E-4F76-8C0E-3F1719929331}"/>
              </a:ext>
            </a:extLst>
          </p:cNvPr>
          <p:cNvSpPr>
            <a:spLocks noGrp="1"/>
          </p:cNvSpPr>
          <p:nvPr>
            <p:ph type="title"/>
          </p:nvPr>
        </p:nvSpPr>
        <p:spPr>
          <a:xfrm>
            <a:off x="913794" y="543058"/>
            <a:ext cx="10353762" cy="970450"/>
          </a:xfrm>
        </p:spPr>
        <p:txBody>
          <a:bodyPr>
            <a:normAutofit/>
          </a:bodyPr>
          <a:lstStyle/>
          <a:p>
            <a:r>
              <a:rPr lang="en-US" b="1" dirty="0"/>
              <a:t>Feature Extraction: </a:t>
            </a:r>
            <a:r>
              <a:rPr lang="en-US" b="1" dirty="0">
                <a:solidFill>
                  <a:srgbClr val="008000"/>
                </a:solidFill>
              </a:rPr>
              <a:t>Spectrogram</a:t>
            </a:r>
            <a:endParaRPr lang="en-US" dirty="0">
              <a:solidFill>
                <a:srgbClr val="008000"/>
              </a:solidFill>
            </a:endParaRPr>
          </a:p>
        </p:txBody>
      </p:sp>
      <p:pic>
        <p:nvPicPr>
          <p:cNvPr id="8" name="Picture 7">
            <a:extLst>
              <a:ext uri="{FF2B5EF4-FFF2-40B4-BE49-F238E27FC236}">
                <a16:creationId xmlns:a16="http://schemas.microsoft.com/office/drawing/2014/main" id="{B0C4FFB3-1C36-44C7-8C6F-2DB84673F9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0779" y="1513508"/>
            <a:ext cx="8239791" cy="5132304"/>
          </a:xfrm>
          <a:prstGeom prst="rect">
            <a:avLst/>
          </a:prstGeom>
        </p:spPr>
      </p:pic>
    </p:spTree>
    <p:extLst>
      <p:ext uri="{BB962C8B-B14F-4D97-AF65-F5344CB8AC3E}">
        <p14:creationId xmlns:p14="http://schemas.microsoft.com/office/powerpoint/2010/main" val="40746272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Custom 1">
      <a:dk1>
        <a:sysClr val="windowText" lastClr="000000"/>
      </a:dk1>
      <a:lt1>
        <a:srgbClr val="FFFFFF"/>
      </a:lt1>
      <a:dk2>
        <a:srgbClr val="000000"/>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1706</TotalTime>
  <Words>1398</Words>
  <Application>Microsoft Office PowerPoint</Application>
  <PresentationFormat>Widescreen</PresentationFormat>
  <Paragraphs>189</Paragraphs>
  <Slides>26</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Calibri</vt:lpstr>
      <vt:lpstr>Calisto MT</vt:lpstr>
      <vt:lpstr>Times New Roman</vt:lpstr>
      <vt:lpstr>Trebuchet MS</vt:lpstr>
      <vt:lpstr>Wingdings 2</vt:lpstr>
      <vt:lpstr>Slate</vt:lpstr>
      <vt:lpstr>Analysis of Emotion Recognition using Speech</vt:lpstr>
      <vt:lpstr>Outline</vt:lpstr>
      <vt:lpstr>Purpose of the Project</vt:lpstr>
      <vt:lpstr>Previous Work</vt:lpstr>
      <vt:lpstr>Previous Work: Results (SAVEE Database)</vt:lpstr>
      <vt:lpstr>Proposed Method: Using Speech</vt:lpstr>
      <vt:lpstr>Database</vt:lpstr>
      <vt:lpstr>Feature Extraction: Spectrogram</vt:lpstr>
      <vt:lpstr>Feature Extraction: Spectrogram</vt:lpstr>
      <vt:lpstr>Proposed Methodology</vt:lpstr>
      <vt:lpstr>Classification: GMM</vt:lpstr>
      <vt:lpstr>Classification: CNN</vt:lpstr>
      <vt:lpstr>CNN Architecture</vt:lpstr>
      <vt:lpstr>Results and Outcomes</vt:lpstr>
      <vt:lpstr>Results, Cont’d…</vt:lpstr>
      <vt:lpstr>Results, Cont’d… : Characterization</vt:lpstr>
      <vt:lpstr>Results, Cont’d… : Characterization</vt:lpstr>
      <vt:lpstr>Results, Cont’d… : Characterization</vt:lpstr>
      <vt:lpstr>Results, Cont’d… : Classification</vt:lpstr>
      <vt:lpstr>Results, Cont’d… : Classification</vt:lpstr>
      <vt:lpstr>Conclusion </vt:lpstr>
      <vt:lpstr>Future Work</vt:lpstr>
      <vt:lpstr>References</vt:lpstr>
      <vt:lpstr>Thank You</vt:lpstr>
      <vt:lpstr>Demo Video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Recognition using Speech &amp; Facial Expression</dc:title>
  <dc:creator>SANGEET SAGAR</dc:creator>
  <cp:lastModifiedBy>SANGEET SAGAR</cp:lastModifiedBy>
  <cp:revision>192</cp:revision>
  <dcterms:created xsi:type="dcterms:W3CDTF">2018-05-09T22:54:05Z</dcterms:created>
  <dcterms:modified xsi:type="dcterms:W3CDTF">2018-12-17T10:29:43Z</dcterms:modified>
</cp:coreProperties>
</file>