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Bold"/>
        <a:ea typeface="Canela Bold"/>
        <a:cs typeface="Canela Bold"/>
        <a:sym typeface="Canela Bold"/>
      </a:defRPr>
    </a:lvl1pPr>
    <a:lvl2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Bold"/>
        <a:ea typeface="Canela Bold"/>
        <a:cs typeface="Canela Bold"/>
        <a:sym typeface="Canela Bold"/>
      </a:defRPr>
    </a:lvl2pPr>
    <a:lvl3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Bold"/>
        <a:ea typeface="Canela Bold"/>
        <a:cs typeface="Canela Bold"/>
        <a:sym typeface="Canela Bold"/>
      </a:defRPr>
    </a:lvl3pPr>
    <a:lvl4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Bold"/>
        <a:ea typeface="Canela Bold"/>
        <a:cs typeface="Canela Bold"/>
        <a:sym typeface="Canela Bold"/>
      </a:defRPr>
    </a:lvl4pPr>
    <a:lvl5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Bold"/>
        <a:ea typeface="Canela Bold"/>
        <a:cs typeface="Canela Bold"/>
        <a:sym typeface="Canela Bold"/>
      </a:defRPr>
    </a:lvl5pPr>
    <a:lvl6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Bold"/>
        <a:ea typeface="Canela Bold"/>
        <a:cs typeface="Canela Bold"/>
        <a:sym typeface="Canela Bold"/>
      </a:defRPr>
    </a:lvl6pPr>
    <a:lvl7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Bold"/>
        <a:ea typeface="Canela Bold"/>
        <a:cs typeface="Canela Bold"/>
        <a:sym typeface="Canela Bold"/>
      </a:defRPr>
    </a:lvl7pPr>
    <a:lvl8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Bold"/>
        <a:ea typeface="Canela Bold"/>
        <a:cs typeface="Canela Bold"/>
        <a:sym typeface="Canela Bold"/>
      </a:defRPr>
    </a:lvl8pPr>
    <a:lvl9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Bold"/>
        <a:ea typeface="Canela Bold"/>
        <a:cs typeface="Canela Bold"/>
        <a:sym typeface="Canela Bold"/>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ff">
        <a:font>
          <a:latin typeface="Canela Bold"/>
          <a:ea typeface="Canela Bold"/>
          <a:cs typeface="Canela Bold"/>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5EE"/>
          </a:solidFill>
        </a:fill>
      </a:tcStyle>
    </a:wholeTbl>
    <a:band2H>
      <a:tcTxStyle b="def" i="def"/>
      <a:tcStyle>
        <a:tcBdr/>
        <a:fill>
          <a:solidFill>
            <a:srgbClr val="E8EBF7"/>
          </a:solidFill>
        </a:fill>
      </a:tcStyle>
    </a:band2H>
    <a:firstCol>
      <a:tcTxStyle b="on" i="off">
        <a:font>
          <a:latin typeface="Canela Bold"/>
          <a:ea typeface="Canela Bold"/>
          <a:cs typeface="Canela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anela Bold"/>
          <a:ea typeface="Canela Bold"/>
          <a:cs typeface="Canela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anela Bold"/>
          <a:ea typeface="Canela Bold"/>
          <a:cs typeface="Canela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n" i="off">
        <a:font>
          <a:latin typeface="Canela Bold"/>
          <a:ea typeface="Canela Bold"/>
          <a:cs typeface="Canela Bold"/>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EE5CD"/>
          </a:solidFill>
        </a:fill>
      </a:tcStyle>
    </a:wholeTbl>
    <a:band2H>
      <a:tcTxStyle b="def" i="def"/>
      <a:tcStyle>
        <a:tcBdr/>
        <a:fill>
          <a:solidFill>
            <a:srgbClr val="E8F2E7"/>
          </a:solidFill>
        </a:fill>
      </a:tcStyle>
    </a:band2H>
    <a:firstCol>
      <a:tcTxStyle b="on" i="off">
        <a:font>
          <a:latin typeface="Canela Bold"/>
          <a:ea typeface="Canela Bold"/>
          <a:cs typeface="Canela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anela Bold"/>
          <a:ea typeface="Canela Bold"/>
          <a:cs typeface="Canela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anela Bold"/>
          <a:ea typeface="Canela Bold"/>
          <a:cs typeface="Canela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n" i="off">
        <a:font>
          <a:latin typeface="Canela Bold"/>
          <a:ea typeface="Canela Bold"/>
          <a:cs typeface="Canela Bold"/>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8D3E5"/>
          </a:solidFill>
        </a:fill>
      </a:tcStyle>
    </a:wholeTbl>
    <a:band2H>
      <a:tcTxStyle b="def" i="def"/>
      <a:tcStyle>
        <a:tcBdr/>
        <a:fill>
          <a:solidFill>
            <a:srgbClr val="ECEAF3"/>
          </a:solidFill>
        </a:fill>
      </a:tcStyle>
    </a:band2H>
    <a:firstCol>
      <a:tcTxStyle b="on" i="off">
        <a:font>
          <a:latin typeface="Canela Bold"/>
          <a:ea typeface="Canela Bold"/>
          <a:cs typeface="Canela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anela Bold"/>
          <a:ea typeface="Canela Bold"/>
          <a:cs typeface="Canela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anela Bold"/>
          <a:ea typeface="Canela Bold"/>
          <a:cs typeface="Canela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n" i="off">
        <a:font>
          <a:latin typeface="Canela Bold"/>
          <a:ea typeface="Canela Bold"/>
          <a:cs typeface="Canela Bold"/>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Canela Bold"/>
          <a:ea typeface="Canela Bold"/>
          <a:cs typeface="Canela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anela Bold"/>
          <a:ea typeface="Canela Bold"/>
          <a:cs typeface="Canela Bold"/>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anela Bold"/>
          <a:ea typeface="Canela Bold"/>
          <a:cs typeface="Canela Bold"/>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ff">
        <a:font>
          <a:latin typeface="Canela Bold"/>
          <a:ea typeface="Canela Bold"/>
          <a:cs typeface="Canela Bold"/>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Canela Bold"/>
          <a:ea typeface="Canela Bold"/>
          <a:cs typeface="Canela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anela Bold"/>
          <a:ea typeface="Canela Bold"/>
          <a:cs typeface="Canela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anela Bold"/>
          <a:ea typeface="Canela Bold"/>
          <a:cs typeface="Canela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n" i="off">
        <a:font>
          <a:latin typeface="Canela Bold"/>
          <a:ea typeface="Canela Bold"/>
          <a:cs typeface="Canela Bold"/>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Canela Bold"/>
          <a:ea typeface="Canela Bold"/>
          <a:cs typeface="Canela Bold"/>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Canela Bold"/>
          <a:ea typeface="Canela Bold"/>
          <a:cs typeface="Canela Bold"/>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Canela Bold"/>
          <a:ea typeface="Canela Bold"/>
          <a:cs typeface="Canela Bold"/>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p:spTree>
      <p:nvGrpSpPr>
        <p:cNvPr id="1" name=""/>
        <p:cNvGrpSpPr/>
        <p:nvPr/>
      </p:nvGrpSpPr>
      <p:grpSpPr>
        <a:xfrm>
          <a:off x="0" y="0"/>
          <a:ext cx="0" cy="0"/>
          <a:chOff x="0" y="0"/>
          <a:chExt cx="0" cy="0"/>
        </a:xfrm>
      </p:grpSpPr>
      <p:sp>
        <p:nvSpPr>
          <p:cNvPr id="11" name="Body Level One…"/>
          <p:cNvSpPr txBox="1"/>
          <p:nvPr>
            <p:ph type="body" sz="quarter" idx="1" hasCustomPrompt="1"/>
          </p:nvPr>
        </p:nvSpPr>
        <p:spPr>
          <a:xfrm>
            <a:off x="1219200" y="11986162"/>
            <a:ext cx="21945599" cy="605792"/>
          </a:xfrm>
          <a:prstGeom prst="rect">
            <a:avLst/>
          </a:prstGeom>
        </p:spPr>
        <p:txBody>
          <a:bodyPr/>
          <a:lstStyle>
            <a:lvl1pPr marL="0" indent="0" algn="ctr" defTabSz="825500">
              <a:lnSpc>
                <a:spcPct val="100000"/>
              </a:lnSpc>
              <a:spcBef>
                <a:spcPts val="0"/>
              </a:spcBef>
              <a:buSzTx/>
              <a:buNone/>
              <a:defRPr spc="-29" sz="3000">
                <a:latin typeface="Graphik Medium"/>
                <a:ea typeface="Graphik Medium"/>
                <a:cs typeface="Graphik Medium"/>
                <a:sym typeface="Graphik Medium"/>
              </a:defRPr>
            </a:lvl1pPr>
            <a:lvl2pPr marL="918440" indent="-372340" algn="ctr" defTabSz="825500">
              <a:lnSpc>
                <a:spcPct val="100000"/>
              </a:lnSpc>
              <a:spcBef>
                <a:spcPts val="0"/>
              </a:spcBef>
              <a:defRPr spc="-29" sz="3000">
                <a:latin typeface="Graphik Medium"/>
                <a:ea typeface="Graphik Medium"/>
                <a:cs typeface="Graphik Medium"/>
                <a:sym typeface="Graphik Medium"/>
              </a:defRPr>
            </a:lvl2pPr>
            <a:lvl3pPr marL="1464540" indent="-372340" algn="ctr" defTabSz="825500">
              <a:lnSpc>
                <a:spcPct val="100000"/>
              </a:lnSpc>
              <a:spcBef>
                <a:spcPts val="0"/>
              </a:spcBef>
              <a:defRPr spc="-29" sz="3000">
                <a:latin typeface="Graphik Medium"/>
                <a:ea typeface="Graphik Medium"/>
                <a:cs typeface="Graphik Medium"/>
                <a:sym typeface="Graphik Medium"/>
              </a:defRPr>
            </a:lvl3pPr>
            <a:lvl4pPr marL="2010640" indent="-372340" algn="ctr" defTabSz="825500">
              <a:lnSpc>
                <a:spcPct val="100000"/>
              </a:lnSpc>
              <a:spcBef>
                <a:spcPts val="0"/>
              </a:spcBef>
              <a:defRPr spc="-29" sz="3000">
                <a:latin typeface="Graphik Medium"/>
                <a:ea typeface="Graphik Medium"/>
                <a:cs typeface="Graphik Medium"/>
                <a:sym typeface="Graphik Medium"/>
              </a:defRPr>
            </a:lvl4pPr>
            <a:lvl5pPr marL="2556740" indent="-372340" algn="ctr" defTabSz="825500">
              <a:lnSpc>
                <a:spcPct val="100000"/>
              </a:lnSpc>
              <a:spcBef>
                <a:spcPts val="0"/>
              </a:spcBef>
              <a:defRPr spc="-29" sz="3000">
                <a:latin typeface="Graphik Medium"/>
                <a:ea typeface="Graphik Medium"/>
                <a:cs typeface="Graphik Medium"/>
                <a:sym typeface="Graphik Medium"/>
              </a:defRPr>
            </a:lvl5pPr>
          </a:lstStyle>
          <a:p>
            <a:pPr/>
            <a:r>
              <a:t>Author and Date</a:t>
            </a:r>
          </a:p>
          <a:p>
            <a:pPr lvl="1"/>
            <a:r>
              <a:t/>
            </a:r>
          </a:p>
          <a:p>
            <a:pPr lvl="2"/>
            <a:r>
              <a:t/>
            </a:r>
          </a:p>
          <a:p>
            <a:pPr lvl="3"/>
            <a:r>
              <a:t/>
            </a:r>
          </a:p>
          <a:p>
            <a:pPr lvl="4"/>
            <a:r>
              <a:t/>
            </a:r>
          </a:p>
        </p:txBody>
      </p:sp>
      <p:sp>
        <p:nvSpPr>
          <p:cNvPr id="12" name="Presentation Title"/>
          <p:cNvSpPr txBox="1"/>
          <p:nvPr>
            <p:ph type="title" hasCustomPrompt="1"/>
          </p:nvPr>
        </p:nvSpPr>
        <p:spPr>
          <a:xfrm>
            <a:off x="1219200" y="3543300"/>
            <a:ext cx="21945600" cy="4267200"/>
          </a:xfrm>
          <a:prstGeom prst="rect">
            <a:avLst/>
          </a:prstGeom>
        </p:spPr>
        <p:txBody>
          <a:bodyPr anchor="b"/>
          <a:lstStyle>
            <a:lvl1pPr>
              <a:defRPr spc="-128" sz="12800"/>
            </a:lvl1pPr>
          </a:lstStyle>
          <a:p>
            <a:pPr/>
            <a:r>
              <a:t>Presentation Title</a:t>
            </a:r>
          </a:p>
        </p:txBody>
      </p:sp>
      <p:sp>
        <p:nvSpPr>
          <p:cNvPr id="13" name="Body Level One…"/>
          <p:cNvSpPr txBox="1"/>
          <p:nvPr>
            <p:ph type="body" sz="quarter" idx="21" hasCustomPrompt="1"/>
          </p:nvPr>
        </p:nvSpPr>
        <p:spPr>
          <a:xfrm>
            <a:off x="1219200" y="7567579"/>
            <a:ext cx="21945600" cy="2250594"/>
          </a:xfrm>
          <a:prstGeom prst="rect">
            <a:avLst/>
          </a:prstGeom>
        </p:spPr>
        <p:txBody>
          <a:bodyPr/>
          <a:lstStyle>
            <a:lvl1pPr marL="0" indent="0" algn="ctr" defTabSz="825500">
              <a:lnSpc>
                <a:spcPct val="100000"/>
              </a:lnSpc>
              <a:spcBef>
                <a:spcPts val="0"/>
              </a:spcBef>
              <a:buSzTx/>
              <a:buNone/>
              <a:defRPr spc="-100" sz="6000">
                <a:latin typeface="Graphik Semibold"/>
                <a:ea typeface="Graphik Semibold"/>
                <a:cs typeface="Graphik Semibold"/>
                <a:sym typeface="Graphik Semibold"/>
              </a:defRPr>
            </a:lvl1pPr>
          </a:lstStyle>
          <a:p>
            <a:pPr/>
            <a:r>
              <a:t>Presentation Subtitle</a:t>
            </a:r>
          </a:p>
        </p:txBody>
      </p:sp>
      <p:sp>
        <p:nvSpPr>
          <p:cNvPr id="14" name="Slide Number"/>
          <p:cNvSpPr txBox="1"/>
          <p:nvPr>
            <p:ph type="sldNum" sz="quarter" idx="2"/>
          </p:nvPr>
        </p:nvSpPr>
        <p:spPr>
          <a:xfrm>
            <a:off x="12001499" y="12700001"/>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idx="1" hasCustomPrompt="1"/>
          </p:nvPr>
        </p:nvSpPr>
        <p:spPr>
          <a:xfrm>
            <a:off x="1219200" y="3251200"/>
            <a:ext cx="21945600" cy="6604000"/>
          </a:xfrm>
          <a:prstGeom prst="rect">
            <a:avLst/>
          </a:prstGeom>
        </p:spPr>
        <p:txBody>
          <a:bodyPr anchor="ctr"/>
          <a:lstStyle>
            <a:lvl1pPr marL="0" indent="0" algn="ctr" defTabSz="2438400">
              <a:lnSpc>
                <a:spcPct val="80000"/>
              </a:lnSpc>
              <a:spcBef>
                <a:spcPts val="0"/>
              </a:spcBef>
              <a:buSzTx/>
              <a:buNone/>
              <a:defRPr sz="12800">
                <a:latin typeface="Canela Regular"/>
                <a:ea typeface="Canela Regular"/>
                <a:cs typeface="Canela Regular"/>
                <a:sym typeface="Canela Regular"/>
              </a:defRPr>
            </a:lvl1pPr>
            <a:lvl2pPr marL="0" indent="0" algn="ctr" defTabSz="2438400">
              <a:lnSpc>
                <a:spcPct val="80000"/>
              </a:lnSpc>
              <a:spcBef>
                <a:spcPts val="0"/>
              </a:spcBef>
              <a:buSzTx/>
              <a:buNone/>
              <a:defRPr sz="12800">
                <a:latin typeface="Canela Regular"/>
                <a:ea typeface="Canela Regular"/>
                <a:cs typeface="Canela Regular"/>
                <a:sym typeface="Canela Regular"/>
              </a:defRPr>
            </a:lvl2pPr>
            <a:lvl3pPr marL="0" indent="0" algn="ctr" defTabSz="2438400">
              <a:lnSpc>
                <a:spcPct val="80000"/>
              </a:lnSpc>
              <a:spcBef>
                <a:spcPts val="0"/>
              </a:spcBef>
              <a:buSzTx/>
              <a:buNone/>
              <a:defRPr sz="12800">
                <a:latin typeface="Canela Regular"/>
                <a:ea typeface="Canela Regular"/>
                <a:cs typeface="Canela Regular"/>
                <a:sym typeface="Canela Regular"/>
              </a:defRPr>
            </a:lvl3pPr>
            <a:lvl4pPr marL="0" indent="0" algn="ctr" defTabSz="2438400">
              <a:lnSpc>
                <a:spcPct val="80000"/>
              </a:lnSpc>
              <a:spcBef>
                <a:spcPts val="0"/>
              </a:spcBef>
              <a:buSzTx/>
              <a:buNone/>
              <a:defRPr sz="12800">
                <a:latin typeface="Canela Regular"/>
                <a:ea typeface="Canela Regular"/>
                <a:cs typeface="Canela Regular"/>
                <a:sym typeface="Canela Regular"/>
              </a:defRPr>
            </a:lvl4pPr>
            <a:lvl5pPr marL="0" indent="0" algn="ctr" defTabSz="2438400">
              <a:lnSpc>
                <a:spcPct val="80000"/>
              </a:lnSpc>
              <a:spcBef>
                <a:spcPts val="0"/>
              </a:spcBef>
              <a:buSzTx/>
              <a:buNone/>
              <a:defRPr sz="12800">
                <a:latin typeface="Canela Regular"/>
                <a:ea typeface="Canela Regular"/>
                <a:cs typeface="Canela Regular"/>
                <a:sym typeface="Canela Regular"/>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sz="quarter" idx="1" hasCustomPrompt="1"/>
          </p:nvPr>
        </p:nvSpPr>
        <p:spPr>
          <a:xfrm>
            <a:off x="1219200" y="8462239"/>
            <a:ext cx="21945602" cy="832614"/>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vl2pPr algn="ctr" defTabSz="825500">
              <a:lnSpc>
                <a:spcPct val="100000"/>
              </a:lnSpc>
              <a:spcBef>
                <a:spcPts val="0"/>
              </a:spcBef>
              <a:defRPr spc="-44">
                <a:latin typeface="Graphik Semibold"/>
                <a:ea typeface="Graphik Semibold"/>
                <a:cs typeface="Graphik Semibold"/>
                <a:sym typeface="Graphik Semibold"/>
              </a:defRPr>
            </a:lvl2pPr>
            <a:lvl3pPr algn="ctr" defTabSz="825500">
              <a:lnSpc>
                <a:spcPct val="100000"/>
              </a:lnSpc>
              <a:spcBef>
                <a:spcPts val="0"/>
              </a:spcBef>
              <a:defRPr spc="-44">
                <a:latin typeface="Graphik Semibold"/>
                <a:ea typeface="Graphik Semibold"/>
                <a:cs typeface="Graphik Semibold"/>
                <a:sym typeface="Graphik Semibold"/>
              </a:defRPr>
            </a:lvl3pPr>
            <a:lvl4pPr algn="ctr" defTabSz="825500">
              <a:lnSpc>
                <a:spcPct val="100000"/>
              </a:lnSpc>
              <a:spcBef>
                <a:spcPts val="0"/>
              </a:spcBef>
              <a:defRPr spc="-44">
                <a:latin typeface="Graphik Semibold"/>
                <a:ea typeface="Graphik Semibold"/>
                <a:cs typeface="Graphik Semibold"/>
                <a:sym typeface="Graphik Semibold"/>
              </a:defRPr>
            </a:lvl4pPr>
            <a:lvl5pPr algn="ctr" defTabSz="825500">
              <a:lnSpc>
                <a:spcPct val="100000"/>
              </a:lnSpc>
              <a:spcBef>
                <a:spcPts val="0"/>
              </a:spcBef>
              <a:defRPr spc="-44">
                <a:latin typeface="Graphik Semibold"/>
                <a:ea typeface="Graphik Semibold"/>
                <a:cs typeface="Graphik Semibold"/>
                <a:sym typeface="Graphik Semibold"/>
              </a:defRPr>
            </a:lvl5pPr>
          </a:lstStyle>
          <a:p>
            <a:pPr/>
            <a:r>
              <a:t>Fact information</a:t>
            </a:r>
          </a:p>
          <a:p>
            <a:pPr lvl="1"/>
            <a:r>
              <a:t/>
            </a:r>
          </a:p>
          <a:p>
            <a:pPr lvl="2"/>
            <a:r>
              <a:t/>
            </a:r>
          </a:p>
          <a:p>
            <a:pPr lvl="3"/>
            <a:r>
              <a:t/>
            </a:r>
          </a:p>
          <a:p>
            <a:pPr lvl="4"/>
            <a:r>
              <a:t/>
            </a:r>
          </a:p>
        </p:txBody>
      </p:sp>
      <p:sp>
        <p:nvSpPr>
          <p:cNvPr id="107" name="Body Level One…"/>
          <p:cNvSpPr txBox="1"/>
          <p:nvPr>
            <p:ph type="body" sz="half" idx="21" hasCustomPrompt="1"/>
          </p:nvPr>
        </p:nvSpPr>
        <p:spPr>
          <a:xfrm>
            <a:off x="1219200" y="4214483"/>
            <a:ext cx="21945600" cy="4269709"/>
          </a:xfrm>
          <a:prstGeom prst="rect">
            <a:avLst/>
          </a:prstGeom>
        </p:spPr>
        <p:txBody>
          <a:bodyPr anchor="b"/>
          <a:lstStyle/>
          <a:p>
            <a:pPr lvl="4" marL="0" indent="1097280" algn="ctr" defTabSz="975360">
              <a:lnSpc>
                <a:spcPct val="80000"/>
              </a:lnSpc>
              <a:spcBef>
                <a:spcPts val="0"/>
              </a:spcBef>
              <a:buSzTx/>
              <a:buNone/>
              <a:defRPr sz="8960">
                <a:latin typeface="Canela Bold"/>
                <a:ea typeface="Canela Bold"/>
                <a:cs typeface="Canela Bold"/>
                <a:sym typeface="Canela Bold"/>
              </a:defRPr>
            </a:pPr>
            <a:r>
              <a:t>100%
</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Body Level One…"/>
          <p:cNvSpPr txBox="1"/>
          <p:nvPr>
            <p:ph type="body" sz="quarter" idx="1" hasCustomPrompt="1"/>
          </p:nvPr>
        </p:nvSpPr>
        <p:spPr>
          <a:xfrm>
            <a:off x="1219200" y="11100052"/>
            <a:ext cx="21945602" cy="832614"/>
          </a:xfrm>
          <a:prstGeom prst="rect">
            <a:avLst/>
          </a:prstGeom>
        </p:spPr>
        <p:txBody>
          <a:bodyPr anchor="ct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vl2pPr algn="ctr" defTabSz="825500">
              <a:lnSpc>
                <a:spcPct val="100000"/>
              </a:lnSpc>
              <a:spcBef>
                <a:spcPts val="0"/>
              </a:spcBef>
              <a:defRPr spc="-44">
                <a:latin typeface="Graphik Semibold"/>
                <a:ea typeface="Graphik Semibold"/>
                <a:cs typeface="Graphik Semibold"/>
                <a:sym typeface="Graphik Semibold"/>
              </a:defRPr>
            </a:lvl2pPr>
            <a:lvl3pPr algn="ctr" defTabSz="825500">
              <a:lnSpc>
                <a:spcPct val="100000"/>
              </a:lnSpc>
              <a:spcBef>
                <a:spcPts val="0"/>
              </a:spcBef>
              <a:defRPr spc="-44">
                <a:latin typeface="Graphik Semibold"/>
                <a:ea typeface="Graphik Semibold"/>
                <a:cs typeface="Graphik Semibold"/>
                <a:sym typeface="Graphik Semibold"/>
              </a:defRPr>
            </a:lvl3pPr>
            <a:lvl4pPr algn="ctr" defTabSz="825500">
              <a:lnSpc>
                <a:spcPct val="100000"/>
              </a:lnSpc>
              <a:spcBef>
                <a:spcPts val="0"/>
              </a:spcBef>
              <a:defRPr spc="-44">
                <a:latin typeface="Graphik Semibold"/>
                <a:ea typeface="Graphik Semibold"/>
                <a:cs typeface="Graphik Semibold"/>
                <a:sym typeface="Graphik Semibold"/>
              </a:defRPr>
            </a:lvl4pPr>
            <a:lvl5pPr algn="ctr" defTabSz="825500">
              <a:lnSpc>
                <a:spcPct val="100000"/>
              </a:lnSpc>
              <a:spcBef>
                <a:spcPts val="0"/>
              </a:spcBef>
              <a:defRPr spc="-44">
                <a:latin typeface="Graphik Semibold"/>
                <a:ea typeface="Graphik Semibold"/>
                <a:cs typeface="Graphik Semibold"/>
                <a:sym typeface="Graphik Semibold"/>
              </a:defRPr>
            </a:lvl5pPr>
          </a:lstStyle>
          <a:p>
            <a:pPr/>
            <a:r>
              <a:t>Attribution</a:t>
            </a:r>
          </a:p>
          <a:p>
            <a:pPr lvl="1"/>
            <a:r>
              <a:t/>
            </a:r>
          </a:p>
          <a:p>
            <a:pPr lvl="2"/>
            <a:r>
              <a:t/>
            </a:r>
          </a:p>
          <a:p>
            <a:pPr lvl="3"/>
            <a:r>
              <a:t/>
            </a:r>
          </a:p>
          <a:p>
            <a:pPr lvl="4"/>
            <a:r>
              <a:t/>
            </a:r>
          </a:p>
        </p:txBody>
      </p:sp>
      <p:sp>
        <p:nvSpPr>
          <p:cNvPr id="116" name="Body Level One…"/>
          <p:cNvSpPr txBox="1"/>
          <p:nvPr>
            <p:ph type="body" sz="half" idx="21" hasCustomPrompt="1"/>
          </p:nvPr>
        </p:nvSpPr>
        <p:spPr>
          <a:xfrm>
            <a:off x="1219200" y="4178300"/>
            <a:ext cx="21945600" cy="4416425"/>
          </a:xfrm>
          <a:prstGeom prst="rect">
            <a:avLst/>
          </a:prstGeom>
        </p:spPr>
        <p:txBody>
          <a:bodyPr anchor="ctr"/>
          <a:lstStyle/>
          <a:p>
            <a:pPr lvl="4" marL="0" indent="1700783" algn="ctr" defTabSz="1511808">
              <a:lnSpc>
                <a:spcPct val="80000"/>
              </a:lnSpc>
              <a:spcBef>
                <a:spcPts val="0"/>
              </a:spcBef>
              <a:buSzTx/>
              <a:buNone/>
              <a:defRPr sz="5208">
                <a:latin typeface="Canela Bold"/>
                <a:ea typeface="Canela Bold"/>
                <a:cs typeface="Canela Bold"/>
                <a:sym typeface="Canela Bold"/>
              </a:defRPr>
            </a:pPr>
            <a:r>
              <a:t>“Notable Quote”
</a:t>
            </a:r>
          </a:p>
        </p:txBody>
      </p:sp>
      <p:sp>
        <p:nvSpPr>
          <p:cNvPr id="117" name="Slide Number"/>
          <p:cNvSpPr txBox="1"/>
          <p:nvPr>
            <p:ph type="sldNum" sz="quarter" idx="2"/>
          </p:nvPr>
        </p:nvSpPr>
        <p:spPr>
          <a:xfrm>
            <a:off x="12001499" y="12700001"/>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941297804_1296x1457.jpg"/>
          <p:cNvSpPr/>
          <p:nvPr>
            <p:ph type="pic" sz="quarter" idx="21"/>
          </p:nvPr>
        </p:nvSpPr>
        <p:spPr>
          <a:xfrm>
            <a:off x="15744825" y="5581751"/>
            <a:ext cx="7365408" cy="8280402"/>
          </a:xfrm>
          <a:prstGeom prst="rect">
            <a:avLst/>
          </a:prstGeom>
        </p:spPr>
        <p:txBody>
          <a:bodyPr lIns="91439" tIns="45719" rIns="91439" bIns="45719">
            <a:noAutofit/>
          </a:bodyPr>
          <a:lstStyle/>
          <a:p>
            <a:pPr/>
          </a:p>
        </p:txBody>
      </p:sp>
      <p:sp>
        <p:nvSpPr>
          <p:cNvPr id="125" name="915009552_2264x1509.jpg"/>
          <p:cNvSpPr/>
          <p:nvPr>
            <p:ph type="pic" sz="quarter" idx="22"/>
          </p:nvPr>
        </p:nvSpPr>
        <p:spPr>
          <a:xfrm>
            <a:off x="15363825" y="1270000"/>
            <a:ext cx="8115300" cy="5409006"/>
          </a:xfrm>
          <a:prstGeom prst="rect">
            <a:avLst/>
          </a:prstGeom>
        </p:spPr>
        <p:txBody>
          <a:bodyPr lIns="91439" tIns="45719" rIns="91439" bIns="45719">
            <a:noAutofit/>
          </a:bodyPr>
          <a:lstStyle/>
          <a:p>
            <a:pPr/>
          </a:p>
        </p:txBody>
      </p:sp>
      <p:sp>
        <p:nvSpPr>
          <p:cNvPr id="126" name="740519873_3318x2212.jpg"/>
          <p:cNvSpPr/>
          <p:nvPr>
            <p:ph type="pic" idx="23"/>
          </p:nvPr>
        </p:nvSpPr>
        <p:spPr>
          <a:xfrm>
            <a:off x="-63500" y="1270000"/>
            <a:ext cx="16764000" cy="11176000"/>
          </a:xfrm>
          <a:prstGeom prst="rect">
            <a:avLst/>
          </a:prstGeom>
        </p:spPr>
        <p:txBody>
          <a:bodyPr lIns="91439" tIns="45719" rIns="91439" bIns="45719">
            <a:noAutofit/>
          </a:bodyPr>
          <a:lstStyle/>
          <a:p>
            <a:pPr/>
          </a:p>
        </p:txBody>
      </p:sp>
      <p:sp>
        <p:nvSpPr>
          <p:cNvPr id="127" name="Slide Number"/>
          <p:cNvSpPr txBox="1"/>
          <p:nvPr>
            <p:ph type="sldNum" sz="quarter" idx="2"/>
          </p:nvPr>
        </p:nvSpPr>
        <p:spPr>
          <a:xfrm>
            <a:off x="12001499" y="12700001"/>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740519873_3318x2212.jpg"/>
          <p:cNvSpPr/>
          <p:nvPr>
            <p:ph type="pic" idx="21"/>
          </p:nvPr>
        </p:nvSpPr>
        <p:spPr>
          <a:xfrm>
            <a:off x="1270000" y="-423334"/>
            <a:ext cx="21844000" cy="14562668"/>
          </a:xfrm>
          <a:prstGeom prst="rect">
            <a:avLst/>
          </a:prstGeom>
        </p:spPr>
        <p:txBody>
          <a:bodyPr lIns="91439" tIns="45719" rIns="91439" bIns="45719">
            <a:noAutofit/>
          </a:bodyPr>
          <a:lstStyle/>
          <a:p>
            <a:pPr/>
          </a:p>
        </p:txBody>
      </p:sp>
      <p:sp>
        <p:nvSpPr>
          <p:cNvPr id="135" name="Slide Number"/>
          <p:cNvSpPr txBox="1"/>
          <p:nvPr>
            <p:ph type="sldNum" sz="quarter" idx="2"/>
          </p:nvPr>
        </p:nvSpPr>
        <p:spPr>
          <a:xfrm>
            <a:off x="12001499" y="12700001"/>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xfrm>
            <a:off x="12001499" y="12700001"/>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740519873_3318x2212.jpg"/>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19200" y="3543300"/>
            <a:ext cx="21945600" cy="4267200"/>
          </a:xfrm>
          <a:prstGeom prst="rect">
            <a:avLst/>
          </a:prstGeom>
        </p:spPr>
        <p:txBody>
          <a:bodyPr anchor="b"/>
          <a:lstStyle>
            <a:lvl1pPr>
              <a:defRPr spc="-128" sz="12800">
                <a:solidFill>
                  <a:srgbClr val="FFFFFF"/>
                </a:solidFill>
              </a:defRPr>
            </a:lvl1pPr>
          </a:lstStyle>
          <a:p>
            <a:pPr/>
            <a:r>
              <a:t>Presentation Title</a:t>
            </a:r>
          </a:p>
        </p:txBody>
      </p:sp>
      <p:sp>
        <p:nvSpPr>
          <p:cNvPr id="23" name="Body Level One…"/>
          <p:cNvSpPr txBox="1"/>
          <p:nvPr>
            <p:ph type="body" sz="quarter" idx="1" hasCustomPrompt="1"/>
          </p:nvPr>
        </p:nvSpPr>
        <p:spPr>
          <a:xfrm>
            <a:off x="1219200" y="7569200"/>
            <a:ext cx="21945600" cy="2252112"/>
          </a:xfrm>
          <a:prstGeom prst="rect">
            <a:avLst/>
          </a:prstGeom>
        </p:spPr>
        <p:txBody>
          <a:bodyPr/>
          <a:lstStyle>
            <a:lvl1pPr marL="0" indent="0" algn="ctr" defTabSz="825500">
              <a:lnSpc>
                <a:spcPct val="100000"/>
              </a:lnSpc>
              <a:spcBef>
                <a:spcPts val="0"/>
              </a:spcBef>
              <a:buSzTx/>
              <a:buNone/>
              <a:defRPr spc="-58" sz="6000">
                <a:solidFill>
                  <a:srgbClr val="FFFFFF"/>
                </a:solidFill>
                <a:latin typeface="Graphik Semibold"/>
                <a:ea typeface="Graphik Semibold"/>
                <a:cs typeface="Graphik Semibold"/>
                <a:sym typeface="Graphik Semibold"/>
              </a:defRPr>
            </a:lvl1pPr>
            <a:lvl2pPr marL="0" indent="0" algn="ctr" defTabSz="825500">
              <a:lnSpc>
                <a:spcPct val="100000"/>
              </a:lnSpc>
              <a:spcBef>
                <a:spcPts val="0"/>
              </a:spcBef>
              <a:buSzTx/>
              <a:buNone/>
              <a:defRPr spc="-58" sz="6000">
                <a:solidFill>
                  <a:srgbClr val="FFFFFF"/>
                </a:solidFill>
                <a:latin typeface="Graphik Semibold"/>
                <a:ea typeface="Graphik Semibold"/>
                <a:cs typeface="Graphik Semibold"/>
                <a:sym typeface="Graphik Semibold"/>
              </a:defRPr>
            </a:lvl2pPr>
            <a:lvl3pPr marL="0" indent="0" algn="ctr" defTabSz="825500">
              <a:lnSpc>
                <a:spcPct val="100000"/>
              </a:lnSpc>
              <a:spcBef>
                <a:spcPts val="0"/>
              </a:spcBef>
              <a:buSzTx/>
              <a:buNone/>
              <a:defRPr spc="-58" sz="6000">
                <a:solidFill>
                  <a:srgbClr val="FFFFFF"/>
                </a:solidFill>
                <a:latin typeface="Graphik Semibold"/>
                <a:ea typeface="Graphik Semibold"/>
                <a:cs typeface="Graphik Semibold"/>
                <a:sym typeface="Graphik Semibold"/>
              </a:defRPr>
            </a:lvl3pPr>
            <a:lvl4pPr marL="0" indent="0" algn="ctr" defTabSz="825500">
              <a:lnSpc>
                <a:spcPct val="100000"/>
              </a:lnSpc>
              <a:spcBef>
                <a:spcPts val="0"/>
              </a:spcBef>
              <a:buSzTx/>
              <a:buNone/>
              <a:defRPr spc="-58" sz="6000">
                <a:solidFill>
                  <a:srgbClr val="FFFFFF"/>
                </a:solidFill>
                <a:latin typeface="Graphik Semibold"/>
                <a:ea typeface="Graphik Semibold"/>
                <a:cs typeface="Graphik Semibold"/>
                <a:sym typeface="Graphik Semibold"/>
              </a:defRPr>
            </a:lvl4pPr>
            <a:lvl5pPr marL="0" indent="0" algn="ctr" defTabSz="825500">
              <a:lnSpc>
                <a:spcPct val="100000"/>
              </a:lnSpc>
              <a:spcBef>
                <a:spcPts val="0"/>
              </a:spcBef>
              <a:buSzTx/>
              <a:buNone/>
              <a:defRPr spc="-58" sz="6000">
                <a:solidFill>
                  <a:srgbClr val="FFFFFF"/>
                </a:solidFill>
                <a:latin typeface="Graphik Semibold"/>
                <a:ea typeface="Graphik Semibold"/>
                <a:cs typeface="Graphik Semibold"/>
                <a:sym typeface="Graphik Semibold"/>
              </a:defRPr>
            </a:lvl5pPr>
          </a:lstStyle>
          <a:p>
            <a:pPr/>
            <a:r>
              <a:t>Presentation Subtitle</a:t>
            </a:r>
          </a:p>
          <a:p>
            <a:pPr lvl="1"/>
            <a:r>
              <a:t/>
            </a:r>
          </a:p>
          <a:p>
            <a:pPr lvl="2"/>
            <a:r>
              <a:t/>
            </a:r>
          </a:p>
          <a:p>
            <a:pPr lvl="3"/>
            <a:r>
              <a:t/>
            </a:r>
          </a:p>
          <a:p>
            <a:pPr lvl="4"/>
            <a:r>
              <a:t/>
            </a:r>
          </a:p>
        </p:txBody>
      </p:sp>
      <p:sp>
        <p:nvSpPr>
          <p:cNvPr id="24" name="Author and Date"/>
          <p:cNvSpPr txBox="1"/>
          <p:nvPr>
            <p:ph type="body" sz="quarter" idx="22" hasCustomPrompt="1"/>
          </p:nvPr>
        </p:nvSpPr>
        <p:spPr>
          <a:xfrm>
            <a:off x="1219200" y="11988800"/>
            <a:ext cx="21945602" cy="605791"/>
          </a:xfrm>
          <a:prstGeom prst="rect">
            <a:avLst/>
          </a:prstGeom>
        </p:spPr>
        <p:txBody>
          <a:bodyPr/>
          <a:lstStyle>
            <a:lvl1pPr marL="0" indent="0" algn="ctr" defTabSz="825500">
              <a:lnSpc>
                <a:spcPct val="100000"/>
              </a:lnSpc>
              <a:spcBef>
                <a:spcPts val="0"/>
              </a:spcBef>
              <a:buSzTx/>
              <a:buNone/>
              <a:defRPr spc="-100" sz="3000">
                <a:solidFill>
                  <a:srgbClr val="FFFFFF"/>
                </a:solidFill>
                <a:latin typeface="Graphik Medium"/>
                <a:ea typeface="Graphik Medium"/>
                <a:cs typeface="Graphik Medium"/>
                <a:sym typeface="Graphik Medium"/>
              </a:defRPr>
            </a:lvl1pPr>
          </a:lstStyle>
          <a:p>
            <a:pPr/>
            <a:r>
              <a:t>Author and Date</a:t>
            </a:r>
          </a:p>
        </p:txBody>
      </p:sp>
      <p:sp>
        <p:nvSpPr>
          <p:cNvPr id="2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Slide Title"/>
          <p:cNvSpPr txBox="1"/>
          <p:nvPr>
            <p:ph type="title" hasCustomPrompt="1"/>
          </p:nvPr>
        </p:nvSpPr>
        <p:spPr>
          <a:xfrm>
            <a:off x="1215494" y="4585101"/>
            <a:ext cx="9757339" cy="2540002"/>
          </a:xfrm>
          <a:prstGeom prst="rect">
            <a:avLst/>
          </a:prstGeom>
        </p:spPr>
        <p:txBody>
          <a:bodyPr anchor="b"/>
          <a:lstStyle/>
          <a:p>
            <a:pPr/>
            <a:r>
              <a:t>Slide Title</a:t>
            </a:r>
          </a:p>
        </p:txBody>
      </p:sp>
      <p:sp>
        <p:nvSpPr>
          <p:cNvPr id="33" name="Image"/>
          <p:cNvSpPr/>
          <p:nvPr>
            <p:ph type="pic" idx="21"/>
          </p:nvPr>
        </p:nvSpPr>
        <p:spPr>
          <a:xfrm>
            <a:off x="9283700" y="1270000"/>
            <a:ext cx="16751300" cy="11176000"/>
          </a:xfrm>
          <a:prstGeom prst="rect">
            <a:avLst/>
          </a:prstGeom>
        </p:spPr>
        <p:txBody>
          <a:bodyPr lIns="91439" tIns="45719" rIns="91439" bIns="45719">
            <a:noAutofit/>
          </a:bodyPr>
          <a:lstStyle/>
          <a:p>
            <a:pPr/>
          </a:p>
        </p:txBody>
      </p:sp>
      <p:sp>
        <p:nvSpPr>
          <p:cNvPr id="34" name="Body Level One…"/>
          <p:cNvSpPr txBox="1"/>
          <p:nvPr>
            <p:ph type="body" sz="quarter" idx="1" hasCustomPrompt="1"/>
          </p:nvPr>
        </p:nvSpPr>
        <p:spPr>
          <a:xfrm>
            <a:off x="1219200" y="7016750"/>
            <a:ext cx="9753600" cy="5416550"/>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vl2pPr marL="0" indent="0" algn="ctr" defTabSz="825500">
              <a:lnSpc>
                <a:spcPct val="100000"/>
              </a:lnSpc>
              <a:spcBef>
                <a:spcPts val="0"/>
              </a:spcBef>
              <a:buSzTx/>
              <a:buNone/>
              <a:defRPr spc="-44">
                <a:latin typeface="Graphik Semibold"/>
                <a:ea typeface="Graphik Semibold"/>
                <a:cs typeface="Graphik Semibold"/>
                <a:sym typeface="Graphik Semibold"/>
              </a:defRPr>
            </a:lvl2pPr>
            <a:lvl3pPr marL="0" indent="0" algn="ctr" defTabSz="825500">
              <a:lnSpc>
                <a:spcPct val="100000"/>
              </a:lnSpc>
              <a:spcBef>
                <a:spcPts val="0"/>
              </a:spcBef>
              <a:buSzTx/>
              <a:buNone/>
              <a:defRPr spc="-44">
                <a:latin typeface="Graphik Semibold"/>
                <a:ea typeface="Graphik Semibold"/>
                <a:cs typeface="Graphik Semibold"/>
                <a:sym typeface="Graphik Semibold"/>
              </a:defRPr>
            </a:lvl3pPr>
            <a:lvl4pPr marL="0" indent="0" algn="ctr" defTabSz="825500">
              <a:lnSpc>
                <a:spcPct val="100000"/>
              </a:lnSpc>
              <a:spcBef>
                <a:spcPts val="0"/>
              </a:spcBef>
              <a:buSzTx/>
              <a:buNone/>
              <a:defRPr spc="-44">
                <a:latin typeface="Graphik Semibold"/>
                <a:ea typeface="Graphik Semibold"/>
                <a:cs typeface="Graphik Semibold"/>
                <a:sym typeface="Graphik Semibold"/>
              </a:defRPr>
            </a:lvl4pPr>
            <a:lvl5pPr marL="0" indent="0" algn="ctr" defTabSz="825500">
              <a:lnSpc>
                <a:spcPct val="100000"/>
              </a:lnSpc>
              <a:spcBef>
                <a:spcPts val="0"/>
              </a:spcBef>
              <a:buSzTx/>
              <a:buNone/>
              <a:defRPr spc="-44">
                <a:latin typeface="Graphik Semibold"/>
                <a:ea typeface="Graphik Semibold"/>
                <a:cs typeface="Graphik Semibold"/>
                <a:sym typeface="Graphik Semibold"/>
              </a:defRPr>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4" name="Slide Subtitle"/>
          <p:cNvSpPr txBox="1"/>
          <p:nvPr>
            <p:ph type="body" sz="quarter" idx="21" hasCustomPrompt="1"/>
          </p:nvPr>
        </p:nvSpPr>
        <p:spPr>
          <a:xfrm>
            <a:off x="1219200" y="2384648"/>
            <a:ext cx="21945602" cy="832614"/>
          </a:xfrm>
          <a:prstGeom prst="rect">
            <a:avLst/>
          </a:prstGeom>
        </p:spPr>
        <p:txBody>
          <a:bodyPr/>
          <a:lstStyle>
            <a:lvl1pPr marL="0" indent="0" algn="ctr" defTabSz="825500">
              <a:lnSpc>
                <a:spcPct val="100000"/>
              </a:lnSpc>
              <a:spcBef>
                <a:spcPts val="0"/>
              </a:spcBef>
              <a:buSzTx/>
              <a:buNone/>
              <a:defRPr spc="-100">
                <a:latin typeface="Graphik Semibold"/>
                <a:ea typeface="Graphik Semibold"/>
                <a:cs typeface="Graphik Semibold"/>
                <a:sym typeface="Graphik Semibold"/>
              </a:defRPr>
            </a:lvl1pPr>
          </a:lstStyle>
          <a:p>
            <a:pPr/>
            <a:r>
              <a:t>Slide Subtitle</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xfrm>
            <a:off x="1219200" y="4013200"/>
            <a:ext cx="21945600" cy="8487148"/>
          </a:xfrm>
          <a:prstGeom prst="rect">
            <a:avLst/>
          </a:prstGeom>
        </p:spPr>
        <p:txBody>
          <a:bodyPr numCol="2" spcCol="2558383"/>
          <a:lstStyle/>
          <a:p>
            <a:pPr/>
            <a:r>
              <a:t>Slide bullet text</a:t>
            </a:r>
          </a:p>
          <a:p>
            <a:pPr lvl="1"/>
            <a:r>
              <a:t/>
            </a:r>
          </a:p>
          <a:p>
            <a:pPr lvl="2"/>
            <a:r>
              <a:t/>
            </a:r>
          </a:p>
          <a:p>
            <a:pPr lvl="3"/>
            <a:r>
              <a:t/>
            </a:r>
          </a:p>
          <a:p>
            <a:pPr lvl="4"/>
            <a:r>
              <a:t/>
            </a:r>
          </a:p>
        </p:txBody>
      </p:sp>
      <p:sp>
        <p:nvSpPr>
          <p:cNvPr id="53" name="Slide Number"/>
          <p:cNvSpPr txBox="1"/>
          <p:nvPr>
            <p:ph type="sldNum" sz="quarter" idx="2"/>
          </p:nvPr>
        </p:nvSpPr>
        <p:spPr>
          <a:xfrm>
            <a:off x="12001499" y="12700001"/>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Title"/>
          <p:cNvSpPr txBox="1"/>
          <p:nvPr>
            <p:ph type="title" hasCustomPrompt="1"/>
          </p:nvPr>
        </p:nvSpPr>
        <p:spPr>
          <a:xfrm>
            <a:off x="1219200" y="774700"/>
            <a:ext cx="9753600" cy="1600200"/>
          </a:xfrm>
          <a:prstGeom prst="rect">
            <a:avLst/>
          </a:prstGeom>
        </p:spPr>
        <p:txBody>
          <a:bodyPr/>
          <a:lstStyle/>
          <a:p>
            <a:pPr/>
            <a:r>
              <a:t>Slide Title</a:t>
            </a:r>
          </a:p>
        </p:txBody>
      </p:sp>
      <p:sp>
        <p:nvSpPr>
          <p:cNvPr id="61" name="Image"/>
          <p:cNvSpPr/>
          <p:nvPr>
            <p:ph type="pic" idx="21"/>
          </p:nvPr>
        </p:nvSpPr>
        <p:spPr>
          <a:xfrm>
            <a:off x="12192644" y="718588"/>
            <a:ext cx="10972801" cy="12329625"/>
          </a:xfrm>
          <a:prstGeom prst="rect">
            <a:avLst/>
          </a:prstGeom>
        </p:spPr>
        <p:txBody>
          <a:bodyPr lIns="91439" tIns="45719" rIns="91439" bIns="45719">
            <a:noAutofit/>
          </a:bodyPr>
          <a:lstStyle/>
          <a:p>
            <a:pPr/>
          </a:p>
        </p:txBody>
      </p:sp>
      <p:sp>
        <p:nvSpPr>
          <p:cNvPr id="62" name="Body Level One…"/>
          <p:cNvSpPr txBox="1"/>
          <p:nvPr>
            <p:ph type="body" sz="quarter" idx="1" hasCustomPrompt="1"/>
          </p:nvPr>
        </p:nvSpPr>
        <p:spPr>
          <a:xfrm>
            <a:off x="1219200" y="2387600"/>
            <a:ext cx="9757569" cy="832612"/>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vl2pPr algn="ctr" defTabSz="825500">
              <a:lnSpc>
                <a:spcPct val="100000"/>
              </a:lnSpc>
              <a:spcBef>
                <a:spcPts val="0"/>
              </a:spcBef>
              <a:defRPr spc="-44">
                <a:latin typeface="Graphik Semibold"/>
                <a:ea typeface="Graphik Semibold"/>
                <a:cs typeface="Graphik Semibold"/>
                <a:sym typeface="Graphik Semibold"/>
              </a:defRPr>
            </a:lvl2pPr>
            <a:lvl3pPr algn="ctr" defTabSz="825500">
              <a:lnSpc>
                <a:spcPct val="100000"/>
              </a:lnSpc>
              <a:spcBef>
                <a:spcPts val="0"/>
              </a:spcBef>
              <a:defRPr spc="-44">
                <a:latin typeface="Graphik Semibold"/>
                <a:ea typeface="Graphik Semibold"/>
                <a:cs typeface="Graphik Semibold"/>
                <a:sym typeface="Graphik Semibold"/>
              </a:defRPr>
            </a:lvl3pPr>
            <a:lvl4pPr algn="ctr" defTabSz="825500">
              <a:lnSpc>
                <a:spcPct val="100000"/>
              </a:lnSpc>
              <a:spcBef>
                <a:spcPts val="0"/>
              </a:spcBef>
              <a:defRPr spc="-44">
                <a:latin typeface="Graphik Semibold"/>
                <a:ea typeface="Graphik Semibold"/>
                <a:cs typeface="Graphik Semibold"/>
                <a:sym typeface="Graphik Semibold"/>
              </a:defRPr>
            </a:lvl4pPr>
            <a:lvl5pPr algn="ctr" defTabSz="825500">
              <a:lnSpc>
                <a:spcPct val="100000"/>
              </a:lnSpc>
              <a:spcBef>
                <a:spcPts val="0"/>
              </a:spcBef>
              <a:defRPr spc="-44">
                <a:latin typeface="Graphik Semibold"/>
                <a:ea typeface="Graphik Semibold"/>
                <a:cs typeface="Graphik Semibold"/>
                <a:sym typeface="Graphik Semibold"/>
              </a:defRPr>
            </a:lvl5pPr>
          </a:lstStyle>
          <a:p>
            <a:pPr/>
            <a:r>
              <a:t>Slide Subtitle</a:t>
            </a:r>
          </a:p>
          <a:p>
            <a:pPr lvl="1"/>
            <a:r>
              <a:t/>
            </a:r>
          </a:p>
          <a:p>
            <a:pPr lvl="2"/>
            <a:r>
              <a:t/>
            </a:r>
          </a:p>
          <a:p>
            <a:pPr lvl="3"/>
            <a:r>
              <a:t/>
            </a:r>
          </a:p>
          <a:p>
            <a:pPr lvl="4"/>
            <a:r>
              <a:t/>
            </a:r>
          </a:p>
        </p:txBody>
      </p:sp>
      <p:sp>
        <p:nvSpPr>
          <p:cNvPr id="63" name="Body Level One…"/>
          <p:cNvSpPr txBox="1"/>
          <p:nvPr>
            <p:ph type="body" sz="half" idx="22" hasCustomPrompt="1"/>
          </p:nvPr>
        </p:nvSpPr>
        <p:spPr>
          <a:xfrm>
            <a:off x="1219199" y="4023221"/>
            <a:ext cx="9757571" cy="8384680"/>
          </a:xfrm>
          <a:prstGeom prst="rect">
            <a:avLst/>
          </a:prstGeom>
        </p:spPr>
        <p:txBody>
          <a:bodyPr/>
          <a:lstStyle/>
          <a:p>
            <a:pPr/>
            <a:r>
              <a:t>Slide bullet text</a:t>
            </a:r>
          </a:p>
        </p:txBody>
      </p:sp>
      <p:sp>
        <p:nvSpPr>
          <p:cNvPr id="64" name="Slide Number"/>
          <p:cNvSpPr txBox="1"/>
          <p:nvPr>
            <p:ph type="sldNum" sz="quarter" idx="2"/>
          </p:nvPr>
        </p:nvSpPr>
        <p:spPr>
          <a:xfrm>
            <a:off x="12004039" y="12700001"/>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19200" y="3242269"/>
            <a:ext cx="21945600" cy="6604002"/>
          </a:xfrm>
          <a:prstGeom prst="rect">
            <a:avLst/>
          </a:prstGeom>
        </p:spPr>
        <p:txBody>
          <a:bodyPr anchor="ctr"/>
          <a:lstStyle>
            <a:lvl1pPr>
              <a:defRPr spc="0" sz="12800"/>
            </a:lvl1pPr>
          </a:lstStyle>
          <a:p>
            <a:pPr/>
            <a:r>
              <a:t>Section Title</a:t>
            </a:r>
          </a:p>
        </p:txBody>
      </p:sp>
      <p:sp>
        <p:nvSpPr>
          <p:cNvPr id="72" name="Slide Number"/>
          <p:cNvSpPr txBox="1"/>
          <p:nvPr>
            <p:ph type="sldNum" sz="quarter" idx="2"/>
          </p:nvPr>
        </p:nvSpPr>
        <p:spPr>
          <a:xfrm>
            <a:off x="12001499" y="12700001"/>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prstGeom prst="rect">
            <a:avLst/>
          </a:prstGeom>
        </p:spPr>
        <p:txBody>
          <a:bodyPr/>
          <a:lstStyle/>
          <a:p>
            <a:pPr/>
            <a:r>
              <a:t>Slide Title</a:t>
            </a:r>
          </a:p>
        </p:txBody>
      </p:sp>
      <p:sp>
        <p:nvSpPr>
          <p:cNvPr id="80" name="Body Level One…"/>
          <p:cNvSpPr txBox="1"/>
          <p:nvPr>
            <p:ph type="body" sz="quarter" idx="1" hasCustomPrompt="1"/>
          </p:nvPr>
        </p:nvSpPr>
        <p:spPr>
          <a:xfrm>
            <a:off x="1219200" y="2384648"/>
            <a:ext cx="21945602" cy="832614"/>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vl2pPr algn="ctr" defTabSz="825500">
              <a:lnSpc>
                <a:spcPct val="100000"/>
              </a:lnSpc>
              <a:spcBef>
                <a:spcPts val="0"/>
              </a:spcBef>
              <a:defRPr spc="-44">
                <a:latin typeface="Graphik Semibold"/>
                <a:ea typeface="Graphik Semibold"/>
                <a:cs typeface="Graphik Semibold"/>
                <a:sym typeface="Graphik Semibold"/>
              </a:defRPr>
            </a:lvl2pPr>
            <a:lvl3pPr algn="ctr" defTabSz="825500">
              <a:lnSpc>
                <a:spcPct val="100000"/>
              </a:lnSpc>
              <a:spcBef>
                <a:spcPts val="0"/>
              </a:spcBef>
              <a:defRPr spc="-44">
                <a:latin typeface="Graphik Semibold"/>
                <a:ea typeface="Graphik Semibold"/>
                <a:cs typeface="Graphik Semibold"/>
                <a:sym typeface="Graphik Semibold"/>
              </a:defRPr>
            </a:lvl3pPr>
            <a:lvl4pPr algn="ctr" defTabSz="825500">
              <a:lnSpc>
                <a:spcPct val="100000"/>
              </a:lnSpc>
              <a:spcBef>
                <a:spcPts val="0"/>
              </a:spcBef>
              <a:defRPr spc="-44">
                <a:latin typeface="Graphik Semibold"/>
                <a:ea typeface="Graphik Semibold"/>
                <a:cs typeface="Graphik Semibold"/>
                <a:sym typeface="Graphik Semibold"/>
              </a:defRPr>
            </a:lvl4pPr>
            <a:lvl5pPr algn="ctr" defTabSz="825500">
              <a:lnSpc>
                <a:spcPct val="100000"/>
              </a:lnSpc>
              <a:spcBef>
                <a:spcPts val="0"/>
              </a:spcBef>
              <a:defRPr spc="-44">
                <a:latin typeface="Graphik Semibold"/>
                <a:ea typeface="Graphik Semibold"/>
                <a:cs typeface="Graphik Semibold"/>
                <a:sym typeface="Graphik Semibold"/>
              </a:defRPr>
            </a:lvl5pPr>
          </a:lstStyle>
          <a:p>
            <a:pPr/>
            <a:r>
              <a:t>Slide Subtitle</a:t>
            </a:r>
          </a:p>
          <a:p>
            <a:pPr lvl="1"/>
            <a:r>
              <a:t/>
            </a:r>
          </a:p>
          <a:p>
            <a:pPr lvl="2"/>
            <a:r>
              <a:t/>
            </a:r>
          </a:p>
          <a:p>
            <a:pPr lvl="3"/>
            <a:r>
              <a:t/>
            </a:r>
          </a:p>
          <a:p>
            <a:pPr lvl="4"/>
            <a:r>
              <a:t/>
            </a:r>
          </a:p>
        </p:txBody>
      </p:sp>
      <p:sp>
        <p:nvSpPr>
          <p:cNvPr id="81" name="Slide Number"/>
          <p:cNvSpPr txBox="1"/>
          <p:nvPr>
            <p:ph type="sldNum" sz="quarter" idx="2"/>
          </p:nvPr>
        </p:nvSpPr>
        <p:spPr>
          <a:xfrm>
            <a:off x="12001499" y="12700001"/>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prstGeom prst="rect">
            <a:avLst/>
          </a:prstGeom>
        </p:spPr>
        <p:txBody>
          <a:bodyPr/>
          <a:lstStyle/>
          <a:p>
            <a:pPr/>
            <a:r>
              <a:t>Agenda Title</a:t>
            </a:r>
          </a:p>
        </p:txBody>
      </p:sp>
      <p:sp>
        <p:nvSpPr>
          <p:cNvPr id="89" name="Body Level One…"/>
          <p:cNvSpPr txBox="1"/>
          <p:nvPr>
            <p:ph type="body" idx="1" hasCustomPrompt="1"/>
          </p:nvPr>
        </p:nvSpPr>
        <p:spPr>
          <a:xfrm>
            <a:off x="1219200" y="4013200"/>
            <a:ext cx="21945600" cy="8385548"/>
          </a:xfrm>
          <a:prstGeom prst="rect">
            <a:avLst/>
          </a:prstGeom>
        </p:spPr>
        <p:txBody>
          <a:bodyPr/>
          <a:lstStyle>
            <a:lvl1pPr marL="0" indent="0" defTabSz="825500">
              <a:lnSpc>
                <a:spcPct val="100000"/>
              </a:lnSpc>
              <a:buSzTx/>
              <a:buNone/>
              <a:defRPr spc="-136" sz="6800">
                <a:latin typeface="Canela Deck Regular"/>
                <a:ea typeface="Canela Deck Regular"/>
                <a:cs typeface="Canela Deck Regular"/>
                <a:sym typeface="Canela Deck Regular"/>
              </a:defRPr>
            </a:lvl1pPr>
            <a:lvl2pPr marL="0" indent="0" defTabSz="825500">
              <a:lnSpc>
                <a:spcPct val="100000"/>
              </a:lnSpc>
              <a:buSzTx/>
              <a:buNone/>
              <a:defRPr spc="-136" sz="6800">
                <a:latin typeface="Canela Deck Regular"/>
                <a:ea typeface="Canela Deck Regular"/>
                <a:cs typeface="Canela Deck Regular"/>
                <a:sym typeface="Canela Deck Regular"/>
              </a:defRPr>
            </a:lvl2pPr>
            <a:lvl3pPr marL="0" indent="0" defTabSz="825500">
              <a:lnSpc>
                <a:spcPct val="100000"/>
              </a:lnSpc>
              <a:buSzTx/>
              <a:buNone/>
              <a:defRPr spc="-136" sz="6800">
                <a:latin typeface="Canela Deck Regular"/>
                <a:ea typeface="Canela Deck Regular"/>
                <a:cs typeface="Canela Deck Regular"/>
                <a:sym typeface="Canela Deck Regular"/>
              </a:defRPr>
            </a:lvl3pPr>
            <a:lvl4pPr marL="0" indent="0" defTabSz="825500">
              <a:lnSpc>
                <a:spcPct val="100000"/>
              </a:lnSpc>
              <a:buSzTx/>
              <a:buNone/>
              <a:defRPr spc="-136" sz="6800">
                <a:latin typeface="Canela Deck Regular"/>
                <a:ea typeface="Canela Deck Regular"/>
                <a:cs typeface="Canela Deck Regular"/>
                <a:sym typeface="Canela Deck Regular"/>
              </a:defRPr>
            </a:lvl4pPr>
            <a:lvl5pPr marL="0" indent="0" defTabSz="825500">
              <a:lnSpc>
                <a:spcPct val="100000"/>
              </a:lnSpc>
              <a:buSzTx/>
              <a:buNone/>
              <a:defRPr spc="-136" sz="6800">
                <a:latin typeface="Canela Deck Regular"/>
                <a:ea typeface="Canela Deck Regular"/>
                <a:cs typeface="Canela Deck Regular"/>
                <a:sym typeface="Canela Deck Regular"/>
              </a:defRPr>
            </a:lvl5pPr>
          </a:lstStyle>
          <a:p>
            <a:pPr/>
            <a:r>
              <a:t>Agenda Topics</a:t>
            </a:r>
          </a:p>
          <a:p>
            <a:pPr lvl="1"/>
            <a:r>
              <a:t/>
            </a:r>
          </a:p>
          <a:p>
            <a:pPr lvl="2"/>
            <a:r>
              <a:t/>
            </a:r>
          </a:p>
          <a:p>
            <a:pPr lvl="3"/>
            <a:r>
              <a:t/>
            </a:r>
          </a:p>
          <a:p>
            <a:pPr lvl="4"/>
            <a:r>
              <a:t/>
            </a:r>
          </a:p>
        </p:txBody>
      </p:sp>
      <p:sp>
        <p:nvSpPr>
          <p:cNvPr id="90" name="Agenda Subtitle"/>
          <p:cNvSpPr txBox="1"/>
          <p:nvPr>
            <p:ph type="body" sz="quarter" idx="21" hasCustomPrompt="1"/>
          </p:nvPr>
        </p:nvSpPr>
        <p:spPr>
          <a:xfrm>
            <a:off x="1219200" y="2387114"/>
            <a:ext cx="21945602" cy="832614"/>
          </a:xfrm>
          <a:prstGeom prst="rect">
            <a:avLst/>
          </a:prstGeom>
        </p:spPr>
        <p:txBody>
          <a:bodyPr/>
          <a:lstStyle>
            <a:lvl1pPr marL="0" indent="0" algn="ctr" defTabSz="825500">
              <a:lnSpc>
                <a:spcPct val="100000"/>
              </a:lnSpc>
              <a:spcBef>
                <a:spcPts val="0"/>
              </a:spcBef>
              <a:buSzTx/>
              <a:buNone/>
              <a:defRPr spc="-100">
                <a:latin typeface="Graphik Semibold"/>
                <a:ea typeface="Graphik Semibold"/>
                <a:cs typeface="Graphik Semibold"/>
                <a:sym typeface="Graphik Semibold"/>
              </a:defRPr>
            </a:lvl1pPr>
          </a:lstStyle>
          <a:p>
            <a:pPr/>
            <a:r>
              <a:t>Agenda Subtitle</a:t>
            </a:r>
          </a:p>
        </p:txBody>
      </p:sp>
      <p:sp>
        <p:nvSpPr>
          <p:cNvPr id="91" name="Slide Number"/>
          <p:cNvSpPr txBox="1"/>
          <p:nvPr>
            <p:ph type="sldNum" sz="quarter" idx="2"/>
          </p:nvPr>
        </p:nvSpPr>
        <p:spPr>
          <a:xfrm>
            <a:off x="12001499" y="12700001"/>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19200" y="774700"/>
            <a:ext cx="21945600" cy="1727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19200" y="4013200"/>
            <a:ext cx="21948577" cy="8483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1997689" y="12700001"/>
            <a:ext cx="388621" cy="429261"/>
          </a:xfrm>
          <a:prstGeom prst="rect">
            <a:avLst/>
          </a:prstGeom>
          <a:ln w="12700">
            <a:miter lim="400000"/>
          </a:ln>
        </p:spPr>
        <p:txBody>
          <a:bodyPr wrap="none" lIns="50800" tIns="50800" rIns="50800" bIns="50800" anchor="b">
            <a:spAutoFit/>
          </a:bodyPr>
          <a:lstStyle>
            <a:lvl1pPr defTabSz="584200">
              <a:lnSpc>
                <a:spcPct val="100000"/>
              </a:lnSpc>
              <a:defRPr sz="2000">
                <a:solidFill>
                  <a:srgbClr val="5E5E5E"/>
                </a:solidFill>
                <a:latin typeface="Graphik"/>
                <a:ea typeface="Graphik"/>
                <a:cs typeface="Graphik"/>
                <a:sym typeface="Graphik"/>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Canela Bold"/>
          <a:ea typeface="Canela Bold"/>
          <a:cs typeface="Canela Bold"/>
          <a:sym typeface="Canela Bold"/>
        </a:defRPr>
      </a:lvl1pPr>
      <a:lvl2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Canela Bold"/>
          <a:ea typeface="Canela Bold"/>
          <a:cs typeface="Canela Bold"/>
          <a:sym typeface="Canela Bold"/>
        </a:defRPr>
      </a:lvl2pPr>
      <a:lvl3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Canela Bold"/>
          <a:ea typeface="Canela Bold"/>
          <a:cs typeface="Canela Bold"/>
          <a:sym typeface="Canela Bold"/>
        </a:defRPr>
      </a:lvl3pPr>
      <a:lvl4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Canela Bold"/>
          <a:ea typeface="Canela Bold"/>
          <a:cs typeface="Canela Bold"/>
          <a:sym typeface="Canela Bold"/>
        </a:defRPr>
      </a:lvl4pPr>
      <a:lvl5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Canela Bold"/>
          <a:ea typeface="Canela Bold"/>
          <a:cs typeface="Canela Bold"/>
          <a:sym typeface="Canela Bold"/>
        </a:defRPr>
      </a:lvl5pPr>
      <a:lvl6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Canela Bold"/>
          <a:ea typeface="Canela Bold"/>
          <a:cs typeface="Canela Bold"/>
          <a:sym typeface="Canela Bold"/>
        </a:defRPr>
      </a:lvl6pPr>
      <a:lvl7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Canela Bold"/>
          <a:ea typeface="Canela Bold"/>
          <a:cs typeface="Canela Bold"/>
          <a:sym typeface="Canela Bold"/>
        </a:defRPr>
      </a:lvl7pPr>
      <a:lvl8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Canela Bold"/>
          <a:ea typeface="Canela Bold"/>
          <a:cs typeface="Canela Bold"/>
          <a:sym typeface="Canela Bold"/>
        </a:defRPr>
      </a:lvl8pPr>
      <a:lvl9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Canela Bold"/>
          <a:ea typeface="Canela Bold"/>
          <a:cs typeface="Canela Bold"/>
          <a:sym typeface="Canela Bold"/>
        </a:defRPr>
      </a:lvl9pPr>
    </p:titleStyle>
    <p:bodyStyle>
      <a:lvl1pPr marL="546100" marR="0" indent="-546100" algn="l" defTabSz="2438337"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1pPr>
      <a:lvl2pPr marL="1092200" marR="0" indent="-546100" algn="l" defTabSz="2438337"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2pPr>
      <a:lvl3pPr marL="1638300" marR="0" indent="-546100" algn="l" defTabSz="2438337"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3pPr>
      <a:lvl4pPr marL="2184400" marR="0" indent="-546100" algn="l" defTabSz="2438337"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4pPr>
      <a:lvl5pPr marL="2730500" marR="0" indent="-546100" algn="l" defTabSz="2438337"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5pPr>
      <a:lvl6pPr marL="3276600" marR="0" indent="-546100" algn="l" defTabSz="2438337"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6pPr>
      <a:lvl7pPr marL="3822700" marR="0" indent="-546100" algn="l" defTabSz="2438337"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7pPr>
      <a:lvl8pPr marL="4368800" marR="0" indent="-546100" algn="l" defTabSz="2438337"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8pPr>
      <a:lvl9pPr marL="4914900" marR="0" indent="-546100" algn="l" defTabSz="2438337"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1pPr>
      <a:lvl2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2pPr>
      <a:lvl3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3pPr>
      <a:lvl4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4pPr>
      <a:lvl5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5pPr>
      <a:lvl6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6pPr>
      <a:lvl7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7pPr>
      <a:lvl8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8pPr>
      <a:lvl9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tif"/><Relationship Id="rId3"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tif"/><Relationship Id="rId3" Type="http://schemas.openxmlformats.org/officeDocument/2006/relationships/hyperlink" Target="http://naukri.com" TargetMode="Externa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Resume Tracking System"/>
          <p:cNvSpPr txBox="1"/>
          <p:nvPr>
            <p:ph type="title"/>
          </p:nvPr>
        </p:nvSpPr>
        <p:spPr>
          <a:xfrm>
            <a:off x="1219200" y="3505257"/>
            <a:ext cx="21945600" cy="1894332"/>
          </a:xfrm>
          <a:prstGeom prst="rect">
            <a:avLst/>
          </a:prstGeom>
        </p:spPr>
        <p:txBody>
          <a:bodyPr/>
          <a:lstStyle>
            <a:lvl1pPr>
              <a:defRPr spc="-184" sz="11800">
                <a:latin typeface="SF Hello Light"/>
                <a:ea typeface="SF Hello Light"/>
                <a:cs typeface="SF Hello Light"/>
                <a:sym typeface="SF Hello Light"/>
              </a:defRPr>
            </a:lvl1pPr>
          </a:lstStyle>
          <a:p>
            <a:pPr/>
            <a:r>
              <a:t>Resume Tracking System</a:t>
            </a:r>
          </a:p>
        </p:txBody>
      </p:sp>
      <p:sp>
        <p:nvSpPr>
          <p:cNvPr id="152" name="Foundational Project - 1"/>
          <p:cNvSpPr txBox="1"/>
          <p:nvPr>
            <p:ph type="body" sz="quarter" idx="1"/>
          </p:nvPr>
        </p:nvSpPr>
        <p:spPr>
          <a:xfrm>
            <a:off x="1219200" y="6240557"/>
            <a:ext cx="21945600" cy="2250594"/>
          </a:xfrm>
          <a:prstGeom prst="rect">
            <a:avLst/>
          </a:prstGeom>
        </p:spPr>
        <p:txBody>
          <a:bodyPr/>
          <a:lstStyle>
            <a:lvl1pPr>
              <a:defRPr spc="-100" sz="6000">
                <a:latin typeface="Graphik Semibold"/>
                <a:ea typeface="Graphik Semibold"/>
                <a:cs typeface="Graphik Semibold"/>
                <a:sym typeface="Graphik Semibold"/>
              </a:defRPr>
            </a:lvl1pPr>
          </a:lstStyle>
          <a:p>
            <a:pPr/>
            <a:r>
              <a:t>Foundational Project - 1</a:t>
            </a:r>
          </a:p>
        </p:txBody>
      </p:sp>
      <p:sp>
        <p:nvSpPr>
          <p:cNvPr id="153" name="Anand Pratap Singh (12020084)…"/>
          <p:cNvSpPr txBox="1"/>
          <p:nvPr/>
        </p:nvSpPr>
        <p:spPr>
          <a:xfrm>
            <a:off x="8843365" y="8491150"/>
            <a:ext cx="6697270" cy="329793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ormAutofit fontScale="100000" lnSpcReduction="0"/>
          </a:bodyPr>
          <a:lstStyle/>
          <a:p>
            <a:pPr defTabSz="825500">
              <a:lnSpc>
                <a:spcPct val="100000"/>
              </a:lnSpc>
              <a:defRPr spc="-100" sz="3200">
                <a:latin typeface="Graphik Medium"/>
                <a:ea typeface="Graphik Medium"/>
                <a:cs typeface="Graphik Medium"/>
                <a:sym typeface="Graphik Medium"/>
              </a:defRPr>
            </a:pPr>
            <a:r>
              <a:t>Anand Pratap Singh (12020084) </a:t>
            </a:r>
          </a:p>
          <a:p>
            <a:pPr defTabSz="825500">
              <a:lnSpc>
                <a:spcPct val="100000"/>
              </a:lnSpc>
              <a:defRPr spc="-100" sz="3200">
                <a:latin typeface="Graphik Medium"/>
                <a:ea typeface="Graphik Medium"/>
                <a:cs typeface="Graphik Medium"/>
                <a:sym typeface="Graphik Medium"/>
              </a:defRPr>
            </a:pPr>
            <a:r>
              <a:t>Francis David Vuppuluri (12020028) </a:t>
            </a:r>
          </a:p>
          <a:p>
            <a:pPr defTabSz="825500">
              <a:lnSpc>
                <a:spcPct val="100000"/>
              </a:lnSpc>
              <a:defRPr spc="-100" sz="3200">
                <a:latin typeface="Graphik Medium"/>
                <a:ea typeface="Graphik Medium"/>
                <a:cs typeface="Graphik Medium"/>
                <a:sym typeface="Graphik Medium"/>
              </a:defRPr>
            </a:pPr>
            <a:r>
              <a:t>Lavanya SN (12020075) </a:t>
            </a:r>
          </a:p>
          <a:p>
            <a:pPr defTabSz="825500">
              <a:lnSpc>
                <a:spcPct val="100000"/>
              </a:lnSpc>
              <a:defRPr spc="-100" sz="3200">
                <a:latin typeface="Graphik Medium"/>
                <a:ea typeface="Graphik Medium"/>
                <a:cs typeface="Graphik Medium"/>
                <a:sym typeface="Graphik Medium"/>
              </a:defRPr>
            </a:pPr>
            <a:r>
              <a:t>Puneet Srivastava (12020026) </a:t>
            </a:r>
          </a:p>
          <a:p>
            <a:pPr defTabSz="825500">
              <a:lnSpc>
                <a:spcPct val="100000"/>
              </a:lnSpc>
              <a:defRPr spc="-100" sz="3200">
                <a:latin typeface="Graphik Medium"/>
                <a:ea typeface="Graphik Medium"/>
                <a:cs typeface="Graphik Medium"/>
                <a:sym typeface="Graphik Medium"/>
              </a:defRPr>
            </a:pPr>
            <a:r>
              <a:t>Sangeeta Thakur (12020088)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Data Preprocessing"/>
          <p:cNvSpPr txBox="1"/>
          <p:nvPr>
            <p:ph type="title"/>
          </p:nvPr>
        </p:nvSpPr>
        <p:spPr>
          <a:prstGeom prst="rect">
            <a:avLst/>
          </a:prstGeom>
        </p:spPr>
        <p:txBody>
          <a:bodyPr/>
          <a:lstStyle>
            <a:lvl1pPr>
              <a:defRPr spc="-100"/>
            </a:lvl1pPr>
          </a:lstStyle>
          <a:p>
            <a:pPr/>
            <a:r>
              <a:t>Data Preprocessing </a:t>
            </a:r>
          </a:p>
        </p:txBody>
      </p:sp>
      <p:sp>
        <p:nvSpPr>
          <p:cNvPr id="228" name="Skills: The number of skills in the current dataset is abnormally high. This may be due to synonymous usage of text."/>
          <p:cNvSpPr txBox="1"/>
          <p:nvPr/>
        </p:nvSpPr>
        <p:spPr>
          <a:xfrm>
            <a:off x="638307" y="3051347"/>
            <a:ext cx="9026240" cy="443622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2438337">
              <a:spcBef>
                <a:spcPts val="2400"/>
              </a:spcBef>
              <a:defRPr sz="4400">
                <a:latin typeface="SF Hello Bold"/>
                <a:ea typeface="SF Hello Bold"/>
                <a:cs typeface="SF Hello Bold"/>
                <a:sym typeface="SF Hello Bold"/>
              </a:defRPr>
            </a:pPr>
            <a:r>
              <a:t>Skills Data Preprocessing</a:t>
            </a:r>
          </a:p>
          <a:p>
            <a:pPr algn="l" defTabSz="2438337">
              <a:spcBef>
                <a:spcPts val="2400"/>
              </a:spcBef>
              <a:defRPr sz="4400">
                <a:latin typeface="SF Hello Regular"/>
                <a:ea typeface="SF Hello Regular"/>
                <a:cs typeface="SF Hello Regular"/>
                <a:sym typeface="SF Hello Regular"/>
              </a:defRPr>
            </a:pPr>
            <a:r>
              <a:t>Using the means of </a:t>
            </a:r>
            <a:r>
              <a:rPr>
                <a:latin typeface="SF Hello Medium"/>
                <a:ea typeface="SF Hello Medium"/>
                <a:cs typeface="SF Hello Medium"/>
                <a:sym typeface="SF Hello Medium"/>
              </a:rPr>
              <a:t>TF-IDF</a:t>
            </a:r>
            <a:r>
              <a:t> and </a:t>
            </a:r>
            <a:r>
              <a:rPr>
                <a:latin typeface="SF Hello Medium"/>
                <a:ea typeface="SF Hello Medium"/>
                <a:cs typeface="SF Hello Medium"/>
                <a:sym typeface="SF Hello Medium"/>
              </a:rPr>
              <a:t>LSA</a:t>
            </a:r>
            <a:r>
              <a:t>, the column skills is brought down from 7000 features to 300 features </a:t>
            </a:r>
          </a:p>
        </p:txBody>
      </p:sp>
      <p:sp>
        <p:nvSpPr>
          <p:cNvPr id="229" name="Number of Openings: 24,143…"/>
          <p:cNvSpPr txBox="1"/>
          <p:nvPr>
            <p:ph type="body" sz="quarter" idx="1"/>
          </p:nvPr>
        </p:nvSpPr>
        <p:spPr>
          <a:xfrm>
            <a:off x="984226" y="8013320"/>
            <a:ext cx="11744798" cy="5107948"/>
          </a:xfrm>
          <a:prstGeom prst="rect">
            <a:avLst/>
          </a:prstGeom>
        </p:spPr>
        <p:txBody>
          <a:bodyPr/>
          <a:lstStyle/>
          <a:p>
            <a:pPr marL="540638" indent="-540638" defTabSz="2413954">
              <a:spcBef>
                <a:spcPts val="2300"/>
              </a:spcBef>
              <a:defRPr sz="4356"/>
            </a:pPr>
            <a:r>
              <a:t>Number of Openings: </a:t>
            </a:r>
            <a:r>
              <a:rPr>
                <a:latin typeface="SF Hello Regular"/>
                <a:ea typeface="SF Hello Regular"/>
                <a:cs typeface="SF Hello Regular"/>
                <a:sym typeface="SF Hello Regular"/>
              </a:rPr>
              <a:t>24,143</a:t>
            </a:r>
            <a:endParaRPr>
              <a:latin typeface="SF Hello Regular"/>
              <a:ea typeface="SF Hello Regular"/>
              <a:cs typeface="SF Hello Regular"/>
              <a:sym typeface="SF Hello Regular"/>
            </a:endParaRPr>
          </a:p>
          <a:p>
            <a:pPr marL="540638" indent="-540638" defTabSz="2413954">
              <a:spcBef>
                <a:spcPts val="2300"/>
              </a:spcBef>
              <a:defRPr sz="4356"/>
            </a:pPr>
            <a:r>
              <a:t>Number of skills: </a:t>
            </a:r>
            <a:r>
              <a:rPr>
                <a:latin typeface="SF Hello Regular"/>
                <a:ea typeface="SF Hello Regular"/>
                <a:cs typeface="SF Hello Regular"/>
                <a:sym typeface="SF Hello Regular"/>
              </a:rPr>
              <a:t>300</a:t>
            </a:r>
            <a:endParaRPr>
              <a:latin typeface="SF Hello Regular"/>
              <a:ea typeface="SF Hello Regular"/>
              <a:cs typeface="SF Hello Regular"/>
              <a:sym typeface="SF Hello Regular"/>
            </a:endParaRPr>
          </a:p>
          <a:p>
            <a:pPr marL="540638" indent="-540638" defTabSz="2413954">
              <a:spcBef>
                <a:spcPts val="2300"/>
              </a:spcBef>
              <a:defRPr sz="4356"/>
            </a:pPr>
            <a:r>
              <a:t>Experience</a:t>
            </a:r>
            <a:r>
              <a:rPr>
                <a:latin typeface="SF Hello Regular"/>
                <a:ea typeface="SF Hello Regular"/>
                <a:cs typeface="SF Hello Regular"/>
                <a:sym typeface="SF Hello Regular"/>
              </a:rPr>
              <a:t>: 1 </a:t>
            </a:r>
            <a:endParaRPr>
              <a:latin typeface="SF Hello Regular"/>
              <a:ea typeface="SF Hello Regular"/>
              <a:cs typeface="SF Hello Regular"/>
              <a:sym typeface="SF Hello Regular"/>
            </a:endParaRPr>
          </a:p>
          <a:p>
            <a:pPr marL="540638" indent="-540638" defTabSz="2413954">
              <a:spcBef>
                <a:spcPts val="2300"/>
              </a:spcBef>
              <a:defRPr sz="4356"/>
            </a:pPr>
            <a:r>
              <a:t>Regions</a:t>
            </a:r>
            <a:r>
              <a:rPr>
                <a:latin typeface="SF Hello Regular"/>
                <a:ea typeface="SF Hello Regular"/>
                <a:cs typeface="SF Hello Regular"/>
                <a:sym typeface="SF Hello Regular"/>
              </a:rPr>
              <a:t>: 4 </a:t>
            </a:r>
            <a:endParaRPr>
              <a:latin typeface="SF Hello Regular"/>
              <a:ea typeface="SF Hello Regular"/>
              <a:cs typeface="SF Hello Regular"/>
              <a:sym typeface="SF Hello Regular"/>
            </a:endParaRPr>
          </a:p>
          <a:p>
            <a:pPr marL="540638" indent="-540638" defTabSz="2413954">
              <a:spcBef>
                <a:spcPts val="2300"/>
              </a:spcBef>
              <a:defRPr sz="4356"/>
            </a:pPr>
            <a:r>
              <a:t>Salary</a:t>
            </a:r>
            <a:r>
              <a:rPr>
                <a:latin typeface="SF Hello Regular"/>
                <a:ea typeface="SF Hello Regular"/>
                <a:cs typeface="SF Hello Regular"/>
                <a:sym typeface="SF Hello Regular"/>
              </a:rPr>
              <a:t>: 1 </a:t>
            </a:r>
          </a:p>
        </p:txBody>
      </p:sp>
      <p:grpSp>
        <p:nvGrpSpPr>
          <p:cNvPr id="232" name="Group"/>
          <p:cNvGrpSpPr/>
          <p:nvPr/>
        </p:nvGrpSpPr>
        <p:grpSpPr>
          <a:xfrm>
            <a:off x="16752284" y="3554150"/>
            <a:ext cx="6773328" cy="2819374"/>
            <a:chOff x="0" y="0"/>
            <a:chExt cx="6773326" cy="2819373"/>
          </a:xfrm>
        </p:grpSpPr>
        <p:sp>
          <p:nvSpPr>
            <p:cNvPr id="230" name="Goal: compare the extracted Job Openings Data and Candidate Profile"/>
            <p:cNvSpPr txBox="1"/>
            <p:nvPr/>
          </p:nvSpPr>
          <p:spPr>
            <a:xfrm>
              <a:off x="1078191" y="0"/>
              <a:ext cx="4616946" cy="8330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normAutofit fontScale="100000" lnSpcReduction="0"/>
            </a:bodyPr>
            <a:lstStyle>
              <a:lvl1pPr defTabSz="825500">
                <a:lnSpc>
                  <a:spcPct val="100000"/>
                </a:lnSpc>
                <a:defRPr spc="-100" sz="4400">
                  <a:latin typeface="Graphik Semibold"/>
                  <a:ea typeface="Graphik Semibold"/>
                  <a:cs typeface="Graphik Semibold"/>
                  <a:sym typeface="Graphik Semibold"/>
                </a:defRPr>
              </a:lvl1pPr>
            </a:lstStyle>
            <a:p>
              <a:pPr/>
              <a:r>
                <a:t>What do we have</a:t>
              </a:r>
            </a:p>
          </p:txBody>
        </p:sp>
        <p:sp>
          <p:nvSpPr>
            <p:cNvPr id="231" name="24,143 Job openings with 305 features to analyse"/>
            <p:cNvSpPr txBox="1"/>
            <p:nvPr/>
          </p:nvSpPr>
          <p:spPr>
            <a:xfrm>
              <a:off x="0" y="833093"/>
              <a:ext cx="6773327" cy="198628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defTabSz="2438337">
                <a:spcBef>
                  <a:spcPts val="2400"/>
                </a:spcBef>
                <a:defRPr sz="4400">
                  <a:latin typeface="SF Hello Regular"/>
                  <a:ea typeface="SF Hello Regular"/>
                  <a:cs typeface="SF Hello Regular"/>
                  <a:sym typeface="SF Hello Regular"/>
                </a:defRPr>
              </a:lvl1pPr>
            </a:lstStyle>
            <a:p>
              <a:pPr/>
              <a:r>
                <a:t>24,143 Job openings with 305 features to analyse</a:t>
              </a:r>
            </a:p>
          </p:txBody>
        </p:sp>
      </p:grpSp>
      <p:sp>
        <p:nvSpPr>
          <p:cNvPr id="233" name="Arrow"/>
          <p:cNvSpPr/>
          <p:nvPr/>
        </p:nvSpPr>
        <p:spPr>
          <a:xfrm flipH="1" rot="16200000">
            <a:off x="19064529" y="7435013"/>
            <a:ext cx="2148838" cy="381915"/>
          </a:xfrm>
          <a:prstGeom prst="rightArrow">
            <a:avLst>
              <a:gd name="adj1" fmla="val 24039"/>
              <a:gd name="adj2" fmla="val 56022"/>
            </a:avLst>
          </a:prstGeom>
          <a:solidFill>
            <a:srgbClr val="000000"/>
          </a:solidFill>
          <a:ln w="12700">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234" name="Final Training Dataset"/>
          <p:cNvSpPr txBox="1"/>
          <p:nvPr/>
        </p:nvSpPr>
        <p:spPr>
          <a:xfrm>
            <a:off x="984226" y="7238620"/>
            <a:ext cx="6545809"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2438337">
              <a:spcBef>
                <a:spcPts val="2400"/>
              </a:spcBef>
              <a:defRPr sz="4400">
                <a:latin typeface="SF Hello Bold"/>
                <a:ea typeface="SF Hello Bold"/>
                <a:cs typeface="SF Hello Bold"/>
                <a:sym typeface="SF Hello Bold"/>
              </a:defRPr>
            </a:lvl1pPr>
          </a:lstStyle>
          <a:p>
            <a:pPr/>
            <a:r>
              <a:t>Final Training Dataset</a:t>
            </a:r>
          </a:p>
        </p:txBody>
      </p:sp>
      <p:grpSp>
        <p:nvGrpSpPr>
          <p:cNvPr id="237" name="Group"/>
          <p:cNvGrpSpPr/>
          <p:nvPr/>
        </p:nvGrpSpPr>
        <p:grpSpPr>
          <a:xfrm>
            <a:off x="17113423" y="9055567"/>
            <a:ext cx="6432964" cy="4065701"/>
            <a:chOff x="0" y="0"/>
            <a:chExt cx="6432963" cy="4065699"/>
          </a:xfrm>
        </p:grpSpPr>
        <p:sp>
          <p:nvSpPr>
            <p:cNvPr id="235" name="Training a regression model on the Job Openings Data using Salary as a dependant variable"/>
            <p:cNvSpPr txBox="1"/>
            <p:nvPr/>
          </p:nvSpPr>
          <p:spPr>
            <a:xfrm>
              <a:off x="0" y="2153994"/>
              <a:ext cx="6432964" cy="19117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lgn="l">
                <a:defRPr sz="3400">
                  <a:latin typeface="Canela Text Regular"/>
                  <a:ea typeface="Canela Text Regular"/>
                  <a:cs typeface="Canela Text Regular"/>
                  <a:sym typeface="Canela Text Regular"/>
                </a:defRPr>
              </a:pPr>
              <a:r>
                <a:t>Training a regression model on the Job Openings Data using </a:t>
              </a:r>
              <a:r>
                <a:rPr>
                  <a:latin typeface="Canela Text Bold"/>
                  <a:ea typeface="Canela Text Bold"/>
                  <a:cs typeface="Canela Text Bold"/>
                  <a:sym typeface="Canela Text Bold"/>
                </a:rPr>
                <a:t>Salary</a:t>
              </a:r>
              <a:r>
                <a:t> as a dependant variable</a:t>
              </a:r>
            </a:p>
          </p:txBody>
        </p:sp>
        <p:pic>
          <p:nvPicPr>
            <p:cNvPr id="236" name="2581364-200.png" descr="2581364-200.png"/>
            <p:cNvPicPr>
              <a:picLocks noChangeAspect="1"/>
            </p:cNvPicPr>
            <p:nvPr/>
          </p:nvPicPr>
          <p:blipFill>
            <a:blip r:embed="rId2">
              <a:extLst/>
            </a:blip>
            <a:stretch>
              <a:fillRect/>
            </a:stretch>
          </p:blipFill>
          <p:spPr>
            <a:xfrm>
              <a:off x="1946481" y="0"/>
              <a:ext cx="2540003" cy="2540002"/>
            </a:xfrm>
            <a:prstGeom prst="rect">
              <a:avLst/>
            </a:prstGeom>
            <a:ln w="12700" cap="flat">
              <a:noFill/>
              <a:miter lim="400000"/>
            </a:ln>
            <a:effectLst/>
          </p:spPr>
        </p:pic>
      </p:grpSp>
      <p:sp>
        <p:nvSpPr>
          <p:cNvPr id="238" name="Rectangle"/>
          <p:cNvSpPr/>
          <p:nvPr/>
        </p:nvSpPr>
        <p:spPr>
          <a:xfrm>
            <a:off x="16227887" y="9087317"/>
            <a:ext cx="7822122" cy="4372723"/>
          </a:xfrm>
          <a:prstGeom prst="rect">
            <a:avLst/>
          </a:prstGeom>
          <a:ln w="63500">
            <a:solidFill>
              <a:srgbClr val="0076BA"/>
            </a:solidFill>
            <a:miter lim="400000"/>
          </a:ln>
        </p:spPr>
        <p:txBody>
          <a:bodyPr lIns="50800" tIns="50800" rIns="50800" bIns="50800" anchor="ctr"/>
          <a:lstStyle/>
          <a:p>
            <a:pPr defTabSz="2438337">
              <a:spcBef>
                <a:spcPts val="4500"/>
              </a:spcBef>
              <a:defRPr sz="5100">
                <a:solidFill>
                  <a:srgbClr val="FFFFFF"/>
                </a:solidFill>
                <a:latin typeface="SF Hello Thin"/>
                <a:ea typeface="SF Hello Thin"/>
                <a:cs typeface="SF Hello Thin"/>
                <a:sym typeface="SF Hello Thin"/>
              </a:defRPr>
            </a:pPr>
          </a:p>
        </p:txBody>
      </p:sp>
    </p:spTree>
  </p:cSld>
  <p:clrMapOvr>
    <a:masterClrMapping/>
  </p:clrMapOvr>
  <mc:AlternateContent xmlns:mc="http://schemas.openxmlformats.org/markup-compatibility/2006">
    <mc:Choice xmlns:p14="http://schemas.microsoft.com/office/powerpoint/2010/main" Requires="p14">
      <p:transition spd="fast" advClick="1" p14:dur="500">
        <p:dissolve/>
      </p:transition>
    </mc:Choice>
    <mc:Fallback>
      <p:transition spd="fast">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0" name="Modelling"/>
          <p:cNvSpPr txBox="1"/>
          <p:nvPr>
            <p:ph type="title"/>
          </p:nvPr>
        </p:nvSpPr>
        <p:spPr>
          <a:prstGeom prst="rect">
            <a:avLst/>
          </a:prstGeom>
        </p:spPr>
        <p:txBody>
          <a:bodyPr/>
          <a:lstStyle/>
          <a:p>
            <a:pPr/>
            <a:r>
              <a:t>Modelling</a:t>
            </a:r>
          </a:p>
        </p:txBody>
      </p:sp>
      <p:grpSp>
        <p:nvGrpSpPr>
          <p:cNvPr id="243" name="Group"/>
          <p:cNvGrpSpPr/>
          <p:nvPr/>
        </p:nvGrpSpPr>
        <p:grpSpPr>
          <a:xfrm>
            <a:off x="755102" y="8895723"/>
            <a:ext cx="6712569" cy="2454794"/>
            <a:chOff x="-7" y="0"/>
            <a:chExt cx="6712567" cy="2454793"/>
          </a:xfrm>
        </p:grpSpPr>
        <p:sp>
          <p:nvSpPr>
            <p:cNvPr id="241" name="Shape"/>
            <p:cNvSpPr/>
            <p:nvPr/>
          </p:nvSpPr>
          <p:spPr>
            <a:xfrm>
              <a:off x="2509927" y="0"/>
              <a:ext cx="1692700" cy="1906797"/>
            </a:xfrm>
            <a:custGeom>
              <a:avLst/>
              <a:gdLst/>
              <a:ahLst/>
              <a:cxnLst>
                <a:cxn ang="0">
                  <a:pos x="wd2" y="hd2"/>
                </a:cxn>
                <a:cxn ang="5400000">
                  <a:pos x="wd2" y="hd2"/>
                </a:cxn>
                <a:cxn ang="10800000">
                  <a:pos x="wd2" y="hd2"/>
                </a:cxn>
                <a:cxn ang="16200000">
                  <a:pos x="wd2" y="hd2"/>
                </a:cxn>
              </a:cxnLst>
              <a:rect l="0" t="0" r="r" b="b"/>
              <a:pathLst>
                <a:path w="21044" h="21600" fill="norm" stroke="1" extrusionOk="0">
                  <a:moveTo>
                    <a:pt x="10525" y="0"/>
                  </a:moveTo>
                  <a:cubicBezTo>
                    <a:pt x="9636" y="0"/>
                    <a:pt x="8357" y="575"/>
                    <a:pt x="7325" y="3325"/>
                  </a:cubicBezTo>
                  <a:cubicBezTo>
                    <a:pt x="7135" y="3830"/>
                    <a:pt x="6965" y="4381"/>
                    <a:pt x="6820" y="4962"/>
                  </a:cubicBezTo>
                  <a:cubicBezTo>
                    <a:pt x="6195" y="4786"/>
                    <a:pt x="5591" y="4643"/>
                    <a:pt x="5016" y="4540"/>
                  </a:cubicBezTo>
                  <a:cubicBezTo>
                    <a:pt x="1886" y="3979"/>
                    <a:pt x="702" y="4702"/>
                    <a:pt x="258" y="5403"/>
                  </a:cubicBezTo>
                  <a:cubicBezTo>
                    <a:pt x="-186" y="6105"/>
                    <a:pt x="-275" y="7395"/>
                    <a:pt x="1823" y="9585"/>
                  </a:cubicBezTo>
                  <a:cubicBezTo>
                    <a:pt x="2208" y="9987"/>
                    <a:pt x="2642" y="10395"/>
                    <a:pt x="3121" y="10800"/>
                  </a:cubicBezTo>
                  <a:cubicBezTo>
                    <a:pt x="2642" y="11205"/>
                    <a:pt x="2208" y="11613"/>
                    <a:pt x="1823" y="12015"/>
                  </a:cubicBezTo>
                  <a:cubicBezTo>
                    <a:pt x="-275" y="14205"/>
                    <a:pt x="-186" y="15502"/>
                    <a:pt x="258" y="16203"/>
                  </a:cubicBezTo>
                  <a:cubicBezTo>
                    <a:pt x="591" y="16729"/>
                    <a:pt x="1339" y="17265"/>
                    <a:pt x="3009" y="17265"/>
                  </a:cubicBezTo>
                  <a:cubicBezTo>
                    <a:pt x="3569" y="17265"/>
                    <a:pt x="4230" y="17201"/>
                    <a:pt x="5016" y="17060"/>
                  </a:cubicBezTo>
                  <a:cubicBezTo>
                    <a:pt x="5591" y="16957"/>
                    <a:pt x="6195" y="16814"/>
                    <a:pt x="6820" y="16638"/>
                  </a:cubicBezTo>
                  <a:cubicBezTo>
                    <a:pt x="6965" y="17219"/>
                    <a:pt x="7135" y="17770"/>
                    <a:pt x="7325" y="18275"/>
                  </a:cubicBezTo>
                  <a:cubicBezTo>
                    <a:pt x="8357" y="21025"/>
                    <a:pt x="9636" y="21600"/>
                    <a:pt x="10525" y="21600"/>
                  </a:cubicBezTo>
                  <a:cubicBezTo>
                    <a:pt x="11414" y="21600"/>
                    <a:pt x="12686" y="21025"/>
                    <a:pt x="13718" y="18275"/>
                  </a:cubicBezTo>
                  <a:cubicBezTo>
                    <a:pt x="13908" y="17770"/>
                    <a:pt x="14078" y="17219"/>
                    <a:pt x="14223" y="16638"/>
                  </a:cubicBezTo>
                  <a:cubicBezTo>
                    <a:pt x="14848" y="16814"/>
                    <a:pt x="15452" y="16957"/>
                    <a:pt x="16027" y="17060"/>
                  </a:cubicBezTo>
                  <a:cubicBezTo>
                    <a:pt x="16813" y="17201"/>
                    <a:pt x="17474" y="17265"/>
                    <a:pt x="18034" y="17265"/>
                  </a:cubicBezTo>
                  <a:cubicBezTo>
                    <a:pt x="19704" y="17265"/>
                    <a:pt x="20452" y="16728"/>
                    <a:pt x="20785" y="16203"/>
                  </a:cubicBezTo>
                  <a:cubicBezTo>
                    <a:pt x="21229" y="15502"/>
                    <a:pt x="21325" y="14205"/>
                    <a:pt x="19227" y="12015"/>
                  </a:cubicBezTo>
                  <a:cubicBezTo>
                    <a:pt x="18842" y="11613"/>
                    <a:pt x="18401" y="11205"/>
                    <a:pt x="17922" y="10800"/>
                  </a:cubicBezTo>
                  <a:cubicBezTo>
                    <a:pt x="18401" y="10395"/>
                    <a:pt x="18842" y="9987"/>
                    <a:pt x="19227" y="9585"/>
                  </a:cubicBezTo>
                  <a:cubicBezTo>
                    <a:pt x="21325" y="7395"/>
                    <a:pt x="21229" y="6105"/>
                    <a:pt x="20785" y="5403"/>
                  </a:cubicBezTo>
                  <a:cubicBezTo>
                    <a:pt x="20341" y="4702"/>
                    <a:pt x="19157" y="3979"/>
                    <a:pt x="16027" y="4540"/>
                  </a:cubicBezTo>
                  <a:cubicBezTo>
                    <a:pt x="15452" y="4643"/>
                    <a:pt x="14848" y="4786"/>
                    <a:pt x="14223" y="4962"/>
                  </a:cubicBezTo>
                  <a:cubicBezTo>
                    <a:pt x="14078" y="4381"/>
                    <a:pt x="13908" y="3830"/>
                    <a:pt x="13718" y="3325"/>
                  </a:cubicBezTo>
                  <a:cubicBezTo>
                    <a:pt x="12686" y="575"/>
                    <a:pt x="11414" y="0"/>
                    <a:pt x="10525" y="0"/>
                  </a:cubicBezTo>
                  <a:close/>
                  <a:moveTo>
                    <a:pt x="10525" y="857"/>
                  </a:moveTo>
                  <a:cubicBezTo>
                    <a:pt x="11556" y="857"/>
                    <a:pt x="12658" y="2513"/>
                    <a:pt x="13325" y="5231"/>
                  </a:cubicBezTo>
                  <a:cubicBezTo>
                    <a:pt x="12416" y="5524"/>
                    <a:pt x="11479" y="5886"/>
                    <a:pt x="10525" y="6305"/>
                  </a:cubicBezTo>
                  <a:cubicBezTo>
                    <a:pt x="9572" y="5886"/>
                    <a:pt x="8627" y="5524"/>
                    <a:pt x="7718" y="5231"/>
                  </a:cubicBezTo>
                  <a:cubicBezTo>
                    <a:pt x="8385" y="2513"/>
                    <a:pt x="9494" y="857"/>
                    <a:pt x="10525" y="857"/>
                  </a:cubicBezTo>
                  <a:close/>
                  <a:moveTo>
                    <a:pt x="3016" y="5199"/>
                  </a:moveTo>
                  <a:cubicBezTo>
                    <a:pt x="3969" y="5199"/>
                    <a:pt x="5203" y="5393"/>
                    <a:pt x="6630" y="5800"/>
                  </a:cubicBezTo>
                  <a:cubicBezTo>
                    <a:pt x="6455" y="6664"/>
                    <a:pt x="6329" y="7594"/>
                    <a:pt x="6251" y="8556"/>
                  </a:cubicBezTo>
                  <a:cubicBezTo>
                    <a:pt x="5376" y="9098"/>
                    <a:pt x="4564" y="9661"/>
                    <a:pt x="3830" y="10231"/>
                  </a:cubicBezTo>
                  <a:cubicBezTo>
                    <a:pt x="3350" y="9828"/>
                    <a:pt x="2907" y="9421"/>
                    <a:pt x="2525" y="9022"/>
                  </a:cubicBezTo>
                  <a:cubicBezTo>
                    <a:pt x="1212" y="7652"/>
                    <a:pt x="672" y="6463"/>
                    <a:pt x="1072" y="5832"/>
                  </a:cubicBezTo>
                  <a:cubicBezTo>
                    <a:pt x="1335" y="5416"/>
                    <a:pt x="2021" y="5199"/>
                    <a:pt x="3016" y="5199"/>
                  </a:cubicBezTo>
                  <a:close/>
                  <a:moveTo>
                    <a:pt x="18034" y="5199"/>
                  </a:moveTo>
                  <a:cubicBezTo>
                    <a:pt x="19029" y="5199"/>
                    <a:pt x="19708" y="5416"/>
                    <a:pt x="19971" y="5832"/>
                  </a:cubicBezTo>
                  <a:cubicBezTo>
                    <a:pt x="20371" y="6463"/>
                    <a:pt x="19831" y="7652"/>
                    <a:pt x="18518" y="9022"/>
                  </a:cubicBezTo>
                  <a:cubicBezTo>
                    <a:pt x="18136" y="9421"/>
                    <a:pt x="17700" y="9828"/>
                    <a:pt x="17220" y="10231"/>
                  </a:cubicBezTo>
                  <a:cubicBezTo>
                    <a:pt x="16486" y="9661"/>
                    <a:pt x="15674" y="9098"/>
                    <a:pt x="14799" y="8556"/>
                  </a:cubicBezTo>
                  <a:cubicBezTo>
                    <a:pt x="14721" y="7594"/>
                    <a:pt x="14588" y="6664"/>
                    <a:pt x="14413" y="5800"/>
                  </a:cubicBezTo>
                  <a:cubicBezTo>
                    <a:pt x="15840" y="5393"/>
                    <a:pt x="17081" y="5199"/>
                    <a:pt x="18034" y="5199"/>
                  </a:cubicBezTo>
                  <a:close/>
                  <a:moveTo>
                    <a:pt x="7528" y="6081"/>
                  </a:moveTo>
                  <a:cubicBezTo>
                    <a:pt x="8145" y="6284"/>
                    <a:pt x="8792" y="6522"/>
                    <a:pt x="9458" y="6797"/>
                  </a:cubicBezTo>
                  <a:cubicBezTo>
                    <a:pt x="9086" y="6976"/>
                    <a:pt x="8714" y="7164"/>
                    <a:pt x="8342" y="7360"/>
                  </a:cubicBezTo>
                  <a:cubicBezTo>
                    <a:pt x="7971" y="7556"/>
                    <a:pt x="7605" y="7757"/>
                    <a:pt x="7248" y="7961"/>
                  </a:cubicBezTo>
                  <a:cubicBezTo>
                    <a:pt x="7319" y="7297"/>
                    <a:pt x="7413" y="6669"/>
                    <a:pt x="7528" y="6081"/>
                  </a:cubicBezTo>
                  <a:close/>
                  <a:moveTo>
                    <a:pt x="13515" y="6081"/>
                  </a:moveTo>
                  <a:cubicBezTo>
                    <a:pt x="13630" y="6669"/>
                    <a:pt x="13724" y="7297"/>
                    <a:pt x="13795" y="7961"/>
                  </a:cubicBezTo>
                  <a:cubicBezTo>
                    <a:pt x="13438" y="7757"/>
                    <a:pt x="13080" y="7556"/>
                    <a:pt x="12708" y="7360"/>
                  </a:cubicBezTo>
                  <a:cubicBezTo>
                    <a:pt x="12336" y="7164"/>
                    <a:pt x="11957" y="6977"/>
                    <a:pt x="11585" y="6797"/>
                  </a:cubicBezTo>
                  <a:cubicBezTo>
                    <a:pt x="12252" y="6522"/>
                    <a:pt x="12898" y="6284"/>
                    <a:pt x="13515" y="6081"/>
                  </a:cubicBezTo>
                  <a:close/>
                  <a:moveTo>
                    <a:pt x="10525" y="7258"/>
                  </a:moveTo>
                  <a:cubicBezTo>
                    <a:pt x="11085" y="7513"/>
                    <a:pt x="11657" y="7796"/>
                    <a:pt x="12237" y="8102"/>
                  </a:cubicBezTo>
                  <a:cubicBezTo>
                    <a:pt x="12808" y="8402"/>
                    <a:pt x="13362" y="8710"/>
                    <a:pt x="13894" y="9029"/>
                  </a:cubicBezTo>
                  <a:cubicBezTo>
                    <a:pt x="13930" y="9598"/>
                    <a:pt x="13943" y="10189"/>
                    <a:pt x="13943" y="10800"/>
                  </a:cubicBezTo>
                  <a:cubicBezTo>
                    <a:pt x="13943" y="11411"/>
                    <a:pt x="13923" y="12002"/>
                    <a:pt x="13887" y="12571"/>
                  </a:cubicBezTo>
                  <a:cubicBezTo>
                    <a:pt x="13355" y="12890"/>
                    <a:pt x="12808" y="13205"/>
                    <a:pt x="12237" y="13505"/>
                  </a:cubicBezTo>
                  <a:cubicBezTo>
                    <a:pt x="11657" y="13810"/>
                    <a:pt x="11085" y="14087"/>
                    <a:pt x="10525" y="14342"/>
                  </a:cubicBezTo>
                  <a:cubicBezTo>
                    <a:pt x="9965" y="14087"/>
                    <a:pt x="9393" y="13810"/>
                    <a:pt x="8813" y="13505"/>
                  </a:cubicBezTo>
                  <a:cubicBezTo>
                    <a:pt x="8242" y="13205"/>
                    <a:pt x="7688" y="12890"/>
                    <a:pt x="7156" y="12571"/>
                  </a:cubicBezTo>
                  <a:cubicBezTo>
                    <a:pt x="7120" y="12002"/>
                    <a:pt x="7100" y="11411"/>
                    <a:pt x="7100" y="10800"/>
                  </a:cubicBezTo>
                  <a:cubicBezTo>
                    <a:pt x="7100" y="10189"/>
                    <a:pt x="7120" y="9598"/>
                    <a:pt x="7156" y="9029"/>
                  </a:cubicBezTo>
                  <a:cubicBezTo>
                    <a:pt x="7688" y="8710"/>
                    <a:pt x="8242" y="8402"/>
                    <a:pt x="8813" y="8102"/>
                  </a:cubicBezTo>
                  <a:cubicBezTo>
                    <a:pt x="9393" y="7796"/>
                    <a:pt x="9965" y="7513"/>
                    <a:pt x="10525" y="7258"/>
                  </a:cubicBezTo>
                  <a:close/>
                  <a:moveTo>
                    <a:pt x="6181" y="9636"/>
                  </a:moveTo>
                  <a:cubicBezTo>
                    <a:pt x="6165" y="10020"/>
                    <a:pt x="6160" y="10409"/>
                    <a:pt x="6160" y="10800"/>
                  </a:cubicBezTo>
                  <a:cubicBezTo>
                    <a:pt x="6160" y="11191"/>
                    <a:pt x="6165" y="11580"/>
                    <a:pt x="6181" y="11964"/>
                  </a:cubicBezTo>
                  <a:cubicBezTo>
                    <a:pt x="5597" y="11583"/>
                    <a:pt x="5049" y="11192"/>
                    <a:pt x="4539" y="10800"/>
                  </a:cubicBezTo>
                  <a:cubicBezTo>
                    <a:pt x="5049" y="10408"/>
                    <a:pt x="5597" y="10017"/>
                    <a:pt x="6181" y="9636"/>
                  </a:cubicBezTo>
                  <a:close/>
                  <a:moveTo>
                    <a:pt x="14862" y="9636"/>
                  </a:moveTo>
                  <a:cubicBezTo>
                    <a:pt x="15446" y="10017"/>
                    <a:pt x="15994" y="10408"/>
                    <a:pt x="16504" y="10800"/>
                  </a:cubicBezTo>
                  <a:cubicBezTo>
                    <a:pt x="15994" y="11192"/>
                    <a:pt x="15446" y="11583"/>
                    <a:pt x="14862" y="11964"/>
                  </a:cubicBezTo>
                  <a:cubicBezTo>
                    <a:pt x="14878" y="11580"/>
                    <a:pt x="14883" y="11191"/>
                    <a:pt x="14883" y="10800"/>
                  </a:cubicBezTo>
                  <a:cubicBezTo>
                    <a:pt x="14883" y="10409"/>
                    <a:pt x="14878" y="10020"/>
                    <a:pt x="14862" y="9636"/>
                  </a:cubicBezTo>
                  <a:close/>
                  <a:moveTo>
                    <a:pt x="3830" y="11375"/>
                  </a:moveTo>
                  <a:cubicBezTo>
                    <a:pt x="4564" y="11946"/>
                    <a:pt x="5376" y="12508"/>
                    <a:pt x="6251" y="13051"/>
                  </a:cubicBezTo>
                  <a:cubicBezTo>
                    <a:pt x="6329" y="14013"/>
                    <a:pt x="6455" y="14936"/>
                    <a:pt x="6630" y="15800"/>
                  </a:cubicBezTo>
                  <a:cubicBezTo>
                    <a:pt x="5203" y="16208"/>
                    <a:pt x="3969" y="16401"/>
                    <a:pt x="3016" y="16401"/>
                  </a:cubicBezTo>
                  <a:cubicBezTo>
                    <a:pt x="2021" y="16401"/>
                    <a:pt x="1335" y="16190"/>
                    <a:pt x="1072" y="15775"/>
                  </a:cubicBezTo>
                  <a:cubicBezTo>
                    <a:pt x="672" y="15144"/>
                    <a:pt x="1212" y="13948"/>
                    <a:pt x="2525" y="12578"/>
                  </a:cubicBezTo>
                  <a:cubicBezTo>
                    <a:pt x="2907" y="12179"/>
                    <a:pt x="3350" y="11778"/>
                    <a:pt x="3830" y="11375"/>
                  </a:cubicBezTo>
                  <a:close/>
                  <a:moveTo>
                    <a:pt x="17220" y="11375"/>
                  </a:moveTo>
                  <a:cubicBezTo>
                    <a:pt x="17700" y="11778"/>
                    <a:pt x="18136" y="12179"/>
                    <a:pt x="18518" y="12578"/>
                  </a:cubicBezTo>
                  <a:cubicBezTo>
                    <a:pt x="19831" y="13948"/>
                    <a:pt x="20371" y="15144"/>
                    <a:pt x="19971" y="15775"/>
                  </a:cubicBezTo>
                  <a:cubicBezTo>
                    <a:pt x="19708" y="16191"/>
                    <a:pt x="19029" y="16401"/>
                    <a:pt x="18034" y="16401"/>
                  </a:cubicBezTo>
                  <a:cubicBezTo>
                    <a:pt x="17081" y="16401"/>
                    <a:pt x="15840" y="16207"/>
                    <a:pt x="14413" y="15800"/>
                  </a:cubicBezTo>
                  <a:cubicBezTo>
                    <a:pt x="14588" y="14936"/>
                    <a:pt x="14714" y="14013"/>
                    <a:pt x="14792" y="13051"/>
                  </a:cubicBezTo>
                  <a:cubicBezTo>
                    <a:pt x="15667" y="12508"/>
                    <a:pt x="16486" y="11946"/>
                    <a:pt x="17220" y="11375"/>
                  </a:cubicBezTo>
                  <a:close/>
                  <a:moveTo>
                    <a:pt x="7248" y="13645"/>
                  </a:moveTo>
                  <a:cubicBezTo>
                    <a:pt x="7605" y="13850"/>
                    <a:pt x="7971" y="14051"/>
                    <a:pt x="8342" y="14247"/>
                  </a:cubicBezTo>
                  <a:cubicBezTo>
                    <a:pt x="8714" y="14442"/>
                    <a:pt x="9086" y="14623"/>
                    <a:pt x="9458" y="14803"/>
                  </a:cubicBezTo>
                  <a:cubicBezTo>
                    <a:pt x="8792" y="15078"/>
                    <a:pt x="8145" y="15323"/>
                    <a:pt x="7528" y="15525"/>
                  </a:cubicBezTo>
                  <a:cubicBezTo>
                    <a:pt x="7413" y="14938"/>
                    <a:pt x="7319" y="14309"/>
                    <a:pt x="7248" y="13645"/>
                  </a:cubicBezTo>
                  <a:close/>
                  <a:moveTo>
                    <a:pt x="13795" y="13645"/>
                  </a:moveTo>
                  <a:cubicBezTo>
                    <a:pt x="13724" y="14309"/>
                    <a:pt x="13630" y="14938"/>
                    <a:pt x="13515" y="15525"/>
                  </a:cubicBezTo>
                  <a:cubicBezTo>
                    <a:pt x="12898" y="15323"/>
                    <a:pt x="12251" y="15078"/>
                    <a:pt x="11585" y="14803"/>
                  </a:cubicBezTo>
                  <a:cubicBezTo>
                    <a:pt x="11957" y="14623"/>
                    <a:pt x="12336" y="14442"/>
                    <a:pt x="12708" y="14247"/>
                  </a:cubicBezTo>
                  <a:cubicBezTo>
                    <a:pt x="13080" y="14051"/>
                    <a:pt x="13438" y="13850"/>
                    <a:pt x="13795" y="13645"/>
                  </a:cubicBezTo>
                  <a:close/>
                  <a:moveTo>
                    <a:pt x="10525" y="15295"/>
                  </a:moveTo>
                  <a:cubicBezTo>
                    <a:pt x="11479" y="15714"/>
                    <a:pt x="12416" y="16076"/>
                    <a:pt x="13325" y="16369"/>
                  </a:cubicBezTo>
                  <a:cubicBezTo>
                    <a:pt x="12658" y="19087"/>
                    <a:pt x="11556" y="20743"/>
                    <a:pt x="10525" y="20743"/>
                  </a:cubicBezTo>
                  <a:cubicBezTo>
                    <a:pt x="9494" y="20743"/>
                    <a:pt x="8385" y="19087"/>
                    <a:pt x="7718" y="16369"/>
                  </a:cubicBezTo>
                  <a:cubicBezTo>
                    <a:pt x="8627" y="16076"/>
                    <a:pt x="9572" y="15714"/>
                    <a:pt x="10525" y="15295"/>
                  </a:cubicBezTo>
                  <a:close/>
                </a:path>
              </a:pathLst>
            </a:custGeom>
            <a:solidFill>
              <a:srgbClr val="000000"/>
            </a:solidFill>
            <a:ln w="12700" cap="flat">
              <a:noFill/>
              <a:miter lim="400000"/>
            </a:ln>
            <a:effectLst/>
          </p:spPr>
          <p:txBody>
            <a:bodyPr wrap="square" lIns="50800" tIns="50800" rIns="50800" bIns="50800" numCol="1" anchor="ctr">
              <a:noAutofit/>
            </a:bodyPr>
            <a:lstStyle/>
            <a:p>
              <a:pPr defTabSz="1130300">
                <a:lnSpc>
                  <a:spcPct val="100000"/>
                </a:lnSpc>
                <a:defRPr sz="3200">
                  <a:solidFill>
                    <a:srgbClr val="FFFFFF"/>
                  </a:solidFill>
                  <a:latin typeface="Graphik"/>
                  <a:ea typeface="Graphik"/>
                  <a:cs typeface="Graphik"/>
                  <a:sym typeface="Graphik"/>
                </a:defRPr>
              </a:pPr>
            </a:p>
          </p:txBody>
        </p:sp>
        <p:sp>
          <p:nvSpPr>
            <p:cNvPr id="242" name="Input the candidate data into the model and predict their current salaries."/>
            <p:cNvSpPr/>
            <p:nvPr/>
          </p:nvSpPr>
          <p:spPr>
            <a:xfrm>
              <a:off x="-8" y="2454793"/>
              <a:ext cx="6712569"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l">
                <a:defRPr sz="3400">
                  <a:latin typeface="Canela Text Regular"/>
                  <a:ea typeface="Canela Text Regular"/>
                  <a:cs typeface="Canela Text Regular"/>
                  <a:sym typeface="Canela Text Regular"/>
                </a:defRPr>
              </a:lvl1pPr>
            </a:lstStyle>
            <a:p>
              <a:pPr/>
              <a:r>
                <a:t>Input the candidate data into the model and predict their current salaries.</a:t>
              </a:r>
            </a:p>
          </p:txBody>
        </p:sp>
      </p:grpSp>
      <p:grpSp>
        <p:nvGrpSpPr>
          <p:cNvPr id="246" name="Group"/>
          <p:cNvGrpSpPr/>
          <p:nvPr/>
        </p:nvGrpSpPr>
        <p:grpSpPr>
          <a:xfrm>
            <a:off x="894911" y="3254058"/>
            <a:ext cx="6432965" cy="4065701"/>
            <a:chOff x="0" y="0"/>
            <a:chExt cx="6432963" cy="4065699"/>
          </a:xfrm>
        </p:grpSpPr>
        <p:sp>
          <p:nvSpPr>
            <p:cNvPr id="244" name="Training a regression model on the Job Openings Data using Salary as a dependant variable"/>
            <p:cNvSpPr txBox="1"/>
            <p:nvPr/>
          </p:nvSpPr>
          <p:spPr>
            <a:xfrm>
              <a:off x="0" y="2153994"/>
              <a:ext cx="6432964" cy="19117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lgn="l">
                <a:defRPr sz="3400">
                  <a:latin typeface="Canela Text Regular"/>
                  <a:ea typeface="Canela Text Regular"/>
                  <a:cs typeface="Canela Text Regular"/>
                  <a:sym typeface="Canela Text Regular"/>
                </a:defRPr>
              </a:pPr>
              <a:r>
                <a:t>Training a regression model on the Job Openings Data using </a:t>
              </a:r>
              <a:r>
                <a:rPr>
                  <a:latin typeface="Canela Text Bold"/>
                  <a:ea typeface="Canela Text Bold"/>
                  <a:cs typeface="Canela Text Bold"/>
                  <a:sym typeface="Canela Text Bold"/>
                </a:rPr>
                <a:t>Salary</a:t>
              </a:r>
              <a:r>
                <a:t> as a dependant variable</a:t>
              </a:r>
            </a:p>
          </p:txBody>
        </p:sp>
        <p:pic>
          <p:nvPicPr>
            <p:cNvPr id="245" name="2581364-200.png" descr="2581364-200.png"/>
            <p:cNvPicPr>
              <a:picLocks noChangeAspect="1"/>
            </p:cNvPicPr>
            <p:nvPr/>
          </p:nvPicPr>
          <p:blipFill>
            <a:blip r:embed="rId2">
              <a:extLst/>
            </a:blip>
            <a:stretch>
              <a:fillRect/>
            </a:stretch>
          </p:blipFill>
          <p:spPr>
            <a:xfrm>
              <a:off x="1946481" y="0"/>
              <a:ext cx="2540003" cy="2540002"/>
            </a:xfrm>
            <a:prstGeom prst="rect">
              <a:avLst/>
            </a:prstGeom>
            <a:ln w="12700" cap="flat">
              <a:noFill/>
              <a:miter lim="400000"/>
            </a:ln>
            <a:effectLst/>
          </p:spPr>
        </p:pic>
      </p:grpSp>
      <p:sp>
        <p:nvSpPr>
          <p:cNvPr id="247" name="Rectangle"/>
          <p:cNvSpPr/>
          <p:nvPr/>
        </p:nvSpPr>
        <p:spPr>
          <a:xfrm>
            <a:off x="200333" y="3027565"/>
            <a:ext cx="7822122" cy="10352380"/>
          </a:xfrm>
          <a:prstGeom prst="rect">
            <a:avLst/>
          </a:prstGeom>
          <a:ln w="63500">
            <a:solidFill>
              <a:srgbClr val="0076BA"/>
            </a:solidFill>
            <a:miter lim="400000"/>
          </a:ln>
        </p:spPr>
        <p:txBody>
          <a:bodyPr lIns="50800" tIns="50800" rIns="50800" bIns="50800" anchor="ctr"/>
          <a:lstStyle/>
          <a:p>
            <a:pPr defTabSz="2438337">
              <a:spcBef>
                <a:spcPts val="4500"/>
              </a:spcBef>
              <a:defRPr sz="5100">
                <a:solidFill>
                  <a:srgbClr val="FFFFFF"/>
                </a:solidFill>
                <a:latin typeface="SF Hello Thin"/>
                <a:ea typeface="SF Hello Thin"/>
                <a:cs typeface="SF Hello Thin"/>
                <a:sym typeface="SF Hello Thin"/>
              </a:defRPr>
            </a:pPr>
          </a:p>
        </p:txBody>
      </p:sp>
      <p:sp>
        <p:nvSpPr>
          <p:cNvPr id="248" name="Arrow"/>
          <p:cNvSpPr/>
          <p:nvPr/>
        </p:nvSpPr>
        <p:spPr>
          <a:xfrm flipH="1" rot="16200000">
            <a:off x="17523676" y="5395963"/>
            <a:ext cx="1888852" cy="763827"/>
          </a:xfrm>
          <a:prstGeom prst="rightArrow">
            <a:avLst>
              <a:gd name="adj1" fmla="val 28583"/>
              <a:gd name="adj2" fmla="val 78414"/>
            </a:avLst>
          </a:prstGeom>
          <a:solidFill>
            <a:srgbClr val="000000"/>
          </a:solidFill>
          <a:ln w="12700">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249" name="Split the Training Dataset: Job Opening Data…"/>
          <p:cNvSpPr txBox="1"/>
          <p:nvPr/>
        </p:nvSpPr>
        <p:spPr>
          <a:xfrm>
            <a:off x="12191999" y="2995815"/>
            <a:ext cx="11788380" cy="16852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2438337">
              <a:spcBef>
                <a:spcPts val="2400"/>
              </a:spcBef>
              <a:defRPr sz="4400">
                <a:latin typeface="SF Hello Regular"/>
                <a:ea typeface="SF Hello Regular"/>
                <a:cs typeface="SF Hello Regular"/>
                <a:sym typeface="SF Hello Regular"/>
              </a:defRPr>
            </a:pPr>
            <a:r>
              <a:t>Split the Training Dataset: </a:t>
            </a:r>
            <a:r>
              <a:rPr>
                <a:latin typeface="SF Hello Medium"/>
                <a:ea typeface="SF Hello Medium"/>
                <a:cs typeface="SF Hello Medium"/>
                <a:sym typeface="SF Hello Medium"/>
              </a:rPr>
              <a:t>Job Opening Data</a:t>
            </a:r>
            <a:endParaRPr>
              <a:latin typeface="SF Hello Medium"/>
              <a:ea typeface="SF Hello Medium"/>
              <a:cs typeface="SF Hello Medium"/>
              <a:sym typeface="SF Hello Medium"/>
            </a:endParaRPr>
          </a:p>
          <a:p>
            <a:pPr defTabSz="2438337">
              <a:spcBef>
                <a:spcPts val="2400"/>
              </a:spcBef>
              <a:defRPr sz="4400" u="sng">
                <a:latin typeface="SF Hello Bold"/>
                <a:ea typeface="SF Hello Bold"/>
                <a:cs typeface="SF Hello Bold"/>
                <a:sym typeface="SF Hello Bold"/>
              </a:defRPr>
            </a:pPr>
            <a:r>
              <a:t>80-20 Train-Test Split</a:t>
            </a:r>
          </a:p>
        </p:txBody>
      </p:sp>
      <p:sp>
        <p:nvSpPr>
          <p:cNvPr id="250" name="Arrow"/>
          <p:cNvSpPr/>
          <p:nvPr/>
        </p:nvSpPr>
        <p:spPr>
          <a:xfrm>
            <a:off x="8557990" y="5031995"/>
            <a:ext cx="3761010" cy="763827"/>
          </a:xfrm>
          <a:prstGeom prst="rightArrow">
            <a:avLst>
              <a:gd name="adj1" fmla="val 28583"/>
              <a:gd name="adj2" fmla="val 78414"/>
            </a:avLst>
          </a:prstGeom>
          <a:solidFill>
            <a:srgbClr val="000000"/>
          </a:solidFill>
          <a:ln w="12700">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251" name="Training the model using the 80% data with Salary as a dependant variable"/>
          <p:cNvSpPr txBox="1"/>
          <p:nvPr/>
        </p:nvSpPr>
        <p:spPr>
          <a:xfrm>
            <a:off x="13642054" y="6857999"/>
            <a:ext cx="9198945" cy="198628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2438337">
              <a:spcBef>
                <a:spcPts val="2400"/>
              </a:spcBef>
              <a:defRPr sz="4400">
                <a:latin typeface="SF Hello Regular"/>
                <a:ea typeface="SF Hello Regular"/>
                <a:cs typeface="SF Hello Regular"/>
                <a:sym typeface="SF Hello Regular"/>
              </a:defRPr>
            </a:pPr>
            <a:r>
              <a:t>Training the model using the 80% data with </a:t>
            </a:r>
            <a:r>
              <a:rPr>
                <a:latin typeface="SF Hello Bold"/>
                <a:ea typeface="SF Hello Bold"/>
                <a:cs typeface="SF Hello Bold"/>
                <a:sym typeface="SF Hello Bold"/>
              </a:rPr>
              <a:t>Salary</a:t>
            </a:r>
            <a:r>
              <a:t> as a dependant variable</a:t>
            </a:r>
          </a:p>
        </p:txBody>
      </p:sp>
      <p:sp>
        <p:nvSpPr>
          <p:cNvPr id="252" name="Arrow"/>
          <p:cNvSpPr/>
          <p:nvPr/>
        </p:nvSpPr>
        <p:spPr>
          <a:xfrm flipH="1" rot="16200000">
            <a:off x="17523676" y="9493286"/>
            <a:ext cx="1888852" cy="763827"/>
          </a:xfrm>
          <a:prstGeom prst="rightArrow">
            <a:avLst>
              <a:gd name="adj1" fmla="val 28583"/>
              <a:gd name="adj2" fmla="val 78414"/>
            </a:avLst>
          </a:prstGeom>
          <a:solidFill>
            <a:srgbClr val="000000"/>
          </a:solidFill>
          <a:ln w="12700">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253" name="Test the model accuracy by verifying the model predictions against the test data salary values"/>
          <p:cNvSpPr txBox="1"/>
          <p:nvPr/>
        </p:nvSpPr>
        <p:spPr>
          <a:xfrm>
            <a:off x="14095205" y="10819624"/>
            <a:ext cx="8745794" cy="259207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2438337">
              <a:spcBef>
                <a:spcPts val="2400"/>
              </a:spcBef>
              <a:defRPr sz="4400">
                <a:latin typeface="SF Hello Regular"/>
                <a:ea typeface="SF Hello Regular"/>
                <a:cs typeface="SF Hello Regular"/>
                <a:sym typeface="SF Hello Regular"/>
              </a:defRPr>
            </a:lvl1pPr>
          </a:lstStyle>
          <a:p>
            <a:pPr/>
            <a:r>
              <a:t>Test the model accuracy by verifying the model predictions against the test data salary values</a:t>
            </a:r>
          </a:p>
        </p:txBody>
      </p:sp>
    </p:spTree>
  </p:cSld>
  <p:clrMapOvr>
    <a:masterClrMapping/>
  </p:clrMapOvr>
  <mc:AlternateContent xmlns:mc="http://schemas.openxmlformats.org/markup-compatibility/2006">
    <mc:Choice xmlns:p14="http://schemas.microsoft.com/office/powerpoint/2010/main" Requires="p14">
      <p:transition spd="fast" advClick="1" p14:dur="50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10" grpId="1" fill="hold">
                                  <p:stCondLst>
                                    <p:cond delay="0"/>
                                  </p:stCondLst>
                                  <p:iterate type="el" backwards="0">
                                    <p:tmAbs val="0"/>
                                  </p:iterate>
                                  <p:childTnLst>
                                    <p:set>
                                      <p:cBhvr>
                                        <p:cTn id="6" fill="hold"/>
                                        <p:tgtEl>
                                          <p:spTgt spid="247"/>
                                        </p:tgtEl>
                                        <p:attrNameLst>
                                          <p:attrName>style.visibility</p:attrName>
                                        </p:attrNameLst>
                                      </p:cBhvr>
                                      <p:to>
                                        <p:strVal val="visible"/>
                                      </p:to>
                                    </p:set>
                                    <p:animEffect filter="fade" transition="in">
                                      <p:cBhvr>
                                        <p:cTn id="7" dur="900"/>
                                        <p:tgtEl>
                                          <p:spTgt spid="2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47" grpId="1"/>
    </p:bld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5" name="Modelling"/>
          <p:cNvSpPr txBox="1"/>
          <p:nvPr>
            <p:ph type="title"/>
          </p:nvPr>
        </p:nvSpPr>
        <p:spPr>
          <a:prstGeom prst="rect">
            <a:avLst/>
          </a:prstGeom>
        </p:spPr>
        <p:txBody>
          <a:bodyPr/>
          <a:lstStyle/>
          <a:p>
            <a:pPr/>
            <a:r>
              <a:t>Modelling</a:t>
            </a:r>
          </a:p>
        </p:txBody>
      </p:sp>
      <p:sp>
        <p:nvSpPr>
          <p:cNvPr id="256" name="Improve Model Accuracy"/>
          <p:cNvSpPr txBox="1"/>
          <p:nvPr/>
        </p:nvSpPr>
        <p:spPr>
          <a:xfrm>
            <a:off x="7687705" y="2742000"/>
            <a:ext cx="8745794"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2438337">
              <a:spcBef>
                <a:spcPts val="2400"/>
              </a:spcBef>
              <a:defRPr sz="4400">
                <a:latin typeface="SF Hello Regular"/>
                <a:ea typeface="SF Hello Regular"/>
                <a:cs typeface="SF Hello Regular"/>
                <a:sym typeface="SF Hello Regular"/>
              </a:defRPr>
            </a:lvl1pPr>
          </a:lstStyle>
          <a:p>
            <a:pPr/>
            <a:r>
              <a:t>Improve Model Accuracy </a:t>
            </a:r>
          </a:p>
        </p:txBody>
      </p:sp>
      <p:sp>
        <p:nvSpPr>
          <p:cNvPr id="257" name="What do we want"/>
          <p:cNvSpPr txBox="1"/>
          <p:nvPr/>
        </p:nvSpPr>
        <p:spPr>
          <a:xfrm>
            <a:off x="7687705" y="4080952"/>
            <a:ext cx="8745794" cy="149751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nSpc>
                <a:spcPct val="80000"/>
              </a:lnSpc>
              <a:defRPr spc="-66" sz="6600"/>
            </a:lvl1pPr>
          </a:lstStyle>
          <a:p>
            <a:pPr/>
            <a:r>
              <a:t>What do we want</a:t>
            </a:r>
          </a:p>
        </p:txBody>
      </p:sp>
      <p:sp>
        <p:nvSpPr>
          <p:cNvPr id="258" name="Salary Predicted by the model ≈ Actual salary in the 20% test data"/>
          <p:cNvSpPr txBox="1"/>
          <p:nvPr/>
        </p:nvSpPr>
        <p:spPr>
          <a:xfrm>
            <a:off x="1219200" y="5578466"/>
            <a:ext cx="21682806" cy="977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2438337">
              <a:spcBef>
                <a:spcPts val="2400"/>
              </a:spcBef>
              <a:defRPr sz="4400">
                <a:latin typeface="SF Hello Regular"/>
                <a:ea typeface="SF Hello Regular"/>
                <a:cs typeface="SF Hello Regular"/>
                <a:sym typeface="SF Hello Regular"/>
              </a:defRPr>
            </a:pPr>
            <a:r>
              <a:t>Salary </a:t>
            </a:r>
            <a:r>
              <a:rPr i="1">
                <a:latin typeface="SF Hello Bold"/>
                <a:ea typeface="SF Hello Bold"/>
                <a:cs typeface="SF Hello Bold"/>
                <a:sym typeface="SF Hello Bold"/>
              </a:rPr>
              <a:t>Predicted</a:t>
            </a:r>
            <a:r>
              <a:t> by the model </a:t>
            </a:r>
            <a:r>
              <a:rPr sz="5800"/>
              <a:t>≈ </a:t>
            </a:r>
            <a:r>
              <a:rPr i="1">
                <a:latin typeface="SF Hello Bold"/>
                <a:ea typeface="SF Hello Bold"/>
                <a:cs typeface="SF Hello Bold"/>
                <a:sym typeface="SF Hello Bold"/>
              </a:rPr>
              <a:t>Actual</a:t>
            </a:r>
            <a:r>
              <a:t> salary in the 20% test data</a:t>
            </a:r>
          </a:p>
        </p:txBody>
      </p:sp>
      <p:pic>
        <p:nvPicPr>
          <p:cNvPr id="259" name="Screenshot 2021-06-18 at 9.03.07 PM.png" descr="Screenshot 2021-06-18 at 9.03.07 PM.png"/>
          <p:cNvPicPr>
            <a:picLocks noChangeAspect="1"/>
          </p:cNvPicPr>
          <p:nvPr/>
        </p:nvPicPr>
        <p:blipFill>
          <a:blip r:embed="rId2">
            <a:extLst/>
          </a:blip>
          <a:srcRect l="0" t="0" r="0" b="19170"/>
          <a:stretch>
            <a:fillRect/>
          </a:stretch>
        </p:blipFill>
        <p:spPr>
          <a:xfrm>
            <a:off x="2307232" y="7157518"/>
            <a:ext cx="19769605" cy="5793397"/>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500">
        <p:dissolve/>
      </p:transition>
    </mc:Choice>
    <mc:Fallback>
      <p:transition spd="fast">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1" name="Modelling"/>
          <p:cNvSpPr txBox="1"/>
          <p:nvPr/>
        </p:nvSpPr>
        <p:spPr>
          <a:xfrm>
            <a:off x="1219200" y="774700"/>
            <a:ext cx="21945600" cy="1727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nSpc>
                <a:spcPct val="80000"/>
              </a:lnSpc>
              <a:defRPr spc="-84" sz="8400"/>
            </a:lvl1pPr>
          </a:lstStyle>
          <a:p>
            <a:pPr/>
            <a:r>
              <a:t>Modelling</a:t>
            </a:r>
          </a:p>
        </p:txBody>
      </p:sp>
      <p:pic>
        <p:nvPicPr>
          <p:cNvPr id="262" name="Screenshot 2021-06-18 at 9.03.07 PM.png" descr="Screenshot 2021-06-18 at 9.03.07 PM.png"/>
          <p:cNvPicPr>
            <a:picLocks noChangeAspect="1"/>
          </p:cNvPicPr>
          <p:nvPr/>
        </p:nvPicPr>
        <p:blipFill>
          <a:blip r:embed="rId2">
            <a:extLst/>
          </a:blip>
          <a:srcRect l="0" t="0" r="0" b="46661"/>
          <a:stretch>
            <a:fillRect/>
          </a:stretch>
        </p:blipFill>
        <p:spPr>
          <a:xfrm>
            <a:off x="2307197" y="2696726"/>
            <a:ext cx="19769606" cy="3823033"/>
          </a:xfrm>
          <a:prstGeom prst="rect">
            <a:avLst/>
          </a:prstGeom>
          <a:ln w="12700">
            <a:miter lim="400000"/>
          </a:ln>
        </p:spPr>
      </p:pic>
      <p:grpSp>
        <p:nvGrpSpPr>
          <p:cNvPr id="265" name="Group"/>
          <p:cNvGrpSpPr/>
          <p:nvPr/>
        </p:nvGrpSpPr>
        <p:grpSpPr>
          <a:xfrm>
            <a:off x="0" y="9995109"/>
            <a:ext cx="24522803" cy="2290489"/>
            <a:chOff x="0" y="0"/>
            <a:chExt cx="24522802" cy="2290487"/>
          </a:xfrm>
        </p:grpSpPr>
        <p:sp>
          <p:nvSpPr>
            <p:cNvPr id="263" name="Shape"/>
            <p:cNvSpPr/>
            <p:nvPr/>
          </p:nvSpPr>
          <p:spPr>
            <a:xfrm>
              <a:off x="11415051" y="0"/>
              <a:ext cx="1692700" cy="1906797"/>
            </a:xfrm>
            <a:custGeom>
              <a:avLst/>
              <a:gdLst/>
              <a:ahLst/>
              <a:cxnLst>
                <a:cxn ang="0">
                  <a:pos x="wd2" y="hd2"/>
                </a:cxn>
                <a:cxn ang="5400000">
                  <a:pos x="wd2" y="hd2"/>
                </a:cxn>
                <a:cxn ang="10800000">
                  <a:pos x="wd2" y="hd2"/>
                </a:cxn>
                <a:cxn ang="16200000">
                  <a:pos x="wd2" y="hd2"/>
                </a:cxn>
              </a:cxnLst>
              <a:rect l="0" t="0" r="r" b="b"/>
              <a:pathLst>
                <a:path w="21044" h="21600" fill="norm" stroke="1" extrusionOk="0">
                  <a:moveTo>
                    <a:pt x="10525" y="0"/>
                  </a:moveTo>
                  <a:cubicBezTo>
                    <a:pt x="9636" y="0"/>
                    <a:pt x="8357" y="575"/>
                    <a:pt x="7325" y="3325"/>
                  </a:cubicBezTo>
                  <a:cubicBezTo>
                    <a:pt x="7135" y="3830"/>
                    <a:pt x="6965" y="4381"/>
                    <a:pt x="6820" y="4962"/>
                  </a:cubicBezTo>
                  <a:cubicBezTo>
                    <a:pt x="6195" y="4786"/>
                    <a:pt x="5591" y="4643"/>
                    <a:pt x="5016" y="4540"/>
                  </a:cubicBezTo>
                  <a:cubicBezTo>
                    <a:pt x="1886" y="3979"/>
                    <a:pt x="702" y="4702"/>
                    <a:pt x="258" y="5403"/>
                  </a:cubicBezTo>
                  <a:cubicBezTo>
                    <a:pt x="-186" y="6105"/>
                    <a:pt x="-275" y="7395"/>
                    <a:pt x="1823" y="9585"/>
                  </a:cubicBezTo>
                  <a:cubicBezTo>
                    <a:pt x="2208" y="9987"/>
                    <a:pt x="2642" y="10395"/>
                    <a:pt x="3121" y="10800"/>
                  </a:cubicBezTo>
                  <a:cubicBezTo>
                    <a:pt x="2642" y="11205"/>
                    <a:pt x="2208" y="11613"/>
                    <a:pt x="1823" y="12015"/>
                  </a:cubicBezTo>
                  <a:cubicBezTo>
                    <a:pt x="-275" y="14205"/>
                    <a:pt x="-186" y="15502"/>
                    <a:pt x="258" y="16203"/>
                  </a:cubicBezTo>
                  <a:cubicBezTo>
                    <a:pt x="591" y="16729"/>
                    <a:pt x="1339" y="17265"/>
                    <a:pt x="3009" y="17265"/>
                  </a:cubicBezTo>
                  <a:cubicBezTo>
                    <a:pt x="3569" y="17265"/>
                    <a:pt x="4230" y="17201"/>
                    <a:pt x="5016" y="17060"/>
                  </a:cubicBezTo>
                  <a:cubicBezTo>
                    <a:pt x="5591" y="16957"/>
                    <a:pt x="6195" y="16814"/>
                    <a:pt x="6820" y="16638"/>
                  </a:cubicBezTo>
                  <a:cubicBezTo>
                    <a:pt x="6965" y="17219"/>
                    <a:pt x="7135" y="17770"/>
                    <a:pt x="7325" y="18275"/>
                  </a:cubicBezTo>
                  <a:cubicBezTo>
                    <a:pt x="8357" y="21025"/>
                    <a:pt x="9636" y="21600"/>
                    <a:pt x="10525" y="21600"/>
                  </a:cubicBezTo>
                  <a:cubicBezTo>
                    <a:pt x="11414" y="21600"/>
                    <a:pt x="12686" y="21025"/>
                    <a:pt x="13718" y="18275"/>
                  </a:cubicBezTo>
                  <a:cubicBezTo>
                    <a:pt x="13908" y="17770"/>
                    <a:pt x="14078" y="17219"/>
                    <a:pt x="14223" y="16638"/>
                  </a:cubicBezTo>
                  <a:cubicBezTo>
                    <a:pt x="14848" y="16814"/>
                    <a:pt x="15452" y="16957"/>
                    <a:pt x="16027" y="17060"/>
                  </a:cubicBezTo>
                  <a:cubicBezTo>
                    <a:pt x="16813" y="17201"/>
                    <a:pt x="17474" y="17265"/>
                    <a:pt x="18034" y="17265"/>
                  </a:cubicBezTo>
                  <a:cubicBezTo>
                    <a:pt x="19704" y="17265"/>
                    <a:pt x="20452" y="16728"/>
                    <a:pt x="20785" y="16203"/>
                  </a:cubicBezTo>
                  <a:cubicBezTo>
                    <a:pt x="21229" y="15502"/>
                    <a:pt x="21325" y="14205"/>
                    <a:pt x="19227" y="12015"/>
                  </a:cubicBezTo>
                  <a:cubicBezTo>
                    <a:pt x="18842" y="11613"/>
                    <a:pt x="18401" y="11205"/>
                    <a:pt x="17922" y="10800"/>
                  </a:cubicBezTo>
                  <a:cubicBezTo>
                    <a:pt x="18401" y="10395"/>
                    <a:pt x="18842" y="9987"/>
                    <a:pt x="19227" y="9585"/>
                  </a:cubicBezTo>
                  <a:cubicBezTo>
                    <a:pt x="21325" y="7395"/>
                    <a:pt x="21229" y="6105"/>
                    <a:pt x="20785" y="5403"/>
                  </a:cubicBezTo>
                  <a:cubicBezTo>
                    <a:pt x="20341" y="4702"/>
                    <a:pt x="19157" y="3979"/>
                    <a:pt x="16027" y="4540"/>
                  </a:cubicBezTo>
                  <a:cubicBezTo>
                    <a:pt x="15452" y="4643"/>
                    <a:pt x="14848" y="4786"/>
                    <a:pt x="14223" y="4962"/>
                  </a:cubicBezTo>
                  <a:cubicBezTo>
                    <a:pt x="14078" y="4381"/>
                    <a:pt x="13908" y="3830"/>
                    <a:pt x="13718" y="3325"/>
                  </a:cubicBezTo>
                  <a:cubicBezTo>
                    <a:pt x="12686" y="575"/>
                    <a:pt x="11414" y="0"/>
                    <a:pt x="10525" y="0"/>
                  </a:cubicBezTo>
                  <a:close/>
                  <a:moveTo>
                    <a:pt x="10525" y="857"/>
                  </a:moveTo>
                  <a:cubicBezTo>
                    <a:pt x="11556" y="857"/>
                    <a:pt x="12658" y="2513"/>
                    <a:pt x="13325" y="5231"/>
                  </a:cubicBezTo>
                  <a:cubicBezTo>
                    <a:pt x="12416" y="5524"/>
                    <a:pt x="11479" y="5886"/>
                    <a:pt x="10525" y="6305"/>
                  </a:cubicBezTo>
                  <a:cubicBezTo>
                    <a:pt x="9572" y="5886"/>
                    <a:pt x="8627" y="5524"/>
                    <a:pt x="7718" y="5231"/>
                  </a:cubicBezTo>
                  <a:cubicBezTo>
                    <a:pt x="8385" y="2513"/>
                    <a:pt x="9494" y="857"/>
                    <a:pt x="10525" y="857"/>
                  </a:cubicBezTo>
                  <a:close/>
                  <a:moveTo>
                    <a:pt x="3016" y="5199"/>
                  </a:moveTo>
                  <a:cubicBezTo>
                    <a:pt x="3969" y="5199"/>
                    <a:pt x="5203" y="5393"/>
                    <a:pt x="6630" y="5800"/>
                  </a:cubicBezTo>
                  <a:cubicBezTo>
                    <a:pt x="6455" y="6664"/>
                    <a:pt x="6329" y="7594"/>
                    <a:pt x="6251" y="8556"/>
                  </a:cubicBezTo>
                  <a:cubicBezTo>
                    <a:pt x="5376" y="9098"/>
                    <a:pt x="4564" y="9661"/>
                    <a:pt x="3830" y="10231"/>
                  </a:cubicBezTo>
                  <a:cubicBezTo>
                    <a:pt x="3350" y="9828"/>
                    <a:pt x="2907" y="9421"/>
                    <a:pt x="2525" y="9022"/>
                  </a:cubicBezTo>
                  <a:cubicBezTo>
                    <a:pt x="1212" y="7652"/>
                    <a:pt x="672" y="6463"/>
                    <a:pt x="1072" y="5832"/>
                  </a:cubicBezTo>
                  <a:cubicBezTo>
                    <a:pt x="1335" y="5416"/>
                    <a:pt x="2021" y="5199"/>
                    <a:pt x="3016" y="5199"/>
                  </a:cubicBezTo>
                  <a:close/>
                  <a:moveTo>
                    <a:pt x="18034" y="5199"/>
                  </a:moveTo>
                  <a:cubicBezTo>
                    <a:pt x="19029" y="5199"/>
                    <a:pt x="19708" y="5416"/>
                    <a:pt x="19971" y="5832"/>
                  </a:cubicBezTo>
                  <a:cubicBezTo>
                    <a:pt x="20371" y="6463"/>
                    <a:pt x="19831" y="7652"/>
                    <a:pt x="18518" y="9022"/>
                  </a:cubicBezTo>
                  <a:cubicBezTo>
                    <a:pt x="18136" y="9421"/>
                    <a:pt x="17700" y="9828"/>
                    <a:pt x="17220" y="10231"/>
                  </a:cubicBezTo>
                  <a:cubicBezTo>
                    <a:pt x="16486" y="9661"/>
                    <a:pt x="15674" y="9098"/>
                    <a:pt x="14799" y="8556"/>
                  </a:cubicBezTo>
                  <a:cubicBezTo>
                    <a:pt x="14721" y="7594"/>
                    <a:pt x="14588" y="6664"/>
                    <a:pt x="14413" y="5800"/>
                  </a:cubicBezTo>
                  <a:cubicBezTo>
                    <a:pt x="15840" y="5393"/>
                    <a:pt x="17081" y="5199"/>
                    <a:pt x="18034" y="5199"/>
                  </a:cubicBezTo>
                  <a:close/>
                  <a:moveTo>
                    <a:pt x="7528" y="6081"/>
                  </a:moveTo>
                  <a:cubicBezTo>
                    <a:pt x="8145" y="6284"/>
                    <a:pt x="8792" y="6522"/>
                    <a:pt x="9458" y="6797"/>
                  </a:cubicBezTo>
                  <a:cubicBezTo>
                    <a:pt x="9086" y="6976"/>
                    <a:pt x="8714" y="7164"/>
                    <a:pt x="8342" y="7360"/>
                  </a:cubicBezTo>
                  <a:cubicBezTo>
                    <a:pt x="7971" y="7556"/>
                    <a:pt x="7605" y="7757"/>
                    <a:pt x="7248" y="7961"/>
                  </a:cubicBezTo>
                  <a:cubicBezTo>
                    <a:pt x="7319" y="7297"/>
                    <a:pt x="7413" y="6669"/>
                    <a:pt x="7528" y="6081"/>
                  </a:cubicBezTo>
                  <a:close/>
                  <a:moveTo>
                    <a:pt x="13515" y="6081"/>
                  </a:moveTo>
                  <a:cubicBezTo>
                    <a:pt x="13630" y="6669"/>
                    <a:pt x="13724" y="7297"/>
                    <a:pt x="13795" y="7961"/>
                  </a:cubicBezTo>
                  <a:cubicBezTo>
                    <a:pt x="13438" y="7757"/>
                    <a:pt x="13080" y="7556"/>
                    <a:pt x="12708" y="7360"/>
                  </a:cubicBezTo>
                  <a:cubicBezTo>
                    <a:pt x="12336" y="7164"/>
                    <a:pt x="11957" y="6977"/>
                    <a:pt x="11585" y="6797"/>
                  </a:cubicBezTo>
                  <a:cubicBezTo>
                    <a:pt x="12252" y="6522"/>
                    <a:pt x="12898" y="6284"/>
                    <a:pt x="13515" y="6081"/>
                  </a:cubicBezTo>
                  <a:close/>
                  <a:moveTo>
                    <a:pt x="10525" y="7258"/>
                  </a:moveTo>
                  <a:cubicBezTo>
                    <a:pt x="11085" y="7513"/>
                    <a:pt x="11657" y="7796"/>
                    <a:pt x="12237" y="8102"/>
                  </a:cubicBezTo>
                  <a:cubicBezTo>
                    <a:pt x="12808" y="8402"/>
                    <a:pt x="13362" y="8710"/>
                    <a:pt x="13894" y="9029"/>
                  </a:cubicBezTo>
                  <a:cubicBezTo>
                    <a:pt x="13930" y="9598"/>
                    <a:pt x="13943" y="10189"/>
                    <a:pt x="13943" y="10800"/>
                  </a:cubicBezTo>
                  <a:cubicBezTo>
                    <a:pt x="13943" y="11411"/>
                    <a:pt x="13923" y="12002"/>
                    <a:pt x="13887" y="12571"/>
                  </a:cubicBezTo>
                  <a:cubicBezTo>
                    <a:pt x="13355" y="12890"/>
                    <a:pt x="12808" y="13205"/>
                    <a:pt x="12237" y="13505"/>
                  </a:cubicBezTo>
                  <a:cubicBezTo>
                    <a:pt x="11657" y="13810"/>
                    <a:pt x="11085" y="14087"/>
                    <a:pt x="10525" y="14342"/>
                  </a:cubicBezTo>
                  <a:cubicBezTo>
                    <a:pt x="9965" y="14087"/>
                    <a:pt x="9393" y="13810"/>
                    <a:pt x="8813" y="13505"/>
                  </a:cubicBezTo>
                  <a:cubicBezTo>
                    <a:pt x="8242" y="13205"/>
                    <a:pt x="7688" y="12890"/>
                    <a:pt x="7156" y="12571"/>
                  </a:cubicBezTo>
                  <a:cubicBezTo>
                    <a:pt x="7120" y="12002"/>
                    <a:pt x="7100" y="11411"/>
                    <a:pt x="7100" y="10800"/>
                  </a:cubicBezTo>
                  <a:cubicBezTo>
                    <a:pt x="7100" y="10189"/>
                    <a:pt x="7120" y="9598"/>
                    <a:pt x="7156" y="9029"/>
                  </a:cubicBezTo>
                  <a:cubicBezTo>
                    <a:pt x="7688" y="8710"/>
                    <a:pt x="8242" y="8402"/>
                    <a:pt x="8813" y="8102"/>
                  </a:cubicBezTo>
                  <a:cubicBezTo>
                    <a:pt x="9393" y="7796"/>
                    <a:pt x="9965" y="7513"/>
                    <a:pt x="10525" y="7258"/>
                  </a:cubicBezTo>
                  <a:close/>
                  <a:moveTo>
                    <a:pt x="6181" y="9636"/>
                  </a:moveTo>
                  <a:cubicBezTo>
                    <a:pt x="6165" y="10020"/>
                    <a:pt x="6160" y="10409"/>
                    <a:pt x="6160" y="10800"/>
                  </a:cubicBezTo>
                  <a:cubicBezTo>
                    <a:pt x="6160" y="11191"/>
                    <a:pt x="6165" y="11580"/>
                    <a:pt x="6181" y="11964"/>
                  </a:cubicBezTo>
                  <a:cubicBezTo>
                    <a:pt x="5597" y="11583"/>
                    <a:pt x="5049" y="11192"/>
                    <a:pt x="4539" y="10800"/>
                  </a:cubicBezTo>
                  <a:cubicBezTo>
                    <a:pt x="5049" y="10408"/>
                    <a:pt x="5597" y="10017"/>
                    <a:pt x="6181" y="9636"/>
                  </a:cubicBezTo>
                  <a:close/>
                  <a:moveTo>
                    <a:pt x="14862" y="9636"/>
                  </a:moveTo>
                  <a:cubicBezTo>
                    <a:pt x="15446" y="10017"/>
                    <a:pt x="15994" y="10408"/>
                    <a:pt x="16504" y="10800"/>
                  </a:cubicBezTo>
                  <a:cubicBezTo>
                    <a:pt x="15994" y="11192"/>
                    <a:pt x="15446" y="11583"/>
                    <a:pt x="14862" y="11964"/>
                  </a:cubicBezTo>
                  <a:cubicBezTo>
                    <a:pt x="14878" y="11580"/>
                    <a:pt x="14883" y="11191"/>
                    <a:pt x="14883" y="10800"/>
                  </a:cubicBezTo>
                  <a:cubicBezTo>
                    <a:pt x="14883" y="10409"/>
                    <a:pt x="14878" y="10020"/>
                    <a:pt x="14862" y="9636"/>
                  </a:cubicBezTo>
                  <a:close/>
                  <a:moveTo>
                    <a:pt x="3830" y="11375"/>
                  </a:moveTo>
                  <a:cubicBezTo>
                    <a:pt x="4564" y="11946"/>
                    <a:pt x="5376" y="12508"/>
                    <a:pt x="6251" y="13051"/>
                  </a:cubicBezTo>
                  <a:cubicBezTo>
                    <a:pt x="6329" y="14013"/>
                    <a:pt x="6455" y="14936"/>
                    <a:pt x="6630" y="15800"/>
                  </a:cubicBezTo>
                  <a:cubicBezTo>
                    <a:pt x="5203" y="16208"/>
                    <a:pt x="3969" y="16401"/>
                    <a:pt x="3016" y="16401"/>
                  </a:cubicBezTo>
                  <a:cubicBezTo>
                    <a:pt x="2021" y="16401"/>
                    <a:pt x="1335" y="16190"/>
                    <a:pt x="1072" y="15775"/>
                  </a:cubicBezTo>
                  <a:cubicBezTo>
                    <a:pt x="672" y="15144"/>
                    <a:pt x="1212" y="13948"/>
                    <a:pt x="2525" y="12578"/>
                  </a:cubicBezTo>
                  <a:cubicBezTo>
                    <a:pt x="2907" y="12179"/>
                    <a:pt x="3350" y="11778"/>
                    <a:pt x="3830" y="11375"/>
                  </a:cubicBezTo>
                  <a:close/>
                  <a:moveTo>
                    <a:pt x="17220" y="11375"/>
                  </a:moveTo>
                  <a:cubicBezTo>
                    <a:pt x="17700" y="11778"/>
                    <a:pt x="18136" y="12179"/>
                    <a:pt x="18518" y="12578"/>
                  </a:cubicBezTo>
                  <a:cubicBezTo>
                    <a:pt x="19831" y="13948"/>
                    <a:pt x="20371" y="15144"/>
                    <a:pt x="19971" y="15775"/>
                  </a:cubicBezTo>
                  <a:cubicBezTo>
                    <a:pt x="19708" y="16191"/>
                    <a:pt x="19029" y="16401"/>
                    <a:pt x="18034" y="16401"/>
                  </a:cubicBezTo>
                  <a:cubicBezTo>
                    <a:pt x="17081" y="16401"/>
                    <a:pt x="15840" y="16207"/>
                    <a:pt x="14413" y="15800"/>
                  </a:cubicBezTo>
                  <a:cubicBezTo>
                    <a:pt x="14588" y="14936"/>
                    <a:pt x="14714" y="14013"/>
                    <a:pt x="14792" y="13051"/>
                  </a:cubicBezTo>
                  <a:cubicBezTo>
                    <a:pt x="15667" y="12508"/>
                    <a:pt x="16486" y="11946"/>
                    <a:pt x="17220" y="11375"/>
                  </a:cubicBezTo>
                  <a:close/>
                  <a:moveTo>
                    <a:pt x="7248" y="13645"/>
                  </a:moveTo>
                  <a:cubicBezTo>
                    <a:pt x="7605" y="13850"/>
                    <a:pt x="7971" y="14051"/>
                    <a:pt x="8342" y="14247"/>
                  </a:cubicBezTo>
                  <a:cubicBezTo>
                    <a:pt x="8714" y="14442"/>
                    <a:pt x="9086" y="14623"/>
                    <a:pt x="9458" y="14803"/>
                  </a:cubicBezTo>
                  <a:cubicBezTo>
                    <a:pt x="8792" y="15078"/>
                    <a:pt x="8145" y="15323"/>
                    <a:pt x="7528" y="15525"/>
                  </a:cubicBezTo>
                  <a:cubicBezTo>
                    <a:pt x="7413" y="14938"/>
                    <a:pt x="7319" y="14309"/>
                    <a:pt x="7248" y="13645"/>
                  </a:cubicBezTo>
                  <a:close/>
                  <a:moveTo>
                    <a:pt x="13795" y="13645"/>
                  </a:moveTo>
                  <a:cubicBezTo>
                    <a:pt x="13724" y="14309"/>
                    <a:pt x="13630" y="14938"/>
                    <a:pt x="13515" y="15525"/>
                  </a:cubicBezTo>
                  <a:cubicBezTo>
                    <a:pt x="12898" y="15323"/>
                    <a:pt x="12251" y="15078"/>
                    <a:pt x="11585" y="14803"/>
                  </a:cubicBezTo>
                  <a:cubicBezTo>
                    <a:pt x="11957" y="14623"/>
                    <a:pt x="12336" y="14442"/>
                    <a:pt x="12708" y="14247"/>
                  </a:cubicBezTo>
                  <a:cubicBezTo>
                    <a:pt x="13080" y="14051"/>
                    <a:pt x="13438" y="13850"/>
                    <a:pt x="13795" y="13645"/>
                  </a:cubicBezTo>
                  <a:close/>
                  <a:moveTo>
                    <a:pt x="10525" y="15295"/>
                  </a:moveTo>
                  <a:cubicBezTo>
                    <a:pt x="11479" y="15714"/>
                    <a:pt x="12416" y="16076"/>
                    <a:pt x="13325" y="16369"/>
                  </a:cubicBezTo>
                  <a:cubicBezTo>
                    <a:pt x="12658" y="19087"/>
                    <a:pt x="11556" y="20743"/>
                    <a:pt x="10525" y="20743"/>
                  </a:cubicBezTo>
                  <a:cubicBezTo>
                    <a:pt x="9494" y="20743"/>
                    <a:pt x="8385" y="19087"/>
                    <a:pt x="7718" y="16369"/>
                  </a:cubicBezTo>
                  <a:cubicBezTo>
                    <a:pt x="8627" y="16076"/>
                    <a:pt x="9572" y="15714"/>
                    <a:pt x="10525" y="15295"/>
                  </a:cubicBezTo>
                  <a:close/>
                </a:path>
              </a:pathLst>
            </a:custGeom>
            <a:solidFill>
              <a:srgbClr val="000000"/>
            </a:solidFill>
            <a:ln w="12700" cap="flat">
              <a:noFill/>
              <a:miter lim="400000"/>
            </a:ln>
            <a:effectLst/>
          </p:spPr>
          <p:txBody>
            <a:bodyPr wrap="square" lIns="50800" tIns="50800" rIns="50800" bIns="50800" numCol="1" anchor="ctr">
              <a:noAutofit/>
            </a:bodyPr>
            <a:lstStyle/>
            <a:p>
              <a:pPr defTabSz="1130300">
                <a:lnSpc>
                  <a:spcPct val="100000"/>
                </a:lnSpc>
                <a:defRPr sz="3200">
                  <a:solidFill>
                    <a:srgbClr val="FFFFFF"/>
                  </a:solidFill>
                  <a:latin typeface="Graphik"/>
                  <a:ea typeface="Graphik"/>
                  <a:cs typeface="Graphik"/>
                  <a:sym typeface="Graphik"/>
                </a:defRPr>
              </a:pPr>
            </a:p>
          </p:txBody>
        </p:sp>
        <p:sp>
          <p:nvSpPr>
            <p:cNvPr id="264" name="Input the candidate data into the model and predict their current salaries."/>
            <p:cNvSpPr/>
            <p:nvPr/>
          </p:nvSpPr>
          <p:spPr>
            <a:xfrm>
              <a:off x="0" y="2290487"/>
              <a:ext cx="2452280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lnSpc>
                  <a:spcPct val="80000"/>
                </a:lnSpc>
                <a:defRPr spc="-56" sz="5600">
                  <a:latin typeface="SF Hello Regular"/>
                  <a:ea typeface="SF Hello Regular"/>
                  <a:cs typeface="SF Hello Regular"/>
                  <a:sym typeface="SF Hello Regular"/>
                </a:defRPr>
              </a:pPr>
              <a:r>
                <a:t>Input the </a:t>
              </a:r>
              <a:r>
                <a:rPr>
                  <a:latin typeface="SF Hello Bold"/>
                  <a:ea typeface="SF Hello Bold"/>
                  <a:cs typeface="SF Hello Bold"/>
                  <a:sym typeface="SF Hello Bold"/>
                </a:rPr>
                <a:t>candidate data</a:t>
              </a:r>
              <a:r>
                <a:t> into the model and predict their </a:t>
              </a:r>
              <a:r>
                <a:rPr>
                  <a:latin typeface="SF Hello Bold"/>
                  <a:ea typeface="SF Hello Bold"/>
                  <a:cs typeface="SF Hello Bold"/>
                  <a:sym typeface="SF Hello Bold"/>
                </a:rPr>
                <a:t>current salaries.</a:t>
              </a:r>
            </a:p>
          </p:txBody>
        </p:sp>
      </p:grpSp>
      <p:sp>
        <p:nvSpPr>
          <p:cNvPr id="266" name="Once we have a good predictor of Salary"/>
          <p:cNvSpPr txBox="1"/>
          <p:nvPr/>
        </p:nvSpPr>
        <p:spPr>
          <a:xfrm>
            <a:off x="6743514" y="8203554"/>
            <a:ext cx="10896973"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2438337">
              <a:spcBef>
                <a:spcPts val="2400"/>
              </a:spcBef>
              <a:defRPr sz="4400">
                <a:latin typeface="SF Hello Regular"/>
                <a:ea typeface="SF Hello Regular"/>
                <a:cs typeface="SF Hello Regular"/>
                <a:sym typeface="SF Hello Regular"/>
              </a:defRPr>
            </a:pPr>
            <a:r>
              <a:t>Once we have a good predictor of </a:t>
            </a:r>
            <a:r>
              <a:rPr i="1">
                <a:latin typeface="SF Hello Bold"/>
                <a:ea typeface="SF Hello Bold"/>
                <a:cs typeface="SF Hello Bold"/>
                <a:sym typeface="SF Hello Bold"/>
              </a:rPr>
              <a:t>Salary</a:t>
            </a:r>
          </a:p>
        </p:txBody>
      </p:sp>
      <p:sp>
        <p:nvSpPr>
          <p:cNvPr id="267" name="Arrow"/>
          <p:cNvSpPr/>
          <p:nvPr/>
        </p:nvSpPr>
        <p:spPr>
          <a:xfrm flipH="1" rot="16200000">
            <a:off x="11677294" y="7134249"/>
            <a:ext cx="1029411" cy="491423"/>
          </a:xfrm>
          <a:prstGeom prst="rightArrow">
            <a:avLst>
              <a:gd name="adj1" fmla="val 26328"/>
              <a:gd name="adj2" fmla="val 41550"/>
            </a:avLst>
          </a:prstGeom>
          <a:solidFill>
            <a:srgbClr val="000000"/>
          </a:solidFill>
          <a:ln w="12700">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Tree>
  </p:cSld>
  <p:clrMapOvr>
    <a:masterClrMapping/>
  </p:clrMapOvr>
  <mc:AlternateContent xmlns:mc="http://schemas.openxmlformats.org/markup-compatibility/2006">
    <mc:Choice xmlns:p14="http://schemas.microsoft.com/office/powerpoint/2010/main" Requires="p14">
      <p:transition spd="fast" advClick="1" p14:dur="500">
        <p:dissolve/>
      </p:transition>
    </mc:Choice>
    <mc:Fallback>
      <p:transition spd="fast">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9" name="Create stages, databases, tables, user, role and warehouses on Snowflake.…"/>
          <p:cNvSpPr txBox="1"/>
          <p:nvPr>
            <p:ph type="body" idx="1"/>
          </p:nvPr>
        </p:nvSpPr>
        <p:spPr>
          <a:xfrm>
            <a:off x="1219200" y="4013200"/>
            <a:ext cx="21948577" cy="8687067"/>
          </a:xfrm>
          <a:prstGeom prst="rect">
            <a:avLst/>
          </a:prstGeom>
        </p:spPr>
        <p:txBody>
          <a:bodyPr/>
          <a:lstStyle/>
          <a:p>
            <a:pPr/>
            <a:r>
              <a:t>Create stages, databases, tables, user, role and warehouses on Snowflake. </a:t>
            </a:r>
          </a:p>
          <a:p>
            <a:pPr/>
            <a:r>
              <a:t>Load data into a table from S3 bucket. </a:t>
            </a:r>
          </a:p>
          <a:p>
            <a:pPr/>
            <a:r>
              <a:t>Using AWS Sage Maker Notebook instance for model preparation and Execution. </a:t>
            </a:r>
          </a:p>
          <a:p>
            <a:pPr/>
            <a:r>
              <a:t>Using Snowflake instance and pull data into a Pandas data frame. </a:t>
            </a:r>
          </a:p>
          <a:p>
            <a:pPr/>
            <a:r>
              <a:t>Visualising the data and performing basic feature engineering. </a:t>
            </a:r>
          </a:p>
          <a:p>
            <a:pPr/>
            <a:r>
              <a:t>Unload a dataset into S3 and using it to train a machine learning model. </a:t>
            </a:r>
          </a:p>
          <a:p>
            <a:pPr/>
            <a:r>
              <a:t>Run a batch of data through model and load the results back into Snowflake. </a:t>
            </a:r>
          </a:p>
        </p:txBody>
      </p:sp>
      <p:sp>
        <p:nvSpPr>
          <p:cNvPr id="270" name="Deployment"/>
          <p:cNvSpPr txBox="1"/>
          <p:nvPr/>
        </p:nvSpPr>
        <p:spPr>
          <a:xfrm>
            <a:off x="1219200" y="774700"/>
            <a:ext cx="21945600" cy="1727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nSpc>
                <a:spcPct val="80000"/>
              </a:lnSpc>
              <a:defRPr spc="-84" sz="8400"/>
            </a:lvl1pPr>
          </a:lstStyle>
          <a:p>
            <a:pPr/>
            <a:r>
              <a:t>Deployment </a:t>
            </a:r>
          </a:p>
        </p:txBody>
      </p:sp>
    </p:spTree>
  </p:cSld>
  <p:clrMapOvr>
    <a:masterClrMapping/>
  </p:clrMapOvr>
  <mc:AlternateContent xmlns:mc="http://schemas.openxmlformats.org/markup-compatibility/2006">
    <mc:Choice xmlns:p14="http://schemas.microsoft.com/office/powerpoint/2010/main" Requires="p14">
      <p:transition spd="fast" advClick="1" p14:dur="500">
        <p:dissolve/>
      </p:transition>
    </mc:Choice>
    <mc:Fallback>
      <p:transition spd="fast">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2" name="Architectural view of deployment"/>
          <p:cNvSpPr txBox="1"/>
          <p:nvPr/>
        </p:nvSpPr>
        <p:spPr>
          <a:xfrm>
            <a:off x="1219200" y="774700"/>
            <a:ext cx="21945600" cy="1727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nSpc>
                <a:spcPct val="80000"/>
              </a:lnSpc>
              <a:defRPr spc="-84" sz="8400"/>
            </a:lvl1pPr>
          </a:lstStyle>
          <a:p>
            <a:pPr/>
            <a:r>
              <a:t>Architectural view of deployment </a:t>
            </a:r>
          </a:p>
        </p:txBody>
      </p:sp>
      <p:pic>
        <p:nvPicPr>
          <p:cNvPr id="273" name="MicrosoftTeams-image (1).png" descr="MicrosoftTeams-image (1).png"/>
          <p:cNvPicPr>
            <a:picLocks noChangeAspect="1"/>
          </p:cNvPicPr>
          <p:nvPr/>
        </p:nvPicPr>
        <p:blipFill>
          <a:blip r:embed="rId2">
            <a:extLst/>
          </a:blip>
          <a:stretch>
            <a:fillRect/>
          </a:stretch>
        </p:blipFill>
        <p:spPr>
          <a:xfrm>
            <a:off x="3283912" y="2669971"/>
            <a:ext cx="17816176" cy="1104603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500">
        <p:dissolve/>
      </p:transition>
    </mc:Choice>
    <mc:Fallback>
      <p:transition spd="fast">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5" name="Evaluation"/>
          <p:cNvSpPr txBox="1"/>
          <p:nvPr>
            <p:ph type="title"/>
          </p:nvPr>
        </p:nvSpPr>
        <p:spPr>
          <a:prstGeom prst="rect">
            <a:avLst/>
          </a:prstGeom>
        </p:spPr>
        <p:txBody>
          <a:bodyPr/>
          <a:lstStyle/>
          <a:p>
            <a:pPr defTabSz="2316479">
              <a:defRPr spc="-79" sz="7979"/>
            </a:pPr>
            <a:r>
              <a:t>Evaluation</a:t>
            </a:r>
            <a:br>
              <a:rPr spc="-11" sz="1140">
                <a:latin typeface="Canela Regular"/>
                <a:ea typeface="Canela Regular"/>
                <a:cs typeface="Canela Regular"/>
                <a:sym typeface="Canela Regular"/>
              </a:rPr>
            </a:br>
            <a:endParaRPr spc="-11" sz="1140">
              <a:latin typeface="Canela Regular"/>
              <a:ea typeface="Canela Regular"/>
              <a:cs typeface="Canela Regular"/>
              <a:sym typeface="Canela Regular"/>
            </a:endParaRPr>
          </a:p>
        </p:txBody>
      </p:sp>
      <p:sp>
        <p:nvSpPr>
          <p:cNvPr id="276" name="We have candidate dataset, now with the Predicted Current Salary, based on Skills, Zone and Work experience"/>
          <p:cNvSpPr txBox="1"/>
          <p:nvPr/>
        </p:nvSpPr>
        <p:spPr>
          <a:xfrm>
            <a:off x="-18976" y="2515797"/>
            <a:ext cx="24421952" cy="13804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2438337">
              <a:spcBef>
                <a:spcPts val="2400"/>
              </a:spcBef>
              <a:defRPr sz="4400">
                <a:latin typeface="SF Hello Regular"/>
                <a:ea typeface="SF Hello Regular"/>
                <a:cs typeface="SF Hello Regular"/>
                <a:sym typeface="SF Hello Regular"/>
              </a:defRPr>
            </a:pPr>
            <a:r>
              <a:t>We have candidate dataset, now with the </a:t>
            </a:r>
            <a:r>
              <a:rPr>
                <a:latin typeface="SF Hello Bold"/>
                <a:ea typeface="SF Hello Bold"/>
                <a:cs typeface="SF Hello Bold"/>
                <a:sym typeface="SF Hello Bold"/>
              </a:rPr>
              <a:t>Predicted Current Salary, </a:t>
            </a:r>
            <a:r>
              <a:t>based on Skills, Zone and Work experience</a:t>
            </a:r>
          </a:p>
        </p:txBody>
      </p:sp>
      <p:sp>
        <p:nvSpPr>
          <p:cNvPr id="283" name="Connection Line"/>
          <p:cNvSpPr/>
          <p:nvPr/>
        </p:nvSpPr>
        <p:spPr>
          <a:xfrm>
            <a:off x="4882268" y="3928886"/>
            <a:ext cx="2875549" cy="2251331"/>
          </a:xfrm>
          <a:custGeom>
            <a:avLst/>
            <a:gdLst/>
            <a:ahLst/>
            <a:cxnLst>
              <a:cxn ang="0">
                <a:pos x="wd2" y="hd2"/>
              </a:cxn>
              <a:cxn ang="5400000">
                <a:pos x="wd2" y="hd2"/>
              </a:cxn>
              <a:cxn ang="10800000">
                <a:pos x="wd2" y="hd2"/>
              </a:cxn>
              <a:cxn ang="16200000">
                <a:pos x="wd2" y="hd2"/>
              </a:cxn>
            </a:cxnLst>
            <a:rect l="0" t="0" r="r" b="b"/>
            <a:pathLst>
              <a:path w="20541" h="20526" fill="norm" stroke="1" extrusionOk="0">
                <a:moveTo>
                  <a:pt x="134" y="0"/>
                </a:moveTo>
                <a:cubicBezTo>
                  <a:pt x="-1059" y="14804"/>
                  <a:pt x="5743" y="21600"/>
                  <a:pt x="20541" y="20388"/>
                </a:cubicBezTo>
              </a:path>
            </a:pathLst>
          </a:custGeom>
          <a:ln w="254000">
            <a:solidFill>
              <a:srgbClr val="000000"/>
            </a:solidFill>
          </a:ln>
        </p:spPr>
        <p:txBody>
          <a:bodyPr/>
          <a:lstStyle/>
          <a:p>
            <a:pPr/>
          </a:p>
        </p:txBody>
      </p:sp>
      <p:sp>
        <p:nvSpPr>
          <p:cNvPr id="278" name="1. Using the candidate dataset, extract Job Openings for each candidate where Predicted Current Salary lies within the range of (0.7 - 1.2) times the Maximum Salary offered in that job"/>
          <p:cNvSpPr txBox="1"/>
          <p:nvPr/>
        </p:nvSpPr>
        <p:spPr>
          <a:xfrm>
            <a:off x="7765939" y="4808667"/>
            <a:ext cx="15045918" cy="259207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2438337">
              <a:spcBef>
                <a:spcPts val="2400"/>
              </a:spcBef>
              <a:defRPr sz="4400">
                <a:latin typeface="SF Hello Regular"/>
                <a:ea typeface="SF Hello Regular"/>
                <a:cs typeface="SF Hello Regular"/>
                <a:sym typeface="SF Hello Regular"/>
              </a:defRPr>
            </a:pPr>
            <a:r>
              <a:t>1. Using the candidate dataset, extract Job Openings for each candidate where </a:t>
            </a:r>
            <a:r>
              <a:rPr>
                <a:latin typeface="SF Hello Bold"/>
                <a:ea typeface="SF Hello Bold"/>
                <a:cs typeface="SF Hello Bold"/>
                <a:sym typeface="SF Hello Bold"/>
              </a:rPr>
              <a:t>Predicted Current Salary</a:t>
            </a:r>
            <a:r>
              <a:t> lies within the range of (0.7 - 1.2) times the Maximum Salary offered in that job</a:t>
            </a:r>
          </a:p>
        </p:txBody>
      </p:sp>
      <p:sp>
        <p:nvSpPr>
          <p:cNvPr id="284" name="Connection Line"/>
          <p:cNvSpPr/>
          <p:nvPr/>
        </p:nvSpPr>
        <p:spPr>
          <a:xfrm>
            <a:off x="6767332" y="6124591"/>
            <a:ext cx="3125370" cy="2849500"/>
          </a:xfrm>
          <a:custGeom>
            <a:avLst/>
            <a:gdLst/>
            <a:ahLst/>
            <a:cxnLst>
              <a:cxn ang="0">
                <a:pos x="wd2" y="hd2"/>
              </a:cxn>
              <a:cxn ang="5400000">
                <a:pos x="wd2" y="hd2"/>
              </a:cxn>
              <a:cxn ang="10800000">
                <a:pos x="wd2" y="hd2"/>
              </a:cxn>
              <a:cxn ang="16200000">
                <a:pos x="wd2" y="hd2"/>
              </a:cxn>
            </a:cxnLst>
            <a:rect l="0" t="0" r="r" b="b"/>
            <a:pathLst>
              <a:path w="21314" h="19995" fill="norm" stroke="1" extrusionOk="0">
                <a:moveTo>
                  <a:pt x="9" y="0"/>
                </a:moveTo>
                <a:cubicBezTo>
                  <a:pt x="-286" y="15045"/>
                  <a:pt x="6816" y="21600"/>
                  <a:pt x="21314" y="19664"/>
                </a:cubicBezTo>
              </a:path>
            </a:pathLst>
          </a:custGeom>
          <a:ln w="254000">
            <a:solidFill>
              <a:srgbClr val="000000"/>
            </a:solidFill>
          </a:ln>
        </p:spPr>
        <p:txBody>
          <a:bodyPr/>
          <a:lstStyle/>
          <a:p>
            <a:pPr/>
          </a:p>
        </p:txBody>
      </p:sp>
      <p:sp>
        <p:nvSpPr>
          <p:cNvPr id="280" name="2. Evaluate the skills of the extracted Job Openings and the Candidate to determine the relevance of the Job Offer"/>
          <p:cNvSpPr txBox="1"/>
          <p:nvPr/>
        </p:nvSpPr>
        <p:spPr>
          <a:xfrm>
            <a:off x="10288977" y="8051999"/>
            <a:ext cx="11388700" cy="198628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2438337">
              <a:spcBef>
                <a:spcPts val="2400"/>
              </a:spcBef>
              <a:defRPr sz="4400">
                <a:latin typeface="SF Hello Regular"/>
                <a:ea typeface="SF Hello Regular"/>
                <a:cs typeface="SF Hello Regular"/>
                <a:sym typeface="SF Hello Regular"/>
              </a:defRPr>
            </a:pPr>
            <a:r>
              <a:t>2. Evaluate the skills of the extracted Job Openings and the Candidate to determine the </a:t>
            </a:r>
            <a:r>
              <a:rPr i="1">
                <a:latin typeface="SF Hello Bold"/>
                <a:ea typeface="SF Hello Bold"/>
                <a:cs typeface="SF Hello Bold"/>
                <a:sym typeface="SF Hello Bold"/>
              </a:rPr>
              <a:t>relevance</a:t>
            </a:r>
            <a:r>
              <a:t> of the Job Offer</a:t>
            </a:r>
          </a:p>
        </p:txBody>
      </p:sp>
      <p:sp>
        <p:nvSpPr>
          <p:cNvPr id="285" name="Connection Line"/>
          <p:cNvSpPr/>
          <p:nvPr/>
        </p:nvSpPr>
        <p:spPr>
          <a:xfrm>
            <a:off x="8989172" y="9047686"/>
            <a:ext cx="3125370" cy="2849500"/>
          </a:xfrm>
          <a:custGeom>
            <a:avLst/>
            <a:gdLst/>
            <a:ahLst/>
            <a:cxnLst>
              <a:cxn ang="0">
                <a:pos x="wd2" y="hd2"/>
              </a:cxn>
              <a:cxn ang="5400000">
                <a:pos x="wd2" y="hd2"/>
              </a:cxn>
              <a:cxn ang="10800000">
                <a:pos x="wd2" y="hd2"/>
              </a:cxn>
              <a:cxn ang="16200000">
                <a:pos x="wd2" y="hd2"/>
              </a:cxn>
            </a:cxnLst>
            <a:rect l="0" t="0" r="r" b="b"/>
            <a:pathLst>
              <a:path w="21314" h="19995" fill="norm" stroke="1" extrusionOk="0">
                <a:moveTo>
                  <a:pt x="9" y="0"/>
                </a:moveTo>
                <a:cubicBezTo>
                  <a:pt x="-286" y="15045"/>
                  <a:pt x="6816" y="21600"/>
                  <a:pt x="21314" y="19664"/>
                </a:cubicBezTo>
              </a:path>
            </a:pathLst>
          </a:custGeom>
          <a:ln w="254000">
            <a:solidFill>
              <a:srgbClr val="000000"/>
            </a:solidFill>
          </a:ln>
        </p:spPr>
        <p:txBody>
          <a:bodyPr/>
          <a:lstStyle/>
          <a:p>
            <a:pPr/>
          </a:p>
        </p:txBody>
      </p:sp>
      <p:sp>
        <p:nvSpPr>
          <p:cNvPr id="282" name="3. Extract the best Job Openings for each candidate based on Salary, Zone, Experience and Skills"/>
          <p:cNvSpPr txBox="1"/>
          <p:nvPr/>
        </p:nvSpPr>
        <p:spPr>
          <a:xfrm>
            <a:off x="12510817" y="10975094"/>
            <a:ext cx="10826181" cy="198628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2438337">
              <a:spcBef>
                <a:spcPts val="2400"/>
              </a:spcBef>
              <a:defRPr sz="4400">
                <a:latin typeface="SF Hello Regular"/>
                <a:ea typeface="SF Hello Regular"/>
                <a:cs typeface="SF Hello Regular"/>
                <a:sym typeface="SF Hello Regular"/>
              </a:defRPr>
            </a:pPr>
            <a:r>
              <a:t>3. Extract the best Job Openings for each candidate based on </a:t>
            </a:r>
            <a:r>
              <a:rPr>
                <a:latin typeface="SF Hello Bold"/>
                <a:ea typeface="SF Hello Bold"/>
                <a:cs typeface="SF Hello Bold"/>
                <a:sym typeface="SF Hello Bold"/>
              </a:rPr>
              <a:t>Salary, Zone, Experience and Skills</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7" name="Evaluation"/>
          <p:cNvSpPr txBox="1"/>
          <p:nvPr>
            <p:ph type="title"/>
          </p:nvPr>
        </p:nvSpPr>
        <p:spPr>
          <a:xfrm>
            <a:off x="1219200" y="329767"/>
            <a:ext cx="21945601" cy="1727201"/>
          </a:xfrm>
          <a:prstGeom prst="rect">
            <a:avLst/>
          </a:prstGeom>
        </p:spPr>
        <p:txBody>
          <a:bodyPr/>
          <a:lstStyle/>
          <a:p>
            <a:pPr defTabSz="2316479">
              <a:defRPr spc="-79" sz="7979"/>
            </a:pPr>
            <a:r>
              <a:t>Evaluation</a:t>
            </a:r>
            <a:br>
              <a:rPr spc="-11" sz="1140">
                <a:latin typeface="Canela Regular"/>
                <a:ea typeface="Canela Regular"/>
                <a:cs typeface="Canela Regular"/>
                <a:sym typeface="Canela Regular"/>
              </a:rPr>
            </a:br>
            <a:endParaRPr spc="-11" sz="1140">
              <a:latin typeface="Canela Regular"/>
              <a:ea typeface="Canela Regular"/>
              <a:cs typeface="Canela Regular"/>
              <a:sym typeface="Canela Regular"/>
            </a:endParaRPr>
          </a:p>
        </p:txBody>
      </p:sp>
      <p:pic>
        <p:nvPicPr>
          <p:cNvPr id="288" name="Screenshot 2021-06-18 at 22.19.00.png" descr="Screenshot 2021-06-18 at 22.19.00.png"/>
          <p:cNvPicPr>
            <a:picLocks noChangeAspect="1"/>
          </p:cNvPicPr>
          <p:nvPr/>
        </p:nvPicPr>
        <p:blipFill>
          <a:blip r:embed="rId2">
            <a:extLst/>
          </a:blip>
          <a:stretch>
            <a:fillRect/>
          </a:stretch>
        </p:blipFill>
        <p:spPr>
          <a:xfrm>
            <a:off x="2700018" y="2604684"/>
            <a:ext cx="18983964" cy="8119509"/>
          </a:xfrm>
          <a:prstGeom prst="rect">
            <a:avLst/>
          </a:prstGeom>
          <a:ln w="12700">
            <a:miter lim="400000"/>
          </a:ln>
        </p:spPr>
      </p:pic>
      <p:sp>
        <p:nvSpPr>
          <p:cNvPr id="289" name="Model: The model accuracy is acceptable, based on the skills, regional zone and experience - the model is appropriately giving out the expected salary of a candidate, within a reasonable range"/>
          <p:cNvSpPr txBox="1"/>
          <p:nvPr/>
        </p:nvSpPr>
        <p:spPr>
          <a:xfrm>
            <a:off x="1825728" y="10988771"/>
            <a:ext cx="22096641" cy="244409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2438337">
              <a:spcBef>
                <a:spcPts val="2400"/>
              </a:spcBef>
              <a:defRPr sz="4400">
                <a:latin typeface="Canela Text Regular"/>
                <a:ea typeface="Canela Text Regular"/>
                <a:cs typeface="Canela Text Regular"/>
                <a:sym typeface="Canela Text Regular"/>
              </a:defRPr>
            </a:lvl1pPr>
          </a:lstStyle>
          <a:p>
            <a:pPr/>
            <a:r>
              <a:t>Model: The model accuracy is acceptable, based on the skills, regional zone and experience - the model is appropriately giving out the expected salary of a candidate, within a reasonable range</a:t>
            </a:r>
          </a:p>
        </p:txBody>
      </p:sp>
    </p:spTree>
  </p:cSld>
  <p:clrMapOvr>
    <a:masterClrMapping/>
  </p:clrMapOvr>
  <mc:AlternateContent xmlns:mc="http://schemas.openxmlformats.org/markup-compatibility/2006">
    <mc:Choice xmlns:p14="http://schemas.microsoft.com/office/powerpoint/2010/main" Requires="p14">
      <p:transition spd="fast" advClick="1" p14:dur="500">
        <p:dissolve/>
      </p:transition>
    </mc:Choice>
    <mc:Fallback>
      <p:transition spd="fast">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91" name="ye wala.png" descr="ye wala.png"/>
          <p:cNvPicPr>
            <a:picLocks noChangeAspect="1"/>
          </p:cNvPicPr>
          <p:nvPr/>
        </p:nvPicPr>
        <p:blipFill>
          <a:blip r:embed="rId2">
            <a:extLst/>
          </a:blip>
          <a:stretch>
            <a:fillRect/>
          </a:stretch>
        </p:blipFill>
        <p:spPr>
          <a:xfrm>
            <a:off x="6948667" y="2385360"/>
            <a:ext cx="16216133" cy="8167106"/>
          </a:xfrm>
          <a:prstGeom prst="rect">
            <a:avLst/>
          </a:prstGeom>
          <a:ln w="12700">
            <a:miter lim="400000"/>
          </a:ln>
        </p:spPr>
      </p:pic>
      <p:sp>
        <p:nvSpPr>
          <p:cNvPr id="292" name="Evaluation"/>
          <p:cNvSpPr txBox="1"/>
          <p:nvPr>
            <p:ph type="title"/>
          </p:nvPr>
        </p:nvSpPr>
        <p:spPr>
          <a:xfrm>
            <a:off x="1219200" y="329767"/>
            <a:ext cx="21945600" cy="1727201"/>
          </a:xfrm>
          <a:prstGeom prst="rect">
            <a:avLst/>
          </a:prstGeom>
        </p:spPr>
        <p:txBody>
          <a:bodyPr/>
          <a:lstStyle/>
          <a:p>
            <a:pPr defTabSz="2316479">
              <a:defRPr spc="-79" sz="7979"/>
            </a:pPr>
            <a:r>
              <a:t>Evaluation</a:t>
            </a:r>
            <a:br>
              <a:rPr spc="-11" sz="1140">
                <a:latin typeface="Canela Regular"/>
                <a:ea typeface="Canela Regular"/>
                <a:cs typeface="Canela Regular"/>
                <a:sym typeface="Canela Regular"/>
              </a:rPr>
            </a:br>
            <a:endParaRPr spc="-11" sz="1140">
              <a:latin typeface="Canela Regular"/>
              <a:ea typeface="Canela Regular"/>
              <a:cs typeface="Canela Regular"/>
              <a:sym typeface="Canela Regular"/>
            </a:endParaRPr>
          </a:p>
        </p:txBody>
      </p:sp>
      <p:sp>
        <p:nvSpPr>
          <p:cNvPr id="293" name="Lastly, extract the best Job Opening for each candidate based on Salary, Zone, Experience and Skills"/>
          <p:cNvSpPr txBox="1"/>
          <p:nvPr/>
        </p:nvSpPr>
        <p:spPr>
          <a:xfrm>
            <a:off x="1724607" y="10880859"/>
            <a:ext cx="22096641" cy="168915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2438337">
              <a:spcBef>
                <a:spcPts val="2400"/>
              </a:spcBef>
              <a:defRPr sz="4400">
                <a:latin typeface="Canela Text Regular"/>
                <a:ea typeface="Canela Text Regular"/>
                <a:cs typeface="Canela Text Regular"/>
                <a:sym typeface="Canela Text Regular"/>
              </a:defRPr>
            </a:pPr>
            <a:r>
              <a:t>Lastly, extract the best Job Opening for each candidate based on </a:t>
            </a:r>
            <a:r>
              <a:rPr>
                <a:latin typeface="Canela Text Bold"/>
                <a:ea typeface="Canela Text Bold"/>
                <a:cs typeface="Canela Text Bold"/>
                <a:sym typeface="Canela Text Bold"/>
              </a:rPr>
              <a:t>Salary, Zone, Experience and Skills</a:t>
            </a:r>
          </a:p>
        </p:txBody>
      </p:sp>
      <p:sp>
        <p:nvSpPr>
          <p:cNvPr id="294" name="Shape"/>
          <p:cNvSpPr/>
          <p:nvPr/>
        </p:nvSpPr>
        <p:spPr>
          <a:xfrm>
            <a:off x="5030767" y="2968549"/>
            <a:ext cx="1675210" cy="40981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20875"/>
                </a:lnTo>
                <a:lnTo>
                  <a:pt x="1638" y="20875"/>
                </a:lnTo>
                <a:lnTo>
                  <a:pt x="1638" y="725"/>
                </a:lnTo>
                <a:lnTo>
                  <a:pt x="21600" y="725"/>
                </a:lnTo>
                <a:lnTo>
                  <a:pt x="21600" y="0"/>
                </a:lnTo>
                <a:lnTo>
                  <a:pt x="0" y="0"/>
                </a:lnTo>
                <a:close/>
              </a:path>
            </a:pathLst>
          </a:custGeom>
          <a:solidFill>
            <a:srgbClr val="000000"/>
          </a:solidFill>
          <a:ln w="12700">
            <a:miter lim="400000"/>
          </a:ln>
        </p:spPr>
        <p:txBody>
          <a:bodyPr lIns="50800" tIns="50800" rIns="50800" bIns="50800" anchor="ctr"/>
          <a:lstStyle/>
          <a:p>
            <a:pPr/>
          </a:p>
        </p:txBody>
      </p:sp>
      <p:sp>
        <p:nvSpPr>
          <p:cNvPr id="295" name="Shape"/>
          <p:cNvSpPr/>
          <p:nvPr/>
        </p:nvSpPr>
        <p:spPr>
          <a:xfrm>
            <a:off x="5030767" y="7492604"/>
            <a:ext cx="1675210" cy="29623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20875"/>
                </a:lnTo>
                <a:lnTo>
                  <a:pt x="1638" y="20875"/>
                </a:lnTo>
                <a:lnTo>
                  <a:pt x="1638" y="725"/>
                </a:lnTo>
                <a:lnTo>
                  <a:pt x="21600" y="725"/>
                </a:lnTo>
                <a:lnTo>
                  <a:pt x="21600" y="0"/>
                </a:lnTo>
                <a:lnTo>
                  <a:pt x="0" y="0"/>
                </a:lnTo>
                <a:close/>
              </a:path>
            </a:pathLst>
          </a:custGeom>
          <a:solidFill>
            <a:srgbClr val="000000"/>
          </a:solidFill>
          <a:ln w="12700">
            <a:miter lim="400000"/>
          </a:ln>
        </p:spPr>
        <p:txBody>
          <a:bodyPr lIns="50800" tIns="50800" rIns="50800" bIns="50800" anchor="ctr"/>
          <a:lstStyle/>
          <a:p>
            <a:pPr/>
          </a:p>
        </p:txBody>
      </p:sp>
      <p:sp>
        <p:nvSpPr>
          <p:cNvPr id="296" name="Candidate"/>
          <p:cNvSpPr txBox="1"/>
          <p:nvPr/>
        </p:nvSpPr>
        <p:spPr>
          <a:xfrm>
            <a:off x="722025" y="4550527"/>
            <a:ext cx="3515869" cy="93421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2438337">
              <a:spcBef>
                <a:spcPts val="2400"/>
              </a:spcBef>
              <a:defRPr sz="4400">
                <a:latin typeface="Canela Text Bold"/>
                <a:ea typeface="Canela Text Bold"/>
                <a:cs typeface="Canela Text Bold"/>
                <a:sym typeface="Canela Text Bold"/>
              </a:defRPr>
            </a:lvl1pPr>
          </a:lstStyle>
          <a:p>
            <a:pPr>
              <a:defRPr>
                <a:latin typeface="Canela Text Regular"/>
                <a:ea typeface="Canela Text Regular"/>
                <a:cs typeface="Canela Text Regular"/>
                <a:sym typeface="Canela Text Regular"/>
              </a:defRPr>
            </a:pPr>
            <a:r>
              <a:rPr>
                <a:latin typeface="Canela Text Bold"/>
                <a:ea typeface="Canela Text Bold"/>
                <a:cs typeface="Canela Text Bold"/>
                <a:sym typeface="Canela Text Bold"/>
              </a:rPr>
              <a:t>Candidate</a:t>
            </a:r>
          </a:p>
        </p:txBody>
      </p:sp>
      <p:sp>
        <p:nvSpPr>
          <p:cNvPr id="297" name="Job Opening"/>
          <p:cNvSpPr txBox="1"/>
          <p:nvPr/>
        </p:nvSpPr>
        <p:spPr>
          <a:xfrm>
            <a:off x="722025" y="8506682"/>
            <a:ext cx="4157371" cy="93421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2438337">
              <a:spcBef>
                <a:spcPts val="2400"/>
              </a:spcBef>
              <a:defRPr sz="4400">
                <a:latin typeface="Canela Text Bold"/>
                <a:ea typeface="Canela Text Bold"/>
                <a:cs typeface="Canela Text Bold"/>
                <a:sym typeface="Canela Text Bold"/>
              </a:defRPr>
            </a:lvl1pPr>
          </a:lstStyle>
          <a:p>
            <a:pPr>
              <a:defRPr>
                <a:latin typeface="Canela Text Regular"/>
                <a:ea typeface="Canela Text Regular"/>
                <a:cs typeface="Canela Text Regular"/>
                <a:sym typeface="Canela Text Regular"/>
              </a:defRPr>
            </a:pPr>
            <a:r>
              <a:rPr>
                <a:latin typeface="Canela Text Bold"/>
                <a:ea typeface="Canela Text Bold"/>
                <a:cs typeface="Canela Text Bold"/>
                <a:sym typeface="Canela Text Bold"/>
              </a:rPr>
              <a:t>Job Opening</a:t>
            </a:r>
          </a:p>
        </p:txBody>
      </p:sp>
    </p:spTree>
  </p:cSld>
  <p:clrMapOvr>
    <a:masterClrMapping/>
  </p:clrMapOvr>
  <mc:AlternateContent xmlns:mc="http://schemas.openxmlformats.org/markup-compatibility/2006">
    <mc:Choice xmlns:p14="http://schemas.microsoft.com/office/powerpoint/2010/main" Requires="p14">
      <p:transition spd="fast" advClick="1" p14:dur="500">
        <p:dissolve/>
      </p:transition>
    </mc:Choice>
    <mc:Fallback>
      <p:transition spd="fast">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9" name="Conclusion"/>
          <p:cNvSpPr txBox="1"/>
          <p:nvPr>
            <p:ph type="title"/>
          </p:nvPr>
        </p:nvSpPr>
        <p:spPr>
          <a:prstGeom prst="rect">
            <a:avLst/>
          </a:prstGeom>
        </p:spPr>
        <p:txBody>
          <a:bodyPr/>
          <a:lstStyle/>
          <a:p>
            <a:pPr/>
            <a:r>
              <a:t>Conclusion</a:t>
            </a:r>
          </a:p>
        </p:txBody>
      </p:sp>
      <p:sp>
        <p:nvSpPr>
          <p:cNvPr id="300" name="Our system will provide better and efficient solution to current hiring process. This will provide potential candidate to the organisation and the candidate will successfully be placed in an organisation which appreciate his/her skillset and ability, whi"/>
          <p:cNvSpPr txBox="1"/>
          <p:nvPr/>
        </p:nvSpPr>
        <p:spPr>
          <a:xfrm>
            <a:off x="9226" y="4503547"/>
            <a:ext cx="24434801" cy="470890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2438337">
              <a:spcBef>
                <a:spcPts val="2400"/>
              </a:spcBef>
              <a:defRPr sz="4400">
                <a:latin typeface="Canela Text Regular"/>
                <a:ea typeface="Canela Text Regular"/>
                <a:cs typeface="Canela Text Regular"/>
                <a:sym typeface="Canela Text Regular"/>
              </a:defRPr>
            </a:pPr>
            <a:r>
              <a:t>Our system will provide better and efficient solution to current hiring process. This will provide potential candidate to the organisation and the candidate will successfully be placed in an organisation which appreciate his/her skillset and ability, which will increase employee retention. This model can be used for all domains after training it for various domain as required. </a:t>
            </a:r>
            <a:br/>
          </a:p>
        </p:txBody>
      </p:sp>
    </p:spTree>
  </p:cSld>
  <p:clrMapOvr>
    <a:masterClrMapping/>
  </p:clrMapOvr>
  <mc:AlternateContent xmlns:mc="http://schemas.openxmlformats.org/markup-compatibility/2006">
    <mc:Choice xmlns:p14="http://schemas.microsoft.com/office/powerpoint/2010/main" Requires="p14">
      <p:transition spd="fast" advClick="1" p14:dur="500">
        <p:dissolve/>
      </p:transition>
    </mc:Choice>
    <mc:Fallback>
      <p:transition spd="fast">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Presentation Overview"/>
          <p:cNvSpPr txBox="1"/>
          <p:nvPr>
            <p:ph type="title"/>
          </p:nvPr>
        </p:nvSpPr>
        <p:spPr>
          <a:xfrm>
            <a:off x="1222176" y="390877"/>
            <a:ext cx="21945602" cy="1727201"/>
          </a:xfrm>
          <a:prstGeom prst="rect">
            <a:avLst/>
          </a:prstGeom>
        </p:spPr>
        <p:txBody>
          <a:bodyPr/>
          <a:lstStyle>
            <a:lvl1pPr>
              <a:defRPr spc="-100"/>
            </a:lvl1pPr>
          </a:lstStyle>
          <a:p>
            <a:pPr/>
            <a:r>
              <a:t>Presentation Overview</a:t>
            </a:r>
          </a:p>
        </p:txBody>
      </p:sp>
      <p:sp>
        <p:nvSpPr>
          <p:cNvPr id="156" name="Overview…"/>
          <p:cNvSpPr txBox="1"/>
          <p:nvPr>
            <p:ph type="body" idx="1"/>
          </p:nvPr>
        </p:nvSpPr>
        <p:spPr>
          <a:xfrm>
            <a:off x="1219199" y="4013200"/>
            <a:ext cx="21948578" cy="8483600"/>
          </a:xfrm>
          <a:prstGeom prst="rect">
            <a:avLst/>
          </a:prstGeom>
        </p:spPr>
        <p:txBody>
          <a:bodyPr/>
          <a:lstStyle/>
          <a:p>
            <a:pPr/>
            <a:r>
              <a:t>Overview</a:t>
            </a:r>
          </a:p>
          <a:p>
            <a:pPr/>
            <a:r>
              <a:t>Business Understanding</a:t>
            </a:r>
          </a:p>
          <a:p>
            <a:pPr/>
            <a:r>
              <a:t>Getting to Data</a:t>
            </a:r>
          </a:p>
          <a:p>
            <a:pPr/>
            <a:r>
              <a:t>Modelling</a:t>
            </a:r>
          </a:p>
          <a:p>
            <a:pPr/>
            <a:r>
              <a:t>Evaluation</a:t>
            </a:r>
          </a:p>
          <a:p>
            <a:pPr/>
            <a:r>
              <a:t>Conclusion</a:t>
            </a:r>
          </a:p>
        </p:txBody>
      </p:sp>
      <p:sp>
        <p:nvSpPr>
          <p:cNvPr id="157" name="Agenda"/>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lgn="l"/>
          </a:lstStyle>
          <a:p>
            <a:pPr/>
            <a:r>
              <a:t>Agenda</a:t>
            </a:r>
          </a:p>
        </p:txBody>
      </p:sp>
      <p:sp>
        <p:nvSpPr>
          <p:cNvPr id="158" name="Rectangle"/>
          <p:cNvSpPr/>
          <p:nvPr/>
        </p:nvSpPr>
        <p:spPr>
          <a:xfrm>
            <a:off x="1272975" y="3255359"/>
            <a:ext cx="6157912" cy="67296"/>
          </a:xfrm>
          <a:prstGeom prst="rect">
            <a:avLst/>
          </a:prstGeom>
          <a:gradFill>
            <a:gsLst>
              <a:gs pos="0">
                <a:srgbClr val="B6B565"/>
              </a:gs>
              <a:gs pos="100000">
                <a:srgbClr val="0076BA"/>
              </a:gs>
            </a:gsLst>
            <a:lin ang="18245296"/>
          </a:gradFill>
          <a:ln w="12700">
            <a:miter lim="400000"/>
          </a:ln>
        </p:spPr>
        <p:txBody>
          <a:bodyPr lIns="50800" tIns="50800" rIns="50800" bIns="50800" anchor="ctr"/>
          <a:lstStyle/>
          <a:p>
            <a:pPr defTabSz="825500">
              <a:lnSpc>
                <a:spcPct val="100000"/>
              </a:lnSpc>
              <a:defRPr sz="3200">
                <a:solidFill>
                  <a:srgbClr val="FFFFFF"/>
                </a:solidFill>
                <a:latin typeface="Helvetica Neue Medium"/>
                <a:ea typeface="Helvetica Neue Medium"/>
                <a:cs typeface="Helvetica Neue Medium"/>
                <a:sym typeface="Helvetica Neue Medium"/>
              </a:defRPr>
            </a:pPr>
          </a:p>
        </p:txBody>
      </p:sp>
    </p:spTree>
  </p:cSld>
  <p:clrMapOvr>
    <a:masterClrMapping/>
  </p:clrMapOvr>
  <mc:AlternateContent xmlns:mc="http://schemas.openxmlformats.org/markup-compatibility/2006">
    <mc:Choice xmlns:p14="http://schemas.microsoft.com/office/powerpoint/2010/main" Requires="p14">
      <p:transition spd="fast" advClick="1" p14:dur="500">
        <p:dissolve/>
      </p:transition>
    </mc:Choice>
    <mc:Fallback>
      <p:transition spd="fast">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Introduction"/>
          <p:cNvSpPr txBox="1"/>
          <p:nvPr>
            <p:ph type="title"/>
          </p:nvPr>
        </p:nvSpPr>
        <p:spPr>
          <a:prstGeom prst="rect">
            <a:avLst/>
          </a:prstGeom>
        </p:spPr>
        <p:txBody>
          <a:bodyPr/>
          <a:lstStyle>
            <a:lvl1pPr>
              <a:defRPr spc="-100"/>
            </a:lvl1pPr>
          </a:lstStyle>
          <a:p>
            <a:pPr/>
            <a:r>
              <a:t>Introduction</a:t>
            </a:r>
          </a:p>
        </p:txBody>
      </p:sp>
      <p:sp>
        <p:nvSpPr>
          <p:cNvPr id="161" name="The Pandemic has affected the world in many ways. One of the aspects heavily affected by the pandemic is the job market. The volatility in that current job market is unheard of and has impacted industries across the world. The Human Resource teams also f"/>
          <p:cNvSpPr txBox="1"/>
          <p:nvPr>
            <p:ph type="body" idx="1"/>
          </p:nvPr>
        </p:nvSpPr>
        <p:spPr>
          <a:xfrm>
            <a:off x="1219199" y="4013200"/>
            <a:ext cx="21948578" cy="8483600"/>
          </a:xfrm>
          <a:prstGeom prst="rect">
            <a:avLst/>
          </a:prstGeom>
        </p:spPr>
        <p:txBody>
          <a:bodyPr/>
          <a:lstStyle>
            <a:lvl1pPr marL="0" indent="0" algn="just">
              <a:buSzTx/>
              <a:buNone/>
            </a:lvl1pPr>
          </a:lstStyle>
          <a:p>
            <a:pPr/>
            <a:r>
              <a:t>The Pandemic has affected the world in many ways. One of the aspects heavily affected by the pandemic is the job market. The volatility in that current job market is unheard of and has impacted industries across the world. The Human Resource teams also find it challenging now to retain the right employee and due to the fluctuation, the cost of hiring has also drastically shot up. </a:t>
            </a:r>
          </a:p>
        </p:txBody>
      </p:sp>
    </p:spTree>
  </p:cSld>
  <p:clrMapOvr>
    <a:masterClrMapping/>
  </p:clrMapOvr>
  <mc:AlternateContent xmlns:mc="http://schemas.openxmlformats.org/markup-compatibility/2006">
    <mc:Choice xmlns:p14="http://schemas.microsoft.com/office/powerpoint/2010/main" Requires="p14">
      <p:transition spd="fast" advClick="1" p14:dur="500">
        <p:dissolve/>
      </p:transition>
    </mc:Choice>
    <mc:Fallback>
      <p:transition spd="fast">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Objective"/>
          <p:cNvSpPr txBox="1"/>
          <p:nvPr>
            <p:ph type="title"/>
          </p:nvPr>
        </p:nvSpPr>
        <p:spPr>
          <a:xfrm>
            <a:off x="1219200" y="1061054"/>
            <a:ext cx="21945600" cy="1727202"/>
          </a:xfrm>
          <a:prstGeom prst="rect">
            <a:avLst/>
          </a:prstGeom>
        </p:spPr>
        <p:txBody>
          <a:bodyPr/>
          <a:lstStyle>
            <a:lvl1pPr>
              <a:defRPr spc="-100"/>
            </a:lvl1pPr>
          </a:lstStyle>
          <a:p>
            <a:pPr/>
            <a:r>
              <a:t>Objective</a:t>
            </a:r>
          </a:p>
        </p:txBody>
      </p:sp>
      <p:sp>
        <p:nvSpPr>
          <p:cNvPr id="164" name="This project aims to act as a filter and a step towards effective employee hiring by factoring in high probability of retention."/>
          <p:cNvSpPr txBox="1"/>
          <p:nvPr>
            <p:ph type="body" sz="quarter" idx="1"/>
          </p:nvPr>
        </p:nvSpPr>
        <p:spPr>
          <a:xfrm>
            <a:off x="1219199" y="4013199"/>
            <a:ext cx="21948578" cy="1837395"/>
          </a:xfrm>
          <a:prstGeom prst="rect">
            <a:avLst/>
          </a:prstGeom>
        </p:spPr>
        <p:txBody>
          <a:bodyPr/>
          <a:lstStyle>
            <a:lvl1pPr marL="0" indent="0">
              <a:buSzTx/>
              <a:buNone/>
            </a:lvl1pPr>
          </a:lstStyle>
          <a:p>
            <a:pPr/>
            <a:r>
              <a:t>This project aims to act as a filter and a step towards effective employee hiring by factoring in high probability of retention.</a:t>
            </a:r>
          </a:p>
        </p:txBody>
      </p:sp>
      <p:sp>
        <p:nvSpPr>
          <p:cNvPr id="165" name="Focus Areas"/>
          <p:cNvSpPr txBox="1"/>
          <p:nvPr/>
        </p:nvSpPr>
        <p:spPr>
          <a:xfrm>
            <a:off x="10126811" y="6464287"/>
            <a:ext cx="4130378" cy="117316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nSpc>
                <a:spcPct val="80000"/>
              </a:lnSpc>
              <a:defRPr spc="-100" sz="5400">
                <a:latin typeface="Avenir Light"/>
                <a:ea typeface="Avenir Light"/>
                <a:cs typeface="Avenir Light"/>
                <a:sym typeface="Avenir Light"/>
              </a:defRPr>
            </a:lvl1pPr>
          </a:lstStyle>
          <a:p>
            <a:pPr/>
            <a:r>
              <a:t>Focus Areas</a:t>
            </a:r>
          </a:p>
        </p:txBody>
      </p:sp>
      <p:sp>
        <p:nvSpPr>
          <p:cNvPr id="166" name="Reduce the cost of hiring…"/>
          <p:cNvSpPr txBox="1"/>
          <p:nvPr/>
        </p:nvSpPr>
        <p:spPr>
          <a:xfrm>
            <a:off x="7122221" y="7407086"/>
            <a:ext cx="10139558" cy="197757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127000" indent="-127000" algn="l">
              <a:lnSpc>
                <a:spcPct val="80000"/>
              </a:lnSpc>
              <a:buSzPct val="64000"/>
              <a:buChar char="•"/>
              <a:defRPr spc="-100" sz="5400">
                <a:latin typeface="Avenir Light"/>
                <a:ea typeface="Avenir Light"/>
                <a:cs typeface="Avenir Light"/>
                <a:sym typeface="Avenir Light"/>
              </a:defRPr>
            </a:pPr>
            <a:r>
              <a:t>Reduce the cost of hiring</a:t>
            </a:r>
            <a:endParaRPr spc="-52"/>
          </a:p>
          <a:p>
            <a:pPr marL="127000" indent="-127000" algn="l">
              <a:lnSpc>
                <a:spcPct val="80000"/>
              </a:lnSpc>
              <a:buSzPct val="64000"/>
              <a:buChar char="•"/>
              <a:defRPr spc="-100" sz="5400">
                <a:latin typeface="Avenir Light"/>
                <a:ea typeface="Avenir Light"/>
                <a:cs typeface="Avenir Light"/>
                <a:sym typeface="Avenir Light"/>
              </a:defRPr>
            </a:pPr>
            <a:r>
              <a:t>Maximise employee retention</a:t>
            </a:r>
          </a:p>
        </p:txBody>
      </p:sp>
      <p:sp>
        <p:nvSpPr>
          <p:cNvPr id="167" name="Softwares and Versions used:…"/>
          <p:cNvSpPr txBox="1"/>
          <p:nvPr/>
        </p:nvSpPr>
        <p:spPr>
          <a:xfrm>
            <a:off x="6373114" y="9667240"/>
            <a:ext cx="11637772" cy="404876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nSpc>
                <a:spcPct val="80000"/>
              </a:lnSpc>
              <a:defRPr spc="-100" sz="5400">
                <a:latin typeface="Avenir Medium"/>
                <a:ea typeface="Avenir Medium"/>
                <a:cs typeface="Avenir Medium"/>
                <a:sym typeface="Avenir Medium"/>
              </a:defRPr>
            </a:pPr>
            <a:r>
              <a:t>Softwares and Versions used:</a:t>
            </a:r>
          </a:p>
          <a:p>
            <a:pPr marL="127000" indent="-127000" algn="l">
              <a:lnSpc>
                <a:spcPct val="80000"/>
              </a:lnSpc>
              <a:buSzPct val="64000"/>
              <a:buChar char="•"/>
              <a:defRPr spc="-100" sz="5400">
                <a:latin typeface="Avenir Light"/>
                <a:ea typeface="Avenir Light"/>
                <a:cs typeface="Avenir Light"/>
                <a:sym typeface="Avenir Light"/>
              </a:defRPr>
            </a:pPr>
            <a:r>
              <a:t>Beautiful Soup 4.9. 1</a:t>
            </a:r>
          </a:p>
          <a:p>
            <a:pPr marL="127000" indent="-127000" algn="l">
              <a:lnSpc>
                <a:spcPct val="80000"/>
              </a:lnSpc>
              <a:buSzPct val="64000"/>
              <a:buChar char="•"/>
              <a:defRPr spc="-100" sz="5400">
                <a:latin typeface="Avenir Light"/>
                <a:ea typeface="Avenir Light"/>
                <a:cs typeface="Avenir Light"/>
                <a:sym typeface="Avenir Light"/>
              </a:defRPr>
            </a:pPr>
            <a:r>
              <a:t>Python 3.8</a:t>
            </a:r>
          </a:p>
          <a:p>
            <a:pPr marL="127000" indent="-127000" algn="l">
              <a:lnSpc>
                <a:spcPct val="80000"/>
              </a:lnSpc>
              <a:buSzPct val="64000"/>
              <a:buChar char="•"/>
              <a:defRPr spc="-100" sz="5400">
                <a:latin typeface="Avenir Light"/>
                <a:ea typeface="Avenir Light"/>
                <a:cs typeface="Avenir Light"/>
                <a:sym typeface="Avenir Light"/>
              </a:defRPr>
            </a:pPr>
            <a:r>
              <a:t>Jupyter Notebook</a:t>
            </a:r>
          </a:p>
          <a:p>
            <a:pPr marL="127000" indent="-127000" algn="l">
              <a:lnSpc>
                <a:spcPct val="80000"/>
              </a:lnSpc>
              <a:buSzPct val="64000"/>
              <a:buChar char="•"/>
              <a:defRPr spc="-100" sz="5400">
                <a:latin typeface="Avenir Light"/>
                <a:ea typeface="Avenir Light"/>
                <a:cs typeface="Avenir Light"/>
                <a:sym typeface="Avenir Light"/>
              </a:defRPr>
            </a:pPr>
            <a:r>
              <a:t>Snowflake Enterprise Edition</a:t>
            </a:r>
          </a:p>
        </p:txBody>
      </p:sp>
    </p:spTree>
  </p:cSld>
  <p:clrMapOvr>
    <a:masterClrMapping/>
  </p:clrMapOvr>
  <mc:AlternateContent xmlns:mc="http://schemas.openxmlformats.org/markup-compatibility/2006">
    <mc:Choice xmlns:p14="http://schemas.microsoft.com/office/powerpoint/2010/main" Requires="p14">
      <p:transition spd="fast" advClick="1" p14:dur="500">
        <p:dissolve/>
      </p:transition>
    </mc:Choice>
    <mc:Fallback>
      <p:transition spd="fast">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Project Overview"/>
          <p:cNvSpPr txBox="1"/>
          <p:nvPr>
            <p:ph type="title"/>
          </p:nvPr>
        </p:nvSpPr>
        <p:spPr>
          <a:xfrm>
            <a:off x="7842497" y="0"/>
            <a:ext cx="8699007" cy="1727201"/>
          </a:xfrm>
          <a:prstGeom prst="rect">
            <a:avLst/>
          </a:prstGeom>
        </p:spPr>
        <p:txBody>
          <a:bodyPr/>
          <a:lstStyle>
            <a:lvl1pPr>
              <a:defRPr spc="-100"/>
            </a:lvl1pPr>
          </a:lstStyle>
          <a:p>
            <a:pPr/>
            <a:r>
              <a:t>Project Overview</a:t>
            </a:r>
          </a:p>
        </p:txBody>
      </p:sp>
      <p:sp>
        <p:nvSpPr>
          <p:cNvPr id="170" name="Arrow"/>
          <p:cNvSpPr/>
          <p:nvPr/>
        </p:nvSpPr>
        <p:spPr>
          <a:xfrm flipH="1">
            <a:off x="3683306" y="15091458"/>
            <a:ext cx="4424402" cy="765650"/>
          </a:xfrm>
          <a:prstGeom prst="rightArrow">
            <a:avLst>
              <a:gd name="adj1" fmla="val 28583"/>
              <a:gd name="adj2" fmla="val 78227"/>
            </a:avLst>
          </a:prstGeom>
          <a:solidFill>
            <a:srgbClr val="000000"/>
          </a:solidFill>
          <a:ln w="12700">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171" name="Arrow"/>
          <p:cNvSpPr/>
          <p:nvPr/>
        </p:nvSpPr>
        <p:spPr>
          <a:xfrm>
            <a:off x="6464156" y="10800995"/>
            <a:ext cx="1457508" cy="763827"/>
          </a:xfrm>
          <a:prstGeom prst="rightArrow">
            <a:avLst>
              <a:gd name="adj1" fmla="val 28583"/>
              <a:gd name="adj2" fmla="val 78414"/>
            </a:avLst>
          </a:prstGeom>
          <a:solidFill>
            <a:srgbClr val="000000"/>
          </a:solidFill>
          <a:ln w="12700">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172" name="Arrow"/>
          <p:cNvSpPr/>
          <p:nvPr/>
        </p:nvSpPr>
        <p:spPr>
          <a:xfrm rot="19765118">
            <a:off x="6185715" y="6434249"/>
            <a:ext cx="1896532" cy="765650"/>
          </a:xfrm>
          <a:prstGeom prst="rightArrow">
            <a:avLst>
              <a:gd name="adj1" fmla="val 28583"/>
              <a:gd name="adj2" fmla="val 78227"/>
            </a:avLst>
          </a:prstGeom>
          <a:solidFill>
            <a:srgbClr val="000000"/>
          </a:solidFill>
          <a:ln w="12700">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grpSp>
        <p:nvGrpSpPr>
          <p:cNvPr id="177" name="Group"/>
          <p:cNvGrpSpPr/>
          <p:nvPr/>
        </p:nvGrpSpPr>
        <p:grpSpPr>
          <a:xfrm>
            <a:off x="380823" y="10084396"/>
            <a:ext cx="5514686" cy="2803089"/>
            <a:chOff x="0" y="0"/>
            <a:chExt cx="5514685" cy="2803088"/>
          </a:xfrm>
        </p:grpSpPr>
        <p:grpSp>
          <p:nvGrpSpPr>
            <p:cNvPr id="175" name="Group"/>
            <p:cNvGrpSpPr/>
            <p:nvPr/>
          </p:nvGrpSpPr>
          <p:grpSpPr>
            <a:xfrm>
              <a:off x="1807169" y="0"/>
              <a:ext cx="1900349" cy="1900347"/>
              <a:chOff x="0" y="0"/>
              <a:chExt cx="1900347" cy="1900346"/>
            </a:xfrm>
          </p:grpSpPr>
          <p:pic>
            <p:nvPicPr>
              <p:cNvPr id="173" name="Image" descr="Image"/>
              <p:cNvPicPr>
                <a:picLocks noChangeAspect="1"/>
              </p:cNvPicPr>
              <p:nvPr/>
            </p:nvPicPr>
            <p:blipFill>
              <a:blip r:embed="rId2">
                <a:extLst/>
              </a:blip>
              <a:stretch>
                <a:fillRect/>
              </a:stretch>
            </p:blipFill>
            <p:spPr>
              <a:xfrm>
                <a:off x="0" y="0"/>
                <a:ext cx="1900348" cy="1900347"/>
              </a:xfrm>
              <a:prstGeom prst="rect">
                <a:avLst/>
              </a:prstGeom>
              <a:ln w="12700" cap="flat">
                <a:noFill/>
                <a:miter lim="400000"/>
              </a:ln>
              <a:effectLst/>
            </p:spPr>
          </p:pic>
          <p:sp>
            <p:nvSpPr>
              <p:cNvPr id="174" name="Shape"/>
              <p:cNvSpPr/>
              <p:nvPr/>
            </p:nvSpPr>
            <p:spPr>
              <a:xfrm>
                <a:off x="202431" y="996949"/>
                <a:ext cx="386886" cy="303658"/>
              </a:xfrm>
              <a:custGeom>
                <a:avLst/>
                <a:gdLst/>
                <a:ahLst/>
                <a:cxnLst>
                  <a:cxn ang="0">
                    <a:pos x="wd2" y="hd2"/>
                  </a:cxn>
                  <a:cxn ang="5400000">
                    <a:pos x="wd2" y="hd2"/>
                  </a:cxn>
                  <a:cxn ang="10800000">
                    <a:pos x="wd2" y="hd2"/>
                  </a:cxn>
                  <a:cxn ang="16200000">
                    <a:pos x="wd2" y="hd2"/>
                  </a:cxn>
                </a:cxnLst>
                <a:rect l="0" t="0" r="r" b="b"/>
                <a:pathLst>
                  <a:path w="21548" h="21600" fill="norm" stroke="1" extrusionOk="0">
                    <a:moveTo>
                      <a:pt x="10777" y="0"/>
                    </a:moveTo>
                    <a:cubicBezTo>
                      <a:pt x="9508" y="0"/>
                      <a:pt x="8238" y="623"/>
                      <a:pt x="7270" y="1859"/>
                    </a:cubicBezTo>
                    <a:cubicBezTo>
                      <a:pt x="5334" y="4331"/>
                      <a:pt x="5334" y="8338"/>
                      <a:pt x="7270" y="10810"/>
                    </a:cubicBezTo>
                    <a:cubicBezTo>
                      <a:pt x="9206" y="13282"/>
                      <a:pt x="12348" y="13282"/>
                      <a:pt x="14284" y="10810"/>
                    </a:cubicBezTo>
                    <a:cubicBezTo>
                      <a:pt x="16220" y="8338"/>
                      <a:pt x="16220" y="4331"/>
                      <a:pt x="14284" y="1859"/>
                    </a:cubicBezTo>
                    <a:cubicBezTo>
                      <a:pt x="13316" y="623"/>
                      <a:pt x="12046" y="0"/>
                      <a:pt x="10777" y="0"/>
                    </a:cubicBezTo>
                    <a:close/>
                    <a:moveTo>
                      <a:pt x="4844" y="13962"/>
                    </a:moveTo>
                    <a:cubicBezTo>
                      <a:pt x="2969" y="13962"/>
                      <a:pt x="1448" y="14888"/>
                      <a:pt x="910" y="15686"/>
                    </a:cubicBezTo>
                    <a:cubicBezTo>
                      <a:pt x="-20" y="17060"/>
                      <a:pt x="-21" y="18701"/>
                      <a:pt x="8" y="19276"/>
                    </a:cubicBezTo>
                    <a:lnTo>
                      <a:pt x="8" y="21600"/>
                    </a:lnTo>
                    <a:lnTo>
                      <a:pt x="21535" y="21600"/>
                    </a:lnTo>
                    <a:lnTo>
                      <a:pt x="21535" y="19276"/>
                    </a:lnTo>
                    <a:cubicBezTo>
                      <a:pt x="21579" y="18701"/>
                      <a:pt x="21564" y="17042"/>
                      <a:pt x="20634" y="15686"/>
                    </a:cubicBezTo>
                    <a:cubicBezTo>
                      <a:pt x="20096" y="14907"/>
                      <a:pt x="18569" y="13962"/>
                      <a:pt x="16694" y="13962"/>
                    </a:cubicBezTo>
                    <a:lnTo>
                      <a:pt x="4844" y="13962"/>
                    </a:lnTo>
                    <a:close/>
                  </a:path>
                </a:pathLst>
              </a:custGeom>
              <a:solidFill>
                <a:srgbClr val="000000"/>
              </a:solidFill>
              <a:ln w="12700" cap="flat">
                <a:noFill/>
                <a:miter lim="400000"/>
              </a:ln>
              <a:effectLst/>
            </p:spPr>
            <p:txBody>
              <a:bodyPr wrap="square" lIns="50800" tIns="50800" rIns="50800" bIns="50800" numCol="1" anchor="ctr">
                <a:noAutofit/>
              </a:bodyPr>
              <a:lstStyle/>
              <a:p>
                <a:pPr defTabSz="1130300">
                  <a:lnSpc>
                    <a:spcPct val="100000"/>
                  </a:lnSpc>
                  <a:defRPr sz="3200">
                    <a:solidFill>
                      <a:srgbClr val="FFFFFF"/>
                    </a:solidFill>
                    <a:latin typeface="Graphik"/>
                    <a:ea typeface="Graphik"/>
                    <a:cs typeface="Graphik"/>
                    <a:sym typeface="Graphik"/>
                  </a:defRPr>
                </a:pPr>
              </a:p>
            </p:txBody>
          </p:sp>
        </p:grpSp>
        <p:sp>
          <p:nvSpPr>
            <p:cNvPr id="176" name="Candidate Profiles"/>
            <p:cNvSpPr txBox="1"/>
            <p:nvPr/>
          </p:nvSpPr>
          <p:spPr>
            <a:xfrm>
              <a:off x="0" y="2058106"/>
              <a:ext cx="5514686" cy="74498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3400">
                  <a:latin typeface="Canela Text Regular"/>
                  <a:ea typeface="Canela Text Regular"/>
                  <a:cs typeface="Canela Text Regular"/>
                  <a:sym typeface="Canela Text Regular"/>
                </a:defRPr>
              </a:lvl1pPr>
            </a:lstStyle>
            <a:p>
              <a:pPr/>
              <a:r>
                <a:t>Candidate Profiles</a:t>
              </a:r>
            </a:p>
          </p:txBody>
        </p:sp>
      </p:grpSp>
      <p:sp>
        <p:nvSpPr>
          <p:cNvPr id="178" name="Extract relevant information: Skills, location, company and years of experience"/>
          <p:cNvSpPr txBox="1"/>
          <p:nvPr/>
        </p:nvSpPr>
        <p:spPr>
          <a:xfrm>
            <a:off x="245781" y="3422596"/>
            <a:ext cx="5784769" cy="191170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400">
                <a:latin typeface="Canela Text Regular"/>
                <a:ea typeface="Canela Text Regular"/>
                <a:cs typeface="Canela Text Regular"/>
                <a:sym typeface="Canela Text Regular"/>
              </a:defRPr>
            </a:lvl1pPr>
          </a:lstStyle>
          <a:p>
            <a:pPr/>
            <a:r>
              <a:t>Extract relevant information: Skills, location, company and years of experience</a:t>
            </a:r>
          </a:p>
        </p:txBody>
      </p:sp>
      <p:grpSp>
        <p:nvGrpSpPr>
          <p:cNvPr id="181" name="Group"/>
          <p:cNvGrpSpPr/>
          <p:nvPr/>
        </p:nvGrpSpPr>
        <p:grpSpPr>
          <a:xfrm>
            <a:off x="8835709" y="8943117"/>
            <a:ext cx="6712568" cy="2454794"/>
            <a:chOff x="-7" y="0"/>
            <a:chExt cx="6712567" cy="2454793"/>
          </a:xfrm>
        </p:grpSpPr>
        <p:sp>
          <p:nvSpPr>
            <p:cNvPr id="179" name="Shape"/>
            <p:cNvSpPr/>
            <p:nvPr/>
          </p:nvSpPr>
          <p:spPr>
            <a:xfrm>
              <a:off x="2509927" y="0"/>
              <a:ext cx="1692700" cy="1906797"/>
            </a:xfrm>
            <a:custGeom>
              <a:avLst/>
              <a:gdLst/>
              <a:ahLst/>
              <a:cxnLst>
                <a:cxn ang="0">
                  <a:pos x="wd2" y="hd2"/>
                </a:cxn>
                <a:cxn ang="5400000">
                  <a:pos x="wd2" y="hd2"/>
                </a:cxn>
                <a:cxn ang="10800000">
                  <a:pos x="wd2" y="hd2"/>
                </a:cxn>
                <a:cxn ang="16200000">
                  <a:pos x="wd2" y="hd2"/>
                </a:cxn>
              </a:cxnLst>
              <a:rect l="0" t="0" r="r" b="b"/>
              <a:pathLst>
                <a:path w="21044" h="21600" fill="norm" stroke="1" extrusionOk="0">
                  <a:moveTo>
                    <a:pt x="10525" y="0"/>
                  </a:moveTo>
                  <a:cubicBezTo>
                    <a:pt x="9636" y="0"/>
                    <a:pt x="8357" y="575"/>
                    <a:pt x="7325" y="3325"/>
                  </a:cubicBezTo>
                  <a:cubicBezTo>
                    <a:pt x="7135" y="3830"/>
                    <a:pt x="6965" y="4381"/>
                    <a:pt x="6820" y="4962"/>
                  </a:cubicBezTo>
                  <a:cubicBezTo>
                    <a:pt x="6195" y="4786"/>
                    <a:pt x="5591" y="4643"/>
                    <a:pt x="5016" y="4540"/>
                  </a:cubicBezTo>
                  <a:cubicBezTo>
                    <a:pt x="1886" y="3979"/>
                    <a:pt x="702" y="4702"/>
                    <a:pt x="258" y="5403"/>
                  </a:cubicBezTo>
                  <a:cubicBezTo>
                    <a:pt x="-186" y="6105"/>
                    <a:pt x="-275" y="7395"/>
                    <a:pt x="1823" y="9585"/>
                  </a:cubicBezTo>
                  <a:cubicBezTo>
                    <a:pt x="2208" y="9987"/>
                    <a:pt x="2642" y="10395"/>
                    <a:pt x="3121" y="10800"/>
                  </a:cubicBezTo>
                  <a:cubicBezTo>
                    <a:pt x="2642" y="11205"/>
                    <a:pt x="2208" y="11613"/>
                    <a:pt x="1823" y="12015"/>
                  </a:cubicBezTo>
                  <a:cubicBezTo>
                    <a:pt x="-275" y="14205"/>
                    <a:pt x="-186" y="15502"/>
                    <a:pt x="258" y="16203"/>
                  </a:cubicBezTo>
                  <a:cubicBezTo>
                    <a:pt x="591" y="16729"/>
                    <a:pt x="1339" y="17265"/>
                    <a:pt x="3009" y="17265"/>
                  </a:cubicBezTo>
                  <a:cubicBezTo>
                    <a:pt x="3569" y="17265"/>
                    <a:pt x="4230" y="17201"/>
                    <a:pt x="5016" y="17060"/>
                  </a:cubicBezTo>
                  <a:cubicBezTo>
                    <a:pt x="5591" y="16957"/>
                    <a:pt x="6195" y="16814"/>
                    <a:pt x="6820" y="16638"/>
                  </a:cubicBezTo>
                  <a:cubicBezTo>
                    <a:pt x="6965" y="17219"/>
                    <a:pt x="7135" y="17770"/>
                    <a:pt x="7325" y="18275"/>
                  </a:cubicBezTo>
                  <a:cubicBezTo>
                    <a:pt x="8357" y="21025"/>
                    <a:pt x="9636" y="21600"/>
                    <a:pt x="10525" y="21600"/>
                  </a:cubicBezTo>
                  <a:cubicBezTo>
                    <a:pt x="11414" y="21600"/>
                    <a:pt x="12686" y="21025"/>
                    <a:pt x="13718" y="18275"/>
                  </a:cubicBezTo>
                  <a:cubicBezTo>
                    <a:pt x="13908" y="17770"/>
                    <a:pt x="14078" y="17219"/>
                    <a:pt x="14223" y="16638"/>
                  </a:cubicBezTo>
                  <a:cubicBezTo>
                    <a:pt x="14848" y="16814"/>
                    <a:pt x="15452" y="16957"/>
                    <a:pt x="16027" y="17060"/>
                  </a:cubicBezTo>
                  <a:cubicBezTo>
                    <a:pt x="16813" y="17201"/>
                    <a:pt x="17474" y="17265"/>
                    <a:pt x="18034" y="17265"/>
                  </a:cubicBezTo>
                  <a:cubicBezTo>
                    <a:pt x="19704" y="17265"/>
                    <a:pt x="20452" y="16728"/>
                    <a:pt x="20785" y="16203"/>
                  </a:cubicBezTo>
                  <a:cubicBezTo>
                    <a:pt x="21229" y="15502"/>
                    <a:pt x="21325" y="14205"/>
                    <a:pt x="19227" y="12015"/>
                  </a:cubicBezTo>
                  <a:cubicBezTo>
                    <a:pt x="18842" y="11613"/>
                    <a:pt x="18401" y="11205"/>
                    <a:pt x="17922" y="10800"/>
                  </a:cubicBezTo>
                  <a:cubicBezTo>
                    <a:pt x="18401" y="10395"/>
                    <a:pt x="18842" y="9987"/>
                    <a:pt x="19227" y="9585"/>
                  </a:cubicBezTo>
                  <a:cubicBezTo>
                    <a:pt x="21325" y="7395"/>
                    <a:pt x="21229" y="6105"/>
                    <a:pt x="20785" y="5403"/>
                  </a:cubicBezTo>
                  <a:cubicBezTo>
                    <a:pt x="20341" y="4702"/>
                    <a:pt x="19157" y="3979"/>
                    <a:pt x="16027" y="4540"/>
                  </a:cubicBezTo>
                  <a:cubicBezTo>
                    <a:pt x="15452" y="4643"/>
                    <a:pt x="14848" y="4786"/>
                    <a:pt x="14223" y="4962"/>
                  </a:cubicBezTo>
                  <a:cubicBezTo>
                    <a:pt x="14078" y="4381"/>
                    <a:pt x="13908" y="3830"/>
                    <a:pt x="13718" y="3325"/>
                  </a:cubicBezTo>
                  <a:cubicBezTo>
                    <a:pt x="12686" y="575"/>
                    <a:pt x="11414" y="0"/>
                    <a:pt x="10525" y="0"/>
                  </a:cubicBezTo>
                  <a:close/>
                  <a:moveTo>
                    <a:pt x="10525" y="857"/>
                  </a:moveTo>
                  <a:cubicBezTo>
                    <a:pt x="11556" y="857"/>
                    <a:pt x="12658" y="2513"/>
                    <a:pt x="13325" y="5231"/>
                  </a:cubicBezTo>
                  <a:cubicBezTo>
                    <a:pt x="12416" y="5524"/>
                    <a:pt x="11479" y="5886"/>
                    <a:pt x="10525" y="6305"/>
                  </a:cubicBezTo>
                  <a:cubicBezTo>
                    <a:pt x="9572" y="5886"/>
                    <a:pt x="8627" y="5524"/>
                    <a:pt x="7718" y="5231"/>
                  </a:cubicBezTo>
                  <a:cubicBezTo>
                    <a:pt x="8385" y="2513"/>
                    <a:pt x="9494" y="857"/>
                    <a:pt x="10525" y="857"/>
                  </a:cubicBezTo>
                  <a:close/>
                  <a:moveTo>
                    <a:pt x="3016" y="5199"/>
                  </a:moveTo>
                  <a:cubicBezTo>
                    <a:pt x="3969" y="5199"/>
                    <a:pt x="5203" y="5393"/>
                    <a:pt x="6630" y="5800"/>
                  </a:cubicBezTo>
                  <a:cubicBezTo>
                    <a:pt x="6455" y="6664"/>
                    <a:pt x="6329" y="7594"/>
                    <a:pt x="6251" y="8556"/>
                  </a:cubicBezTo>
                  <a:cubicBezTo>
                    <a:pt x="5376" y="9098"/>
                    <a:pt x="4564" y="9661"/>
                    <a:pt x="3830" y="10231"/>
                  </a:cubicBezTo>
                  <a:cubicBezTo>
                    <a:pt x="3350" y="9828"/>
                    <a:pt x="2907" y="9421"/>
                    <a:pt x="2525" y="9022"/>
                  </a:cubicBezTo>
                  <a:cubicBezTo>
                    <a:pt x="1212" y="7652"/>
                    <a:pt x="672" y="6463"/>
                    <a:pt x="1072" y="5832"/>
                  </a:cubicBezTo>
                  <a:cubicBezTo>
                    <a:pt x="1335" y="5416"/>
                    <a:pt x="2021" y="5199"/>
                    <a:pt x="3016" y="5199"/>
                  </a:cubicBezTo>
                  <a:close/>
                  <a:moveTo>
                    <a:pt x="18034" y="5199"/>
                  </a:moveTo>
                  <a:cubicBezTo>
                    <a:pt x="19029" y="5199"/>
                    <a:pt x="19708" y="5416"/>
                    <a:pt x="19971" y="5832"/>
                  </a:cubicBezTo>
                  <a:cubicBezTo>
                    <a:pt x="20371" y="6463"/>
                    <a:pt x="19831" y="7652"/>
                    <a:pt x="18518" y="9022"/>
                  </a:cubicBezTo>
                  <a:cubicBezTo>
                    <a:pt x="18136" y="9421"/>
                    <a:pt x="17700" y="9828"/>
                    <a:pt x="17220" y="10231"/>
                  </a:cubicBezTo>
                  <a:cubicBezTo>
                    <a:pt x="16486" y="9661"/>
                    <a:pt x="15674" y="9098"/>
                    <a:pt x="14799" y="8556"/>
                  </a:cubicBezTo>
                  <a:cubicBezTo>
                    <a:pt x="14721" y="7594"/>
                    <a:pt x="14588" y="6664"/>
                    <a:pt x="14413" y="5800"/>
                  </a:cubicBezTo>
                  <a:cubicBezTo>
                    <a:pt x="15840" y="5393"/>
                    <a:pt x="17081" y="5199"/>
                    <a:pt x="18034" y="5199"/>
                  </a:cubicBezTo>
                  <a:close/>
                  <a:moveTo>
                    <a:pt x="7528" y="6081"/>
                  </a:moveTo>
                  <a:cubicBezTo>
                    <a:pt x="8145" y="6284"/>
                    <a:pt x="8792" y="6522"/>
                    <a:pt x="9458" y="6797"/>
                  </a:cubicBezTo>
                  <a:cubicBezTo>
                    <a:pt x="9086" y="6976"/>
                    <a:pt x="8714" y="7164"/>
                    <a:pt x="8342" y="7360"/>
                  </a:cubicBezTo>
                  <a:cubicBezTo>
                    <a:pt x="7971" y="7556"/>
                    <a:pt x="7605" y="7757"/>
                    <a:pt x="7248" y="7961"/>
                  </a:cubicBezTo>
                  <a:cubicBezTo>
                    <a:pt x="7319" y="7297"/>
                    <a:pt x="7413" y="6669"/>
                    <a:pt x="7528" y="6081"/>
                  </a:cubicBezTo>
                  <a:close/>
                  <a:moveTo>
                    <a:pt x="13515" y="6081"/>
                  </a:moveTo>
                  <a:cubicBezTo>
                    <a:pt x="13630" y="6669"/>
                    <a:pt x="13724" y="7297"/>
                    <a:pt x="13795" y="7961"/>
                  </a:cubicBezTo>
                  <a:cubicBezTo>
                    <a:pt x="13438" y="7757"/>
                    <a:pt x="13080" y="7556"/>
                    <a:pt x="12708" y="7360"/>
                  </a:cubicBezTo>
                  <a:cubicBezTo>
                    <a:pt x="12336" y="7164"/>
                    <a:pt x="11957" y="6977"/>
                    <a:pt x="11585" y="6797"/>
                  </a:cubicBezTo>
                  <a:cubicBezTo>
                    <a:pt x="12252" y="6522"/>
                    <a:pt x="12898" y="6284"/>
                    <a:pt x="13515" y="6081"/>
                  </a:cubicBezTo>
                  <a:close/>
                  <a:moveTo>
                    <a:pt x="10525" y="7258"/>
                  </a:moveTo>
                  <a:cubicBezTo>
                    <a:pt x="11085" y="7513"/>
                    <a:pt x="11657" y="7796"/>
                    <a:pt x="12237" y="8102"/>
                  </a:cubicBezTo>
                  <a:cubicBezTo>
                    <a:pt x="12808" y="8402"/>
                    <a:pt x="13362" y="8710"/>
                    <a:pt x="13894" y="9029"/>
                  </a:cubicBezTo>
                  <a:cubicBezTo>
                    <a:pt x="13930" y="9598"/>
                    <a:pt x="13943" y="10189"/>
                    <a:pt x="13943" y="10800"/>
                  </a:cubicBezTo>
                  <a:cubicBezTo>
                    <a:pt x="13943" y="11411"/>
                    <a:pt x="13923" y="12002"/>
                    <a:pt x="13887" y="12571"/>
                  </a:cubicBezTo>
                  <a:cubicBezTo>
                    <a:pt x="13355" y="12890"/>
                    <a:pt x="12808" y="13205"/>
                    <a:pt x="12237" y="13505"/>
                  </a:cubicBezTo>
                  <a:cubicBezTo>
                    <a:pt x="11657" y="13810"/>
                    <a:pt x="11085" y="14087"/>
                    <a:pt x="10525" y="14342"/>
                  </a:cubicBezTo>
                  <a:cubicBezTo>
                    <a:pt x="9965" y="14087"/>
                    <a:pt x="9393" y="13810"/>
                    <a:pt x="8813" y="13505"/>
                  </a:cubicBezTo>
                  <a:cubicBezTo>
                    <a:pt x="8242" y="13205"/>
                    <a:pt x="7688" y="12890"/>
                    <a:pt x="7156" y="12571"/>
                  </a:cubicBezTo>
                  <a:cubicBezTo>
                    <a:pt x="7120" y="12002"/>
                    <a:pt x="7100" y="11411"/>
                    <a:pt x="7100" y="10800"/>
                  </a:cubicBezTo>
                  <a:cubicBezTo>
                    <a:pt x="7100" y="10189"/>
                    <a:pt x="7120" y="9598"/>
                    <a:pt x="7156" y="9029"/>
                  </a:cubicBezTo>
                  <a:cubicBezTo>
                    <a:pt x="7688" y="8710"/>
                    <a:pt x="8242" y="8402"/>
                    <a:pt x="8813" y="8102"/>
                  </a:cubicBezTo>
                  <a:cubicBezTo>
                    <a:pt x="9393" y="7796"/>
                    <a:pt x="9965" y="7513"/>
                    <a:pt x="10525" y="7258"/>
                  </a:cubicBezTo>
                  <a:close/>
                  <a:moveTo>
                    <a:pt x="6181" y="9636"/>
                  </a:moveTo>
                  <a:cubicBezTo>
                    <a:pt x="6165" y="10020"/>
                    <a:pt x="6160" y="10409"/>
                    <a:pt x="6160" y="10800"/>
                  </a:cubicBezTo>
                  <a:cubicBezTo>
                    <a:pt x="6160" y="11191"/>
                    <a:pt x="6165" y="11580"/>
                    <a:pt x="6181" y="11964"/>
                  </a:cubicBezTo>
                  <a:cubicBezTo>
                    <a:pt x="5597" y="11583"/>
                    <a:pt x="5049" y="11192"/>
                    <a:pt x="4539" y="10800"/>
                  </a:cubicBezTo>
                  <a:cubicBezTo>
                    <a:pt x="5049" y="10408"/>
                    <a:pt x="5597" y="10017"/>
                    <a:pt x="6181" y="9636"/>
                  </a:cubicBezTo>
                  <a:close/>
                  <a:moveTo>
                    <a:pt x="14862" y="9636"/>
                  </a:moveTo>
                  <a:cubicBezTo>
                    <a:pt x="15446" y="10017"/>
                    <a:pt x="15994" y="10408"/>
                    <a:pt x="16504" y="10800"/>
                  </a:cubicBezTo>
                  <a:cubicBezTo>
                    <a:pt x="15994" y="11192"/>
                    <a:pt x="15446" y="11583"/>
                    <a:pt x="14862" y="11964"/>
                  </a:cubicBezTo>
                  <a:cubicBezTo>
                    <a:pt x="14878" y="11580"/>
                    <a:pt x="14883" y="11191"/>
                    <a:pt x="14883" y="10800"/>
                  </a:cubicBezTo>
                  <a:cubicBezTo>
                    <a:pt x="14883" y="10409"/>
                    <a:pt x="14878" y="10020"/>
                    <a:pt x="14862" y="9636"/>
                  </a:cubicBezTo>
                  <a:close/>
                  <a:moveTo>
                    <a:pt x="3830" y="11375"/>
                  </a:moveTo>
                  <a:cubicBezTo>
                    <a:pt x="4564" y="11946"/>
                    <a:pt x="5376" y="12508"/>
                    <a:pt x="6251" y="13051"/>
                  </a:cubicBezTo>
                  <a:cubicBezTo>
                    <a:pt x="6329" y="14013"/>
                    <a:pt x="6455" y="14936"/>
                    <a:pt x="6630" y="15800"/>
                  </a:cubicBezTo>
                  <a:cubicBezTo>
                    <a:pt x="5203" y="16208"/>
                    <a:pt x="3969" y="16401"/>
                    <a:pt x="3016" y="16401"/>
                  </a:cubicBezTo>
                  <a:cubicBezTo>
                    <a:pt x="2021" y="16401"/>
                    <a:pt x="1335" y="16190"/>
                    <a:pt x="1072" y="15775"/>
                  </a:cubicBezTo>
                  <a:cubicBezTo>
                    <a:pt x="672" y="15144"/>
                    <a:pt x="1212" y="13948"/>
                    <a:pt x="2525" y="12578"/>
                  </a:cubicBezTo>
                  <a:cubicBezTo>
                    <a:pt x="2907" y="12179"/>
                    <a:pt x="3350" y="11778"/>
                    <a:pt x="3830" y="11375"/>
                  </a:cubicBezTo>
                  <a:close/>
                  <a:moveTo>
                    <a:pt x="17220" y="11375"/>
                  </a:moveTo>
                  <a:cubicBezTo>
                    <a:pt x="17700" y="11778"/>
                    <a:pt x="18136" y="12179"/>
                    <a:pt x="18518" y="12578"/>
                  </a:cubicBezTo>
                  <a:cubicBezTo>
                    <a:pt x="19831" y="13948"/>
                    <a:pt x="20371" y="15144"/>
                    <a:pt x="19971" y="15775"/>
                  </a:cubicBezTo>
                  <a:cubicBezTo>
                    <a:pt x="19708" y="16191"/>
                    <a:pt x="19029" y="16401"/>
                    <a:pt x="18034" y="16401"/>
                  </a:cubicBezTo>
                  <a:cubicBezTo>
                    <a:pt x="17081" y="16401"/>
                    <a:pt x="15840" y="16207"/>
                    <a:pt x="14413" y="15800"/>
                  </a:cubicBezTo>
                  <a:cubicBezTo>
                    <a:pt x="14588" y="14936"/>
                    <a:pt x="14714" y="14013"/>
                    <a:pt x="14792" y="13051"/>
                  </a:cubicBezTo>
                  <a:cubicBezTo>
                    <a:pt x="15667" y="12508"/>
                    <a:pt x="16486" y="11946"/>
                    <a:pt x="17220" y="11375"/>
                  </a:cubicBezTo>
                  <a:close/>
                  <a:moveTo>
                    <a:pt x="7248" y="13645"/>
                  </a:moveTo>
                  <a:cubicBezTo>
                    <a:pt x="7605" y="13850"/>
                    <a:pt x="7971" y="14051"/>
                    <a:pt x="8342" y="14247"/>
                  </a:cubicBezTo>
                  <a:cubicBezTo>
                    <a:pt x="8714" y="14442"/>
                    <a:pt x="9086" y="14623"/>
                    <a:pt x="9458" y="14803"/>
                  </a:cubicBezTo>
                  <a:cubicBezTo>
                    <a:pt x="8792" y="15078"/>
                    <a:pt x="8145" y="15323"/>
                    <a:pt x="7528" y="15525"/>
                  </a:cubicBezTo>
                  <a:cubicBezTo>
                    <a:pt x="7413" y="14938"/>
                    <a:pt x="7319" y="14309"/>
                    <a:pt x="7248" y="13645"/>
                  </a:cubicBezTo>
                  <a:close/>
                  <a:moveTo>
                    <a:pt x="13795" y="13645"/>
                  </a:moveTo>
                  <a:cubicBezTo>
                    <a:pt x="13724" y="14309"/>
                    <a:pt x="13630" y="14938"/>
                    <a:pt x="13515" y="15525"/>
                  </a:cubicBezTo>
                  <a:cubicBezTo>
                    <a:pt x="12898" y="15323"/>
                    <a:pt x="12251" y="15078"/>
                    <a:pt x="11585" y="14803"/>
                  </a:cubicBezTo>
                  <a:cubicBezTo>
                    <a:pt x="11957" y="14623"/>
                    <a:pt x="12336" y="14442"/>
                    <a:pt x="12708" y="14247"/>
                  </a:cubicBezTo>
                  <a:cubicBezTo>
                    <a:pt x="13080" y="14051"/>
                    <a:pt x="13438" y="13850"/>
                    <a:pt x="13795" y="13645"/>
                  </a:cubicBezTo>
                  <a:close/>
                  <a:moveTo>
                    <a:pt x="10525" y="15295"/>
                  </a:moveTo>
                  <a:cubicBezTo>
                    <a:pt x="11479" y="15714"/>
                    <a:pt x="12416" y="16076"/>
                    <a:pt x="13325" y="16369"/>
                  </a:cubicBezTo>
                  <a:cubicBezTo>
                    <a:pt x="12658" y="19087"/>
                    <a:pt x="11556" y="20743"/>
                    <a:pt x="10525" y="20743"/>
                  </a:cubicBezTo>
                  <a:cubicBezTo>
                    <a:pt x="9494" y="20743"/>
                    <a:pt x="8385" y="19087"/>
                    <a:pt x="7718" y="16369"/>
                  </a:cubicBezTo>
                  <a:cubicBezTo>
                    <a:pt x="8627" y="16076"/>
                    <a:pt x="9572" y="15714"/>
                    <a:pt x="10525" y="15295"/>
                  </a:cubicBezTo>
                  <a:close/>
                </a:path>
              </a:pathLst>
            </a:custGeom>
            <a:solidFill>
              <a:srgbClr val="000000"/>
            </a:solidFill>
            <a:ln w="12700" cap="flat">
              <a:noFill/>
              <a:miter lim="400000"/>
            </a:ln>
            <a:effectLst/>
          </p:spPr>
          <p:txBody>
            <a:bodyPr wrap="square" lIns="50800" tIns="50800" rIns="50800" bIns="50800" numCol="1" anchor="ctr">
              <a:noAutofit/>
            </a:bodyPr>
            <a:lstStyle/>
            <a:p>
              <a:pPr defTabSz="1130300">
                <a:lnSpc>
                  <a:spcPct val="100000"/>
                </a:lnSpc>
                <a:defRPr sz="3200">
                  <a:solidFill>
                    <a:srgbClr val="FFFFFF"/>
                  </a:solidFill>
                  <a:latin typeface="Graphik"/>
                  <a:ea typeface="Graphik"/>
                  <a:cs typeface="Graphik"/>
                  <a:sym typeface="Graphik"/>
                </a:defRPr>
              </a:pPr>
            </a:p>
          </p:txBody>
        </p:sp>
        <p:sp>
          <p:nvSpPr>
            <p:cNvPr id="180" name="Input the candidate data into the model and predict their current salaries."/>
            <p:cNvSpPr/>
            <p:nvPr/>
          </p:nvSpPr>
          <p:spPr>
            <a:xfrm>
              <a:off x="-8" y="2454793"/>
              <a:ext cx="6712569"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l">
                <a:defRPr sz="3400">
                  <a:latin typeface="Canela Text Regular"/>
                  <a:ea typeface="Canela Text Regular"/>
                  <a:cs typeface="Canela Text Regular"/>
                  <a:sym typeface="Canela Text Regular"/>
                </a:defRPr>
              </a:lvl1pPr>
            </a:lstStyle>
            <a:p>
              <a:pPr/>
              <a:r>
                <a:t>Input the candidate data into the model and predict their current salaries.</a:t>
              </a:r>
            </a:p>
          </p:txBody>
        </p:sp>
      </p:grpSp>
      <p:grpSp>
        <p:nvGrpSpPr>
          <p:cNvPr id="184" name="Group"/>
          <p:cNvGrpSpPr/>
          <p:nvPr/>
        </p:nvGrpSpPr>
        <p:grpSpPr>
          <a:xfrm>
            <a:off x="380823" y="6253389"/>
            <a:ext cx="5514686" cy="2488892"/>
            <a:chOff x="0" y="0"/>
            <a:chExt cx="5514685" cy="2488891"/>
          </a:xfrm>
        </p:grpSpPr>
        <p:sp>
          <p:nvSpPr>
            <p:cNvPr id="182" name="Text Document"/>
            <p:cNvSpPr/>
            <p:nvPr/>
          </p:nvSpPr>
          <p:spPr>
            <a:xfrm>
              <a:off x="2021120" y="0"/>
              <a:ext cx="1472446" cy="19067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 y="0"/>
                  </a:moveTo>
                  <a:cubicBezTo>
                    <a:pt x="96" y="0"/>
                    <a:pt x="0" y="72"/>
                    <a:pt x="0" y="162"/>
                  </a:cubicBezTo>
                  <a:lnTo>
                    <a:pt x="0" y="21438"/>
                  </a:lnTo>
                  <a:cubicBezTo>
                    <a:pt x="0" y="21528"/>
                    <a:pt x="96" y="21600"/>
                    <a:pt x="213" y="21600"/>
                  </a:cubicBezTo>
                  <a:lnTo>
                    <a:pt x="21387" y="21600"/>
                  </a:lnTo>
                  <a:cubicBezTo>
                    <a:pt x="21504" y="21600"/>
                    <a:pt x="21600" y="21528"/>
                    <a:pt x="21600" y="21438"/>
                  </a:cubicBezTo>
                  <a:lnTo>
                    <a:pt x="21600" y="5895"/>
                  </a:lnTo>
                  <a:cubicBezTo>
                    <a:pt x="21600" y="5863"/>
                    <a:pt x="21567" y="5837"/>
                    <a:pt x="21525" y="5837"/>
                  </a:cubicBezTo>
                  <a:lnTo>
                    <a:pt x="14257" y="5837"/>
                  </a:lnTo>
                  <a:cubicBezTo>
                    <a:pt x="14140" y="5837"/>
                    <a:pt x="14044" y="5765"/>
                    <a:pt x="14044" y="5674"/>
                  </a:cubicBezTo>
                  <a:lnTo>
                    <a:pt x="14044" y="58"/>
                  </a:lnTo>
                  <a:cubicBezTo>
                    <a:pt x="14044" y="26"/>
                    <a:pt x="14011" y="0"/>
                    <a:pt x="13969" y="0"/>
                  </a:cubicBezTo>
                  <a:lnTo>
                    <a:pt x="213" y="0"/>
                  </a:lnTo>
                  <a:close/>
                  <a:moveTo>
                    <a:pt x="15018" y="86"/>
                  </a:moveTo>
                  <a:cubicBezTo>
                    <a:pt x="14992" y="94"/>
                    <a:pt x="14972" y="114"/>
                    <a:pt x="14972" y="140"/>
                  </a:cubicBezTo>
                  <a:lnTo>
                    <a:pt x="14972" y="4958"/>
                  </a:lnTo>
                  <a:cubicBezTo>
                    <a:pt x="14972" y="5048"/>
                    <a:pt x="15068" y="5120"/>
                    <a:pt x="15185" y="5120"/>
                  </a:cubicBezTo>
                  <a:lnTo>
                    <a:pt x="21419" y="5120"/>
                  </a:lnTo>
                  <a:cubicBezTo>
                    <a:pt x="21486" y="5120"/>
                    <a:pt x="21519" y="5058"/>
                    <a:pt x="21472" y="5021"/>
                  </a:cubicBezTo>
                  <a:lnTo>
                    <a:pt x="15100" y="99"/>
                  </a:lnTo>
                  <a:cubicBezTo>
                    <a:pt x="15077" y="81"/>
                    <a:pt x="15044" y="77"/>
                    <a:pt x="15018" y="86"/>
                  </a:cubicBezTo>
                  <a:close/>
                  <a:moveTo>
                    <a:pt x="3916" y="7813"/>
                  </a:moveTo>
                  <a:lnTo>
                    <a:pt x="17684" y="7813"/>
                  </a:lnTo>
                  <a:cubicBezTo>
                    <a:pt x="17718" y="7813"/>
                    <a:pt x="17747" y="7836"/>
                    <a:pt x="17747" y="7862"/>
                  </a:cubicBezTo>
                  <a:lnTo>
                    <a:pt x="17747" y="8842"/>
                  </a:lnTo>
                  <a:cubicBezTo>
                    <a:pt x="17747" y="8868"/>
                    <a:pt x="17718" y="8890"/>
                    <a:pt x="17684" y="8890"/>
                  </a:cubicBezTo>
                  <a:lnTo>
                    <a:pt x="3916" y="8890"/>
                  </a:lnTo>
                  <a:cubicBezTo>
                    <a:pt x="3882" y="8890"/>
                    <a:pt x="3853" y="8868"/>
                    <a:pt x="3853" y="8842"/>
                  </a:cubicBezTo>
                  <a:lnTo>
                    <a:pt x="3853" y="7862"/>
                  </a:lnTo>
                  <a:cubicBezTo>
                    <a:pt x="3853" y="7836"/>
                    <a:pt x="3882" y="7813"/>
                    <a:pt x="3916" y="7813"/>
                  </a:cubicBezTo>
                  <a:close/>
                  <a:moveTo>
                    <a:pt x="3916" y="10498"/>
                  </a:moveTo>
                  <a:lnTo>
                    <a:pt x="17684" y="10498"/>
                  </a:lnTo>
                  <a:cubicBezTo>
                    <a:pt x="17718" y="10498"/>
                    <a:pt x="17747" y="10520"/>
                    <a:pt x="17747" y="10546"/>
                  </a:cubicBezTo>
                  <a:lnTo>
                    <a:pt x="17747" y="11526"/>
                  </a:lnTo>
                  <a:cubicBezTo>
                    <a:pt x="17747" y="11552"/>
                    <a:pt x="17718" y="11573"/>
                    <a:pt x="17684" y="11573"/>
                  </a:cubicBezTo>
                  <a:lnTo>
                    <a:pt x="3916" y="11573"/>
                  </a:lnTo>
                  <a:cubicBezTo>
                    <a:pt x="3882" y="11573"/>
                    <a:pt x="3853" y="11552"/>
                    <a:pt x="3853" y="11526"/>
                  </a:cubicBezTo>
                  <a:lnTo>
                    <a:pt x="3853" y="10546"/>
                  </a:lnTo>
                  <a:cubicBezTo>
                    <a:pt x="3853" y="10520"/>
                    <a:pt x="3882" y="10498"/>
                    <a:pt x="3916" y="10498"/>
                  </a:cubicBezTo>
                  <a:close/>
                  <a:moveTo>
                    <a:pt x="3916" y="13182"/>
                  </a:moveTo>
                  <a:lnTo>
                    <a:pt x="17684" y="13182"/>
                  </a:lnTo>
                  <a:cubicBezTo>
                    <a:pt x="17718" y="13182"/>
                    <a:pt x="17747" y="13204"/>
                    <a:pt x="17747" y="13230"/>
                  </a:cubicBezTo>
                  <a:lnTo>
                    <a:pt x="17747" y="14210"/>
                  </a:lnTo>
                  <a:cubicBezTo>
                    <a:pt x="17747" y="14237"/>
                    <a:pt x="17718" y="14257"/>
                    <a:pt x="17684" y="14257"/>
                  </a:cubicBezTo>
                  <a:lnTo>
                    <a:pt x="3916" y="14257"/>
                  </a:lnTo>
                  <a:cubicBezTo>
                    <a:pt x="3882" y="14257"/>
                    <a:pt x="3853" y="14237"/>
                    <a:pt x="3853" y="14210"/>
                  </a:cubicBezTo>
                  <a:lnTo>
                    <a:pt x="3853" y="13230"/>
                  </a:lnTo>
                  <a:cubicBezTo>
                    <a:pt x="3853" y="13204"/>
                    <a:pt x="3882" y="13182"/>
                    <a:pt x="3916" y="13182"/>
                  </a:cubicBezTo>
                  <a:close/>
                  <a:moveTo>
                    <a:pt x="3916" y="15866"/>
                  </a:moveTo>
                  <a:lnTo>
                    <a:pt x="17684" y="15866"/>
                  </a:lnTo>
                  <a:cubicBezTo>
                    <a:pt x="17718" y="15866"/>
                    <a:pt x="17747" y="15888"/>
                    <a:pt x="17747" y="15914"/>
                  </a:cubicBezTo>
                  <a:lnTo>
                    <a:pt x="17747" y="16894"/>
                  </a:lnTo>
                  <a:cubicBezTo>
                    <a:pt x="17747" y="16921"/>
                    <a:pt x="17718" y="16941"/>
                    <a:pt x="17684" y="16941"/>
                  </a:cubicBezTo>
                  <a:lnTo>
                    <a:pt x="3916" y="16941"/>
                  </a:lnTo>
                  <a:cubicBezTo>
                    <a:pt x="3882" y="16941"/>
                    <a:pt x="3853" y="16921"/>
                    <a:pt x="3853" y="16894"/>
                  </a:cubicBezTo>
                  <a:lnTo>
                    <a:pt x="3853" y="15914"/>
                  </a:lnTo>
                  <a:cubicBezTo>
                    <a:pt x="3853" y="15888"/>
                    <a:pt x="3882" y="15866"/>
                    <a:pt x="3916" y="15866"/>
                  </a:cubicBezTo>
                  <a:close/>
                </a:path>
              </a:pathLst>
            </a:custGeom>
            <a:gradFill flip="none" rotWithShape="1">
              <a:gsLst>
                <a:gs pos="0">
                  <a:srgbClr val="B6AFB0"/>
                </a:gs>
                <a:gs pos="100000">
                  <a:srgbClr val="B5A100"/>
                </a:gs>
              </a:gsLst>
              <a:path path="circle">
                <a:fillToRect l="37721" t="-19636" r="62278" b="119636"/>
              </a:path>
            </a:gradFill>
            <a:ln w="12700" cap="flat">
              <a:noFill/>
              <a:miter lim="400000"/>
            </a:ln>
            <a:effectLst/>
          </p:spPr>
          <p:txBody>
            <a:bodyPr wrap="square" lIns="50800" tIns="50800" rIns="50800" bIns="50800" numCol="1" anchor="ctr">
              <a:noAutofit/>
            </a:bodyPr>
            <a:lstStyle/>
            <a:p>
              <a:pPr defTabSz="1130300">
                <a:lnSpc>
                  <a:spcPct val="100000"/>
                </a:lnSpc>
                <a:defRPr sz="3200">
                  <a:solidFill>
                    <a:srgbClr val="FFFFFF"/>
                  </a:solidFill>
                  <a:latin typeface="Graphik"/>
                  <a:ea typeface="Graphik"/>
                  <a:cs typeface="Graphik"/>
                  <a:sym typeface="Graphik"/>
                </a:defRPr>
              </a:pPr>
            </a:p>
          </p:txBody>
        </p:sp>
        <p:sp>
          <p:nvSpPr>
            <p:cNvPr id="183" name="Job Openings w/ Salary"/>
            <p:cNvSpPr/>
            <p:nvPr/>
          </p:nvSpPr>
          <p:spPr>
            <a:xfrm>
              <a:off x="0" y="2488891"/>
              <a:ext cx="5514686"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3400">
                  <a:latin typeface="Canela Text Regular"/>
                  <a:ea typeface="Canela Text Regular"/>
                  <a:cs typeface="Canela Text Regular"/>
                  <a:sym typeface="Canela Text Regular"/>
                </a:defRPr>
              </a:lvl1pPr>
            </a:lstStyle>
            <a:p>
              <a:pPr/>
              <a:r>
                <a:t>Job Openings w/ Salary </a:t>
              </a:r>
            </a:p>
          </p:txBody>
        </p:sp>
      </p:grpSp>
      <p:sp>
        <p:nvSpPr>
          <p:cNvPr id="185" name="Output skills, location, estimated current salary:…"/>
          <p:cNvSpPr txBox="1"/>
          <p:nvPr/>
        </p:nvSpPr>
        <p:spPr>
          <a:xfrm>
            <a:off x="18670344" y="4494372"/>
            <a:ext cx="5421064" cy="366179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400">
                <a:latin typeface="Canela Text Regular"/>
                <a:ea typeface="Canela Text Regular"/>
                <a:cs typeface="Canela Text Regular"/>
                <a:sym typeface="Canela Text Regular"/>
              </a:defRPr>
            </a:pPr>
            <a:r>
              <a:t>Output skills, location, estimated current salary:</a:t>
            </a:r>
          </a:p>
          <a:p>
            <a:pPr>
              <a:defRPr sz="3400">
                <a:latin typeface="Canela Text Regular"/>
                <a:ea typeface="Canela Text Regular"/>
                <a:cs typeface="Canela Text Regular"/>
                <a:sym typeface="Canela Text Regular"/>
              </a:defRPr>
            </a:pPr>
          </a:p>
          <a:p>
            <a:pPr>
              <a:defRPr sz="3400">
                <a:latin typeface="Canela Text Regular"/>
                <a:ea typeface="Canela Text Regular"/>
                <a:cs typeface="Canela Text Regular"/>
                <a:sym typeface="Canela Text Regular"/>
              </a:defRPr>
            </a:pPr>
            <a:r>
              <a:t>Candidates</a:t>
            </a:r>
          </a:p>
          <a:p>
            <a:pPr>
              <a:defRPr sz="3400">
                <a:latin typeface="Canela Text Regular"/>
                <a:ea typeface="Canela Text Regular"/>
                <a:cs typeface="Canela Text Regular"/>
                <a:sym typeface="Canela Text Regular"/>
              </a:defRPr>
            </a:pPr>
            <a:r>
              <a:t>VS</a:t>
            </a:r>
          </a:p>
          <a:p>
            <a:pPr>
              <a:defRPr sz="3400">
                <a:latin typeface="Canela Text Regular"/>
                <a:ea typeface="Canela Text Regular"/>
                <a:cs typeface="Canela Text Regular"/>
                <a:sym typeface="Canela Text Regular"/>
              </a:defRPr>
            </a:pPr>
            <a:r>
              <a:t>Job opening</a:t>
            </a:r>
          </a:p>
        </p:txBody>
      </p:sp>
      <p:sp>
        <p:nvSpPr>
          <p:cNvPr id="186" name="Likelihood score of Candidate accepting a position based on extracted features"/>
          <p:cNvSpPr txBox="1"/>
          <p:nvPr/>
        </p:nvSpPr>
        <p:spPr>
          <a:xfrm>
            <a:off x="18842029" y="10211496"/>
            <a:ext cx="5077694" cy="249506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400">
                <a:latin typeface="Canela Text Regular"/>
                <a:ea typeface="Canela Text Regular"/>
                <a:cs typeface="Canela Text Regular"/>
                <a:sym typeface="Canela Text Regular"/>
              </a:defRPr>
            </a:lvl1pPr>
          </a:lstStyle>
          <a:p>
            <a:pPr/>
            <a:r>
              <a:t>Likelihood score of Candidate accepting a position based on extracted features</a:t>
            </a:r>
          </a:p>
        </p:txBody>
      </p:sp>
      <p:sp>
        <p:nvSpPr>
          <p:cNvPr id="187" name="Rectangle"/>
          <p:cNvSpPr/>
          <p:nvPr/>
        </p:nvSpPr>
        <p:spPr>
          <a:xfrm>
            <a:off x="171449" y="3074959"/>
            <a:ext cx="5933433" cy="10352379"/>
          </a:xfrm>
          <a:prstGeom prst="rect">
            <a:avLst/>
          </a:prstGeom>
          <a:ln w="63500">
            <a:solidFill>
              <a:srgbClr val="0076BA"/>
            </a:solidFill>
            <a:miter lim="400000"/>
          </a:ln>
        </p:spPr>
        <p:txBody>
          <a:bodyPr lIns="50800" tIns="50800" rIns="50800" bIns="50800" anchor="ctr"/>
          <a:lstStyle/>
          <a:p>
            <a:pPr defTabSz="2438337">
              <a:spcBef>
                <a:spcPts val="4500"/>
              </a:spcBef>
              <a:defRPr sz="5100">
                <a:solidFill>
                  <a:srgbClr val="FFFFFF"/>
                </a:solidFill>
                <a:latin typeface="SF Hello Thin"/>
                <a:ea typeface="SF Hello Thin"/>
                <a:cs typeface="SF Hello Thin"/>
                <a:sym typeface="SF Hello Thin"/>
              </a:defRPr>
            </a:pPr>
          </a:p>
        </p:txBody>
      </p:sp>
      <p:grpSp>
        <p:nvGrpSpPr>
          <p:cNvPr id="190" name="Group"/>
          <p:cNvGrpSpPr/>
          <p:nvPr/>
        </p:nvGrpSpPr>
        <p:grpSpPr>
          <a:xfrm>
            <a:off x="8975518" y="3301452"/>
            <a:ext cx="6432964" cy="4065701"/>
            <a:chOff x="0" y="0"/>
            <a:chExt cx="6432963" cy="4065699"/>
          </a:xfrm>
        </p:grpSpPr>
        <p:sp>
          <p:nvSpPr>
            <p:cNvPr id="188" name="Training a regression model on the Job Openings Data using Salary as a dependant variable"/>
            <p:cNvSpPr txBox="1"/>
            <p:nvPr/>
          </p:nvSpPr>
          <p:spPr>
            <a:xfrm>
              <a:off x="0" y="2153994"/>
              <a:ext cx="6432964" cy="19117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lgn="l">
                <a:defRPr sz="3400">
                  <a:latin typeface="Canela Text Regular"/>
                  <a:ea typeface="Canela Text Regular"/>
                  <a:cs typeface="Canela Text Regular"/>
                  <a:sym typeface="Canela Text Regular"/>
                </a:defRPr>
              </a:pPr>
              <a:r>
                <a:t>Training a regression model on the Job Openings Data using </a:t>
              </a:r>
              <a:r>
                <a:rPr>
                  <a:latin typeface="Canela Text Bold"/>
                  <a:ea typeface="Canela Text Bold"/>
                  <a:cs typeface="Canela Text Bold"/>
                  <a:sym typeface="Canela Text Bold"/>
                </a:rPr>
                <a:t>Salary</a:t>
              </a:r>
              <a:r>
                <a:t> as a dependant variable</a:t>
              </a:r>
            </a:p>
          </p:txBody>
        </p:sp>
        <p:pic>
          <p:nvPicPr>
            <p:cNvPr id="189" name="2581364-200.png" descr="2581364-200.png"/>
            <p:cNvPicPr>
              <a:picLocks noChangeAspect="1"/>
            </p:cNvPicPr>
            <p:nvPr/>
          </p:nvPicPr>
          <p:blipFill>
            <a:blip r:embed="rId3">
              <a:extLst/>
            </a:blip>
            <a:stretch>
              <a:fillRect/>
            </a:stretch>
          </p:blipFill>
          <p:spPr>
            <a:xfrm>
              <a:off x="1946481" y="0"/>
              <a:ext cx="2540003" cy="2540002"/>
            </a:xfrm>
            <a:prstGeom prst="rect">
              <a:avLst/>
            </a:prstGeom>
            <a:ln w="12700" cap="flat">
              <a:noFill/>
              <a:miter lim="400000"/>
            </a:ln>
            <a:effectLst/>
          </p:spPr>
        </p:pic>
      </p:grpSp>
      <p:sp>
        <p:nvSpPr>
          <p:cNvPr id="191" name="Rectangle"/>
          <p:cNvSpPr/>
          <p:nvPr/>
        </p:nvSpPr>
        <p:spPr>
          <a:xfrm>
            <a:off x="8280940" y="3074959"/>
            <a:ext cx="7822121" cy="10352379"/>
          </a:xfrm>
          <a:prstGeom prst="rect">
            <a:avLst/>
          </a:prstGeom>
          <a:ln w="63500">
            <a:solidFill>
              <a:srgbClr val="0076BA"/>
            </a:solidFill>
            <a:miter lim="400000"/>
          </a:ln>
        </p:spPr>
        <p:txBody>
          <a:bodyPr lIns="50800" tIns="50800" rIns="50800" bIns="50800" anchor="ctr"/>
          <a:lstStyle/>
          <a:p>
            <a:pPr defTabSz="2438337">
              <a:spcBef>
                <a:spcPts val="4500"/>
              </a:spcBef>
              <a:defRPr sz="5100">
                <a:solidFill>
                  <a:srgbClr val="FFFFFF"/>
                </a:solidFill>
                <a:latin typeface="SF Hello Thin"/>
                <a:ea typeface="SF Hello Thin"/>
                <a:cs typeface="SF Hello Thin"/>
                <a:sym typeface="SF Hello Thin"/>
              </a:defRPr>
            </a:pPr>
          </a:p>
        </p:txBody>
      </p:sp>
      <p:sp>
        <p:nvSpPr>
          <p:cNvPr id="192" name="Rectangle"/>
          <p:cNvSpPr/>
          <p:nvPr/>
        </p:nvSpPr>
        <p:spPr>
          <a:xfrm>
            <a:off x="18520243" y="3074959"/>
            <a:ext cx="5721268" cy="10352379"/>
          </a:xfrm>
          <a:prstGeom prst="rect">
            <a:avLst/>
          </a:prstGeom>
          <a:ln w="63500">
            <a:solidFill>
              <a:srgbClr val="0076BA"/>
            </a:solidFill>
            <a:miter lim="400000"/>
          </a:ln>
        </p:spPr>
        <p:txBody>
          <a:bodyPr lIns="50800" tIns="50800" rIns="50800" bIns="50800" anchor="ctr"/>
          <a:lstStyle/>
          <a:p>
            <a:pPr defTabSz="2438337">
              <a:spcBef>
                <a:spcPts val="4500"/>
              </a:spcBef>
              <a:defRPr sz="5100">
                <a:solidFill>
                  <a:srgbClr val="FFFFFF"/>
                </a:solidFill>
                <a:latin typeface="SF Hello Thin"/>
                <a:ea typeface="SF Hello Thin"/>
                <a:cs typeface="SF Hello Thin"/>
                <a:sym typeface="SF Hello Thin"/>
              </a:defRPr>
            </a:pPr>
          </a:p>
        </p:txBody>
      </p:sp>
      <p:sp>
        <p:nvSpPr>
          <p:cNvPr id="193" name="Arrow"/>
          <p:cNvSpPr/>
          <p:nvPr/>
        </p:nvSpPr>
        <p:spPr>
          <a:xfrm flipH="1" rot="16200000">
            <a:off x="11596227" y="7964178"/>
            <a:ext cx="1191546" cy="381914"/>
          </a:xfrm>
          <a:prstGeom prst="rightArrow">
            <a:avLst>
              <a:gd name="adj1" fmla="val 24039"/>
              <a:gd name="adj2" fmla="val 56022"/>
            </a:avLst>
          </a:prstGeom>
          <a:solidFill>
            <a:srgbClr val="000000"/>
          </a:solidFill>
          <a:ln w="12700">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194" name="Arrow"/>
          <p:cNvSpPr/>
          <p:nvPr/>
        </p:nvSpPr>
        <p:spPr>
          <a:xfrm rot="18639329">
            <a:off x="16115047" y="8696300"/>
            <a:ext cx="2304881" cy="765651"/>
          </a:xfrm>
          <a:prstGeom prst="rightArrow">
            <a:avLst>
              <a:gd name="adj1" fmla="val 28583"/>
              <a:gd name="adj2" fmla="val 78227"/>
            </a:avLst>
          </a:prstGeom>
          <a:solidFill>
            <a:srgbClr val="000000"/>
          </a:solidFill>
          <a:ln w="12700">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195" name="Arrow"/>
          <p:cNvSpPr/>
          <p:nvPr/>
        </p:nvSpPr>
        <p:spPr>
          <a:xfrm flipH="1" rot="16200000">
            <a:off x="20785103" y="8923814"/>
            <a:ext cx="1191546" cy="381915"/>
          </a:xfrm>
          <a:prstGeom prst="rightArrow">
            <a:avLst>
              <a:gd name="adj1" fmla="val 24039"/>
              <a:gd name="adj2" fmla="val 56022"/>
            </a:avLst>
          </a:prstGeom>
          <a:solidFill>
            <a:srgbClr val="000000"/>
          </a:solidFill>
          <a:ln w="12700">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Tree>
  </p:cSld>
  <p:clrMapOvr>
    <a:masterClrMapping/>
  </p:clrMapOvr>
  <mc:AlternateContent xmlns:mc="http://schemas.openxmlformats.org/markup-compatibility/2006">
    <mc:Choice xmlns:p14="http://schemas.microsoft.com/office/powerpoint/2010/main" Requires="p14">
      <p:transition spd="fast" advClick="1" p14:dur="500">
        <p:dissolve/>
      </p:transition>
    </mc:Choice>
    <mc:Fallback>
      <p:transition spd="fast">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Process Architecture"/>
          <p:cNvSpPr txBox="1"/>
          <p:nvPr>
            <p:ph type="title"/>
          </p:nvPr>
        </p:nvSpPr>
        <p:spPr>
          <a:xfrm>
            <a:off x="1219199" y="182280"/>
            <a:ext cx="21945601" cy="1727201"/>
          </a:xfrm>
          <a:prstGeom prst="rect">
            <a:avLst/>
          </a:prstGeom>
        </p:spPr>
        <p:txBody>
          <a:bodyPr/>
          <a:lstStyle/>
          <a:p>
            <a:pPr/>
            <a:r>
              <a:t>Process Architecture</a:t>
            </a:r>
          </a:p>
        </p:txBody>
      </p:sp>
      <p:pic>
        <p:nvPicPr>
          <p:cNvPr id="198" name="process architecture.png" descr="process architecture.png"/>
          <p:cNvPicPr>
            <a:picLocks noChangeAspect="1"/>
          </p:cNvPicPr>
          <p:nvPr/>
        </p:nvPicPr>
        <p:blipFill>
          <a:blip r:embed="rId2">
            <a:extLst/>
          </a:blip>
          <a:stretch>
            <a:fillRect/>
          </a:stretch>
        </p:blipFill>
        <p:spPr>
          <a:xfrm>
            <a:off x="2382286" y="1909480"/>
            <a:ext cx="19619428" cy="11391926"/>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500">
        <p:dissolve/>
      </p:transition>
    </mc:Choice>
    <mc:Fallback>
      <p:transition spd="fast">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Data"/>
          <p:cNvSpPr txBox="1"/>
          <p:nvPr>
            <p:ph type="title"/>
          </p:nvPr>
        </p:nvSpPr>
        <p:spPr>
          <a:prstGeom prst="rect">
            <a:avLst/>
          </a:prstGeom>
        </p:spPr>
        <p:txBody>
          <a:bodyPr/>
          <a:lstStyle>
            <a:lvl1pPr>
              <a:defRPr spc="-100"/>
            </a:lvl1pPr>
          </a:lstStyle>
          <a:p>
            <a:pPr/>
            <a:r>
              <a:t>Data</a:t>
            </a:r>
          </a:p>
        </p:txBody>
      </p:sp>
      <p:grpSp>
        <p:nvGrpSpPr>
          <p:cNvPr id="205" name="Group"/>
          <p:cNvGrpSpPr/>
          <p:nvPr/>
        </p:nvGrpSpPr>
        <p:grpSpPr>
          <a:xfrm>
            <a:off x="380823" y="10084396"/>
            <a:ext cx="5514686" cy="2803089"/>
            <a:chOff x="0" y="0"/>
            <a:chExt cx="5514685" cy="2803088"/>
          </a:xfrm>
        </p:grpSpPr>
        <p:grpSp>
          <p:nvGrpSpPr>
            <p:cNvPr id="203" name="Group"/>
            <p:cNvGrpSpPr/>
            <p:nvPr/>
          </p:nvGrpSpPr>
          <p:grpSpPr>
            <a:xfrm>
              <a:off x="1807169" y="0"/>
              <a:ext cx="1900349" cy="1900347"/>
              <a:chOff x="0" y="0"/>
              <a:chExt cx="1900347" cy="1900346"/>
            </a:xfrm>
          </p:grpSpPr>
          <p:pic>
            <p:nvPicPr>
              <p:cNvPr id="201" name="Image" descr="Image"/>
              <p:cNvPicPr>
                <a:picLocks noChangeAspect="1"/>
              </p:cNvPicPr>
              <p:nvPr/>
            </p:nvPicPr>
            <p:blipFill>
              <a:blip r:embed="rId2">
                <a:extLst/>
              </a:blip>
              <a:stretch>
                <a:fillRect/>
              </a:stretch>
            </p:blipFill>
            <p:spPr>
              <a:xfrm>
                <a:off x="0" y="0"/>
                <a:ext cx="1900348" cy="1900347"/>
              </a:xfrm>
              <a:prstGeom prst="rect">
                <a:avLst/>
              </a:prstGeom>
              <a:ln w="12700" cap="flat">
                <a:noFill/>
                <a:miter lim="400000"/>
              </a:ln>
              <a:effectLst/>
            </p:spPr>
          </p:pic>
          <p:sp>
            <p:nvSpPr>
              <p:cNvPr id="202" name="Shape"/>
              <p:cNvSpPr/>
              <p:nvPr/>
            </p:nvSpPr>
            <p:spPr>
              <a:xfrm>
                <a:off x="202431" y="996949"/>
                <a:ext cx="386886" cy="303658"/>
              </a:xfrm>
              <a:custGeom>
                <a:avLst/>
                <a:gdLst/>
                <a:ahLst/>
                <a:cxnLst>
                  <a:cxn ang="0">
                    <a:pos x="wd2" y="hd2"/>
                  </a:cxn>
                  <a:cxn ang="5400000">
                    <a:pos x="wd2" y="hd2"/>
                  </a:cxn>
                  <a:cxn ang="10800000">
                    <a:pos x="wd2" y="hd2"/>
                  </a:cxn>
                  <a:cxn ang="16200000">
                    <a:pos x="wd2" y="hd2"/>
                  </a:cxn>
                </a:cxnLst>
                <a:rect l="0" t="0" r="r" b="b"/>
                <a:pathLst>
                  <a:path w="21548" h="21600" fill="norm" stroke="1" extrusionOk="0">
                    <a:moveTo>
                      <a:pt x="10777" y="0"/>
                    </a:moveTo>
                    <a:cubicBezTo>
                      <a:pt x="9508" y="0"/>
                      <a:pt x="8238" y="623"/>
                      <a:pt x="7270" y="1859"/>
                    </a:cubicBezTo>
                    <a:cubicBezTo>
                      <a:pt x="5334" y="4331"/>
                      <a:pt x="5334" y="8338"/>
                      <a:pt x="7270" y="10810"/>
                    </a:cubicBezTo>
                    <a:cubicBezTo>
                      <a:pt x="9206" y="13282"/>
                      <a:pt x="12348" y="13282"/>
                      <a:pt x="14284" y="10810"/>
                    </a:cubicBezTo>
                    <a:cubicBezTo>
                      <a:pt x="16220" y="8338"/>
                      <a:pt x="16220" y="4331"/>
                      <a:pt x="14284" y="1859"/>
                    </a:cubicBezTo>
                    <a:cubicBezTo>
                      <a:pt x="13316" y="623"/>
                      <a:pt x="12046" y="0"/>
                      <a:pt x="10777" y="0"/>
                    </a:cubicBezTo>
                    <a:close/>
                    <a:moveTo>
                      <a:pt x="4844" y="13962"/>
                    </a:moveTo>
                    <a:cubicBezTo>
                      <a:pt x="2969" y="13962"/>
                      <a:pt x="1448" y="14888"/>
                      <a:pt x="910" y="15686"/>
                    </a:cubicBezTo>
                    <a:cubicBezTo>
                      <a:pt x="-20" y="17060"/>
                      <a:pt x="-21" y="18701"/>
                      <a:pt x="8" y="19276"/>
                    </a:cubicBezTo>
                    <a:lnTo>
                      <a:pt x="8" y="21600"/>
                    </a:lnTo>
                    <a:lnTo>
                      <a:pt x="21535" y="21600"/>
                    </a:lnTo>
                    <a:lnTo>
                      <a:pt x="21535" y="19276"/>
                    </a:lnTo>
                    <a:cubicBezTo>
                      <a:pt x="21579" y="18701"/>
                      <a:pt x="21564" y="17042"/>
                      <a:pt x="20634" y="15686"/>
                    </a:cubicBezTo>
                    <a:cubicBezTo>
                      <a:pt x="20096" y="14907"/>
                      <a:pt x="18569" y="13962"/>
                      <a:pt x="16694" y="13962"/>
                    </a:cubicBezTo>
                    <a:lnTo>
                      <a:pt x="4844" y="13962"/>
                    </a:lnTo>
                    <a:close/>
                  </a:path>
                </a:pathLst>
              </a:custGeom>
              <a:solidFill>
                <a:srgbClr val="000000"/>
              </a:solidFill>
              <a:ln w="12700" cap="flat">
                <a:noFill/>
                <a:miter lim="400000"/>
              </a:ln>
              <a:effectLst/>
            </p:spPr>
            <p:txBody>
              <a:bodyPr wrap="square" lIns="50800" tIns="50800" rIns="50800" bIns="50800" numCol="1" anchor="ctr">
                <a:noAutofit/>
              </a:bodyPr>
              <a:lstStyle/>
              <a:p>
                <a:pPr defTabSz="1130300">
                  <a:lnSpc>
                    <a:spcPct val="100000"/>
                  </a:lnSpc>
                  <a:defRPr sz="3200">
                    <a:solidFill>
                      <a:srgbClr val="FFFFFF"/>
                    </a:solidFill>
                    <a:latin typeface="Graphik"/>
                    <a:ea typeface="Graphik"/>
                    <a:cs typeface="Graphik"/>
                    <a:sym typeface="Graphik"/>
                  </a:defRPr>
                </a:pPr>
              </a:p>
            </p:txBody>
          </p:sp>
        </p:grpSp>
        <p:sp>
          <p:nvSpPr>
            <p:cNvPr id="204" name="Candidate Profiles"/>
            <p:cNvSpPr txBox="1"/>
            <p:nvPr/>
          </p:nvSpPr>
          <p:spPr>
            <a:xfrm>
              <a:off x="0" y="2058106"/>
              <a:ext cx="5514686" cy="74498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3400">
                  <a:latin typeface="Canela Text Regular"/>
                  <a:ea typeface="Canela Text Regular"/>
                  <a:cs typeface="Canela Text Regular"/>
                  <a:sym typeface="Canela Text Regular"/>
                </a:defRPr>
              </a:lvl1pPr>
            </a:lstStyle>
            <a:p>
              <a:pPr/>
              <a:r>
                <a:t>Candidate Profiles</a:t>
              </a:r>
            </a:p>
          </p:txBody>
        </p:sp>
      </p:grpSp>
      <p:sp>
        <p:nvSpPr>
          <p:cNvPr id="206" name="Extract relevant information: Skills, location, company and years of experience"/>
          <p:cNvSpPr txBox="1"/>
          <p:nvPr/>
        </p:nvSpPr>
        <p:spPr>
          <a:xfrm>
            <a:off x="245781" y="3422596"/>
            <a:ext cx="5784769" cy="191170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400">
                <a:latin typeface="Canela Text Regular"/>
                <a:ea typeface="Canela Text Regular"/>
                <a:cs typeface="Canela Text Regular"/>
                <a:sym typeface="Canela Text Regular"/>
              </a:defRPr>
            </a:lvl1pPr>
          </a:lstStyle>
          <a:p>
            <a:pPr/>
            <a:r>
              <a:t>Extract relevant information: Skills, location, company and years of experience</a:t>
            </a:r>
          </a:p>
        </p:txBody>
      </p:sp>
      <p:grpSp>
        <p:nvGrpSpPr>
          <p:cNvPr id="209" name="Group"/>
          <p:cNvGrpSpPr/>
          <p:nvPr/>
        </p:nvGrpSpPr>
        <p:grpSpPr>
          <a:xfrm>
            <a:off x="380823" y="6253389"/>
            <a:ext cx="5514686" cy="2488892"/>
            <a:chOff x="0" y="0"/>
            <a:chExt cx="5514685" cy="2488891"/>
          </a:xfrm>
        </p:grpSpPr>
        <p:sp>
          <p:nvSpPr>
            <p:cNvPr id="207" name="Text Document"/>
            <p:cNvSpPr/>
            <p:nvPr/>
          </p:nvSpPr>
          <p:spPr>
            <a:xfrm>
              <a:off x="2021120" y="0"/>
              <a:ext cx="1472446" cy="19067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 y="0"/>
                  </a:moveTo>
                  <a:cubicBezTo>
                    <a:pt x="96" y="0"/>
                    <a:pt x="0" y="72"/>
                    <a:pt x="0" y="162"/>
                  </a:cubicBezTo>
                  <a:lnTo>
                    <a:pt x="0" y="21438"/>
                  </a:lnTo>
                  <a:cubicBezTo>
                    <a:pt x="0" y="21528"/>
                    <a:pt x="96" y="21600"/>
                    <a:pt x="213" y="21600"/>
                  </a:cubicBezTo>
                  <a:lnTo>
                    <a:pt x="21387" y="21600"/>
                  </a:lnTo>
                  <a:cubicBezTo>
                    <a:pt x="21504" y="21600"/>
                    <a:pt x="21600" y="21528"/>
                    <a:pt x="21600" y="21438"/>
                  </a:cubicBezTo>
                  <a:lnTo>
                    <a:pt x="21600" y="5895"/>
                  </a:lnTo>
                  <a:cubicBezTo>
                    <a:pt x="21600" y="5863"/>
                    <a:pt x="21567" y="5837"/>
                    <a:pt x="21525" y="5837"/>
                  </a:cubicBezTo>
                  <a:lnTo>
                    <a:pt x="14257" y="5837"/>
                  </a:lnTo>
                  <a:cubicBezTo>
                    <a:pt x="14140" y="5837"/>
                    <a:pt x="14044" y="5765"/>
                    <a:pt x="14044" y="5674"/>
                  </a:cubicBezTo>
                  <a:lnTo>
                    <a:pt x="14044" y="58"/>
                  </a:lnTo>
                  <a:cubicBezTo>
                    <a:pt x="14044" y="26"/>
                    <a:pt x="14011" y="0"/>
                    <a:pt x="13969" y="0"/>
                  </a:cubicBezTo>
                  <a:lnTo>
                    <a:pt x="213" y="0"/>
                  </a:lnTo>
                  <a:close/>
                  <a:moveTo>
                    <a:pt x="15018" y="86"/>
                  </a:moveTo>
                  <a:cubicBezTo>
                    <a:pt x="14992" y="94"/>
                    <a:pt x="14972" y="114"/>
                    <a:pt x="14972" y="140"/>
                  </a:cubicBezTo>
                  <a:lnTo>
                    <a:pt x="14972" y="4958"/>
                  </a:lnTo>
                  <a:cubicBezTo>
                    <a:pt x="14972" y="5048"/>
                    <a:pt x="15068" y="5120"/>
                    <a:pt x="15185" y="5120"/>
                  </a:cubicBezTo>
                  <a:lnTo>
                    <a:pt x="21419" y="5120"/>
                  </a:lnTo>
                  <a:cubicBezTo>
                    <a:pt x="21486" y="5120"/>
                    <a:pt x="21519" y="5058"/>
                    <a:pt x="21472" y="5021"/>
                  </a:cubicBezTo>
                  <a:lnTo>
                    <a:pt x="15100" y="99"/>
                  </a:lnTo>
                  <a:cubicBezTo>
                    <a:pt x="15077" y="81"/>
                    <a:pt x="15044" y="77"/>
                    <a:pt x="15018" y="86"/>
                  </a:cubicBezTo>
                  <a:close/>
                  <a:moveTo>
                    <a:pt x="3916" y="7813"/>
                  </a:moveTo>
                  <a:lnTo>
                    <a:pt x="17684" y="7813"/>
                  </a:lnTo>
                  <a:cubicBezTo>
                    <a:pt x="17718" y="7813"/>
                    <a:pt x="17747" y="7836"/>
                    <a:pt x="17747" y="7862"/>
                  </a:cubicBezTo>
                  <a:lnTo>
                    <a:pt x="17747" y="8842"/>
                  </a:lnTo>
                  <a:cubicBezTo>
                    <a:pt x="17747" y="8868"/>
                    <a:pt x="17718" y="8890"/>
                    <a:pt x="17684" y="8890"/>
                  </a:cubicBezTo>
                  <a:lnTo>
                    <a:pt x="3916" y="8890"/>
                  </a:lnTo>
                  <a:cubicBezTo>
                    <a:pt x="3882" y="8890"/>
                    <a:pt x="3853" y="8868"/>
                    <a:pt x="3853" y="8842"/>
                  </a:cubicBezTo>
                  <a:lnTo>
                    <a:pt x="3853" y="7862"/>
                  </a:lnTo>
                  <a:cubicBezTo>
                    <a:pt x="3853" y="7836"/>
                    <a:pt x="3882" y="7813"/>
                    <a:pt x="3916" y="7813"/>
                  </a:cubicBezTo>
                  <a:close/>
                  <a:moveTo>
                    <a:pt x="3916" y="10498"/>
                  </a:moveTo>
                  <a:lnTo>
                    <a:pt x="17684" y="10498"/>
                  </a:lnTo>
                  <a:cubicBezTo>
                    <a:pt x="17718" y="10498"/>
                    <a:pt x="17747" y="10520"/>
                    <a:pt x="17747" y="10546"/>
                  </a:cubicBezTo>
                  <a:lnTo>
                    <a:pt x="17747" y="11526"/>
                  </a:lnTo>
                  <a:cubicBezTo>
                    <a:pt x="17747" y="11552"/>
                    <a:pt x="17718" y="11573"/>
                    <a:pt x="17684" y="11573"/>
                  </a:cubicBezTo>
                  <a:lnTo>
                    <a:pt x="3916" y="11573"/>
                  </a:lnTo>
                  <a:cubicBezTo>
                    <a:pt x="3882" y="11573"/>
                    <a:pt x="3853" y="11552"/>
                    <a:pt x="3853" y="11526"/>
                  </a:cubicBezTo>
                  <a:lnTo>
                    <a:pt x="3853" y="10546"/>
                  </a:lnTo>
                  <a:cubicBezTo>
                    <a:pt x="3853" y="10520"/>
                    <a:pt x="3882" y="10498"/>
                    <a:pt x="3916" y="10498"/>
                  </a:cubicBezTo>
                  <a:close/>
                  <a:moveTo>
                    <a:pt x="3916" y="13182"/>
                  </a:moveTo>
                  <a:lnTo>
                    <a:pt x="17684" y="13182"/>
                  </a:lnTo>
                  <a:cubicBezTo>
                    <a:pt x="17718" y="13182"/>
                    <a:pt x="17747" y="13204"/>
                    <a:pt x="17747" y="13230"/>
                  </a:cubicBezTo>
                  <a:lnTo>
                    <a:pt x="17747" y="14210"/>
                  </a:lnTo>
                  <a:cubicBezTo>
                    <a:pt x="17747" y="14237"/>
                    <a:pt x="17718" y="14257"/>
                    <a:pt x="17684" y="14257"/>
                  </a:cubicBezTo>
                  <a:lnTo>
                    <a:pt x="3916" y="14257"/>
                  </a:lnTo>
                  <a:cubicBezTo>
                    <a:pt x="3882" y="14257"/>
                    <a:pt x="3853" y="14237"/>
                    <a:pt x="3853" y="14210"/>
                  </a:cubicBezTo>
                  <a:lnTo>
                    <a:pt x="3853" y="13230"/>
                  </a:lnTo>
                  <a:cubicBezTo>
                    <a:pt x="3853" y="13204"/>
                    <a:pt x="3882" y="13182"/>
                    <a:pt x="3916" y="13182"/>
                  </a:cubicBezTo>
                  <a:close/>
                  <a:moveTo>
                    <a:pt x="3916" y="15866"/>
                  </a:moveTo>
                  <a:lnTo>
                    <a:pt x="17684" y="15866"/>
                  </a:lnTo>
                  <a:cubicBezTo>
                    <a:pt x="17718" y="15866"/>
                    <a:pt x="17747" y="15888"/>
                    <a:pt x="17747" y="15914"/>
                  </a:cubicBezTo>
                  <a:lnTo>
                    <a:pt x="17747" y="16894"/>
                  </a:lnTo>
                  <a:cubicBezTo>
                    <a:pt x="17747" y="16921"/>
                    <a:pt x="17718" y="16941"/>
                    <a:pt x="17684" y="16941"/>
                  </a:cubicBezTo>
                  <a:lnTo>
                    <a:pt x="3916" y="16941"/>
                  </a:lnTo>
                  <a:cubicBezTo>
                    <a:pt x="3882" y="16941"/>
                    <a:pt x="3853" y="16921"/>
                    <a:pt x="3853" y="16894"/>
                  </a:cubicBezTo>
                  <a:lnTo>
                    <a:pt x="3853" y="15914"/>
                  </a:lnTo>
                  <a:cubicBezTo>
                    <a:pt x="3853" y="15888"/>
                    <a:pt x="3882" y="15866"/>
                    <a:pt x="3916" y="15866"/>
                  </a:cubicBezTo>
                  <a:close/>
                </a:path>
              </a:pathLst>
            </a:custGeom>
            <a:gradFill flip="none" rotWithShape="1">
              <a:gsLst>
                <a:gs pos="0">
                  <a:srgbClr val="B6AFB0"/>
                </a:gs>
                <a:gs pos="100000">
                  <a:srgbClr val="B5A100"/>
                </a:gs>
              </a:gsLst>
              <a:path path="circle">
                <a:fillToRect l="37721" t="-19636" r="62278" b="119636"/>
              </a:path>
            </a:gradFill>
            <a:ln w="12700" cap="flat">
              <a:noFill/>
              <a:miter lim="400000"/>
            </a:ln>
            <a:effectLst/>
          </p:spPr>
          <p:txBody>
            <a:bodyPr wrap="square" lIns="50800" tIns="50800" rIns="50800" bIns="50800" numCol="1" anchor="ctr">
              <a:noAutofit/>
            </a:bodyPr>
            <a:lstStyle/>
            <a:p>
              <a:pPr defTabSz="1130300">
                <a:lnSpc>
                  <a:spcPct val="100000"/>
                </a:lnSpc>
                <a:defRPr sz="3200">
                  <a:solidFill>
                    <a:srgbClr val="FFFFFF"/>
                  </a:solidFill>
                  <a:latin typeface="Graphik"/>
                  <a:ea typeface="Graphik"/>
                  <a:cs typeface="Graphik"/>
                  <a:sym typeface="Graphik"/>
                </a:defRPr>
              </a:pPr>
            </a:p>
          </p:txBody>
        </p:sp>
        <p:sp>
          <p:nvSpPr>
            <p:cNvPr id="208" name="Job Openings w/ Salary"/>
            <p:cNvSpPr/>
            <p:nvPr/>
          </p:nvSpPr>
          <p:spPr>
            <a:xfrm>
              <a:off x="0" y="2488891"/>
              <a:ext cx="5514686"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3400">
                  <a:latin typeface="Canela Text Regular"/>
                  <a:ea typeface="Canela Text Regular"/>
                  <a:cs typeface="Canela Text Regular"/>
                  <a:sym typeface="Canela Text Regular"/>
                </a:defRPr>
              </a:lvl1pPr>
            </a:lstStyle>
            <a:p>
              <a:pPr/>
              <a:r>
                <a:t>Job Openings w/ Salary </a:t>
              </a:r>
            </a:p>
          </p:txBody>
        </p:sp>
      </p:grpSp>
      <p:sp>
        <p:nvSpPr>
          <p:cNvPr id="210" name="Rectangle"/>
          <p:cNvSpPr/>
          <p:nvPr/>
        </p:nvSpPr>
        <p:spPr>
          <a:xfrm>
            <a:off x="171449" y="3074959"/>
            <a:ext cx="5933433" cy="10352379"/>
          </a:xfrm>
          <a:prstGeom prst="rect">
            <a:avLst/>
          </a:prstGeom>
          <a:ln w="63500">
            <a:solidFill>
              <a:srgbClr val="0076BA"/>
            </a:solidFill>
            <a:miter lim="400000"/>
          </a:ln>
        </p:spPr>
        <p:txBody>
          <a:bodyPr lIns="50800" tIns="50800" rIns="50800" bIns="50800" anchor="ctr"/>
          <a:lstStyle/>
          <a:p>
            <a:pPr defTabSz="2438337">
              <a:spcBef>
                <a:spcPts val="4500"/>
              </a:spcBef>
              <a:defRPr sz="5100">
                <a:solidFill>
                  <a:srgbClr val="FFFFFF"/>
                </a:solidFill>
                <a:latin typeface="SF Hello Thin"/>
                <a:ea typeface="SF Hello Thin"/>
                <a:cs typeface="SF Hello Thin"/>
                <a:sym typeface="SF Hello Thin"/>
              </a:defRPr>
            </a:pPr>
          </a:p>
        </p:txBody>
      </p:sp>
      <p:sp>
        <p:nvSpPr>
          <p:cNvPr id="211" name="Job Openings Information…"/>
          <p:cNvSpPr txBox="1"/>
          <p:nvPr>
            <p:ph type="body" sz="half" idx="1"/>
          </p:nvPr>
        </p:nvSpPr>
        <p:spPr>
          <a:xfrm>
            <a:off x="6704571" y="4790116"/>
            <a:ext cx="15449936" cy="8483602"/>
          </a:xfrm>
          <a:prstGeom prst="rect">
            <a:avLst/>
          </a:prstGeom>
        </p:spPr>
        <p:txBody>
          <a:bodyPr/>
          <a:lstStyle/>
          <a:p>
            <a:pPr marL="0" indent="0" algn="ctr">
              <a:buSzTx/>
              <a:buNone/>
            </a:pPr>
            <a:r>
              <a:t>Job Openings Information</a:t>
            </a:r>
          </a:p>
          <a:p>
            <a:pPr marL="0" indent="0" algn="ctr">
              <a:buSzTx/>
              <a:buNone/>
            </a:pPr>
            <a:r>
              <a:t>Scrap and extract all the available Job openings in the target region. For Project: </a:t>
            </a:r>
            <a:r>
              <a:rPr u="sng">
                <a:solidFill>
                  <a:srgbClr val="0000FF"/>
                </a:solidFill>
                <a:uFill>
                  <a:solidFill>
                    <a:srgbClr val="0000FF"/>
                  </a:solidFill>
                </a:uFill>
                <a:hlinkClick r:id="rId3" invalidUrl="" action="" tgtFrame="" tooltip="" history="1" highlightClick="0" endSnd="0"/>
              </a:rPr>
              <a:t>naukri.com</a:t>
            </a:r>
          </a:p>
          <a:p>
            <a:pPr marL="0" indent="0" algn="ctr">
              <a:buSzTx/>
              <a:buNone/>
            </a:pPr>
          </a:p>
          <a:p>
            <a:pPr marL="0" indent="0" algn="ctr">
              <a:buSzTx/>
              <a:buNone/>
            </a:pPr>
            <a:r>
              <a:t>Candidate Information</a:t>
            </a:r>
          </a:p>
          <a:p>
            <a:pPr marL="0" indent="0" algn="ctr">
              <a:buSzTx/>
              <a:buNone/>
            </a:pPr>
            <a:r>
              <a:t>Scrap and extract all profiles of the applicants on the company job portal and careers websites like LinkedIn.com.</a:t>
            </a:r>
          </a:p>
        </p:txBody>
      </p:sp>
      <p:sp>
        <p:nvSpPr>
          <p:cNvPr id="212" name="What do we need?"/>
          <p:cNvSpPr txBox="1"/>
          <p:nvPr/>
        </p:nvSpPr>
        <p:spPr>
          <a:xfrm>
            <a:off x="9397034" y="3229702"/>
            <a:ext cx="10065010" cy="83261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defTabSz="825500">
              <a:lnSpc>
                <a:spcPct val="100000"/>
              </a:lnSpc>
              <a:defRPr spc="-100" sz="4400">
                <a:latin typeface="Graphik Semibold"/>
                <a:ea typeface="Graphik Semibold"/>
                <a:cs typeface="Graphik Semibold"/>
                <a:sym typeface="Graphik Semibold"/>
              </a:defRPr>
            </a:lvl1pPr>
          </a:lstStyle>
          <a:p>
            <a:pPr/>
            <a:r>
              <a:t>What do we need?</a:t>
            </a:r>
          </a:p>
        </p:txBody>
      </p:sp>
    </p:spTree>
  </p:cSld>
  <p:clrMapOvr>
    <a:masterClrMapping/>
  </p:clrMapOvr>
  <mc:AlternateContent xmlns:mc="http://schemas.openxmlformats.org/markup-compatibility/2006">
    <mc:Choice xmlns:p14="http://schemas.microsoft.com/office/powerpoint/2010/main" Requires="p14">
      <p:transition spd="fast" advClick="1" p14:dur="500">
        <p:dissolve/>
      </p:transition>
    </mc:Choice>
    <mc:Fallback>
      <p:transition spd="fast">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Data Cleaning"/>
          <p:cNvSpPr txBox="1"/>
          <p:nvPr>
            <p:ph type="title"/>
          </p:nvPr>
        </p:nvSpPr>
        <p:spPr>
          <a:prstGeom prst="rect">
            <a:avLst/>
          </a:prstGeom>
        </p:spPr>
        <p:txBody>
          <a:bodyPr/>
          <a:lstStyle>
            <a:lvl1pPr>
              <a:defRPr spc="-100"/>
            </a:lvl1pPr>
          </a:lstStyle>
          <a:p>
            <a:pPr/>
            <a:r>
              <a:t>Data Cleaning</a:t>
            </a:r>
          </a:p>
        </p:txBody>
      </p:sp>
      <p:sp>
        <p:nvSpPr>
          <p:cNvPr id="215" name="Goal: compare the extracted Job Openings Data and Candidate Profile"/>
          <p:cNvSpPr txBox="1"/>
          <p:nvPr/>
        </p:nvSpPr>
        <p:spPr>
          <a:xfrm>
            <a:off x="2611064" y="2788254"/>
            <a:ext cx="19161872" cy="83261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defTabSz="825500">
              <a:lnSpc>
                <a:spcPct val="100000"/>
              </a:lnSpc>
              <a:defRPr spc="-100" sz="4400">
                <a:latin typeface="Graphik Semibold"/>
                <a:ea typeface="Graphik Semibold"/>
                <a:cs typeface="Graphik Semibold"/>
                <a:sym typeface="Graphik Semibold"/>
              </a:defRPr>
            </a:lvl1pPr>
          </a:lstStyle>
          <a:p>
            <a:pPr/>
            <a:r>
              <a:t>Goal: compare the extracted Job Openings Data and Candidate Profile</a:t>
            </a:r>
          </a:p>
        </p:txBody>
      </p:sp>
      <p:sp>
        <p:nvSpPr>
          <p:cNvPr id="216" name="To conduct an effective comparison, the foremost step is to make sure both the datasets are comparable and compatible"/>
          <p:cNvSpPr txBox="1"/>
          <p:nvPr>
            <p:ph type="body" sz="quarter" idx="1"/>
          </p:nvPr>
        </p:nvSpPr>
        <p:spPr>
          <a:xfrm>
            <a:off x="2392825" y="3849320"/>
            <a:ext cx="19380110" cy="2093330"/>
          </a:xfrm>
          <a:prstGeom prst="rect">
            <a:avLst/>
          </a:prstGeom>
        </p:spPr>
        <p:txBody>
          <a:bodyPr/>
          <a:lstStyle>
            <a:lvl1pPr marL="0" indent="0">
              <a:buSzTx/>
              <a:buNone/>
            </a:lvl1pPr>
          </a:lstStyle>
          <a:p>
            <a:pPr/>
            <a:r>
              <a:t>To conduct an effective comparison, the foremost step is to make sure both the datasets are comparable and compatible</a:t>
            </a:r>
          </a:p>
        </p:txBody>
      </p:sp>
      <p:sp>
        <p:nvSpPr>
          <p:cNvPr id="217" name="Job Title/Candidate Name…"/>
          <p:cNvSpPr txBox="1"/>
          <p:nvPr/>
        </p:nvSpPr>
        <p:spPr>
          <a:xfrm>
            <a:off x="7532221" y="7194549"/>
            <a:ext cx="9319557" cy="445973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469644" indent="-469644" algn="l" defTabSz="2096971">
              <a:spcBef>
                <a:spcPts val="2000"/>
              </a:spcBef>
              <a:buSzPct val="150000"/>
              <a:buChar char="•"/>
              <a:defRPr sz="3700">
                <a:latin typeface="Canela Text Regular"/>
                <a:ea typeface="Canela Text Regular"/>
                <a:cs typeface="Canela Text Regular"/>
                <a:sym typeface="Canela Text Regular"/>
              </a:defRPr>
            </a:pPr>
            <a:r>
              <a:t>Job Title/Candidate Name </a:t>
            </a:r>
          </a:p>
          <a:p>
            <a:pPr marL="469644" indent="-469644" algn="l" defTabSz="2096971">
              <a:spcBef>
                <a:spcPts val="2000"/>
              </a:spcBef>
              <a:buSzPct val="150000"/>
              <a:buChar char="•"/>
              <a:defRPr sz="3700">
                <a:latin typeface="Canela Text Regular"/>
                <a:ea typeface="Canela Text Regular"/>
                <a:cs typeface="Canela Text Regular"/>
                <a:sym typeface="Canela Text Regular"/>
              </a:defRPr>
            </a:pPr>
            <a:r>
              <a:t>Location </a:t>
            </a:r>
          </a:p>
          <a:p>
            <a:pPr marL="469644" indent="-469644" algn="l" defTabSz="2096971">
              <a:spcBef>
                <a:spcPts val="2000"/>
              </a:spcBef>
              <a:buSzPct val="150000"/>
              <a:buChar char="•"/>
              <a:defRPr sz="3700">
                <a:latin typeface="Canela Text Regular"/>
                <a:ea typeface="Canela Text Regular"/>
                <a:cs typeface="Canela Text Regular"/>
                <a:sym typeface="Canela Text Regular"/>
              </a:defRPr>
            </a:pPr>
            <a:r>
              <a:t>Skills</a:t>
            </a:r>
          </a:p>
          <a:p>
            <a:pPr marL="469644" indent="-469644" algn="l" defTabSz="2096971">
              <a:spcBef>
                <a:spcPts val="2000"/>
              </a:spcBef>
              <a:buSzPct val="150000"/>
              <a:buChar char="•"/>
              <a:defRPr sz="3700">
                <a:latin typeface="Canela Text Regular"/>
                <a:ea typeface="Canela Text Regular"/>
                <a:cs typeface="Canela Text Regular"/>
                <a:sym typeface="Canela Text Regular"/>
              </a:defRPr>
            </a:pPr>
            <a:r>
              <a:t>Company</a:t>
            </a:r>
          </a:p>
          <a:p>
            <a:pPr marL="469644" indent="-469644" algn="l" defTabSz="2096971">
              <a:spcBef>
                <a:spcPts val="2000"/>
              </a:spcBef>
              <a:buSzPct val="150000"/>
              <a:buChar char="•"/>
              <a:defRPr sz="3700">
                <a:latin typeface="Canela Text Regular"/>
                <a:ea typeface="Canela Text Regular"/>
                <a:cs typeface="Canela Text Regular"/>
                <a:sym typeface="Canela Text Regular"/>
              </a:defRPr>
            </a:pPr>
            <a:r>
              <a:t>Experience </a:t>
            </a:r>
          </a:p>
        </p:txBody>
      </p:sp>
      <p:sp>
        <p:nvSpPr>
          <p:cNvPr id="218" name="Expected columns in both the datasets"/>
          <p:cNvSpPr txBox="1"/>
          <p:nvPr/>
        </p:nvSpPr>
        <p:spPr>
          <a:xfrm>
            <a:off x="7532221" y="5942648"/>
            <a:ext cx="9319557" cy="83261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defTabSz="792479">
              <a:lnSpc>
                <a:spcPct val="100000"/>
              </a:lnSpc>
              <a:defRPr spc="-100" sz="4200">
                <a:latin typeface="Avenir Book"/>
                <a:ea typeface="Avenir Book"/>
                <a:cs typeface="Avenir Book"/>
                <a:sym typeface="Avenir Book"/>
              </a:defRPr>
            </a:lvl1pPr>
          </a:lstStyle>
          <a:p>
            <a:pPr/>
            <a:r>
              <a:t>Expected columns in both the datasets</a:t>
            </a:r>
          </a:p>
        </p:txBody>
      </p:sp>
      <p:sp>
        <p:nvSpPr>
          <p:cNvPr id="219" name="Additionally, in the Job Opening Dataset we want the column: Offered Salary"/>
          <p:cNvSpPr txBox="1"/>
          <p:nvPr/>
        </p:nvSpPr>
        <p:spPr>
          <a:xfrm>
            <a:off x="2611064" y="12414291"/>
            <a:ext cx="19161872" cy="83261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734694">
              <a:lnSpc>
                <a:spcPct val="100000"/>
              </a:lnSpc>
              <a:defRPr spc="-100" sz="3900">
                <a:latin typeface="Avenir Book"/>
                <a:ea typeface="Avenir Book"/>
                <a:cs typeface="Avenir Book"/>
                <a:sym typeface="Avenir Book"/>
              </a:defRPr>
            </a:pPr>
            <a:r>
              <a:t>Additionally, in the </a:t>
            </a:r>
            <a:r>
              <a:rPr>
                <a:latin typeface="Avenir Heavy"/>
                <a:ea typeface="Avenir Heavy"/>
                <a:cs typeface="Avenir Heavy"/>
                <a:sym typeface="Avenir Heavy"/>
              </a:rPr>
              <a:t>Job Opening Dataset</a:t>
            </a:r>
            <a:r>
              <a:t> we want the column</a:t>
            </a:r>
            <a:r>
              <a:rPr>
                <a:latin typeface="Graphik Semibold"/>
                <a:ea typeface="Graphik Semibold"/>
                <a:cs typeface="Graphik Semibold"/>
                <a:sym typeface="Graphik Semibold"/>
              </a:rPr>
              <a:t>: Offered Salary</a:t>
            </a:r>
          </a:p>
        </p:txBody>
      </p:sp>
    </p:spTree>
  </p:cSld>
  <p:clrMapOvr>
    <a:masterClrMapping/>
  </p:clrMapOvr>
  <mc:AlternateContent xmlns:mc="http://schemas.openxmlformats.org/markup-compatibility/2006">
    <mc:Choice xmlns:p14="http://schemas.microsoft.com/office/powerpoint/2010/main" Requires="p14">
      <p:transition spd="fast" advClick="1" p14:dur="500">
        <p:dissolve/>
      </p:transition>
    </mc:Choice>
    <mc:Fallback>
      <p:transition spd="fast">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Data Preprocessing"/>
          <p:cNvSpPr txBox="1"/>
          <p:nvPr>
            <p:ph type="title"/>
          </p:nvPr>
        </p:nvSpPr>
        <p:spPr>
          <a:prstGeom prst="rect">
            <a:avLst/>
          </a:prstGeom>
        </p:spPr>
        <p:txBody>
          <a:bodyPr/>
          <a:lstStyle>
            <a:lvl1pPr>
              <a:defRPr spc="-100"/>
            </a:lvl1pPr>
          </a:lstStyle>
          <a:p>
            <a:pPr/>
            <a:r>
              <a:t>Data Preprocessing </a:t>
            </a:r>
          </a:p>
        </p:txBody>
      </p:sp>
      <p:sp>
        <p:nvSpPr>
          <p:cNvPr id="222" name="Number of Openings: 24,143…"/>
          <p:cNvSpPr txBox="1"/>
          <p:nvPr>
            <p:ph type="body" sz="quarter" idx="1"/>
          </p:nvPr>
        </p:nvSpPr>
        <p:spPr>
          <a:xfrm>
            <a:off x="428117" y="4934774"/>
            <a:ext cx="12633404" cy="5107948"/>
          </a:xfrm>
          <a:prstGeom prst="rect">
            <a:avLst/>
          </a:prstGeom>
        </p:spPr>
        <p:txBody>
          <a:bodyPr/>
          <a:lstStyle/>
          <a:p>
            <a:pPr marL="540638" indent="-540638" defTabSz="2413954">
              <a:spcBef>
                <a:spcPts val="2300"/>
              </a:spcBef>
              <a:defRPr sz="4356"/>
            </a:pPr>
            <a:r>
              <a:t>Number of Openings: </a:t>
            </a:r>
            <a:r>
              <a:rPr>
                <a:latin typeface="SF Hello Regular"/>
                <a:ea typeface="SF Hello Regular"/>
                <a:cs typeface="SF Hello Regular"/>
                <a:sym typeface="SF Hello Regular"/>
              </a:rPr>
              <a:t>24,143</a:t>
            </a:r>
            <a:endParaRPr>
              <a:latin typeface="SF Hello Regular"/>
              <a:ea typeface="SF Hello Regular"/>
              <a:cs typeface="SF Hello Regular"/>
              <a:sym typeface="SF Hello Regular"/>
            </a:endParaRPr>
          </a:p>
          <a:p>
            <a:pPr marL="540638" indent="-540638" defTabSz="2413954">
              <a:spcBef>
                <a:spcPts val="2300"/>
              </a:spcBef>
              <a:defRPr sz="4356"/>
            </a:pPr>
            <a:r>
              <a:t>Number of skills in the current dataset : &gt;</a:t>
            </a:r>
            <a:r>
              <a:rPr>
                <a:latin typeface="SF Hello Regular"/>
                <a:ea typeface="SF Hello Regular"/>
                <a:cs typeface="SF Hello Regular"/>
                <a:sym typeface="SF Hello Regular"/>
              </a:rPr>
              <a:t>7000</a:t>
            </a:r>
            <a:endParaRPr>
              <a:latin typeface="SF Hello Regular"/>
              <a:ea typeface="SF Hello Regular"/>
              <a:cs typeface="SF Hello Regular"/>
              <a:sym typeface="SF Hello Regular"/>
            </a:endParaRPr>
          </a:p>
          <a:p>
            <a:pPr marL="540638" indent="-540638" defTabSz="2413954">
              <a:spcBef>
                <a:spcPts val="2300"/>
              </a:spcBef>
              <a:defRPr sz="4356"/>
            </a:pPr>
            <a:r>
              <a:t>Experience</a:t>
            </a:r>
            <a:r>
              <a:rPr>
                <a:latin typeface="SF Hello Regular"/>
                <a:ea typeface="SF Hello Regular"/>
                <a:cs typeface="SF Hello Regular"/>
                <a:sym typeface="SF Hello Regular"/>
              </a:rPr>
              <a:t>: 1 Continuous Numerical Variable</a:t>
            </a:r>
            <a:endParaRPr>
              <a:latin typeface="SF Hello Regular"/>
              <a:ea typeface="SF Hello Regular"/>
              <a:cs typeface="SF Hello Regular"/>
              <a:sym typeface="SF Hello Regular"/>
            </a:endParaRPr>
          </a:p>
          <a:p>
            <a:pPr marL="540638" indent="-540638" defTabSz="2413954">
              <a:spcBef>
                <a:spcPts val="2300"/>
              </a:spcBef>
              <a:defRPr sz="4356"/>
            </a:pPr>
            <a:r>
              <a:t>Regions</a:t>
            </a:r>
            <a:r>
              <a:rPr>
                <a:latin typeface="SF Hello Regular"/>
                <a:ea typeface="SF Hello Regular"/>
                <a:cs typeface="SF Hello Regular"/>
                <a:sym typeface="SF Hello Regular"/>
              </a:rPr>
              <a:t>: Various Cities in India</a:t>
            </a:r>
            <a:endParaRPr>
              <a:latin typeface="SF Hello Regular"/>
              <a:ea typeface="SF Hello Regular"/>
              <a:cs typeface="SF Hello Regular"/>
              <a:sym typeface="SF Hello Regular"/>
            </a:endParaRPr>
          </a:p>
          <a:p>
            <a:pPr marL="540638" indent="-540638" defTabSz="2413954">
              <a:spcBef>
                <a:spcPts val="2300"/>
              </a:spcBef>
              <a:defRPr sz="4356"/>
            </a:pPr>
            <a:r>
              <a:t>Salary</a:t>
            </a:r>
            <a:r>
              <a:rPr>
                <a:latin typeface="SF Hello Regular"/>
                <a:ea typeface="SF Hello Regular"/>
                <a:cs typeface="SF Hello Regular"/>
                <a:sym typeface="SF Hello Regular"/>
              </a:rPr>
              <a:t>: 1 </a:t>
            </a:r>
            <a:r>
              <a:rPr>
                <a:latin typeface="SF Hello Regular"/>
                <a:ea typeface="SF Hello Regular"/>
                <a:cs typeface="SF Hello Regular"/>
                <a:sym typeface="SF Hello Regular"/>
              </a:rPr>
              <a:t>Continuous Numerical Variable</a:t>
            </a:r>
          </a:p>
        </p:txBody>
      </p:sp>
      <p:sp>
        <p:nvSpPr>
          <p:cNvPr id="223" name="Skills: The number of skills in the current dataset is abnormally high. This may be due to synonymous usage of text."/>
          <p:cNvSpPr txBox="1"/>
          <p:nvPr/>
        </p:nvSpPr>
        <p:spPr>
          <a:xfrm>
            <a:off x="13697522" y="4713181"/>
            <a:ext cx="9026240" cy="277556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marL="546100" indent="-546100" algn="l" defTabSz="2438337">
              <a:spcBef>
                <a:spcPts val="2400"/>
              </a:spcBef>
              <a:buSzPct val="150000"/>
              <a:buChar char="•"/>
              <a:defRPr sz="4400">
                <a:latin typeface="SF Hello Regular"/>
                <a:ea typeface="SF Hello Regular"/>
                <a:cs typeface="SF Hello Regular"/>
                <a:sym typeface="SF Hello Regular"/>
              </a:defRPr>
            </a:lvl1pPr>
          </a:lstStyle>
          <a:p>
            <a:pPr/>
            <a:r>
              <a:t>Skills: The number of skills in the current dataset is abnormally high. This may be due to synonymous usage of text. </a:t>
            </a:r>
          </a:p>
        </p:txBody>
      </p:sp>
      <p:sp>
        <p:nvSpPr>
          <p:cNvPr id="224" name="Skills: The number of skills in the current dataset is abnormally high. This may be due to synonymous usage of text."/>
          <p:cNvSpPr txBox="1"/>
          <p:nvPr/>
        </p:nvSpPr>
        <p:spPr>
          <a:xfrm>
            <a:off x="13697522" y="8500016"/>
            <a:ext cx="10258361" cy="287879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546100" indent="-546100" algn="l" defTabSz="2438337">
              <a:spcBef>
                <a:spcPts val="2400"/>
              </a:spcBef>
              <a:buSzPct val="150000"/>
              <a:buChar char="•"/>
              <a:defRPr sz="4400">
                <a:latin typeface="SF Hello Regular"/>
                <a:ea typeface="SF Hello Regular"/>
                <a:cs typeface="SF Hello Regular"/>
                <a:sym typeface="SF Hello Regular"/>
              </a:defRPr>
            </a:pPr>
            <a:r>
              <a:t>Regions: To conduct an effective analysis, the various locations available in the dataset are categories into </a:t>
            </a:r>
            <a:r>
              <a:rPr>
                <a:latin typeface="SF Hello Bold"/>
                <a:ea typeface="SF Hello Bold"/>
                <a:cs typeface="SF Hello Bold"/>
                <a:sym typeface="SF Hello Bold"/>
              </a:rPr>
              <a:t>4 directional zones</a:t>
            </a:r>
            <a:r>
              <a:t>.</a:t>
            </a:r>
          </a:p>
        </p:txBody>
      </p:sp>
      <p:sp>
        <p:nvSpPr>
          <p:cNvPr id="225" name="Job Openings Dataset"/>
          <p:cNvSpPr txBox="1"/>
          <p:nvPr/>
        </p:nvSpPr>
        <p:spPr>
          <a:xfrm>
            <a:off x="428117" y="4160074"/>
            <a:ext cx="6665591"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2438337">
              <a:spcBef>
                <a:spcPts val="2400"/>
              </a:spcBef>
              <a:defRPr sz="4400">
                <a:latin typeface="SF Hello Bold"/>
                <a:ea typeface="SF Hello Bold"/>
                <a:cs typeface="SF Hello Bold"/>
                <a:sym typeface="SF Hello Bold"/>
              </a:defRPr>
            </a:lvl1pPr>
          </a:lstStyle>
          <a:p>
            <a:pPr/>
            <a:r>
              <a:t>Job Openings Dataset</a:t>
            </a:r>
          </a:p>
        </p:txBody>
      </p:sp>
    </p:spTree>
  </p:cSld>
  <p:clrMapOvr>
    <a:masterClrMapping/>
  </p:clrMapOvr>
  <mc:AlternateContent xmlns:mc="http://schemas.openxmlformats.org/markup-compatibility/2006">
    <mc:Choice xmlns:p14="http://schemas.microsoft.com/office/powerpoint/2010/main" Requires="p14">
      <p:transition spd="fast" advClick="1" p14:dur="500">
        <p:dissolve/>
      </p:transition>
    </mc:Choice>
    <mc:Fallback>
      <p:transition spd="fast">
        <p:fade/>
      </p:transition>
    </mc:Fallback>
  </mc:AlternateContent>
</p:sld>
</file>

<file path=ppt/theme/theme1.xml><?xml version="1.0" encoding="utf-8"?>
<a:theme xmlns:a="http://schemas.openxmlformats.org/drawingml/2006/main" xmlns:r="http://schemas.openxmlformats.org/officeDocument/2006/relationships" name="23_ClassicWhite">
  <a:themeElements>
    <a:clrScheme name="23_ClassicWhite">
      <a:dk1>
        <a:srgbClr val="000000"/>
      </a:dk1>
      <a:lt1>
        <a:srgbClr val="FFFFFF"/>
      </a:lt1>
      <a:dk2>
        <a:srgbClr val="A7A7A7"/>
      </a:dk2>
      <a:lt2>
        <a:srgbClr val="535353"/>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Helvetica"/>
        <a:ea typeface="Helvetica"/>
        <a:cs typeface="Helvetica"/>
      </a:majorFont>
      <a:minorFont>
        <a:latin typeface="Helvetica Neue"/>
        <a:ea typeface="Helvetica Neue"/>
        <a:cs typeface="Helvetica Neue"/>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Bold"/>
            <a:ea typeface="Canela Bold"/>
            <a:cs typeface="Canela Bold"/>
            <a:sym typeface="Canela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Bold"/>
            <a:ea typeface="Canela Bold"/>
            <a:cs typeface="Canela Bold"/>
            <a:sym typeface="Canela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3_ClassicWhite">
  <a:themeElements>
    <a:clrScheme name="23_ClassicWhite">
      <a:dk1>
        <a:srgbClr val="000000"/>
      </a:dk1>
      <a:lt1>
        <a:srgbClr val="FFFFFF"/>
      </a:lt1>
      <a:dk2>
        <a:srgbClr val="A7A7A7"/>
      </a:dk2>
      <a:lt2>
        <a:srgbClr val="535353"/>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Helvetica"/>
        <a:ea typeface="Helvetica"/>
        <a:cs typeface="Helvetica"/>
      </a:majorFont>
      <a:minorFont>
        <a:latin typeface="Helvetica Neue"/>
        <a:ea typeface="Helvetica Neue"/>
        <a:cs typeface="Helvetica Neue"/>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Bold"/>
            <a:ea typeface="Canela Bold"/>
            <a:cs typeface="Canela Bold"/>
            <a:sym typeface="Canela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Bold"/>
            <a:ea typeface="Canela Bold"/>
            <a:cs typeface="Canela Bold"/>
            <a:sym typeface="Canela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