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6" r:id="rId6"/>
    <p:sldId id="267" r:id="rId7"/>
    <p:sldId id="264" r:id="rId8"/>
    <p:sldId id="26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68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21:25:27.5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21:22:15.8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454 259 24575,'1504'0'0,"-1858"0"0,324-1 0,-58-11 0,18 1 0,-135-7 0,173 15 0,17 2 0,14 0 0,4 1 0,33-1 0,80 0 0,94 1-576,97 1-1731,83-1 902,63 0-1906,1349 12 2131,-1495-5-229,-86 2 1056,-90-1 353,-124-8 73,0 0-1,-1 1 0,1 0 1,9 3-1,-20-3 117,-1 0 0,1 0 0,0-1-1,-1 1 1,1-1 0,-8 0 0,-95 2 148,-508-25 3364,178 3-3681,-668 14 2081,669 8-1594,-393-2-507,681-7 1173,13-5-938,-822-77-1405,831 77 1122,115 11 48,-4 0 0,13 1 0,5 1 0,234 32 0,-174-25 0,282 33-874,96 5-2622,1328 127 2467,-1481-145 411,-89-9 463,-93-8 155,-89-7 0,-23-3 0,-77-7 0,-85-15 0,-71-16 320,-58-12 957,-135-28-1388,-457-74-277,-4 49-1857,574 90 4921,296 13-809,29 0-538,36 2 273,240 0 244,-640 15-1846,332-17 0,-182 23 0,195-21 0,1-1 0,-25 10 0,36-12 0,0 1 0,-1-1 0,1 1 0,0 0 0,0 0 0,-1-1 0,1 1 0,0 0 0,0 0 0,-1 2 0,2-3 0,-1 1 0,1-1 0,0 1 0,0-1 0,0 1 0,-1-1 0,1 1 0,0-1 0,0 0 0,0 1 0,0-1 0,0 1 0,0-1 0,0 1 0,0-1 0,0 1 0,0-1 0,0 1 0,1-1 0,-1 1 0,0-1 0,0 1 0,0-1 0,0 1 0,1 0 0,1 1 0,-1 0 0,1 0 0,0 0 0,0 0 0,0-1 0,0 1 0,4 2 0,33 17 0,12 0 0,55 15 0,173 36-902,137 17-2705,117 9 1874,2155 268-7188,-2394-339 8849,-34-7 1652,-394-35 904,78 8-2366,-194-27 196,-79-14 939,-55-11-952,-1829-253-904,2033 289 495,129 17 45,20 2 312,-45-10 0,70 12 621,9 0 0,29 0 1099,0 1 0,40 5 0,-34-2-604,-22-1-948,-20 0-348,-27 0-106,18-1 37,-218 1 0,437 11 0,0 4-491,55 6-1472,1128 72-1504,-1353-94 3647,-33-2 21,-6 0 54,-49-10 986,44 11-1081,-179-31 3266,107 20-4333,2 1-5919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21:22:23.3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124 0 24575,'24'13'0,"-10"-5"0,30 11 0,-8-7 0,-1-2 0,46 8 0,-66-15 0,106 9 0,160 11 0,-30-1 0,365-18 0,-349-6 0,-133 2 0,161 1 0,-103 16 0,-1 14 0,-149-24 0,5 3 0,-28-4 0,-19-6 0,1 0 0,-1 0 0,0 0 0,0 0 0,0 0 0,0 0 0,0 0 0,0 0 0,0 0 0,0 0 0,0 0 0,0 0 0,0 1 0,0-1 0,0 0 0,0 0 0,0 0 0,0 0 0,0 0 0,0 0 0,0 0 0,0 0 0,0 0 0,0 0 0,0 0 0,0 0 0,0 0 0,0 0 0,0 1 0,0-1 0,0 0 0,0 0 0,0 0 0,0 0 0,0 0 0,0 0 0,0 0 0,0 0 0,0 0 0,0 0 0,0 0 0,0 0 0,0 0 0,0 0 0,0 0 0,0 0 0,0 1 0,-1-1 0,1 0 0,0 0 0,0 0 0,0 0 0,0 0 0,0 0 0,0 0 0,0 0 0,0 0 0,0 0 0,0 0 0,0 0 0,0 0 0,-13 2 0,-165 3 0,112-6 0,-1607-1 0,1653 3 0,20-1 0,1 0 0,-1 0 0,0 0 0,0 0 0,0 0 0,0 0 0,0 0 0,0 0 0,0 0 0,0 0 0,0 0 0,0 0 0,0 1 0,0-1 0,0 0 0,0 0 0,0 0 0,0 0 0,0 0 0,0 0 0,0 0 0,0 0 0,0 0 0,0 0 0,0 1 0,0-1 0,0 0 0,0 0 0,0 0 0,0 0 0,0 0 0,0 0 0,0 0 0,0 0 0,-1 0 0,16 3 0,98 4 0,1117 28-1681,-1224-35 1681,702 12-105,-516-4-372,90 4 432,-415-19 972,-17-2-335,-53 0-649,-1543-16-3267,1066 61 3743,571-25 985,-84 9 891,188-19-2286,-6 0 0,0 1 0,0 0 1,1 1-1,-17 5 0,26-7-9,-1 0 0,0 0-1,0-1 1,0 1 0,0 0 0,1 1 0,-1-1 0,0 0 0,1 0 0,-1 1 0,1-1 0,0 1 0,-1-1 0,1 1 0,0 0-1,0 0 1,0-1 0,0 1 0,0 0 0,1 0 0,-1 0 0,0 0 0,1 0 0,-1 0 0,1 0 0,0 0 0,0 0 0,0 0-1,0 0 1,0 0 0,1 3 0,-1-3 0,1 0 0,0 0 0,-1 1 0,1-1 0,0 0 0,1 0 0,-1 0 0,0 0 0,1-1 0,-1 1 0,1 0 0,-1 0 0,1-1 0,0 1 0,1 1 0,33 18 0,-33-19 0,21 8 0,0 0 0,0-1 0,1-1 0,0-2 0,0 0 0,38 2 0,159 0 0,-191-8 0,1628-4-939,-1406 4 939,-1913-28-2691,820-53 2668,810 73 776,30 8-719,0 0 0,-1 0 0,1 0 0,-1 0 0,1 0 0,-1 0 0,1-1 0,-1 1 0,1 0 0,0 0 0,-1 0 0,1-1 0,-1 1 0,1 0 0,0-1 0,-1 1 0,1 0 0,0-1 0,-1 1 0,1 0 0,0-1 0,0 1 0,-1-1 0,1 1 0,0-1 0,0 1 0,0 0 0,0-1 0,0 1 0,-1-1 0,1 1 0,0-1 0,0 1 0,0-1 0,0 1 0,0-1 0,0 1 0,1-1 0,-1 1 0,0 0 0,0-1 0,0 1 0,0-1 0,0 1 0,1-1 0,-1 1 0,0 0 0,0-1 0,1 1 0,-1-1 0,0 1 0,1 0 0,-1-1 0,4-2 61,0 1 1,0-1-1,0 1 0,0 0 1,0 0-1,1 0 0,-1 1 1,0-1-1,1 1 0,5-1 1,-9 2-94,41-9 5,71-5 1,47 8-11,-140 5 4,932-3-576,-552 6 420,502-2 885,-2959 0-2095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21:22:39.3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 24575,'0'-2'0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4618aedf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4618aedf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4618aedf8_1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4618aedf8_1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4618aedf8_1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4618aedf8_1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customXml" Target="../ink/ink4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3.xml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9B1C7E-5F7E-4F02-A2D9-A97C50ABB204}"/>
              </a:ext>
            </a:extLst>
          </p:cNvPr>
          <p:cNvSpPr/>
          <p:nvPr/>
        </p:nvSpPr>
        <p:spPr>
          <a:xfrm>
            <a:off x="113414" y="2672372"/>
            <a:ext cx="8881730" cy="23391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Google Shape;58;p13">
            <a:extLst>
              <a:ext uri="{FF2B5EF4-FFF2-40B4-BE49-F238E27FC236}">
                <a16:creationId xmlns:a16="http://schemas.microsoft.com/office/drawing/2014/main" id="{D5BB646D-CB2C-453C-844D-CA384579906C}"/>
              </a:ext>
            </a:extLst>
          </p:cNvPr>
          <p:cNvSpPr txBox="1">
            <a:spLocks/>
          </p:cNvSpPr>
          <p:nvPr/>
        </p:nvSpPr>
        <p:spPr>
          <a:xfrm>
            <a:off x="480150" y="73033"/>
            <a:ext cx="8183699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1"/>
            <a:r>
              <a:rPr lang="en-IN" sz="4300" dirty="0">
                <a:solidFill>
                  <a:schemeClr val="tx1">
                    <a:lumMod val="5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ME205: DESIGN LAB PROJECT</a:t>
            </a:r>
          </a:p>
        </p:txBody>
      </p:sp>
      <p:sp>
        <p:nvSpPr>
          <p:cNvPr id="8" name="Google Shape;59;p13">
            <a:extLst>
              <a:ext uri="{FF2B5EF4-FFF2-40B4-BE49-F238E27FC236}">
                <a16:creationId xmlns:a16="http://schemas.microsoft.com/office/drawing/2014/main" id="{0214BC2D-42F6-46EE-B1A6-9DFA01DEB5BB}"/>
              </a:ext>
            </a:extLst>
          </p:cNvPr>
          <p:cNvSpPr txBox="1">
            <a:spLocks/>
          </p:cNvSpPr>
          <p:nvPr/>
        </p:nvSpPr>
        <p:spPr>
          <a:xfrm>
            <a:off x="480150" y="1505010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I: Belt and Pulley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B472F3-15C0-4AB6-BA81-CDD538E6A75E}"/>
              </a:ext>
            </a:extLst>
          </p:cNvPr>
          <p:cNvSpPr txBox="1"/>
          <p:nvPr/>
        </p:nvSpPr>
        <p:spPr>
          <a:xfrm>
            <a:off x="480150" y="2938414"/>
            <a:ext cx="31774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</a:t>
            </a:r>
          </a:p>
          <a:p>
            <a:pPr lvl="1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Ashish 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Jagarwar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Sourabh Kumar Meena</a:t>
            </a:r>
          </a:p>
          <a:p>
            <a:pPr lvl="1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Arun Kumar </a:t>
            </a: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Sangeeta Varma</a:t>
            </a:r>
          </a:p>
          <a:p>
            <a:pPr lvl="1"/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Hritik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Garg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0EFFDC8-B02E-2F85-B4E1-299ACE068F37}"/>
                  </a:ext>
                </a:extLst>
              </p14:cNvPr>
              <p14:cNvContentPartPr/>
              <p14:nvPr/>
            </p14:nvContentPartPr>
            <p14:xfrm>
              <a:off x="437127" y="1067447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0EFFDC8-B02E-2F85-B4E1-299ACE068F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487" y="1004807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550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237416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7030A0"/>
                </a:solidFill>
                <a:latin typeface="Palatino Linotype" panose="02040502050505030304" pitchFamily="18" charset="0"/>
              </a:rPr>
              <a:t>Problem Statement &amp; Software Details</a:t>
            </a:r>
            <a:endParaRPr sz="2800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935831"/>
            <a:ext cx="8520600" cy="15566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41910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Tx/>
              <a:buChar char="-"/>
            </a:pPr>
            <a:r>
              <a:rPr 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verify the relationship between ratio of tensions on either side of a belt around a pulley and the lap angle.</a:t>
            </a:r>
          </a:p>
          <a:p>
            <a:pPr marL="41910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Tx/>
              <a:buChar char="-"/>
            </a:pPr>
            <a:r>
              <a:rPr 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the coefficient of friction between belt and pulley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libri"/>
              </a:rPr>
              <a:t>    </a:t>
            </a:r>
          </a:p>
          <a:p>
            <a:pPr marL="13335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endParaRPr sz="2100" b="1" dirty="0">
              <a:solidFill>
                <a:srgbClr val="00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Calibri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-"/>
            </a:pPr>
            <a:r>
              <a:rPr lang="en" sz="21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libri"/>
              </a:rPr>
              <a:t>Software used - Solidworks</a:t>
            </a:r>
            <a:endParaRPr sz="2100"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6EA1FB-6657-4C4A-BAFC-1C8554B8DD63}"/>
              </a:ext>
            </a:extLst>
          </p:cNvPr>
          <p:cNvSpPr/>
          <p:nvPr/>
        </p:nvSpPr>
        <p:spPr>
          <a:xfrm>
            <a:off x="131135" y="2666859"/>
            <a:ext cx="8881730" cy="23533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Google Shape;65;p14">
            <a:extLst>
              <a:ext uri="{FF2B5EF4-FFF2-40B4-BE49-F238E27FC236}">
                <a16:creationId xmlns:a16="http://schemas.microsoft.com/office/drawing/2014/main" id="{C4205A73-9B57-4553-8A95-511246312B4C}"/>
              </a:ext>
            </a:extLst>
          </p:cNvPr>
          <p:cNvSpPr txBox="1">
            <a:spLocks/>
          </p:cNvSpPr>
          <p:nvPr/>
        </p:nvSpPr>
        <p:spPr>
          <a:xfrm>
            <a:off x="311699" y="2785101"/>
            <a:ext cx="5231407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N" sz="2800" dirty="0">
                <a:solidFill>
                  <a:srgbClr val="FFC000"/>
                </a:solidFill>
                <a:latin typeface="Palatino Linotype" panose="02040502050505030304" pitchFamily="18" charset="0"/>
              </a:rPr>
              <a:t>Contribution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E5FACB-4880-4E9A-A7B7-AD9992739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139859"/>
              </p:ext>
            </p:extLst>
          </p:nvPr>
        </p:nvGraphicFramePr>
        <p:xfrm>
          <a:off x="482670" y="3408501"/>
          <a:ext cx="7538594" cy="1477649"/>
        </p:xfrm>
        <a:graphic>
          <a:graphicData uri="http://schemas.openxmlformats.org/drawingml/2006/table">
            <a:tbl>
              <a:tblPr/>
              <a:tblGrid>
                <a:gridCol w="3640650">
                  <a:extLst>
                    <a:ext uri="{9D8B030D-6E8A-4147-A177-3AD203B41FA5}">
                      <a16:colId xmlns:a16="http://schemas.microsoft.com/office/drawing/2014/main" val="126696732"/>
                    </a:ext>
                  </a:extLst>
                </a:gridCol>
                <a:gridCol w="3897944">
                  <a:extLst>
                    <a:ext uri="{9D8B030D-6E8A-4147-A177-3AD203B41FA5}">
                      <a16:colId xmlns:a16="http://schemas.microsoft.com/office/drawing/2014/main" val="2108219934"/>
                    </a:ext>
                  </a:extLst>
                </a:gridCol>
              </a:tblGrid>
              <a:tr h="50228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dobe Song Std L" panose="02020300000000000000" pitchFamily="18" charset="-128"/>
                          <a:ea typeface="Adobe Song Std L" panose="02020300000000000000" pitchFamily="18" charset="-128"/>
                        </a:rPr>
                        <a:t>Prototype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Arun Kumar, </a:t>
                      </a:r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 SemiBold SemiConden" panose="020B0502040204020203" pitchFamily="34" charset="0"/>
                        </a:rPr>
                        <a:t>Sangeeta Varma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  <a:latin typeface="Bahnschrift SemiBold SemiConden" panose="020B0502040204020203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b="1" dirty="0">
                        <a:solidFill>
                          <a:schemeClr val="bg1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892691"/>
                  </a:ext>
                </a:extLst>
              </a:tr>
              <a:tr h="50228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dobe Song Std L" panose="02020300000000000000" pitchFamily="18" charset="-128"/>
                          <a:ea typeface="Adobe Song Std L" panose="02020300000000000000" pitchFamily="18" charset="-128"/>
                        </a:rPr>
                        <a:t>Solid Works Model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1" dirty="0" err="1">
                          <a:solidFill>
                            <a:schemeClr val="bg1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Hritik</a:t>
                      </a:r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 Garg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157882"/>
                  </a:ext>
                </a:extLst>
              </a:tr>
              <a:tr h="3436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dobe Song Std L" panose="02020300000000000000" pitchFamily="18" charset="-128"/>
                          <a:ea typeface="Adobe Song Std L" panose="02020300000000000000" pitchFamily="18" charset="-128"/>
                        </a:rPr>
                        <a:t>PPT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  <a:latin typeface="Bahnschrift SemiBold SemiConden" panose="020B0502040204020203" pitchFamily="34" charset="0"/>
                        </a:rPr>
                        <a:t>Ashish </a:t>
                      </a:r>
                      <a:r>
                        <a:rPr lang="en-IN" b="1" dirty="0" err="1">
                          <a:solidFill>
                            <a:schemeClr val="bg1"/>
                          </a:solidFill>
                          <a:effectLst/>
                          <a:latin typeface="Bahnschrift SemiBold SemiConden" panose="020B0502040204020203" pitchFamily="34" charset="0"/>
                        </a:rPr>
                        <a:t>Jagarwar</a:t>
                      </a:r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  <a:latin typeface="Bahnschrift SemiBold SemiConden" panose="020B0502040204020203" pitchFamily="34" charset="0"/>
                        </a:rPr>
                        <a:t>, Sourabh Kumar Meena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3140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0FE907A3-0B1C-4AFE-BCFA-9D94CE22A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387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132709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THEORY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C83A624B-095A-4477-BB21-ED95696EF162}"/>
              </a:ext>
            </a:extLst>
          </p:cNvPr>
          <p:cNvSpPr/>
          <p:nvPr/>
        </p:nvSpPr>
        <p:spPr>
          <a:xfrm rot="10800000">
            <a:off x="7588899" y="4369059"/>
            <a:ext cx="1555101" cy="774441"/>
          </a:xfrm>
          <a:prstGeom prst="half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F6FFF0E7-E9A4-4CF6-A753-D47F9BAFA2BD}"/>
              </a:ext>
            </a:extLst>
          </p:cNvPr>
          <p:cNvSpPr/>
          <p:nvPr/>
        </p:nvSpPr>
        <p:spPr>
          <a:xfrm>
            <a:off x="0" y="0"/>
            <a:ext cx="1555101" cy="774441"/>
          </a:xfrm>
          <a:prstGeom prst="half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85;p16">
                <a:extLst>
                  <a:ext uri="{FF2B5EF4-FFF2-40B4-BE49-F238E27FC236}">
                    <a16:creationId xmlns:a16="http://schemas.microsoft.com/office/drawing/2014/main" id="{4261132D-F297-43B2-97B1-73F479EB1192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12462" y="1145385"/>
                <a:ext cx="8266800" cy="369093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85000" lnSpcReduction="2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1600" b="1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NSimSun" panose="02010609030101010101" pitchFamily="49" charset="-122"/>
                    <a:ea typeface="NSimSun" panose="02010609030101010101" pitchFamily="49" charset="-122"/>
                  </a:rPr>
                  <a:t>A belt and pulley system is one of the simplest types of pulley system, It contains two   pulleys and one belt.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1600" b="1" dirty="0">
                  <a:solidFill>
                    <a:schemeClr val="tx1">
                      <a:lumMod val="50000"/>
                    </a:schemeClr>
                  </a:solidFill>
                  <a:effectLst/>
                  <a:latin typeface="NSimSun" panose="02010609030101010101" pitchFamily="49" charset="-122"/>
                  <a:ea typeface="NSimSun" panose="02010609030101010101" pitchFamily="49" charset="-122"/>
                </a:endParaRP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sz="1600" b="1" dirty="0">
                    <a:solidFill>
                      <a:schemeClr val="tx1">
                        <a:lumMod val="50000"/>
                      </a:schemeClr>
                    </a:solidFill>
                    <a:latin typeface="NSimSun" panose="02010609030101010101" pitchFamily="49" charset="-122"/>
                    <a:ea typeface="NSimSun" panose="02010609030101010101" pitchFamily="49" charset="-122"/>
                  </a:rPr>
                  <a:t>T1 = Tension on `the tight side of belt</a:t>
                </a: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l-GR" sz="1600" b="1" dirty="0">
                    <a:solidFill>
                      <a:schemeClr val="tx1">
                        <a:lumMod val="50000"/>
                      </a:schemeClr>
                    </a:solidFill>
                    <a:latin typeface="NSimSun" panose="02010609030101010101" pitchFamily="49" charset="-122"/>
                    <a:ea typeface="NSimSun" panose="02010609030101010101" pitchFamily="49" charset="-122"/>
                  </a:rPr>
                  <a:t>μ</a:t>
                </a:r>
                <a:r>
                  <a:rPr lang="en-US" sz="1600" b="1" dirty="0">
                    <a:solidFill>
                      <a:schemeClr val="tx1">
                        <a:lumMod val="50000"/>
                      </a:schemeClr>
                    </a:solidFill>
                    <a:latin typeface="NSimSun" panose="02010609030101010101" pitchFamily="49" charset="-122"/>
                    <a:ea typeface="NSimSun" panose="02010609030101010101" pitchFamily="49" charset="-122"/>
                  </a:rPr>
                  <a:t> = Coefficient of friction between belt and pulley</a:t>
                </a: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sz="1600" b="1" dirty="0">
                    <a:solidFill>
                      <a:schemeClr val="tx1">
                        <a:lumMod val="50000"/>
                      </a:schemeClr>
                    </a:solidFill>
                    <a:latin typeface="NSimSun" panose="02010609030101010101" pitchFamily="49" charset="-122"/>
                    <a:ea typeface="NSimSun" panose="02010609030101010101" pitchFamily="49" charset="-122"/>
                  </a:rPr>
                  <a:t>T2 = Tension on the slack side of the belt </a:t>
                </a: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l-GR" sz="1600" b="1" dirty="0">
                    <a:solidFill>
                      <a:schemeClr val="tx1">
                        <a:lumMod val="50000"/>
                      </a:schemeClr>
                    </a:solidFill>
                    <a:latin typeface="NSimSun" panose="02010609030101010101" pitchFamily="49" charset="-122"/>
                    <a:ea typeface="NSimSun" panose="02010609030101010101" pitchFamily="49" charset="-122"/>
                  </a:rPr>
                  <a:t>θ</a:t>
                </a:r>
                <a:r>
                  <a:rPr lang="en-IN" sz="1600" b="1" dirty="0">
                    <a:solidFill>
                      <a:schemeClr val="tx1">
                        <a:lumMod val="50000"/>
                      </a:schemeClr>
                    </a:solidFill>
                    <a:latin typeface="NSimSun" panose="02010609030101010101" pitchFamily="49" charset="-122"/>
                    <a:ea typeface="NSimSun" panose="02010609030101010101" pitchFamily="49" charset="-122"/>
                  </a:rPr>
                  <a:t> = Angle of lap in radians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IN" sz="1600" b="1" dirty="0">
                  <a:solidFill>
                    <a:schemeClr val="tx1">
                      <a:lumMod val="50000"/>
                    </a:schemeClr>
                  </a:solidFill>
                  <a:latin typeface="NSimSun" panose="02010609030101010101" pitchFamily="49" charset="-122"/>
                  <a:ea typeface="NSimSun" panose="02010609030101010101" pitchFamily="49" charset="-122"/>
                </a:endParaRPr>
              </a:p>
              <a:p>
                <a:pPr marL="285750" lvl="0" indent="-285750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IN" sz="1600" b="1" dirty="0">
                    <a:solidFill>
                      <a:schemeClr val="tx1">
                        <a:lumMod val="50000"/>
                      </a:schemeClr>
                    </a:solidFill>
                    <a:latin typeface="NSimSun" panose="02010609030101010101" pitchFamily="49" charset="-122"/>
                    <a:ea typeface="NSimSun" panose="02010609030101010101" pitchFamily="49" charset="-122"/>
                  </a:rPr>
                  <a:t>Limiting friction condition: </a:t>
                </a:r>
              </a:p>
              <a:p>
                <a:pPr marL="0" lvl="0" indent="0">
                  <a:spcAft>
                    <a:spcPts val="1200"/>
                  </a:spcAft>
                  <a:buNone/>
                </a:pPr>
                <a:r>
                  <a:rPr lang="en-US" sz="1600" b="1" dirty="0">
                    <a:solidFill>
                      <a:schemeClr val="tx1">
                        <a:lumMod val="50000"/>
                      </a:schemeClr>
                    </a:solidFill>
                    <a:latin typeface="NSimSun" panose="02010609030101010101" pitchFamily="49" charset="-122"/>
                    <a:ea typeface="NSimSun" panose="02010609030101010101" pitchFamily="49" charset="-122"/>
                  </a:rPr>
                  <a:t>               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NSimSun" panose="02010609030101010101" pitchFamily="49" charset="-122"/>
                    <a:ea typeface="NSimSun" panose="02010609030101010101" pitchFamily="49" charset="-122"/>
                  </a:rPr>
                  <a:t>T1/T2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NSimSun" panose="02010609030101010101" pitchFamily="49" charset="-122"/>
                          </a:rPr>
                        </m:ctrlPr>
                      </m:sSupPr>
                      <m:e>
                        <m:r>
                          <a:rPr lang="en-IN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NSimSun" panose="02010609030101010101" pitchFamily="49" charset="-122"/>
                          </a:rPr>
                          <m:t>𝒆</m:t>
                        </m:r>
                      </m:e>
                      <m:sup>
                        <m:r>
                          <a:rPr lang="el-GR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NSimSun" panose="02010609030101010101" pitchFamily="49" charset="-122"/>
                          </a:rPr>
                          <m:t>𝝁𝜽</m:t>
                        </m:r>
                      </m:sup>
                    </m:sSup>
                  </m:oMath>
                </a14:m>
                <a:endParaRPr lang="en-IN" b="1" dirty="0">
                  <a:solidFill>
                    <a:schemeClr val="tx1">
                      <a:lumMod val="50000"/>
                    </a:schemeClr>
                  </a:solidFill>
                  <a:latin typeface="NSimSun" panose="02010609030101010101" pitchFamily="49" charset="-122"/>
                  <a:ea typeface="NSimSun" panose="02010609030101010101" pitchFamily="49" charset="-122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sz="1600" b="1" dirty="0">
                  <a:solidFill>
                    <a:schemeClr val="tx1">
                      <a:lumMod val="50000"/>
                    </a:schemeClr>
                  </a:solidFill>
                  <a:latin typeface="NSimSun" panose="02010609030101010101" pitchFamily="49" charset="-122"/>
                  <a:ea typeface="NSimSun" panose="02010609030101010101" pitchFamily="49" charset="-122"/>
                </a:endParaRPr>
              </a:p>
              <a:p>
                <a:pPr marL="0" lvl="0" indent="0">
                  <a:spcAft>
                    <a:spcPts val="1200"/>
                  </a:spcAft>
                  <a:buNone/>
                </a:pPr>
                <a:endParaRPr lang="en-US" sz="1600" b="1" dirty="0">
                  <a:solidFill>
                    <a:schemeClr val="tx1">
                      <a:lumMod val="50000"/>
                    </a:schemeClr>
                  </a:solidFill>
                  <a:latin typeface="NSimSun" panose="02010609030101010101" pitchFamily="49" charset="-122"/>
                  <a:ea typeface="NSimSun" panose="02010609030101010101" pitchFamily="49" charset="-122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1600" b="1" dirty="0">
                  <a:solidFill>
                    <a:schemeClr val="tx1">
                      <a:lumMod val="50000"/>
                    </a:schemeClr>
                  </a:solidFill>
                  <a:effectLst/>
                  <a:latin typeface="NSimSun" panose="02010609030101010101" pitchFamily="49" charset="-122"/>
                  <a:ea typeface="NSimSun" panose="02010609030101010101" pitchFamily="49" charset="-122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1600" b="1" dirty="0">
                  <a:solidFill>
                    <a:schemeClr val="tx1">
                      <a:lumMod val="50000"/>
                    </a:schemeClr>
                  </a:solidFill>
                  <a:effectLst/>
                  <a:latin typeface="NSimSun" panose="02010609030101010101" pitchFamily="49" charset="-122"/>
                  <a:ea typeface="NSimSun" panose="02010609030101010101" pitchFamily="49" charset="-122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Google Shape;85;p16">
                <a:extLst>
                  <a:ext uri="{FF2B5EF4-FFF2-40B4-BE49-F238E27FC236}">
                    <a16:creationId xmlns:a16="http://schemas.microsoft.com/office/drawing/2014/main" id="{4261132D-F297-43B2-97B1-73F479EB119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2462" y="1145385"/>
                <a:ext cx="8266800" cy="3690933"/>
              </a:xfrm>
              <a:prstGeom prst="rect">
                <a:avLst/>
              </a:prstGeom>
              <a:blipFill>
                <a:blip r:embed="rId3"/>
                <a:stretch>
                  <a:fillRect l="-5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161D583-15D1-4819-97F7-ED2403459EEB}"/>
              </a:ext>
            </a:extLst>
          </p:cNvPr>
          <p:cNvSpPr/>
          <p:nvPr/>
        </p:nvSpPr>
        <p:spPr>
          <a:xfrm>
            <a:off x="4414839" y="110590"/>
            <a:ext cx="4597362" cy="4879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0C2927-E761-4FC7-B115-5EE55892D8A1}"/>
              </a:ext>
            </a:extLst>
          </p:cNvPr>
          <p:cNvSpPr/>
          <p:nvPr/>
        </p:nvSpPr>
        <p:spPr>
          <a:xfrm>
            <a:off x="155945" y="124878"/>
            <a:ext cx="3508744" cy="48794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Google Shape;93;p17">
            <a:extLst>
              <a:ext uri="{FF2B5EF4-FFF2-40B4-BE49-F238E27FC236}">
                <a16:creationId xmlns:a16="http://schemas.microsoft.com/office/drawing/2014/main" id="{3ED3A9D4-1159-4BBA-B9CE-11CF47A1AF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3508744" cy="3733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/>
                </a:solidFill>
                <a:latin typeface="Libre Baskerville" panose="020B0604020202020204" charset="0"/>
              </a:rPr>
              <a:t>Mass – M1 and M2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chemeClr val="bg1"/>
              </a:solidFill>
              <a:latin typeface="Libre Baskerville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/>
                </a:solidFill>
                <a:latin typeface="Libre Baskerville" panose="020B0604020202020204" charset="0"/>
              </a:rPr>
              <a:t>Tension – T1 and T2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chemeClr val="bg1"/>
              </a:solidFill>
              <a:latin typeface="Libre Baskerville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400" dirty="0">
                <a:solidFill>
                  <a:schemeClr val="bg1"/>
                </a:solidFill>
                <a:latin typeface="Libre Baskerville" panose="020B0604020202020204" charset="0"/>
              </a:rPr>
              <a:t>μ</a:t>
            </a:r>
            <a:r>
              <a:rPr lang="en" sz="1400" dirty="0">
                <a:solidFill>
                  <a:schemeClr val="bg1"/>
                </a:solidFill>
                <a:latin typeface="Libre Baskerville" panose="020B0604020202020204" charset="0"/>
              </a:rPr>
              <a:t> = Coefficient of friction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chemeClr val="bg1"/>
              </a:solidFill>
              <a:latin typeface="Libre Baskerville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400" b="1" dirty="0">
                <a:solidFill>
                  <a:schemeClr val="bg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θ</a:t>
            </a:r>
            <a:r>
              <a:rPr lang="en-IN" sz="1400" b="1" dirty="0">
                <a:solidFill>
                  <a:schemeClr val="bg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 = Lap angle</a:t>
            </a:r>
            <a:endParaRPr sz="1400" dirty="0">
              <a:solidFill>
                <a:schemeClr val="bg1"/>
              </a:solidFill>
              <a:latin typeface="Libre Baskerville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dirty="0">
                <a:solidFill>
                  <a:schemeClr val="bg1"/>
                </a:solidFill>
                <a:latin typeface="Sitka Subheading Semibold" pitchFamily="2" charset="0"/>
              </a:rPr>
              <a:t>T1 = M1*g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dirty="0">
                <a:solidFill>
                  <a:schemeClr val="bg1"/>
                </a:solidFill>
                <a:latin typeface="Sitka Subheading Semibold" pitchFamily="2" charset="0"/>
              </a:rPr>
              <a:t>T2 = M2*g</a:t>
            </a:r>
            <a:endParaRPr dirty="0">
              <a:solidFill>
                <a:schemeClr val="bg1"/>
              </a:solidFill>
              <a:latin typeface="Sitka Subheading Semibold" pitchFamily="2" charset="0"/>
            </a:endParaRPr>
          </a:p>
        </p:txBody>
      </p:sp>
      <p:sp>
        <p:nvSpPr>
          <p:cNvPr id="22" name="Google Shape;84;p16">
            <a:extLst>
              <a:ext uri="{FF2B5EF4-FFF2-40B4-BE49-F238E27FC236}">
                <a16:creationId xmlns:a16="http://schemas.microsoft.com/office/drawing/2014/main" id="{A980541E-AB96-45C4-A587-1EFDCFC1A8A8}"/>
              </a:ext>
            </a:extLst>
          </p:cNvPr>
          <p:cNvSpPr txBox="1">
            <a:spLocks/>
          </p:cNvSpPr>
          <p:nvPr/>
        </p:nvSpPr>
        <p:spPr>
          <a:xfrm>
            <a:off x="311700" y="474112"/>
            <a:ext cx="2544914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Parameters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A4B52B-E189-489E-8855-2A6E5DCB02C7}"/>
              </a:ext>
            </a:extLst>
          </p:cNvPr>
          <p:cNvCxnSpPr/>
          <p:nvPr/>
        </p:nvCxnSpPr>
        <p:spPr>
          <a:xfrm>
            <a:off x="155944" y="1041991"/>
            <a:ext cx="35087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46DA4BB-63E9-0F26-8FC5-2FC68E163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284" y="190482"/>
            <a:ext cx="3533801" cy="47625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C863-E2F8-BACF-E048-C828B401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3">
                    <a:lumMod val="50000"/>
                  </a:schemeClr>
                </a:solidFill>
                <a:latin typeface="Modern No. 20" panose="02070704070505020303" pitchFamily="18" charset="0"/>
                <a:ea typeface="NSimSun" panose="02010609030101010101" pitchFamily="49" charset="-122"/>
              </a:rPr>
              <a:t>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2FBF2E2-5E59-8CCA-C0BB-DEA9E151751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Set-1: -</a:t>
                </a:r>
              </a:p>
              <a:p>
                <a:pPr marL="114300" indent="0">
                  <a:buNone/>
                </a:pPr>
                <a:r>
                  <a:rPr lang="en-I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IN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M1 = 3.13kg</a:t>
                </a:r>
              </a:p>
              <a:p>
                <a:pPr marL="114300" indent="0">
                  <a:buNone/>
                </a:pPr>
                <a:r>
                  <a:rPr lang="en-IN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M2 = 0.33kg</a:t>
                </a:r>
              </a:p>
              <a:p>
                <a:pPr marL="114300" indent="0">
                  <a:buNone/>
                </a:pPr>
                <a:r>
                  <a:rPr lang="en-IN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l-GR" b="0" i="1" smtClean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NSimSun" panose="02010609030101010101" pitchFamily="49" charset="-122"/>
                      </a:rPr>
                      <m:t>𝜃</m:t>
                    </m:r>
                    <m:r>
                      <a:rPr lang="en-IN" b="0" i="1" smtClean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NSimSun" panose="02010609030101010101" pitchFamily="49" charset="-122"/>
                      </a:rPr>
                      <m:t>=70</m:t>
                    </m:r>
                    <m:r>
                      <m:rPr>
                        <m:nor/>
                      </m:rPr>
                      <a:rPr lang="en-IN" smtClean="0">
                        <a:solidFill>
                          <a:schemeClr val="bg2"/>
                        </a:solidFill>
                      </a:rPr>
                      <m:t>°</m:t>
                    </m:r>
                  </m:oMath>
                </a14:m>
                <a:endParaRPr lang="en-IN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r>
                  <a:rPr lang="en-IN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T1 = M1*g = 31.3N</a:t>
                </a:r>
              </a:p>
              <a:p>
                <a:pPr marL="114300" indent="0">
                  <a:buNone/>
                </a:pPr>
                <a:r>
                  <a:rPr lang="en-IN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T2 = M2*g = 3.3N</a:t>
                </a:r>
              </a:p>
              <a:p>
                <a:pPr marL="114300" indent="0">
                  <a:buNone/>
                </a:pPr>
                <a:r>
                  <a:rPr lang="en-US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NSimSun" panose="02010609030101010101" pitchFamily="49" charset="-122"/>
                    <a:ea typeface="NSimSun" panose="02010609030101010101" pitchFamily="49" charset="-122"/>
                  </a:rPr>
                  <a:t>   T1/T2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NSimSun" panose="02010609030101010101" pitchFamily="49" charset="-122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NSimSun" panose="0201060903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l-GR" b="0" i="1" smtClean="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NSimSun" panose="02010609030101010101" pitchFamily="49" charset="-122"/>
                          </a:rPr>
                          <m:t>𝜇𝜃</m:t>
                        </m:r>
                      </m:sup>
                    </m:sSup>
                  </m:oMath>
                </a14:m>
                <a:endParaRPr lang="en-IN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r>
                  <a:rPr lang="en-IN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µ = log(T1/T2)/</a:t>
                </a:r>
                <a:r>
                  <a:rPr lang="el-GR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NSimSun" panose="0201060903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l-GR" b="0" i="1" smtClean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NSimSun" panose="02010609030101010101" pitchFamily="49" charset="-122"/>
                      </a:rPr>
                      <m:t>𝜃</m:t>
                    </m:r>
                  </m:oMath>
                </a14:m>
                <a:endParaRPr lang="en-IN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NSimSun" panose="02010609030101010101" pitchFamily="49" charset="-122"/>
                </a:endParaRPr>
              </a:p>
              <a:p>
                <a:pPr marL="114300" indent="0">
                  <a:buNone/>
                </a:pPr>
                <a:r>
                  <a:rPr lang="en-IN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NSimSun" panose="02010609030101010101" pitchFamily="49" charset="-122"/>
                  </a:rPr>
                  <a:t>       after calculating the value of coefficient of friction</a:t>
                </a:r>
              </a:p>
              <a:p>
                <a:pPr marL="114300" indent="0">
                  <a:buNone/>
                </a:pPr>
                <a:r>
                  <a:rPr lang="en-I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µ = 0.8</a:t>
                </a:r>
              </a:p>
              <a:p>
                <a:pPr marL="114300" indent="0">
                  <a:buNone/>
                </a:pPr>
                <a:endParaRPr lang="en-I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endParaRPr lang="en-I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2FBF2E2-5E59-8CCA-C0BB-DEA9E1517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18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F52D82-1F9E-D456-6883-24B750C828D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1120" y="81280"/>
                <a:ext cx="8950960" cy="4988560"/>
              </a:xfrm>
            </p:spPr>
            <p:txBody>
              <a:bodyPr>
                <a:normAutofit/>
              </a:bodyPr>
              <a:lstStyle/>
              <a:p>
                <a:r>
                  <a:rPr lang="en-IN" sz="20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Set-2: -</a:t>
                </a:r>
                <a:br>
                  <a:rPr lang="en-I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I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M1 = 7.33kg</a:t>
                </a:r>
                <a:br>
                  <a:rPr lang="en-I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M2 = 0.33kg</a:t>
                </a:r>
                <a:br>
                  <a:rPr lang="en-I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l-GR" sz="2000" b="0" i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NSimSun" panose="02010609030101010101" pitchFamily="49" charset="-122"/>
                      </a:rPr>
                      <m:t>𝜃</m:t>
                    </m:r>
                    <m:r>
                      <a:rPr lang="en-IN" sz="2000" b="0" i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NSimSun" panose="02010609030101010101" pitchFamily="49" charset="-122"/>
                      </a:rPr>
                      <m:t>=</m:t>
                    </m:r>
                    <m:r>
                      <m:rPr>
                        <m:nor/>
                      </m:rPr>
                      <a:rPr lang="en-IN" sz="2000" b="1" i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NSimSun" panose="02010609030101010101" pitchFamily="49" charset="-122"/>
                      </a:rPr>
                      <m:t>90</m:t>
                    </m:r>
                    <m:r>
                      <m:rPr>
                        <m:nor/>
                      </m:rPr>
                      <a:rPr lang="en-IN" sz="2000" smtClean="0">
                        <a:solidFill>
                          <a:schemeClr val="bg1"/>
                        </a:solidFill>
                      </a:rPr>
                      <m:t>°</m:t>
                    </m:r>
                  </m:oMath>
                </a14:m>
                <a:br>
                  <a:rPr lang="en-I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T1 = M1*g = 73.3N</a:t>
                </a:r>
                <a:br>
                  <a:rPr lang="en-I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T2 = M2*g = 3.3N</a:t>
                </a:r>
                <a:br>
                  <a:rPr lang="en-I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µ = log(T1/T2)/</a:t>
                </a:r>
                <a:r>
                  <a:rPr lang="el-G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NSimSun" panose="0201060903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l-GR" sz="2000" b="0" i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NSimSun" panose="02010609030101010101" pitchFamily="49" charset="-122"/>
                      </a:rPr>
                      <m:t>𝜃</m:t>
                    </m:r>
                  </m:oMath>
                </a14:m>
                <a:br>
                  <a:rPr lang="en-I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NSimSun" panose="02010609030101010101" pitchFamily="49" charset="-122"/>
                  </a:rPr>
                </a:br>
                <a:r>
                  <a:rPr lang="en-I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NSimSun" panose="02010609030101010101" pitchFamily="49" charset="-122"/>
                  </a:rPr>
                  <a:t>      after calculating the value of coefficient of friction</a:t>
                </a:r>
                <a:br>
                  <a:rPr lang="en-IN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NSimSun" panose="02010609030101010101" pitchFamily="49" charset="-122"/>
                  </a:rPr>
                </a:br>
                <a:r>
                  <a:rPr lang="en-I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IN" sz="20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 = 0.85</a:t>
                </a:r>
                <a:br>
                  <a:rPr lang="en-IN" sz="20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N" sz="20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IN" sz="20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 = 5.88%</a:t>
                </a:r>
                <a:br>
                  <a:rPr lang="en-I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IN" sz="2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F52D82-1F9E-D456-6883-24B750C828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1120" y="81280"/>
                <a:ext cx="8950960" cy="4988560"/>
              </a:xfrm>
              <a:blipFill>
                <a:blip r:embed="rId2"/>
                <a:stretch>
                  <a:fillRect l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29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99;p18">
            <a:extLst>
              <a:ext uri="{FF2B5EF4-FFF2-40B4-BE49-F238E27FC236}">
                <a16:creationId xmlns:a16="http://schemas.microsoft.com/office/drawing/2014/main" id="{0937D5BC-E9F4-402A-9269-D1C4B81A45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0537" y="406050"/>
            <a:ext cx="4352463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Solid Works Model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AA471A-62D6-4E61-848B-755A28A80854}"/>
              </a:ext>
            </a:extLst>
          </p:cNvPr>
          <p:cNvSpPr/>
          <p:nvPr/>
        </p:nvSpPr>
        <p:spPr>
          <a:xfrm>
            <a:off x="-3829" y="378855"/>
            <a:ext cx="274561" cy="4385790"/>
          </a:xfrm>
          <a:prstGeom prst="rect">
            <a:avLst/>
          </a:prstGeom>
          <a:solidFill>
            <a:schemeClr val="tx1">
              <a:alpha val="8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1746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BB74AA-8ED1-4DF9-8F52-932A298303F1}"/>
              </a:ext>
            </a:extLst>
          </p:cNvPr>
          <p:cNvCxnSpPr>
            <a:cxnSpLocks/>
          </p:cNvCxnSpPr>
          <p:nvPr/>
        </p:nvCxnSpPr>
        <p:spPr>
          <a:xfrm>
            <a:off x="326065" y="331079"/>
            <a:ext cx="0" cy="4478418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F56B1A-9EFA-4052-B055-98F34C670E23}"/>
              </a:ext>
            </a:extLst>
          </p:cNvPr>
          <p:cNvCxnSpPr>
            <a:cxnSpLocks/>
          </p:cNvCxnSpPr>
          <p:nvPr/>
        </p:nvCxnSpPr>
        <p:spPr>
          <a:xfrm>
            <a:off x="4582632" y="190765"/>
            <a:ext cx="0" cy="4741756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28EC47-9B21-4F94-84DA-1562B661334B}"/>
              </a:ext>
            </a:extLst>
          </p:cNvPr>
          <p:cNvCxnSpPr>
            <a:cxnSpLocks/>
          </p:cNvCxnSpPr>
          <p:nvPr/>
        </p:nvCxnSpPr>
        <p:spPr>
          <a:xfrm>
            <a:off x="0" y="331079"/>
            <a:ext cx="350874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CEA9F0-DF61-40A5-AA16-104ABCBE3357}"/>
              </a:ext>
            </a:extLst>
          </p:cNvPr>
          <p:cNvCxnSpPr>
            <a:cxnSpLocks/>
          </p:cNvCxnSpPr>
          <p:nvPr/>
        </p:nvCxnSpPr>
        <p:spPr>
          <a:xfrm>
            <a:off x="-3829" y="4812420"/>
            <a:ext cx="350874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3ACDE19-9BC0-44CA-82EA-36CCD6FE7E21}"/>
              </a:ext>
            </a:extLst>
          </p:cNvPr>
          <p:cNvSpPr/>
          <p:nvPr/>
        </p:nvSpPr>
        <p:spPr>
          <a:xfrm rot="10800000">
            <a:off x="8869439" y="378855"/>
            <a:ext cx="274561" cy="4385790"/>
          </a:xfrm>
          <a:prstGeom prst="rect">
            <a:avLst/>
          </a:prstGeom>
          <a:solidFill>
            <a:schemeClr val="tx1">
              <a:alpha val="8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1746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B51C31-BEB6-425C-BE32-0F3E01A773FD}"/>
              </a:ext>
            </a:extLst>
          </p:cNvPr>
          <p:cNvCxnSpPr>
            <a:cxnSpLocks/>
          </p:cNvCxnSpPr>
          <p:nvPr/>
        </p:nvCxnSpPr>
        <p:spPr>
          <a:xfrm rot="10800000">
            <a:off x="8809472" y="332541"/>
            <a:ext cx="0" cy="4478418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0A0B0F5-F2C4-437F-BC2A-6FFE29E2C351}"/>
              </a:ext>
            </a:extLst>
          </p:cNvPr>
          <p:cNvCxnSpPr>
            <a:cxnSpLocks/>
          </p:cNvCxnSpPr>
          <p:nvPr/>
        </p:nvCxnSpPr>
        <p:spPr>
          <a:xfrm rot="10800000">
            <a:off x="8793126" y="331079"/>
            <a:ext cx="350874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211F34-FBF0-445A-8983-CA0A3BBD7C60}"/>
              </a:ext>
            </a:extLst>
          </p:cNvPr>
          <p:cNvCxnSpPr>
            <a:cxnSpLocks/>
          </p:cNvCxnSpPr>
          <p:nvPr/>
        </p:nvCxnSpPr>
        <p:spPr>
          <a:xfrm rot="10800000">
            <a:off x="8793126" y="4809497"/>
            <a:ext cx="350874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A7EFA3-A0E0-4587-86C3-710A5A51FA13}"/>
              </a:ext>
            </a:extLst>
          </p:cNvPr>
          <p:cNvCxnSpPr>
            <a:cxnSpLocks/>
          </p:cNvCxnSpPr>
          <p:nvPr/>
        </p:nvCxnSpPr>
        <p:spPr>
          <a:xfrm flipV="1">
            <a:off x="4575407" y="0"/>
            <a:ext cx="301393" cy="190765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D99958-7B7B-4A8E-92B7-ECC368EC3D5B}"/>
              </a:ext>
            </a:extLst>
          </p:cNvPr>
          <p:cNvCxnSpPr>
            <a:cxnSpLocks/>
          </p:cNvCxnSpPr>
          <p:nvPr/>
        </p:nvCxnSpPr>
        <p:spPr>
          <a:xfrm flipV="1">
            <a:off x="4293915" y="4923335"/>
            <a:ext cx="301393" cy="190765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E4FF3-A37F-F8A1-6B7B-36B23114D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5CCF4-4F2A-232E-5F25-16D3022BB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150" y="1098517"/>
            <a:ext cx="3067072" cy="3524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7628D2-01AC-AB15-28C5-C22EFDB01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96" y="2022521"/>
            <a:ext cx="3866705" cy="19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7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4;p21">
            <a:extLst>
              <a:ext uri="{FF2B5EF4-FFF2-40B4-BE49-F238E27FC236}">
                <a16:creationId xmlns:a16="http://schemas.microsoft.com/office/drawing/2014/main" id="{7B927E1A-25F5-4CEE-A0C1-D5D80C3D10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0032" y="1151240"/>
            <a:ext cx="4076674" cy="464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Century Gothic" panose="020B0502020202090204" pitchFamily="34" charset="0"/>
              </a:rPr>
              <a:t>Angle (In radian) VS T1/T2(tension ratio) </a:t>
            </a:r>
            <a:endParaRPr sz="1600" b="1" dirty="0">
              <a:solidFill>
                <a:schemeClr val="dk2"/>
              </a:solidFill>
              <a:latin typeface="Century Gothic" panose="020B0502020202090204" pitchFamily="34" charset="0"/>
            </a:endParaRPr>
          </a:p>
        </p:txBody>
      </p:sp>
      <p:sp>
        <p:nvSpPr>
          <p:cNvPr id="15" name="Google Shape;99;p18">
            <a:extLst>
              <a:ext uri="{FF2B5EF4-FFF2-40B4-BE49-F238E27FC236}">
                <a16:creationId xmlns:a16="http://schemas.microsoft.com/office/drawing/2014/main" id="{0937D5BC-E9F4-402A-9269-D1C4B81A45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0537" y="406050"/>
            <a:ext cx="4352463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Plots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AA471A-62D6-4E61-848B-755A28A80854}"/>
              </a:ext>
            </a:extLst>
          </p:cNvPr>
          <p:cNvSpPr/>
          <p:nvPr/>
        </p:nvSpPr>
        <p:spPr>
          <a:xfrm>
            <a:off x="-3829" y="378855"/>
            <a:ext cx="274561" cy="4385790"/>
          </a:xfrm>
          <a:prstGeom prst="rect">
            <a:avLst/>
          </a:prstGeom>
          <a:solidFill>
            <a:schemeClr val="tx1">
              <a:alpha val="8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1746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BB74AA-8ED1-4DF9-8F52-932A298303F1}"/>
              </a:ext>
            </a:extLst>
          </p:cNvPr>
          <p:cNvCxnSpPr>
            <a:cxnSpLocks/>
          </p:cNvCxnSpPr>
          <p:nvPr/>
        </p:nvCxnSpPr>
        <p:spPr>
          <a:xfrm>
            <a:off x="326065" y="331079"/>
            <a:ext cx="0" cy="4478418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28EC47-9B21-4F94-84DA-1562B661334B}"/>
              </a:ext>
            </a:extLst>
          </p:cNvPr>
          <p:cNvCxnSpPr>
            <a:cxnSpLocks/>
          </p:cNvCxnSpPr>
          <p:nvPr/>
        </p:nvCxnSpPr>
        <p:spPr>
          <a:xfrm>
            <a:off x="0" y="331079"/>
            <a:ext cx="350874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CEA9F0-DF61-40A5-AA16-104ABCBE3357}"/>
              </a:ext>
            </a:extLst>
          </p:cNvPr>
          <p:cNvCxnSpPr>
            <a:cxnSpLocks/>
          </p:cNvCxnSpPr>
          <p:nvPr/>
        </p:nvCxnSpPr>
        <p:spPr>
          <a:xfrm>
            <a:off x="-3829" y="4812420"/>
            <a:ext cx="350874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3ACDE19-9BC0-44CA-82EA-36CCD6FE7E21}"/>
              </a:ext>
            </a:extLst>
          </p:cNvPr>
          <p:cNvSpPr/>
          <p:nvPr/>
        </p:nvSpPr>
        <p:spPr>
          <a:xfrm rot="10800000">
            <a:off x="8869439" y="378855"/>
            <a:ext cx="274561" cy="4385790"/>
          </a:xfrm>
          <a:prstGeom prst="rect">
            <a:avLst/>
          </a:prstGeom>
          <a:solidFill>
            <a:schemeClr val="tx1">
              <a:alpha val="8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1746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B51C31-BEB6-425C-BE32-0F3E01A773FD}"/>
              </a:ext>
            </a:extLst>
          </p:cNvPr>
          <p:cNvCxnSpPr>
            <a:cxnSpLocks/>
          </p:cNvCxnSpPr>
          <p:nvPr/>
        </p:nvCxnSpPr>
        <p:spPr>
          <a:xfrm rot="10800000">
            <a:off x="8809472" y="332541"/>
            <a:ext cx="0" cy="4478418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0A0B0F5-F2C4-437F-BC2A-6FFE29E2C351}"/>
              </a:ext>
            </a:extLst>
          </p:cNvPr>
          <p:cNvCxnSpPr>
            <a:cxnSpLocks/>
          </p:cNvCxnSpPr>
          <p:nvPr/>
        </p:nvCxnSpPr>
        <p:spPr>
          <a:xfrm rot="10800000">
            <a:off x="8793126" y="331079"/>
            <a:ext cx="350874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211F34-FBF0-445A-8983-CA0A3BBD7C60}"/>
              </a:ext>
            </a:extLst>
          </p:cNvPr>
          <p:cNvCxnSpPr>
            <a:cxnSpLocks/>
          </p:cNvCxnSpPr>
          <p:nvPr/>
        </p:nvCxnSpPr>
        <p:spPr>
          <a:xfrm rot="10800000">
            <a:off x="8793126" y="4809497"/>
            <a:ext cx="350874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C9BF215-9E91-E0EF-7E08-F2FDD907D921}"/>
                  </a:ext>
                </a:extLst>
              </p14:cNvPr>
              <p14:cNvContentPartPr/>
              <p14:nvPr/>
            </p14:nvContentPartPr>
            <p14:xfrm>
              <a:off x="3704127" y="1678367"/>
              <a:ext cx="1865880" cy="308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C9BF215-9E91-E0EF-7E08-F2FDD907D9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5127" y="1669367"/>
                <a:ext cx="18835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B163E20-0213-20FD-C4F0-BF1BD2E1E3F2}"/>
                  </a:ext>
                </a:extLst>
              </p14:cNvPr>
              <p14:cNvContentPartPr/>
              <p14:nvPr/>
            </p14:nvContentPartPr>
            <p14:xfrm>
              <a:off x="3885567" y="1658207"/>
              <a:ext cx="1233000" cy="183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B163E20-0213-20FD-C4F0-BF1BD2E1E3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22567" y="1595207"/>
                <a:ext cx="13586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AF90B05-B3A7-F577-CC01-33DC67A91A9F}"/>
                  </a:ext>
                </a:extLst>
              </p14:cNvPr>
              <p14:cNvContentPartPr/>
              <p14:nvPr/>
            </p14:nvContentPartPr>
            <p14:xfrm>
              <a:off x="-591033" y="1986527"/>
              <a:ext cx="360" cy="1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AF90B05-B3A7-F577-CC01-33DC67A91A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654033" y="1923887"/>
                <a:ext cx="126000" cy="12708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C203E6D-1DBD-E476-8F4C-8E7FE6177D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2190" y="1460182"/>
            <a:ext cx="5553116" cy="34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56195"/>
      </p:ext>
    </p:extLst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334</Words>
  <Application>Microsoft Office PowerPoint</Application>
  <PresentationFormat>On-screen Show (16:9)</PresentationFormat>
  <Paragraphs>62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6" baseType="lpstr">
      <vt:lpstr>Adobe Song Std L</vt:lpstr>
      <vt:lpstr>NSimSun</vt:lpstr>
      <vt:lpstr>Arial</vt:lpstr>
      <vt:lpstr>Bahnschrift Light SemiCondensed</vt:lpstr>
      <vt:lpstr>Bahnschrift SemiBold SemiConden</vt:lpstr>
      <vt:lpstr>Calibri</vt:lpstr>
      <vt:lpstr>Cambria</vt:lpstr>
      <vt:lpstr>Cambria Math</vt:lpstr>
      <vt:lpstr>Century Gothic</vt:lpstr>
      <vt:lpstr>Libre Baskerville</vt:lpstr>
      <vt:lpstr>Modern No. 20</vt:lpstr>
      <vt:lpstr>Palatino Linotype</vt:lpstr>
      <vt:lpstr>Raleway</vt:lpstr>
      <vt:lpstr>Sitka Subheading Semibold</vt:lpstr>
      <vt:lpstr>Source Sans Pro</vt:lpstr>
      <vt:lpstr>Times New Roman</vt:lpstr>
      <vt:lpstr>Wingdings</vt:lpstr>
      <vt:lpstr>Plum</vt:lpstr>
      <vt:lpstr>PowerPoint Presentation</vt:lpstr>
      <vt:lpstr>Problem Statement &amp; Software Details</vt:lpstr>
      <vt:lpstr>THEORY</vt:lpstr>
      <vt:lpstr>PowerPoint Presentation</vt:lpstr>
      <vt:lpstr>Calculations</vt:lpstr>
      <vt:lpstr>Set-2: -       M1 = 7.33kg       M2 = 0.33kg       θ="90°"       T1 = M1*g = 73.3N       T2 = M2*g = 3.3N       µ = log(T1/T2)/ θ       after calculating the value of coefficient of friction       µ = 0.85       Error = 5.88% </vt:lpstr>
      <vt:lpstr>Solid Works Model</vt:lpstr>
      <vt:lpstr>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arun kumar</cp:lastModifiedBy>
  <cp:revision>14</cp:revision>
  <dcterms:modified xsi:type="dcterms:W3CDTF">2022-05-16T21:34:20Z</dcterms:modified>
</cp:coreProperties>
</file>