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cef1d11f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cef1d11f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cef1d11f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cef1d11f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cef1d11f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cef1d11f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cef1d11f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cef1d11f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cef1d11f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cef1d11f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cef1d11f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cef1d11f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cef1d11f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cef1d11f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cef1d11f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cef1d11f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cef1d11f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cef1d11f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cef1d11f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cef1d11f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cef1d11f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cef1d11f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Big Mountain Resort’s Ticket Pricing Strategy in the U.S. Ski Resort Market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by Sangeeta Jayakar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of Future Facilities Investments</a:t>
            </a:r>
            <a:endParaRPr/>
          </a:p>
        </p:txBody>
      </p:sp>
      <p:sp>
        <p:nvSpPr>
          <p:cNvPr id="144" name="Google Shape;144;p22"/>
          <p:cNvSpPr txBox="1"/>
          <p:nvPr>
            <p:ph idx="1" type="body"/>
          </p:nvPr>
        </p:nvSpPr>
        <p:spPr>
          <a:xfrm>
            <a:off x="729450" y="2078875"/>
            <a:ext cx="72768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startAt="3"/>
            </a:pPr>
            <a:r>
              <a:rPr lang="en" sz="1800">
                <a:highlight>
                  <a:srgbClr val="FFFFFF"/>
                </a:highlight>
              </a:rPr>
              <a:t>Increase the vertical drop by adding a run to a point 150 feet lower down but requiring the installation of an additional chair lift to bring skiers back up, and adding an additional 2 acres of snow making coverage.</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Same result as previous scenario</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Supports a ticket price increase by an additional $1.99</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Going from $95.87 to $97.86</a:t>
            </a:r>
            <a:endParaRPr sz="18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of Future Facilities Investments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4"/>
            </a:pPr>
            <a:r>
              <a:rPr lang="en" sz="1800">
                <a:highlight>
                  <a:srgbClr val="FFFFFF"/>
                </a:highlight>
              </a:rPr>
              <a:t>Increase the longest run by 0.2 mile to boast 3.5 miles length, requiring an additional snow making coverage of 4 acres.</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This has no effect on revenue</a:t>
            </a:r>
            <a:endParaRPr sz="180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This work aimed to answer the question of how Big Mountain can change their ticket price to reflect their facilities offered compared to other ski resorts in the market, as well as what facilities can be invested into for future growth. Big Mountain Resort should change their current ticket price to $95.87, and can further raise prices by an additional $1.99 if they make the recommended changes proposed.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at hand: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Big Mountain Resort has found that their operating costs have increased by $1.5M, after the addition of a new chair lift. The goal is to recoup these costs, by  determining how ticket prices can be increased, based on the facilities offered by other ski resorts in the market.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analysis will seek to answer two questions: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First, based on the facilities offered at Big Mountain compared to other resorts in the market, can Big Mountain change their ticket price to reflect their resort offerings and make them appear more appealing?  </a:t>
            </a:r>
            <a:endParaRPr sz="1800"/>
          </a:p>
          <a:p>
            <a:pPr indent="-342900" lvl="0" marL="457200" rtl="0" algn="l">
              <a:spcBef>
                <a:spcPts val="0"/>
              </a:spcBef>
              <a:spcAft>
                <a:spcPts val="0"/>
              </a:spcAft>
              <a:buSzPts val="1800"/>
              <a:buAutoNum type="arabicPeriod"/>
            </a:pPr>
            <a:r>
              <a:rPr lang="en" sz="1800"/>
              <a:t>Second, what facilities can Big Mountain consider investing their resources into in the future?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and Recommendations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Big Mountain can raise their prices from $81 to $95.87 based on their current offerings of facilities.</a:t>
            </a:r>
            <a:endParaRPr sz="1800"/>
          </a:p>
          <a:p>
            <a:pPr indent="-342900" lvl="0" marL="457200" rtl="0" algn="l">
              <a:spcBef>
                <a:spcPts val="0"/>
              </a:spcBef>
              <a:spcAft>
                <a:spcPts val="0"/>
              </a:spcAft>
              <a:buSzPts val="1800"/>
              <a:buChar char="●"/>
            </a:pPr>
            <a:r>
              <a:rPr lang="en" sz="1800"/>
              <a:t>Future investments can be made in extending the vertical drop by adding an additional run point and chair lift, allowing for ticket prices to be raised by $1.99.</a:t>
            </a:r>
            <a:endParaRPr sz="1800"/>
          </a:p>
          <a:p>
            <a:pPr indent="-342900" lvl="0" marL="457200" rtl="0" algn="l">
              <a:spcBef>
                <a:spcPts val="0"/>
              </a:spcBef>
              <a:spcAft>
                <a:spcPts val="0"/>
              </a:spcAft>
              <a:buSzPts val="1800"/>
              <a:buChar char="●"/>
            </a:pPr>
            <a:r>
              <a:rPr lang="en" sz="1800"/>
              <a:t>Operation costs can be lowered without reducing revenue by closing down the least used run.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Wrangling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Dataset for 330 U.S. ski resorts was made available and merged with dataset depicting population and geographic data for each state </a:t>
            </a:r>
            <a:endParaRPr sz="1800"/>
          </a:p>
          <a:p>
            <a:pPr indent="-342900" lvl="0" marL="457200" rtl="0" algn="l">
              <a:spcBef>
                <a:spcPts val="0"/>
              </a:spcBef>
              <a:spcAft>
                <a:spcPts val="0"/>
              </a:spcAft>
              <a:buSzPts val="1800"/>
              <a:buChar char="●"/>
            </a:pPr>
            <a:r>
              <a:rPr lang="en" sz="1800"/>
              <a:t>Features of each resort were considered as they related to population density and resort density of their state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Correlated with Ticket Price</a:t>
            </a:r>
            <a:r>
              <a:rPr lang="en"/>
              <a:t> </a:t>
            </a:r>
            <a:endParaRPr/>
          </a:p>
        </p:txBody>
      </p:sp>
      <p:sp>
        <p:nvSpPr>
          <p:cNvPr id="117" name="Google Shape;117;p18"/>
          <p:cNvSpPr txBox="1"/>
          <p:nvPr>
            <p:ph idx="1" type="body"/>
          </p:nvPr>
        </p:nvSpPr>
        <p:spPr>
          <a:xfrm>
            <a:off x="729450" y="2078875"/>
            <a:ext cx="7688700" cy="128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810"/>
              <a:t>With a Random Forest Regression Model, the features that were shown to be most important were: </a:t>
            </a:r>
            <a:endParaRPr sz="1810"/>
          </a:p>
          <a:p>
            <a:pPr indent="-343535" lvl="0" marL="457200" rtl="0" algn="l">
              <a:lnSpc>
                <a:spcPct val="95000"/>
              </a:lnSpc>
              <a:spcBef>
                <a:spcPts val="1200"/>
              </a:spcBef>
              <a:spcAft>
                <a:spcPts val="0"/>
              </a:spcAft>
              <a:buSzPts val="1810"/>
              <a:buAutoNum type="arabicPeriod"/>
            </a:pPr>
            <a:r>
              <a:rPr lang="en" sz="1810"/>
              <a:t>Vertical drop</a:t>
            </a:r>
            <a:endParaRPr sz="1810"/>
          </a:p>
          <a:p>
            <a:pPr indent="-343535" lvl="0" marL="457200" rtl="0" algn="l">
              <a:lnSpc>
                <a:spcPct val="95000"/>
              </a:lnSpc>
              <a:spcBef>
                <a:spcPts val="0"/>
              </a:spcBef>
              <a:spcAft>
                <a:spcPts val="0"/>
              </a:spcAft>
              <a:buSzPts val="1810"/>
              <a:buAutoNum type="arabicPeriod"/>
            </a:pPr>
            <a:r>
              <a:rPr lang="en" sz="1810"/>
              <a:t>fastQuads</a:t>
            </a:r>
            <a:endParaRPr sz="1810"/>
          </a:p>
          <a:p>
            <a:pPr indent="-343535" lvl="0" marL="457200" rtl="0" algn="l">
              <a:lnSpc>
                <a:spcPct val="95000"/>
              </a:lnSpc>
              <a:spcBef>
                <a:spcPts val="0"/>
              </a:spcBef>
              <a:spcAft>
                <a:spcPts val="0"/>
              </a:spcAft>
              <a:buSzPts val="1810"/>
              <a:buAutoNum type="arabicPeriod"/>
            </a:pPr>
            <a:r>
              <a:rPr lang="en" sz="1810"/>
              <a:t>Runs</a:t>
            </a:r>
            <a:endParaRPr sz="1810"/>
          </a:p>
          <a:p>
            <a:pPr indent="-343535" lvl="0" marL="457200" rtl="0" algn="l">
              <a:lnSpc>
                <a:spcPct val="95000"/>
              </a:lnSpc>
              <a:spcBef>
                <a:spcPts val="0"/>
              </a:spcBef>
              <a:spcAft>
                <a:spcPts val="0"/>
              </a:spcAft>
              <a:buSzPts val="1810"/>
              <a:buAutoNum type="arabicPeriod"/>
            </a:pPr>
            <a:r>
              <a:rPr lang="en" sz="1810"/>
              <a:t>Snow Making area</a:t>
            </a:r>
            <a:endParaRPr sz="1810"/>
          </a:p>
        </p:txBody>
      </p:sp>
      <p:pic>
        <p:nvPicPr>
          <p:cNvPr id="118" name="Google Shape;118;p18"/>
          <p:cNvPicPr preferRelativeResize="0"/>
          <p:nvPr/>
        </p:nvPicPr>
        <p:blipFill rotWithShape="1">
          <a:blip r:embed="rId3">
            <a:alphaModFix/>
          </a:blip>
          <a:srcRect b="0" l="0" r="59943" t="0"/>
          <a:stretch/>
        </p:blipFill>
        <p:spPr>
          <a:xfrm>
            <a:off x="4391700" y="2571750"/>
            <a:ext cx="3225838" cy="981750"/>
          </a:xfrm>
          <a:prstGeom prst="rect">
            <a:avLst/>
          </a:prstGeom>
          <a:noFill/>
          <a:ln>
            <a:noFill/>
          </a:ln>
        </p:spPr>
      </p:pic>
      <p:pic>
        <p:nvPicPr>
          <p:cNvPr id="119" name="Google Shape;119;p18"/>
          <p:cNvPicPr preferRelativeResize="0"/>
          <p:nvPr/>
        </p:nvPicPr>
        <p:blipFill rotWithShape="1">
          <a:blip r:embed="rId3">
            <a:alphaModFix/>
          </a:blip>
          <a:srcRect b="0" l="59942" r="0" t="0"/>
          <a:stretch/>
        </p:blipFill>
        <p:spPr>
          <a:xfrm>
            <a:off x="4391712" y="3642425"/>
            <a:ext cx="3225838" cy="98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of Current Pricing</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Random Forest Regression Model was used to predict ticket price based on Big Mountain’s current offerings of facilities.</a:t>
            </a:r>
            <a:endParaRPr sz="1800"/>
          </a:p>
          <a:p>
            <a:pPr indent="-342900" lvl="0" marL="457200" rtl="0" algn="l">
              <a:spcBef>
                <a:spcPts val="0"/>
              </a:spcBef>
              <a:spcAft>
                <a:spcPts val="0"/>
              </a:spcAft>
              <a:buSzPts val="1800"/>
              <a:buChar char="●"/>
            </a:pPr>
            <a:r>
              <a:rPr lang="en" sz="1800"/>
              <a:t>Current ticket price is $81.</a:t>
            </a:r>
            <a:endParaRPr sz="1800"/>
          </a:p>
          <a:p>
            <a:pPr indent="-342900" lvl="0" marL="457200" rtl="0" algn="l">
              <a:spcBef>
                <a:spcPts val="0"/>
              </a:spcBef>
              <a:spcAft>
                <a:spcPts val="0"/>
              </a:spcAft>
              <a:buSzPts val="1800"/>
              <a:buChar char="●"/>
            </a:pPr>
            <a:r>
              <a:rPr lang="en" sz="1800"/>
              <a:t>Ticket price should be raised to $95.87.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of Future Facilities Investments</a:t>
            </a:r>
            <a:endParaRPr/>
          </a:p>
        </p:txBody>
      </p:sp>
      <p:sp>
        <p:nvSpPr>
          <p:cNvPr id="131" name="Google Shape;131;p20"/>
          <p:cNvSpPr txBox="1"/>
          <p:nvPr>
            <p:ph idx="1" type="body"/>
          </p:nvPr>
        </p:nvSpPr>
        <p:spPr>
          <a:xfrm>
            <a:off x="729450" y="2078875"/>
            <a:ext cx="7214100" cy="1376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sz="1800">
                <a:highlight>
                  <a:srgbClr val="FFFFFF"/>
                </a:highlight>
              </a:rPr>
              <a:t>Permanently closing down up to 10 of the least used runs:</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Closing down 1 run does not affect revenue</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Closing down 2 or more runs decreased the revenue</a:t>
            </a:r>
            <a:endParaRPr sz="1800">
              <a:highlight>
                <a:srgbClr val="FFFFFF"/>
              </a:highlight>
            </a:endParaRPr>
          </a:p>
          <a:p>
            <a:pPr indent="0" lvl="0" marL="457200" rtl="0" algn="l">
              <a:spcBef>
                <a:spcPts val="0"/>
              </a:spcBef>
              <a:spcAft>
                <a:spcPts val="0"/>
              </a:spcAft>
              <a:buNone/>
            </a:pPr>
            <a:r>
              <a:t/>
            </a:r>
            <a:endParaRPr sz="1800"/>
          </a:p>
        </p:txBody>
      </p:sp>
      <p:pic>
        <p:nvPicPr>
          <p:cNvPr id="132" name="Google Shape;132;p20"/>
          <p:cNvPicPr preferRelativeResize="0"/>
          <p:nvPr/>
        </p:nvPicPr>
        <p:blipFill>
          <a:blip r:embed="rId3">
            <a:alphaModFix/>
          </a:blip>
          <a:stretch>
            <a:fillRect/>
          </a:stretch>
        </p:blipFill>
        <p:spPr>
          <a:xfrm>
            <a:off x="2588075" y="3122075"/>
            <a:ext cx="3496850" cy="1857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of Future Facilities Investments</a:t>
            </a:r>
            <a:endParaRPr/>
          </a:p>
        </p:txBody>
      </p:sp>
      <p:sp>
        <p:nvSpPr>
          <p:cNvPr id="138" name="Google Shape;138;p21"/>
          <p:cNvSpPr txBox="1"/>
          <p:nvPr>
            <p:ph idx="1" type="body"/>
          </p:nvPr>
        </p:nvSpPr>
        <p:spPr>
          <a:xfrm>
            <a:off x="729450" y="2078875"/>
            <a:ext cx="72768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2"/>
            </a:pPr>
            <a:r>
              <a:rPr lang="en" sz="1800">
                <a:highlight>
                  <a:srgbClr val="FFFFFF"/>
                </a:highlight>
              </a:rPr>
              <a:t>Increase the vertical drop by adding a run to a point 150 feet lower down but requiring the installation of an additional chair lift to bring skiers back up, without additional snow making coverage.</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Supports a ticket price increase by an additional $1.99</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Going from $95.87 to $97.86</a:t>
            </a:r>
            <a:endParaRPr sz="18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