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3" r:id="rId13"/>
  </p:sldIdLst>
  <p:sldSz cx="9144000" cy="5143500" type="screen16x9"/>
  <p:notesSz cx="6858000" cy="9144000"/>
  <p:embeddedFontLst>
    <p:embeddedFont>
      <p:font typeface="Lato" panose="020F0502020204030203" pitchFamily="34" charset="0"/>
      <p:regular r:id="rId15"/>
      <p:bold r:id="rId16"/>
      <p:italic r:id="rId17"/>
      <p:boldItalic r:id="rId18"/>
    </p:embeddedFont>
    <p:embeddedFont>
      <p:font typeface="Play" pitchFamily="2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33"/>
  </p:normalViewPr>
  <p:slideViewPr>
    <p:cSldViewPr snapToGrid="0">
      <p:cViewPr varScale="1">
        <p:scale>
          <a:sx n="156" d="100"/>
          <a:sy n="156" d="100"/>
        </p:scale>
        <p:origin x="552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24e15d08f9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324e15d08f9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24e15d08f9_2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324e15d08f9_2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24e15d08f9_2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324e15d08f9_2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24e15d08f9_2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324e15d08f9_2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24e15d08f9_2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324e15d08f9_2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24e15d08f9_2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324e15d08f9_2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24e15d08f9_2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g324e15d08f9_2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24e15d08f9_2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324e15d08f9_2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lay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lay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500"/>
              <a:buNone/>
              <a:defRPr sz="15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400"/>
              <a:buNone/>
              <a:defRPr sz="14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  <a:defRPr sz="33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ctrTitle"/>
          </p:nvPr>
        </p:nvSpPr>
        <p:spPr>
          <a:xfrm>
            <a:off x="204952" y="920599"/>
            <a:ext cx="8734097" cy="931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r>
              <a:rPr lang="en" dirty="0"/>
              <a:t>Roman Spectroscopy data Challenge</a:t>
            </a:r>
            <a:br>
              <a:rPr lang="en" dirty="0"/>
            </a:br>
            <a:r>
              <a:rPr lang="en" dirty="0"/>
              <a:t>Introduction</a:t>
            </a:r>
            <a:br>
              <a:rPr lang="en" dirty="0"/>
            </a:br>
            <a:r>
              <a:rPr lang="en" dirty="0"/>
              <a:t>Session 2/3</a:t>
            </a:r>
            <a:endParaRPr dirty="0"/>
          </a:p>
        </p:txBody>
      </p:sp>
      <p:sp>
        <p:nvSpPr>
          <p:cNvPr id="130" name="Google Shape;130;p25"/>
          <p:cNvSpPr txBox="1">
            <a:spLocks noGrp="1"/>
          </p:cNvSpPr>
          <p:nvPr>
            <p:ph type="subTitle" idx="1"/>
          </p:nvPr>
        </p:nvSpPr>
        <p:spPr>
          <a:xfrm>
            <a:off x="1064172" y="2364828"/>
            <a:ext cx="7149662" cy="1962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/>
              <a:t>WHY</a:t>
            </a:r>
            <a:br>
              <a:rPr lang="en"/>
            </a:br>
            <a:r>
              <a:rPr lang="en"/>
              <a:t>WHO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/>
              <a:t>WHAT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474D13-790B-6B2C-80EA-B4E236D373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C19B7-000F-847C-B7C2-E828A38BB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0965"/>
            <a:ext cx="7886700" cy="994172"/>
          </a:xfrm>
        </p:spPr>
        <p:txBody>
          <a:bodyPr/>
          <a:lstStyle/>
          <a:p>
            <a:r>
              <a:rPr lang="en-US" dirty="0"/>
              <a:t>What this data challenge is and isn’t: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C6BD6-8F83-0CA0-7A5B-E3274BFCB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085138"/>
            <a:ext cx="7886700" cy="3784518"/>
          </a:xfrm>
        </p:spPr>
        <p:txBody>
          <a:bodyPr>
            <a:normAutofit fontScale="92500"/>
          </a:bodyPr>
          <a:lstStyle/>
          <a:p>
            <a:r>
              <a:rPr lang="en-US" dirty="0"/>
              <a:t>The SPQR Widefield Preparatory Science team is developing simulated deep </a:t>
            </a:r>
            <a:r>
              <a:rPr lang="en-US" dirty="0" err="1"/>
              <a:t>slitless</a:t>
            </a:r>
            <a:r>
              <a:rPr lang="en-US" dirty="0"/>
              <a:t> spectroscopy "observations” that we will provide so the community can test reduction / extraction software</a:t>
            </a:r>
          </a:p>
          <a:p>
            <a:r>
              <a:rPr lang="en-US" dirty="0"/>
              <a:t>To support that, we are running a series of 3 tutorial sessions on </a:t>
            </a:r>
            <a:r>
              <a:rPr lang="en-US" dirty="0" err="1"/>
              <a:t>slitless</a:t>
            </a:r>
            <a:r>
              <a:rPr lang="en-US" dirty="0"/>
              <a:t> spectroscopy.  (This is #2 of 3.)</a:t>
            </a:r>
          </a:p>
          <a:p>
            <a:r>
              <a:rPr lang="en-US" dirty="0"/>
              <a:t>This is not a tutorial on simulation software itself, and the code for the simulations will be released after the data challenge is over.</a:t>
            </a:r>
          </a:p>
          <a:p>
            <a:r>
              <a:rPr lang="en-US" dirty="0"/>
              <a:t>There are many data analysis packages, including the official one from SSC(IPAC). The data challenge is agnostic to which code people use.</a:t>
            </a:r>
          </a:p>
          <a:p>
            <a:r>
              <a:rPr lang="en-US" dirty="0"/>
              <a:t>Code we discuss today are pedagogical examples meant for tutorials. </a:t>
            </a:r>
          </a:p>
          <a:p>
            <a:endParaRPr lang="en-US" dirty="0"/>
          </a:p>
          <a:p>
            <a:endParaRPr lang="en-US" dirty="0"/>
          </a:p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997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 b="0" i="0">
                <a:latin typeface="Arial"/>
                <a:ea typeface="Arial"/>
                <a:cs typeface="Arial"/>
                <a:sym typeface="Arial"/>
              </a:rPr>
              <a:t>How To Access Data Challenge:</a:t>
            </a:r>
            <a:endParaRPr/>
          </a:p>
        </p:txBody>
      </p:sp>
      <p:sp>
        <p:nvSpPr>
          <p:cNvPr id="224" name="Google Shape;224;p32"/>
          <p:cNvSpPr txBox="1">
            <a:spLocks noGrp="1"/>
          </p:cNvSpPr>
          <p:nvPr>
            <p:ph type="body" idx="1"/>
          </p:nvPr>
        </p:nvSpPr>
        <p:spPr>
          <a:xfrm>
            <a:off x="334736" y="1369219"/>
            <a:ext cx="9143999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62500" lnSpcReduction="20000"/>
          </a:bodyPr>
          <a:lstStyle/>
          <a:p>
            <a:pPr marL="177800" lvl="0" indent="-17414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 b="0" i="0" dirty="0">
                <a:latin typeface="Arial"/>
                <a:ea typeface="Arial"/>
                <a:cs typeface="Arial"/>
                <a:sym typeface="Arial"/>
              </a:rPr>
              <a:t>Access the GitHub repo </a:t>
            </a:r>
            <a:r>
              <a:rPr lang="en" b="0" i="0" dirty="0" err="1">
                <a:latin typeface="Arial"/>
                <a:ea typeface="Arial"/>
                <a:cs typeface="Arial"/>
                <a:sym typeface="Arial"/>
              </a:rPr>
              <a:t>RomanSpectraDataChallenge</a:t>
            </a:r>
            <a:r>
              <a:rPr lang="en" b="0" i="0" dirty="0"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" dirty="0"/>
            </a:br>
            <a:r>
              <a:rPr lang="en" dirty="0"/>
              <a:t>	</a:t>
            </a:r>
            <a:r>
              <a:rPr lang="en" sz="1800" b="0" i="0" dirty="0">
                <a:latin typeface="Arial"/>
                <a:ea typeface="Arial"/>
                <a:cs typeface="Arial"/>
                <a:sym typeface="Arial"/>
              </a:rPr>
              <a:t>a. Also accessible through </a:t>
            </a:r>
            <a:r>
              <a:rPr lang="en" sz="1800" b="0" i="0" dirty="0" err="1">
                <a:latin typeface="Arial"/>
                <a:ea typeface="Arial"/>
                <a:cs typeface="Arial"/>
                <a:sym typeface="Arial"/>
              </a:rPr>
              <a:t>url</a:t>
            </a:r>
            <a:r>
              <a:rPr lang="en" sz="1800" b="0" i="0" dirty="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800" b="0" i="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https://</a:t>
            </a:r>
            <a:r>
              <a:rPr lang="en-US" sz="1800" b="0" i="0" u="sng" dirty="0" err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github.com</a:t>
            </a:r>
            <a:r>
              <a:rPr lang="en-US" sz="1800" b="0" i="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/sangeetak20/</a:t>
            </a:r>
            <a:r>
              <a:rPr lang="en-US" sz="1800" b="0" i="0" u="sng" dirty="0" err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RomanSpectraDataChallenge</a:t>
            </a:r>
            <a:r>
              <a:rPr lang="en-US" sz="1800" b="0" i="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/tree/main/DataChallenge2</a:t>
            </a:r>
            <a:br>
              <a:rPr lang="en" dirty="0"/>
            </a:br>
            <a:endParaRPr dirty="0"/>
          </a:p>
          <a:p>
            <a:pPr marL="177800" lvl="0" indent="-17414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 b="0" i="0" dirty="0">
                <a:latin typeface="Arial"/>
                <a:ea typeface="Arial"/>
                <a:cs typeface="Arial"/>
                <a:sym typeface="Arial"/>
              </a:rPr>
              <a:t>In upper right corner: &lt;&gt;Code → HTTPS → copy URL </a:t>
            </a:r>
            <a:br>
              <a:rPr lang="en" dirty="0"/>
            </a:br>
            <a:endParaRPr dirty="0"/>
          </a:p>
          <a:p>
            <a:pPr marL="177800" lvl="0" indent="-17414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16666"/>
              <a:buChar char="•"/>
            </a:pPr>
            <a:r>
              <a:rPr lang="en" b="0" i="0" dirty="0">
                <a:latin typeface="Arial"/>
                <a:ea typeface="Arial"/>
                <a:cs typeface="Arial"/>
                <a:sym typeface="Arial"/>
              </a:rPr>
              <a:t>To clone: go to terminal → </a:t>
            </a:r>
            <a:br>
              <a:rPr lang="en" dirty="0"/>
            </a:br>
            <a:r>
              <a:rPr lang="en" sz="1800" b="0" i="0" dirty="0">
                <a:latin typeface="Arial"/>
                <a:ea typeface="Arial"/>
                <a:cs typeface="Arial"/>
                <a:sym typeface="Arial"/>
              </a:rPr>
              <a:t>git clone https://</a:t>
            </a:r>
            <a:r>
              <a:rPr lang="en" sz="1800" b="0" i="0" dirty="0" err="1">
                <a:latin typeface="Arial"/>
                <a:ea typeface="Arial"/>
                <a:cs typeface="Arial"/>
                <a:sym typeface="Arial"/>
              </a:rPr>
              <a:t>github.com</a:t>
            </a:r>
            <a:r>
              <a:rPr lang="en" sz="1800" b="0" i="0" dirty="0">
                <a:latin typeface="Arial"/>
                <a:ea typeface="Arial"/>
                <a:cs typeface="Arial"/>
                <a:sym typeface="Arial"/>
              </a:rPr>
              <a:t>/sangeetak20/</a:t>
            </a:r>
            <a:r>
              <a:rPr lang="en" sz="1800" b="0" i="0" dirty="0" err="1">
                <a:latin typeface="Arial"/>
                <a:ea typeface="Arial"/>
                <a:cs typeface="Arial"/>
                <a:sym typeface="Arial"/>
              </a:rPr>
              <a:t>RomanSpectraDataChallenge.git</a:t>
            </a:r>
            <a:br>
              <a:rPr lang="en" sz="1800" dirty="0"/>
            </a:br>
            <a:endParaRPr sz="1800" dirty="0"/>
          </a:p>
          <a:p>
            <a:pPr marL="346552" indent="-342900">
              <a:buSzPct val="100000"/>
            </a:pPr>
            <a:r>
              <a:rPr lang="en-US" b="1" dirty="0"/>
              <a:t>To access </a:t>
            </a:r>
            <a:r>
              <a:rPr lang="en-US" b="1" dirty="0" err="1"/>
              <a:t>Grism</a:t>
            </a:r>
            <a:r>
              <a:rPr lang="en-US" b="1" dirty="0"/>
              <a:t> demo:</a:t>
            </a:r>
          </a:p>
          <a:p>
            <a:pPr marL="3652" lvl="0" indent="0">
              <a:buSzPct val="100000"/>
              <a:buNone/>
            </a:pPr>
            <a:br>
              <a:rPr lang="en-US" dirty="0"/>
            </a:b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/>
              <a:t>RomanSpectraDataChallenge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DataChallenge2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/>
              <a:t>grism_demo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 </a:t>
            </a:r>
            <a:r>
              <a:rPr lang="en-US" dirty="0" err="1"/>
              <a:t>Grism_extraction_simple_summation.ipynb</a:t>
            </a:r>
            <a:endParaRPr lang="en-US" dirty="0"/>
          </a:p>
          <a:p>
            <a:pPr marL="346552" indent="-342900">
              <a:buSzPct val="100000"/>
            </a:pPr>
            <a:r>
              <a:rPr lang="en-US" b="1" dirty="0"/>
              <a:t>To access Prism demo:</a:t>
            </a:r>
          </a:p>
          <a:p>
            <a:pPr marL="3652" lvl="0" indent="0">
              <a:buSzPct val="100000"/>
              <a:buNone/>
            </a:pP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/>
              <a:t>RomanSpectraDataChallenge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DataChallenge2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/>
              <a:t>prism_demo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1d_spectral_extraction_using_simple_summation_and_optimum_spectral_extraction.ipynb</a:t>
            </a:r>
            <a:br>
              <a:rPr lang="en" b="0" i="0" dirty="0">
                <a:solidFill>
                  <a:srgbClr val="1D1C1D"/>
                </a:solidFill>
                <a:latin typeface="Lato"/>
                <a:ea typeface="Lato"/>
                <a:cs typeface="Lato"/>
                <a:sym typeface="Lato"/>
              </a:rPr>
            </a:br>
            <a:endParaRPr b="0" i="0" dirty="0">
              <a:solidFill>
                <a:srgbClr val="1D1C1D"/>
              </a:solidFill>
              <a:latin typeface="Lato"/>
              <a:ea typeface="Lato"/>
              <a:cs typeface="Lato"/>
              <a:sym typeface="Lato"/>
            </a:endParaRPr>
          </a:p>
          <a:p>
            <a:pPr marL="177800" lvl="0" indent="-50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177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rial"/>
                <a:ea typeface="Arial"/>
                <a:cs typeface="Arial"/>
                <a:sym typeface="Arial"/>
              </a:rPr>
              <a:t>The aim of this data challenge is to 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520700" lvl="1" indent="-190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" sz="2000" dirty="0"/>
              <a:t>Introduce the Roman spectroscopic elements – the </a:t>
            </a:r>
            <a:r>
              <a:rPr lang="en" sz="2000" dirty="0" err="1"/>
              <a:t>grism</a:t>
            </a:r>
            <a:r>
              <a:rPr lang="en" sz="2000" dirty="0"/>
              <a:t> and the prism</a:t>
            </a:r>
            <a:endParaRPr sz="2000" dirty="0"/>
          </a:p>
          <a:p>
            <a:pPr marL="520700" lvl="1" indent="-190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" sz="2000" dirty="0"/>
              <a:t>Gain familiarity with simulated data</a:t>
            </a:r>
            <a:endParaRPr sz="2000" dirty="0"/>
          </a:p>
          <a:p>
            <a:pPr marL="520700" lvl="1" indent="-190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" sz="2000" dirty="0"/>
              <a:t>Exercise various codes to extract data.</a:t>
            </a:r>
            <a:endParaRPr sz="2000" dirty="0"/>
          </a:p>
          <a:p>
            <a:pPr marL="34290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2000" dirty="0"/>
          </a:p>
          <a:p>
            <a:pPr marL="520700" lvl="1" indent="-190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" sz="2000" dirty="0"/>
              <a:t>Build community and expertise for spectroscopy with Roman, to use spectroscopy survey data to do a wide range of science.</a:t>
            </a:r>
            <a:endParaRPr sz="2000" dirty="0"/>
          </a:p>
          <a:p>
            <a:pPr marL="520700" lvl="1" indent="-63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2000" dirty="0"/>
          </a:p>
          <a:p>
            <a:pPr marL="34290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000" dirty="0"/>
              <a:t>The data challenge is aimed at beginning user and is meant to be pedagogical. </a:t>
            </a:r>
            <a:endParaRPr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27"/>
          <p:cNvGrpSpPr/>
          <p:nvPr/>
        </p:nvGrpSpPr>
        <p:grpSpPr>
          <a:xfrm>
            <a:off x="1117948" y="1477683"/>
            <a:ext cx="7208926" cy="3460742"/>
            <a:chOff x="355175" y="1425169"/>
            <a:chExt cx="10747323" cy="5159397"/>
          </a:xfrm>
        </p:grpSpPr>
        <p:pic>
          <p:nvPicPr>
            <p:cNvPr id="142" name="Google Shape;142;p27"/>
            <p:cNvPicPr preferRelativeResize="0"/>
            <p:nvPr/>
          </p:nvPicPr>
          <p:blipFill rotWithShape="1">
            <a:blip r:embed="rId3">
              <a:alphaModFix/>
            </a:blip>
            <a:srcRect l="11072" t="27142" r="3348" b="29046"/>
            <a:stretch/>
          </p:blipFill>
          <p:spPr>
            <a:xfrm rot="10800000">
              <a:off x="355175" y="1425169"/>
              <a:ext cx="5075276" cy="51593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p2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238510" y="1566701"/>
              <a:ext cx="4863988" cy="487633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4" name="Google Shape;144;p27"/>
          <p:cNvSpPr txBox="1"/>
          <p:nvPr/>
        </p:nvSpPr>
        <p:spPr>
          <a:xfrm>
            <a:off x="2308410" y="436933"/>
            <a:ext cx="6835590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Intro: Slitless Spectroscopic Observations (grism)</a:t>
            </a:r>
            <a:endParaRPr sz="1100"/>
          </a:p>
        </p:txBody>
      </p:sp>
      <p:pic>
        <p:nvPicPr>
          <p:cNvPr id="145" name="Google Shape;145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0"/>
            <a:ext cx="2308410" cy="137659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7"/>
          <p:cNvSpPr/>
          <p:nvPr/>
        </p:nvSpPr>
        <p:spPr>
          <a:xfrm>
            <a:off x="460330" y="444977"/>
            <a:ext cx="338204" cy="338204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7"/>
          <p:cNvSpPr/>
          <p:nvPr/>
        </p:nvSpPr>
        <p:spPr>
          <a:xfrm>
            <a:off x="1219355" y="1569327"/>
            <a:ext cx="3264770" cy="326477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8" name="Google Shape;148;p27"/>
          <p:cNvCxnSpPr/>
          <p:nvPr/>
        </p:nvCxnSpPr>
        <p:spPr>
          <a:xfrm>
            <a:off x="460330" y="783182"/>
            <a:ext cx="759026" cy="4050915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149" name="Google Shape;149;p27"/>
          <p:cNvCxnSpPr/>
          <p:nvPr/>
        </p:nvCxnSpPr>
        <p:spPr>
          <a:xfrm>
            <a:off x="798534" y="444977"/>
            <a:ext cx="3685591" cy="112435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8"/>
          <p:cNvSpPr/>
          <p:nvPr/>
        </p:nvSpPr>
        <p:spPr>
          <a:xfrm flipH="1">
            <a:off x="1" y="0"/>
            <a:ext cx="9143999" cy="1627523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0F4861"/>
              </a:gs>
            </a:gsLst>
            <a:lin ang="19799999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8"/>
          <p:cNvSpPr/>
          <p:nvPr/>
        </p:nvSpPr>
        <p:spPr>
          <a:xfrm flipH="1">
            <a:off x="6062114" y="0"/>
            <a:ext cx="3072908" cy="1627996"/>
          </a:xfrm>
          <a:prstGeom prst="rect">
            <a:avLst/>
          </a:prstGeom>
          <a:gradFill>
            <a:gsLst>
              <a:gs pos="0">
                <a:srgbClr val="0A3041">
                  <a:alpha val="67843"/>
                </a:srgbClr>
              </a:gs>
              <a:gs pos="19000">
                <a:srgbClr val="0A3041">
                  <a:alpha val="67843"/>
                </a:srgbClr>
              </a:gs>
              <a:gs pos="100000">
                <a:srgbClr val="156082">
                  <a:alpha val="47843"/>
                </a:srgbClr>
              </a:gs>
            </a:gsLst>
            <a:lin ang="19199999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8"/>
          <p:cNvSpPr/>
          <p:nvPr/>
        </p:nvSpPr>
        <p:spPr>
          <a:xfrm rot="-5400000" flipH="1">
            <a:off x="3757984" y="-3757532"/>
            <a:ext cx="1628032" cy="9144000"/>
          </a:xfrm>
          <a:prstGeom prst="rect">
            <a:avLst/>
          </a:prstGeom>
          <a:gradFill>
            <a:gsLst>
              <a:gs pos="0">
                <a:srgbClr val="0F4861">
                  <a:alpha val="15686"/>
                </a:srgbClr>
              </a:gs>
              <a:gs pos="23000">
                <a:srgbClr val="0F4861">
                  <a:alpha val="15686"/>
                </a:srgbClr>
              </a:gs>
              <a:gs pos="99000">
                <a:srgbClr val="000000">
                  <a:alpha val="44705"/>
                </a:srgbClr>
              </a:gs>
              <a:gs pos="100000">
                <a:srgbClr val="000000">
                  <a:alpha val="44705"/>
                </a:srgbClr>
              </a:gs>
            </a:gsLst>
            <a:lin ang="21000001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8"/>
          <p:cNvSpPr txBox="1">
            <a:spLocks noGrp="1"/>
          </p:cNvSpPr>
          <p:nvPr>
            <p:ph type="title"/>
          </p:nvPr>
        </p:nvSpPr>
        <p:spPr>
          <a:xfrm>
            <a:off x="1037673" y="261649"/>
            <a:ext cx="7288583" cy="118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Play"/>
              <a:buNone/>
            </a:pPr>
            <a:r>
              <a:rPr lang="en" sz="3000">
                <a:solidFill>
                  <a:srgbClr val="FFFFFF"/>
                </a:solidFill>
              </a:rPr>
              <a:t>Data Flow</a:t>
            </a:r>
            <a:endParaRPr/>
          </a:p>
        </p:txBody>
      </p:sp>
      <p:grpSp>
        <p:nvGrpSpPr>
          <p:cNvPr id="159" name="Google Shape;159;p28"/>
          <p:cNvGrpSpPr/>
          <p:nvPr/>
        </p:nvGrpSpPr>
        <p:grpSpPr>
          <a:xfrm>
            <a:off x="-106915" y="1829308"/>
            <a:ext cx="9238560" cy="3033227"/>
            <a:chOff x="16473" y="513767"/>
            <a:chExt cx="12318079" cy="4044303"/>
          </a:xfrm>
        </p:grpSpPr>
        <p:sp>
          <p:nvSpPr>
            <p:cNvPr id="160" name="Google Shape;160;p28"/>
            <p:cNvSpPr/>
            <p:nvPr/>
          </p:nvSpPr>
          <p:spPr>
            <a:xfrm>
              <a:off x="9474845" y="1106242"/>
              <a:ext cx="2859707" cy="2859853"/>
            </a:xfrm>
            <a:prstGeom prst="ellipse">
              <a:avLst/>
            </a:prstGeom>
            <a:solidFill>
              <a:srgbClr val="E97131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8"/>
            <p:cNvSpPr/>
            <p:nvPr/>
          </p:nvSpPr>
          <p:spPr>
            <a:xfrm>
              <a:off x="9570495" y="1201587"/>
              <a:ext cx="2669632" cy="2669163"/>
            </a:xfrm>
            <a:prstGeom prst="ellipse">
              <a:avLst/>
            </a:prstGeom>
            <a:solidFill>
              <a:srgbClr val="E29420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8"/>
            <p:cNvSpPr txBox="1"/>
            <p:nvPr/>
          </p:nvSpPr>
          <p:spPr>
            <a:xfrm>
              <a:off x="9951872" y="1582968"/>
              <a:ext cx="1906880" cy="19064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3825" tIns="23825" rIns="23825" bIns="238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Arial"/>
                <a:buNone/>
              </a:pPr>
              <a:r>
                <a:rPr lang="en" sz="1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Identification of  object and/or get its redshift</a:t>
              </a:r>
              <a:endParaRPr sz="1100"/>
            </a:p>
          </p:txBody>
        </p:sp>
        <p:sp>
          <p:nvSpPr>
            <p:cNvPr id="163" name="Google Shape;163;p28"/>
            <p:cNvSpPr/>
            <p:nvPr/>
          </p:nvSpPr>
          <p:spPr>
            <a:xfrm rot="2700000">
              <a:off x="6507200" y="1106041"/>
              <a:ext cx="2859754" cy="2859754"/>
            </a:xfrm>
            <a:prstGeom prst="teardrop">
              <a:avLst>
                <a:gd name="adj" fmla="val 100000"/>
              </a:avLst>
            </a:prstGeom>
            <a:solidFill>
              <a:srgbClr val="CFB51E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8"/>
            <p:cNvSpPr/>
            <p:nvPr/>
          </p:nvSpPr>
          <p:spPr>
            <a:xfrm>
              <a:off x="6615137" y="1201587"/>
              <a:ext cx="2669632" cy="2669163"/>
            </a:xfrm>
            <a:prstGeom prst="ellipse">
              <a:avLst/>
            </a:prstGeom>
            <a:solidFill>
              <a:srgbClr val="A9BA1E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8"/>
            <p:cNvSpPr txBox="1"/>
            <p:nvPr/>
          </p:nvSpPr>
          <p:spPr>
            <a:xfrm>
              <a:off x="6996513" y="1582968"/>
              <a:ext cx="1906880" cy="19064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3825" tIns="23825" rIns="23825" bIns="238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Arial"/>
                <a:buNone/>
              </a:pPr>
              <a:r>
                <a:rPr lang="en" sz="1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1D spectrum of each object </a:t>
              </a:r>
              <a:endParaRPr sz="1100"/>
            </a:p>
          </p:txBody>
        </p:sp>
        <p:sp>
          <p:nvSpPr>
            <p:cNvPr id="166" name="Google Shape;166;p28"/>
            <p:cNvSpPr/>
            <p:nvPr/>
          </p:nvSpPr>
          <p:spPr>
            <a:xfrm rot="2700000">
              <a:off x="3564105" y="1106041"/>
              <a:ext cx="2859754" cy="2859754"/>
            </a:xfrm>
            <a:prstGeom prst="teardrop">
              <a:avLst>
                <a:gd name="adj" fmla="val 100000"/>
              </a:avLst>
            </a:prstGeom>
            <a:solidFill>
              <a:srgbClr val="72A41D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8"/>
            <p:cNvSpPr/>
            <p:nvPr/>
          </p:nvSpPr>
          <p:spPr>
            <a:xfrm>
              <a:off x="3659779" y="1201587"/>
              <a:ext cx="2669632" cy="2669163"/>
            </a:xfrm>
            <a:prstGeom prst="ellipse">
              <a:avLst/>
            </a:prstGeom>
            <a:solidFill>
              <a:srgbClr val="48901C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8"/>
            <p:cNvSpPr txBox="1"/>
            <p:nvPr/>
          </p:nvSpPr>
          <p:spPr>
            <a:xfrm>
              <a:off x="4041155" y="1582968"/>
              <a:ext cx="1906880" cy="19064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3825" tIns="23825" rIns="23825" bIns="238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Arial"/>
                <a:buNone/>
              </a:pPr>
              <a:r>
                <a:rPr lang="en" sz="1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2D spectra of individual objects</a:t>
              </a:r>
              <a:endParaRPr sz="1100"/>
            </a:p>
          </p:txBody>
        </p:sp>
        <p:sp>
          <p:nvSpPr>
            <p:cNvPr id="169" name="Google Shape;169;p28"/>
            <p:cNvSpPr/>
            <p:nvPr/>
          </p:nvSpPr>
          <p:spPr>
            <a:xfrm rot="2700000">
              <a:off x="608747" y="1106041"/>
              <a:ext cx="2859754" cy="2859754"/>
            </a:xfrm>
            <a:prstGeom prst="teardrop">
              <a:avLst>
                <a:gd name="adj" fmla="val 100000"/>
              </a:avLst>
            </a:prstGeom>
            <a:solidFill>
              <a:srgbClr val="277C1B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8"/>
            <p:cNvSpPr/>
            <p:nvPr/>
          </p:nvSpPr>
          <p:spPr>
            <a:xfrm>
              <a:off x="704421" y="1201587"/>
              <a:ext cx="2669632" cy="2669163"/>
            </a:xfrm>
            <a:prstGeom prst="ellipse">
              <a:avLst/>
            </a:prstGeom>
            <a:solidFill>
              <a:srgbClr val="186923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8"/>
            <p:cNvSpPr txBox="1"/>
            <p:nvPr/>
          </p:nvSpPr>
          <p:spPr>
            <a:xfrm>
              <a:off x="1085797" y="1582968"/>
              <a:ext cx="1906880" cy="19064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3825" tIns="23825" rIns="23825" bIns="238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Arial"/>
                <a:buNone/>
              </a:pPr>
              <a:r>
                <a:rPr lang="en" sz="1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 busy astronomical scene</a:t>
              </a:r>
              <a:endParaRPr sz="110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>
            <a:spLocks noGrp="1"/>
          </p:cNvSpPr>
          <p:nvPr>
            <p:ph type="title"/>
          </p:nvPr>
        </p:nvSpPr>
        <p:spPr>
          <a:xfrm>
            <a:off x="1037673" y="261649"/>
            <a:ext cx="7288583" cy="118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000"/>
              <a:buFont typeface="Play"/>
              <a:buNone/>
            </a:pPr>
            <a:r>
              <a:rPr lang="en" sz="3000">
                <a:solidFill>
                  <a:srgbClr val="FF0000"/>
                </a:solidFill>
              </a:rPr>
              <a:t>Data Challenge Flow</a:t>
            </a:r>
            <a:endParaRPr/>
          </a:p>
        </p:txBody>
      </p:sp>
      <p:grpSp>
        <p:nvGrpSpPr>
          <p:cNvPr id="177" name="Google Shape;177;p29"/>
          <p:cNvGrpSpPr/>
          <p:nvPr/>
        </p:nvGrpSpPr>
        <p:grpSpPr>
          <a:xfrm>
            <a:off x="-106915" y="1829308"/>
            <a:ext cx="9238560" cy="3033227"/>
            <a:chOff x="16473" y="513767"/>
            <a:chExt cx="12318079" cy="4044303"/>
          </a:xfrm>
        </p:grpSpPr>
        <p:sp>
          <p:nvSpPr>
            <p:cNvPr id="178" name="Google Shape;178;p29"/>
            <p:cNvSpPr/>
            <p:nvPr/>
          </p:nvSpPr>
          <p:spPr>
            <a:xfrm>
              <a:off x="9474845" y="1106242"/>
              <a:ext cx="2859707" cy="2859853"/>
            </a:xfrm>
            <a:prstGeom prst="ellipse">
              <a:avLst/>
            </a:prstGeom>
            <a:solidFill>
              <a:srgbClr val="E97131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9"/>
            <p:cNvSpPr/>
            <p:nvPr/>
          </p:nvSpPr>
          <p:spPr>
            <a:xfrm>
              <a:off x="9570495" y="1201587"/>
              <a:ext cx="2669632" cy="2669163"/>
            </a:xfrm>
            <a:prstGeom prst="ellipse">
              <a:avLst/>
            </a:prstGeom>
            <a:solidFill>
              <a:srgbClr val="E29420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9"/>
            <p:cNvSpPr txBox="1"/>
            <p:nvPr/>
          </p:nvSpPr>
          <p:spPr>
            <a:xfrm>
              <a:off x="9951872" y="1582968"/>
              <a:ext cx="1906880" cy="19064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3825" tIns="23825" rIns="23825" bIns="238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Arial"/>
                <a:buNone/>
              </a:pPr>
              <a:r>
                <a:rPr lang="en" sz="1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Identification of  object and/or get its redshift</a:t>
              </a:r>
              <a:endParaRPr sz="1100"/>
            </a:p>
          </p:txBody>
        </p:sp>
        <p:sp>
          <p:nvSpPr>
            <p:cNvPr id="181" name="Google Shape;181;p29"/>
            <p:cNvSpPr/>
            <p:nvPr/>
          </p:nvSpPr>
          <p:spPr>
            <a:xfrm rot="2700000">
              <a:off x="6507200" y="1106041"/>
              <a:ext cx="2859754" cy="2859754"/>
            </a:xfrm>
            <a:prstGeom prst="teardrop">
              <a:avLst>
                <a:gd name="adj" fmla="val 100000"/>
              </a:avLst>
            </a:prstGeom>
            <a:solidFill>
              <a:srgbClr val="CFB51E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9"/>
            <p:cNvSpPr/>
            <p:nvPr/>
          </p:nvSpPr>
          <p:spPr>
            <a:xfrm>
              <a:off x="6615137" y="1201587"/>
              <a:ext cx="2669632" cy="2669163"/>
            </a:xfrm>
            <a:prstGeom prst="ellipse">
              <a:avLst/>
            </a:prstGeom>
            <a:solidFill>
              <a:srgbClr val="A9BA1E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9"/>
            <p:cNvSpPr txBox="1"/>
            <p:nvPr/>
          </p:nvSpPr>
          <p:spPr>
            <a:xfrm>
              <a:off x="6996513" y="1582968"/>
              <a:ext cx="1906880" cy="19064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3825" tIns="23825" rIns="23825" bIns="238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Arial"/>
                <a:buNone/>
              </a:pPr>
              <a:r>
                <a:rPr lang="en" sz="1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1D spectrum of each object </a:t>
              </a:r>
              <a:endParaRPr sz="1100"/>
            </a:p>
          </p:txBody>
        </p:sp>
        <p:sp>
          <p:nvSpPr>
            <p:cNvPr id="184" name="Google Shape;184;p29"/>
            <p:cNvSpPr/>
            <p:nvPr/>
          </p:nvSpPr>
          <p:spPr>
            <a:xfrm rot="2700000">
              <a:off x="3564105" y="1106041"/>
              <a:ext cx="2859754" cy="2859754"/>
            </a:xfrm>
            <a:prstGeom prst="teardrop">
              <a:avLst>
                <a:gd name="adj" fmla="val 100000"/>
              </a:avLst>
            </a:prstGeom>
            <a:solidFill>
              <a:srgbClr val="72A41D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9"/>
            <p:cNvSpPr/>
            <p:nvPr/>
          </p:nvSpPr>
          <p:spPr>
            <a:xfrm>
              <a:off x="3659779" y="1201587"/>
              <a:ext cx="2669632" cy="2669163"/>
            </a:xfrm>
            <a:prstGeom prst="ellipse">
              <a:avLst/>
            </a:prstGeom>
            <a:solidFill>
              <a:srgbClr val="48901C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9"/>
            <p:cNvSpPr txBox="1"/>
            <p:nvPr/>
          </p:nvSpPr>
          <p:spPr>
            <a:xfrm>
              <a:off x="4041155" y="1582968"/>
              <a:ext cx="1906880" cy="19064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3825" tIns="23825" rIns="23825" bIns="238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Arial"/>
                <a:buNone/>
              </a:pPr>
              <a:r>
                <a:rPr lang="en" sz="1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2D spectra of individual objects</a:t>
              </a:r>
              <a:endParaRPr sz="1100"/>
            </a:p>
          </p:txBody>
        </p:sp>
        <p:sp>
          <p:nvSpPr>
            <p:cNvPr id="187" name="Google Shape;187;p29"/>
            <p:cNvSpPr/>
            <p:nvPr/>
          </p:nvSpPr>
          <p:spPr>
            <a:xfrm rot="2700000">
              <a:off x="608747" y="1106041"/>
              <a:ext cx="2859754" cy="2859754"/>
            </a:xfrm>
            <a:prstGeom prst="teardrop">
              <a:avLst>
                <a:gd name="adj" fmla="val 100000"/>
              </a:avLst>
            </a:prstGeom>
            <a:solidFill>
              <a:srgbClr val="277C1B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9"/>
            <p:cNvSpPr/>
            <p:nvPr/>
          </p:nvSpPr>
          <p:spPr>
            <a:xfrm>
              <a:off x="704421" y="1201587"/>
              <a:ext cx="2669632" cy="2669163"/>
            </a:xfrm>
            <a:prstGeom prst="ellipse">
              <a:avLst/>
            </a:prstGeom>
            <a:solidFill>
              <a:srgbClr val="186923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9"/>
            <p:cNvSpPr txBox="1"/>
            <p:nvPr/>
          </p:nvSpPr>
          <p:spPr>
            <a:xfrm>
              <a:off x="1085797" y="1582968"/>
              <a:ext cx="1906880" cy="19064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3825" tIns="23825" rIns="23825" bIns="238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Arial"/>
                <a:buNone/>
              </a:pPr>
              <a:r>
                <a:rPr lang="en" sz="1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 busy astronomical scene</a:t>
              </a:r>
              <a:endParaRPr sz="1100"/>
            </a:p>
          </p:txBody>
        </p:sp>
      </p:grpSp>
      <p:sp>
        <p:nvSpPr>
          <p:cNvPr id="190" name="Google Shape;190;p29"/>
          <p:cNvSpPr/>
          <p:nvPr/>
        </p:nvSpPr>
        <p:spPr>
          <a:xfrm flipH="1">
            <a:off x="1262269" y="1630018"/>
            <a:ext cx="6559826" cy="318052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1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>
            <a:spLocks noGrp="1"/>
          </p:cNvSpPr>
          <p:nvPr>
            <p:ph type="title"/>
          </p:nvPr>
        </p:nvSpPr>
        <p:spPr>
          <a:xfrm>
            <a:off x="1037673" y="261649"/>
            <a:ext cx="7288583" cy="118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Play"/>
              <a:buNone/>
            </a:pPr>
            <a:r>
              <a:rPr lang="en" sz="3000">
                <a:solidFill>
                  <a:srgbClr val="FFFFFF"/>
                </a:solidFill>
              </a:rPr>
              <a:t>Data Flow</a:t>
            </a:r>
            <a:endParaRPr/>
          </a:p>
        </p:txBody>
      </p:sp>
      <p:grpSp>
        <p:nvGrpSpPr>
          <p:cNvPr id="196" name="Google Shape;196;p30"/>
          <p:cNvGrpSpPr/>
          <p:nvPr/>
        </p:nvGrpSpPr>
        <p:grpSpPr>
          <a:xfrm>
            <a:off x="522830" y="2115310"/>
            <a:ext cx="8515780" cy="2795922"/>
            <a:chOff x="140517" y="448836"/>
            <a:chExt cx="11354374" cy="3727897"/>
          </a:xfrm>
        </p:grpSpPr>
        <p:sp>
          <p:nvSpPr>
            <p:cNvPr id="197" name="Google Shape;197;p30"/>
            <p:cNvSpPr/>
            <p:nvPr/>
          </p:nvSpPr>
          <p:spPr>
            <a:xfrm>
              <a:off x="8858913" y="994960"/>
              <a:ext cx="2635978" cy="2636112"/>
            </a:xfrm>
            <a:prstGeom prst="ellipse">
              <a:avLst/>
            </a:prstGeom>
            <a:solidFill>
              <a:srgbClr val="E97131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0"/>
            <p:cNvSpPr/>
            <p:nvPr/>
          </p:nvSpPr>
          <p:spPr>
            <a:xfrm>
              <a:off x="8947080" y="1082846"/>
              <a:ext cx="2460773" cy="2460341"/>
            </a:xfrm>
            <a:prstGeom prst="ellipse">
              <a:avLst/>
            </a:prstGeom>
            <a:solidFill>
              <a:srgbClr val="E29420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0"/>
            <p:cNvSpPr txBox="1"/>
            <p:nvPr/>
          </p:nvSpPr>
          <p:spPr>
            <a:xfrm>
              <a:off x="9298619" y="1434389"/>
              <a:ext cx="1757695" cy="17572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1900" tIns="21900" rIns="21900" bIns="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Arial"/>
                <a:buNone/>
              </a:pPr>
              <a:r>
                <a:rPr lang="en" sz="17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Identification of  object and/or get its redshift</a:t>
              </a:r>
              <a:endParaRPr sz="1100"/>
            </a:p>
          </p:txBody>
        </p:sp>
        <p:sp>
          <p:nvSpPr>
            <p:cNvPr id="200" name="Google Shape;200;p30"/>
            <p:cNvSpPr/>
            <p:nvPr/>
          </p:nvSpPr>
          <p:spPr>
            <a:xfrm rot="2700000">
              <a:off x="6123442" y="994774"/>
              <a:ext cx="2636021" cy="2636021"/>
            </a:xfrm>
            <a:prstGeom prst="teardrop">
              <a:avLst>
                <a:gd name="adj" fmla="val 100000"/>
              </a:avLst>
            </a:prstGeom>
            <a:solidFill>
              <a:srgbClr val="CFB51E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0"/>
            <p:cNvSpPr/>
            <p:nvPr/>
          </p:nvSpPr>
          <p:spPr>
            <a:xfrm>
              <a:off x="6222935" y="1082846"/>
              <a:ext cx="2460773" cy="2460341"/>
            </a:xfrm>
            <a:prstGeom prst="ellipse">
              <a:avLst/>
            </a:prstGeom>
            <a:solidFill>
              <a:srgbClr val="A9BA1E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0"/>
            <p:cNvSpPr txBox="1"/>
            <p:nvPr/>
          </p:nvSpPr>
          <p:spPr>
            <a:xfrm>
              <a:off x="6574474" y="1434389"/>
              <a:ext cx="1757695" cy="17572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1900" tIns="21900" rIns="21900" bIns="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Arial"/>
                <a:buNone/>
              </a:pPr>
              <a:r>
                <a:rPr lang="en" sz="17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1D spectrum of each object </a:t>
              </a:r>
              <a:endParaRPr sz="1100"/>
            </a:p>
          </p:txBody>
        </p:sp>
        <p:sp>
          <p:nvSpPr>
            <p:cNvPr id="203" name="Google Shape;203;p30"/>
            <p:cNvSpPr/>
            <p:nvPr/>
          </p:nvSpPr>
          <p:spPr>
            <a:xfrm rot="2700000">
              <a:off x="3410600" y="994774"/>
              <a:ext cx="2636021" cy="2636021"/>
            </a:xfrm>
            <a:prstGeom prst="teardrop">
              <a:avLst>
                <a:gd name="adj" fmla="val 100000"/>
              </a:avLst>
            </a:prstGeom>
            <a:solidFill>
              <a:srgbClr val="72A41D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0"/>
            <p:cNvSpPr/>
            <p:nvPr/>
          </p:nvSpPr>
          <p:spPr>
            <a:xfrm>
              <a:off x="3498789" y="1082846"/>
              <a:ext cx="2460773" cy="2460341"/>
            </a:xfrm>
            <a:prstGeom prst="ellipse">
              <a:avLst/>
            </a:prstGeom>
            <a:solidFill>
              <a:srgbClr val="48901C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0"/>
            <p:cNvSpPr txBox="1"/>
            <p:nvPr/>
          </p:nvSpPr>
          <p:spPr>
            <a:xfrm>
              <a:off x="3850328" y="1434389"/>
              <a:ext cx="1757695" cy="17572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1900" tIns="21900" rIns="21900" bIns="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Arial"/>
                <a:buNone/>
              </a:pPr>
              <a:r>
                <a:rPr lang="en" sz="17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2D spectra of individual objects</a:t>
              </a:r>
              <a:endParaRPr sz="1100"/>
            </a:p>
          </p:txBody>
        </p:sp>
        <p:sp>
          <p:nvSpPr>
            <p:cNvPr id="206" name="Google Shape;206;p30"/>
            <p:cNvSpPr/>
            <p:nvPr/>
          </p:nvSpPr>
          <p:spPr>
            <a:xfrm rot="2700000">
              <a:off x="686455" y="994774"/>
              <a:ext cx="2636021" cy="2636021"/>
            </a:xfrm>
            <a:prstGeom prst="teardrop">
              <a:avLst>
                <a:gd name="adj" fmla="val 100000"/>
              </a:avLst>
            </a:prstGeom>
            <a:solidFill>
              <a:srgbClr val="277C1B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0"/>
            <p:cNvSpPr/>
            <p:nvPr/>
          </p:nvSpPr>
          <p:spPr>
            <a:xfrm>
              <a:off x="774644" y="1082846"/>
              <a:ext cx="2460773" cy="2460341"/>
            </a:xfrm>
            <a:prstGeom prst="ellipse">
              <a:avLst/>
            </a:prstGeom>
            <a:solidFill>
              <a:srgbClr val="186923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0"/>
            <p:cNvSpPr txBox="1"/>
            <p:nvPr/>
          </p:nvSpPr>
          <p:spPr>
            <a:xfrm>
              <a:off x="1126183" y="1434389"/>
              <a:ext cx="1757695" cy="17572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1900" tIns="21900" rIns="21900" bIns="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Arial"/>
                <a:buNone/>
              </a:pPr>
              <a:r>
                <a:rPr lang="en" sz="17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 busy astronomical scene</a:t>
              </a:r>
              <a:endParaRPr sz="1100"/>
            </a:p>
          </p:txBody>
        </p:sp>
      </p:grpSp>
      <p:sp>
        <p:nvSpPr>
          <p:cNvPr id="209" name="Google Shape;209;p30"/>
          <p:cNvSpPr txBox="1"/>
          <p:nvPr/>
        </p:nvSpPr>
        <p:spPr>
          <a:xfrm>
            <a:off x="1037673" y="596348"/>
            <a:ext cx="3017493" cy="37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0"/>
          <p:cNvSpPr txBox="1"/>
          <p:nvPr/>
        </p:nvSpPr>
        <p:spPr>
          <a:xfrm>
            <a:off x="2200551" y="2011382"/>
            <a:ext cx="20436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Challenge 3</a:t>
            </a:r>
            <a:endParaRPr/>
          </a:p>
        </p:txBody>
      </p:sp>
      <p:sp>
        <p:nvSpPr>
          <p:cNvPr id="211" name="Google Shape;211;p30"/>
          <p:cNvSpPr txBox="1"/>
          <p:nvPr/>
        </p:nvSpPr>
        <p:spPr>
          <a:xfrm>
            <a:off x="6549542" y="2011369"/>
            <a:ext cx="20436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rgbClr val="FF0000"/>
                </a:solidFill>
              </a:rPr>
              <a:t>Challenge 1</a:t>
            </a:r>
            <a:endParaRPr sz="1700" dirty="0"/>
          </a:p>
        </p:txBody>
      </p:sp>
      <p:sp>
        <p:nvSpPr>
          <p:cNvPr id="212" name="Google Shape;212;p30"/>
          <p:cNvSpPr txBox="1"/>
          <p:nvPr/>
        </p:nvSpPr>
        <p:spPr>
          <a:xfrm>
            <a:off x="4336359" y="2011382"/>
            <a:ext cx="21210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Challenge 2</a:t>
            </a:r>
            <a:endParaRPr sz="17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en"/>
              <a:t>Agenda for today</a:t>
            </a:r>
            <a:endParaRPr/>
          </a:p>
        </p:txBody>
      </p:sp>
      <p:sp>
        <p:nvSpPr>
          <p:cNvPr id="218" name="Google Shape;218;p3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39700" indent="0">
              <a:buNone/>
            </a:pPr>
            <a:r>
              <a:rPr lang="en-US" dirty="0"/>
              <a:t>1. Introduction &amp; Objectives </a:t>
            </a:r>
          </a:p>
          <a:p>
            <a:pPr marL="139700" indent="0">
              <a:buNone/>
            </a:pPr>
            <a:r>
              <a:rPr lang="en-US" dirty="0"/>
              <a:t>2. </a:t>
            </a:r>
            <a:r>
              <a:rPr lang="en-US" dirty="0" err="1"/>
              <a:t>Grism</a:t>
            </a:r>
            <a:r>
              <a:rPr lang="en-US" dirty="0"/>
              <a:t> Refresher </a:t>
            </a:r>
          </a:p>
          <a:p>
            <a:pPr marL="139700" indent="0">
              <a:buNone/>
            </a:pPr>
            <a:r>
              <a:rPr lang="en-US" dirty="0"/>
              <a:t>3. Understanding the Prism </a:t>
            </a:r>
          </a:p>
          <a:p>
            <a:pPr marL="139700" indent="0">
              <a:buNone/>
            </a:pPr>
            <a:r>
              <a:rPr lang="en-US" dirty="0"/>
              <a:t>4. Principles of 2D to 1D Spectral Extraction </a:t>
            </a:r>
          </a:p>
          <a:p>
            <a:pPr marL="139700" indent="0">
              <a:buNone/>
            </a:pPr>
            <a:r>
              <a:rPr lang="en-US" dirty="0"/>
              <a:t>5. Introduction to Tools for Spectral Extraction </a:t>
            </a:r>
          </a:p>
          <a:p>
            <a:pPr marL="139700" indent="0">
              <a:buNone/>
            </a:pPr>
            <a:r>
              <a:rPr lang="en-US" dirty="0"/>
              <a:t>6. Demonstration: One Object at a Time </a:t>
            </a:r>
          </a:p>
          <a:p>
            <a:pPr marL="139700" indent="0">
              <a:buNone/>
            </a:pPr>
            <a:br>
              <a:rPr lang="en-US" dirty="0"/>
            </a:b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399DE-1FAA-B833-0E71-2745132D9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session 3 (~Feb 2026)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EBDA0-DB70-77D7-9210-97F6BC681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2864" y="1034582"/>
            <a:ext cx="7470002" cy="168756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we will release a simulated </a:t>
            </a:r>
            <a:r>
              <a:rPr lang="en-US" dirty="0" err="1"/>
              <a:t>grism</a:t>
            </a:r>
            <a:r>
              <a:rPr lang="en-US" dirty="0"/>
              <a:t> (and prism) images</a:t>
            </a:r>
          </a:p>
          <a:p>
            <a:r>
              <a:rPr lang="en-US" dirty="0"/>
              <a:t>The data challenge will be to identify all line emitters in the images.</a:t>
            </a:r>
          </a:p>
          <a:p>
            <a:r>
              <a:rPr lang="en-US" dirty="0"/>
              <a:t>Final results will be positions of sources and wavelength and flux of line emission. </a:t>
            </a:r>
          </a:p>
          <a:p>
            <a:r>
              <a:rPr lang="en-US" dirty="0"/>
              <a:t>Question: calibrated images? Calibration files? Both?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47B5F8-4A45-640C-35A1-2CB64D2C16F6}"/>
              </a:ext>
            </a:extLst>
          </p:cNvPr>
          <p:cNvSpPr txBox="1"/>
          <p:nvPr/>
        </p:nvSpPr>
        <p:spPr>
          <a:xfrm>
            <a:off x="755374" y="2839778"/>
            <a:ext cx="78867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End of challenge period (~June 2026)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77A8580-58FE-947A-3CE5-DE689D211912}"/>
              </a:ext>
            </a:extLst>
          </p:cNvPr>
          <p:cNvSpPr txBox="1">
            <a:spLocks/>
          </p:cNvSpPr>
          <p:nvPr/>
        </p:nvSpPr>
        <p:spPr>
          <a:xfrm>
            <a:off x="628650" y="3308755"/>
            <a:ext cx="7470002" cy="1687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Evaluate entries and results</a:t>
            </a:r>
          </a:p>
          <a:p>
            <a:r>
              <a:rPr lang="en-US" dirty="0"/>
              <a:t>Write a data challenge paper in the next six months with all the entrants as authors.</a:t>
            </a:r>
          </a:p>
        </p:txBody>
      </p:sp>
    </p:spTree>
    <p:extLst>
      <p:ext uri="{BB962C8B-B14F-4D97-AF65-F5344CB8AC3E}">
        <p14:creationId xmlns:p14="http://schemas.microsoft.com/office/powerpoint/2010/main" val="1099907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45719-E5EE-966D-59B3-2B103F8F2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this data challenge is and isn’t: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21A6D-C539-4430-7E6A-CB9FAA6844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Not a tutorial on simulations. </a:t>
            </a:r>
          </a:p>
          <a:p>
            <a:r>
              <a:rPr lang="en-US" dirty="0"/>
              <a:t>The code for the simulations will be released after the data challenge is over.</a:t>
            </a:r>
          </a:p>
          <a:p>
            <a:r>
              <a:rPr lang="en-US" dirty="0"/>
              <a:t>There prob are many data analysis packages, including the official one from SSC(IPAC). The data challenge is agnostic to which code people use.</a:t>
            </a:r>
          </a:p>
          <a:p>
            <a:r>
              <a:rPr lang="en-US" dirty="0"/>
              <a:t>Code we discuss today are examples meant for tutorials. </a:t>
            </a:r>
          </a:p>
          <a:p>
            <a:endParaRPr lang="en-US" dirty="0"/>
          </a:p>
          <a:p>
            <a:endParaRPr lang="en-US" dirty="0"/>
          </a:p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58118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625</Words>
  <Application>Microsoft Macintosh PowerPoint</Application>
  <PresentationFormat>On-screen Show (16:9)</PresentationFormat>
  <Paragraphs>67</Paragraphs>
  <Slides>11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Lato</vt:lpstr>
      <vt:lpstr>Play</vt:lpstr>
      <vt:lpstr>Arial</vt:lpstr>
      <vt:lpstr>Wingdings</vt:lpstr>
      <vt:lpstr>Simple Light</vt:lpstr>
      <vt:lpstr>Office Theme</vt:lpstr>
      <vt:lpstr>Roman Spectroscopy data Challenge Introduction Session 2/3</vt:lpstr>
      <vt:lpstr>The aim of this data challenge is to  </vt:lpstr>
      <vt:lpstr>PowerPoint Presentation</vt:lpstr>
      <vt:lpstr>Data Flow</vt:lpstr>
      <vt:lpstr>Data Challenge Flow</vt:lpstr>
      <vt:lpstr>Data Flow</vt:lpstr>
      <vt:lpstr>Agenda for today</vt:lpstr>
      <vt:lpstr>After session 3 (~Feb 2026)</vt:lpstr>
      <vt:lpstr>What this data challenge is and isn’t:</vt:lpstr>
      <vt:lpstr>What this data challenge is and isn’t:</vt:lpstr>
      <vt:lpstr>How To Access Data Challenge: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Roman Spectroscopy data Challenge Introduction Session 2/3</dc:title>
  <cp:lastModifiedBy>Kumar, Sangeeta L. (GSFC-665.0)[Southeastern Universities Research Assoc.]</cp:lastModifiedBy>
  <cp:revision>5</cp:revision>
  <dcterms:modified xsi:type="dcterms:W3CDTF">2025-09-08T22:07:00Z</dcterms:modified>
</cp:coreProperties>
</file>