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6.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7.xml.rels" ContentType="application/vnd.openxmlformats-package.relationships+xml"/>
  <Override PartName="/ppt/slideMasters/_rels/slideMaster19.xml.rels" ContentType="application/vnd.openxmlformats-package.relationships+xml"/>
  <Override PartName="/ppt/slideMasters/_rels/slideMaster21.xml.rels" ContentType="application/vnd.openxmlformats-package.relationships+xml"/>
  <Override PartName="/ppt/slideMasters/_rels/slideMaster8.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9.xml.rels" ContentType="application/vnd.openxmlformats-package.relationships+xml"/>
  <Override PartName="/ppt/slideMasters/_rels/slideMaster28.xml.rels" ContentType="application/vnd.openxmlformats-package.relationships+xml"/>
  <Override PartName="/ppt/slideMasters/_rels/slideMaster27.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5.xml.rels" ContentType="application/vnd.openxmlformats-package.relationships+xml"/>
  <Override PartName="/ppt/slideMasters/_rels/slideMaster24.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slideMaster26.xml" ContentType="application/vnd.openxmlformats-officedocument.presentationml.slideMaster+xml"/>
  <Override PartName="/ppt/slideMasters/slideMaster1.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0.xml" ContentType="application/vnd.openxmlformats-officedocument.presentationml.slideMaster+xml"/>
  <Override PartName="/ppt/slideMasters/slideMaster19.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7.xml" ContentType="application/vnd.openxmlformats-officedocument.presentationml.slideMaster+xml"/>
  <Override PartName="/ppt/slideMasters/slideMaster2.xml" ContentType="application/vnd.openxmlformats-officedocument.presentationml.slideMaster+xml"/>
  <Override PartName="/ppt/slideMasters/slideMaster28.xml" ContentType="application/vnd.openxmlformats-officedocument.presentationml.slideMaster+xml"/>
  <Override PartName="/ppt/slideMasters/slideMaster3.xml" ContentType="application/vnd.openxmlformats-officedocument.presentationml.slideMaster+xml"/>
  <Override PartName="/ppt/slideMasters/slideMaster29.xml" ContentType="application/vnd.openxmlformats-officedocument.presentationml.slideMaster+xml"/>
  <Override PartName="/ppt/slideMasters/slideMaster13.xml" ContentType="application/vnd.openxmlformats-officedocument.presentationml.slideMaster+xml"/>
  <Override PartName="/ppt/slideMasters/slideMaster7.xml" ContentType="application/vnd.openxmlformats-officedocument.presentationml.slideMaster+xml"/>
  <Override PartName="/ppt/slideMasters/slideMaster14.xml" ContentType="application/vnd.openxmlformats-officedocument.presentationml.slideMaster+xml"/>
  <Override PartName="/ppt/slideMasters/slideMaster8.xml" ContentType="application/vnd.openxmlformats-officedocument.presentationml.slideMaster+xml"/>
  <Override PartName="/ppt/slideMasters/slideMaster15.xml" ContentType="application/vnd.openxmlformats-officedocument.presentationml.slideMaster+xml"/>
  <Override PartName="/ppt/slideMasters/slideMaster9.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2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20.xml" ContentType="application/vnd.openxmlformats-officedocument.theme+xml"/>
  <Override PartName="/ppt/theme/theme19.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_rels/presentation.xml.rels" ContentType="application/vnd.openxmlformats-package.relationships+xml"/>
  <Override PartName="/ppt/media/image1.jpeg" ContentType="image/jpeg"/>
  <Override PartName="/ppt/media/image2.png" ContentType="image/png"/>
  <Override PartName="/ppt/media/image3.jpeg" ContentType="image/jpeg"/>
  <Override PartName="/ppt/media/image4.jpeg" ContentType="image/jpeg"/>
  <Override PartName="/ppt/media/image5.jpeg" ContentType="image/jpeg"/>
  <Override PartName="/ppt/media/image10.jpeg" ContentType="image/jpeg"/>
  <Override PartName="/ppt/media/image6.jpeg" ContentType="image/jpeg"/>
  <Override PartName="/ppt/media/image9.png" ContentType="image/png"/>
  <Override PartName="/ppt/media/image11.jpeg" ContentType="image/jpeg"/>
  <Override PartName="/ppt/media/image7.png" ContentType="image/png"/>
  <Override PartName="/ppt/media/image12.jpeg" ContentType="image/jpeg"/>
  <Override PartName="/ppt/media/image8.png" ContentType="image/png"/>
  <Override PartName="/ppt/media/image13.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_rels/slideLayout2.xml.rels" ContentType="application/vnd.openxmlformats-package.relationships+xml"/>
  <Override PartName="/ppt/slideLayouts/_rels/slideLayout22.xml.rels" ContentType="application/vnd.openxmlformats-package.relationships+xml"/>
  <Override PartName="/ppt/slideLayouts/_rels/slideLayout13.xml.rels" ContentType="application/vnd.openxmlformats-package.relationships+xml"/>
  <Override PartName="/ppt/slideLayouts/_rels/slideLayout25.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9.xml.rels" ContentType="application/vnd.openxmlformats-package.relationships+xml"/>
  <Override PartName="/ppt/slideLayouts/_rels/slideLayout29.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27.xml.rels" ContentType="application/vnd.openxmlformats-package.relationships+xml"/>
  <Override PartName="/ppt/slideLayouts/_rels/slideLayout6.xml.rels" ContentType="application/vnd.openxmlformats-package.relationships+xml"/>
  <Override PartName="/ppt/slideLayouts/_rels/slideLayout26.xml.rels" ContentType="application/vnd.openxmlformats-package.relationship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26.xml" ContentType="application/vnd.openxmlformats-officedocument.presentationml.slideLayout+xml"/>
  <Override PartName="/ppt/slideLayouts/slideLayout4.xml" ContentType="application/vnd.openxmlformats-officedocument.presentationml.slideLayout+xml"/>
  <Override PartName="/ppt/slideLayouts/slideLayout27.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29.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_rels/slide11.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notesSlides/_rels/notesSlide16.xml.rels" ContentType="application/vnd.openxmlformats-package.relationships+xml"/>
  <Override PartName="/ppt/notesSlides/notesSlide1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Lst>
  <p:notesMasterIdLst>
    <p:notesMasterId r:id="rId31"/>
  </p:notes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 id="268" r:id="rId44"/>
    <p:sldId id="269" r:id="rId45"/>
    <p:sldId id="270" r:id="rId46"/>
    <p:sldId id="271" r:id="rId47"/>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notesMaster" Target="notesMasters/notesMaster1.xml"/><Relationship Id="rId32" Type="http://schemas.openxmlformats.org/officeDocument/2006/relationships/slide" Target="slides/slide1.xml"/><Relationship Id="rId33" Type="http://schemas.openxmlformats.org/officeDocument/2006/relationships/slide" Target="slides/slide2.xml"/><Relationship Id="rId34" Type="http://schemas.openxmlformats.org/officeDocument/2006/relationships/slide" Target="slides/slide3.xml"/><Relationship Id="rId35" Type="http://schemas.openxmlformats.org/officeDocument/2006/relationships/slide" Target="slides/slide4.xml"/><Relationship Id="rId36" Type="http://schemas.openxmlformats.org/officeDocument/2006/relationships/slide" Target="slides/slide5.xml"/><Relationship Id="rId37" Type="http://schemas.openxmlformats.org/officeDocument/2006/relationships/slide" Target="slides/slide6.xml"/><Relationship Id="rId38" Type="http://schemas.openxmlformats.org/officeDocument/2006/relationships/slide" Target="slides/slide7.xml"/><Relationship Id="rId39" Type="http://schemas.openxmlformats.org/officeDocument/2006/relationships/slide" Target="slides/slide8.xml"/><Relationship Id="rId40" Type="http://schemas.openxmlformats.org/officeDocument/2006/relationships/slide" Target="slides/slide9.xml"/><Relationship Id="rId41" Type="http://schemas.openxmlformats.org/officeDocument/2006/relationships/slide" Target="slides/slide10.xml"/><Relationship Id="rId42" Type="http://schemas.openxmlformats.org/officeDocument/2006/relationships/slide" Target="slides/slide11.xml"/><Relationship Id="rId43" Type="http://schemas.openxmlformats.org/officeDocument/2006/relationships/slide" Target="slides/slide12.xml"/><Relationship Id="rId44" Type="http://schemas.openxmlformats.org/officeDocument/2006/relationships/slide" Target="slides/slide13.xml"/><Relationship Id="rId45" Type="http://schemas.openxmlformats.org/officeDocument/2006/relationships/slide" Target="slides/slide14.xml"/><Relationship Id="rId46" Type="http://schemas.openxmlformats.org/officeDocument/2006/relationships/slide" Target="slides/slide15.xml"/><Relationship Id="rId47" Type="http://schemas.openxmlformats.org/officeDocument/2006/relationships/slide" Target="slides/slide16.xml"/><Relationship Id="rId4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0.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sldImg"/>
          </p:nvPr>
        </p:nvSpPr>
        <p:spPr>
          <a:xfrm>
            <a:off x="0" y="812520"/>
            <a:ext cx="0" cy="0"/>
          </a:xfrm>
          <a:prstGeom prst="rect">
            <a:avLst/>
          </a:prstGeom>
          <a:noFill/>
          <a:ln w="0">
            <a:noFill/>
          </a:ln>
        </p:spPr>
        <p:txBody>
          <a:bodyPr lIns="0" rIns="0" tIns="0" bIns="0" anchor="ctr">
            <a:noAutofit/>
          </a:bodyPr>
          <a:p>
            <a:r>
              <a:rPr b="0" lang="en-US" sz="1800" spc="-1" strike="noStrike">
                <a:solidFill>
                  <a:schemeClr val="dk1"/>
                </a:solidFill>
                <a:latin typeface="Arial"/>
              </a:rPr>
              <a:t>Click to move the slide</a:t>
            </a:r>
            <a:endParaRPr b="0" lang="en-US" sz="1800" spc="-1" strike="noStrike">
              <a:solidFill>
                <a:schemeClr val="dk1"/>
              </a:solidFill>
              <a:latin typeface="Arial"/>
            </a:endParaRPr>
          </a:p>
        </p:txBody>
      </p:sp>
      <p:sp>
        <p:nvSpPr>
          <p:cNvPr id="6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7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7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7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6C368923-9C3A-46B9-832A-C2DFEFEE2836}"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1146240" y="835200"/>
            <a:ext cx="4006440" cy="2253960"/>
          </a:xfrm>
          <a:prstGeom prst="rect">
            <a:avLst/>
          </a:prstGeom>
          <a:ln w="0">
            <a:noFill/>
          </a:ln>
        </p:spPr>
      </p:sp>
      <p:sp>
        <p:nvSpPr>
          <p:cNvPr id="157" name="PlaceHolder 2"/>
          <p:cNvSpPr>
            <a:spLocks noGrp="1"/>
          </p:cNvSpPr>
          <p:nvPr>
            <p:ph type="body"/>
          </p:nvPr>
        </p:nvSpPr>
        <p:spPr>
          <a:xfrm>
            <a:off x="630000" y="3215880"/>
            <a:ext cx="5038920" cy="263016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158" name="PlaceHolder 3"/>
          <p:cNvSpPr>
            <a:spLocks noGrp="1"/>
          </p:cNvSpPr>
          <p:nvPr>
            <p:ph type="sldNum" idx="4"/>
          </p:nvPr>
        </p:nvSpPr>
        <p:spPr>
          <a:xfrm>
            <a:off x="3568320" y="6347160"/>
            <a:ext cx="2728800" cy="3340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Times New Roman"/>
                <a:ea typeface="+mn-ea"/>
              </a:defRPr>
            </a:lvl1pPr>
          </a:lstStyle>
          <a:p>
            <a:pPr indent="0" algn="r" defTabSz="914400">
              <a:lnSpc>
                <a:spcPct val="100000"/>
              </a:lnSpc>
              <a:buNone/>
              <a:tabLst>
                <a:tab algn="l" pos="0"/>
              </a:tabLst>
            </a:pPr>
            <a:fld id="{765FD2C0-8407-4F21-843E-A10C5DC519CB}" type="slidenum">
              <a:rPr b="0" lang="en-US" sz="1200" spc="-1" strike="noStrike">
                <a:solidFill>
                  <a:srgbClr val="000000"/>
                </a:solidFill>
                <a:latin typeface="Times New Roman"/>
                <a:ea typeface="+mn-ea"/>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2">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3">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_1">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4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5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spTree>
      <p:nvGrpSpPr>
        <p:cNvPr id="1" name=""/>
        <p:cNvGrpSpPr/>
        <p:nvPr/>
      </p:nvGrpSpPr>
      <p:grpSpPr>
        <a:xfrm>
          <a:off x="0" y="0"/>
          <a:ext cx="0" cy="0"/>
          <a:chOff x="0" y="0"/>
          <a:chExt cx="0" cy="0"/>
        </a:xfrm>
      </p:grpSpPr>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spTree>
      <p:nvGrpSpPr>
        <p:cNvPr id="1" name=""/>
        <p:cNvGrpSpPr/>
        <p:nvPr/>
      </p:nvGrpSpPr>
      <p:grpSpPr>
        <a:xfrm>
          <a:off x="0" y="0"/>
          <a:ext cx="0" cy="0"/>
          <a:chOff x="0" y="0"/>
          <a:chExt cx="0" cy="0"/>
        </a:xfrm>
      </p:grpSpPr>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19 master">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2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ONE_COLUMN_TEXT_1">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jpe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jpeg"/><Relationship Id="rId3"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jpeg"/><Relationship Id="rId3" Type="http://schemas.openxmlformats.org/officeDocument/2006/relationships/hyperlink" Target="https://bit.ly/3A1uf1Q" TargetMode="External"/><Relationship Id="rId4" Type="http://schemas.openxmlformats.org/officeDocument/2006/relationships/hyperlink" Target="http://bit.ly/2TtBDfr" TargetMode="External"/><Relationship Id="rId5"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jpeg"/><Relationship Id="rId3"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jpeg"/><Relationship Id="rId3"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jpeg"/><Relationship Id="rId3"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jpe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jpeg"/><Relationship Id="rId3"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jpeg"/><Relationship Id="rId3"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jpeg"/><Relationship Id="rId3"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jpeg"/><Relationship Id="rId3"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1.jpeg"/><Relationship Id="rId3"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image" Target="../media/image1.jpeg"/><Relationship Id="rId3"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image" Target="../media/image1.jpeg"/><Relationship Id="rId3"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image" Target="../media/image1.jpeg"/><Relationship Id="rId3"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image" Target="../media/image1.jpeg"/><Relationship Id="rId3"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image" Target="../media/image1.jpeg"/><Relationship Id="rId3"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image" Target="../media/image1.jpeg"/><Relationship Id="rId3" Type="http://schemas.openxmlformats.org/officeDocument/2006/relationships/hyperlink" Target="https://gamma.app/?utm_source=made-with-gamma" TargetMode="External"/><Relationship Id="rId4" Type="http://schemas.openxmlformats.org/officeDocument/2006/relationships/image" Target="../media/image2.png"/><Relationship Id="rId5"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jpe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8880" cy="858240"/>
          </a:xfrm>
          <a:prstGeom prst="rect">
            <a:avLst/>
          </a:prstGeom>
          <a:noFill/>
          <a:ln w="0">
            <a:noFill/>
          </a:ln>
          <a:effectLst>
            <a:outerShdw dist="19080" dir="5400000" blurRad="57240" rotWithShape="0">
              <a:srgbClr val="000000">
                <a:alpha val="50000"/>
              </a:srgbClr>
            </a:outerShdw>
          </a:effectLst>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
        <p:nvSpPr>
          <p:cNvPr id="1"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cxnSp>
        <p:nvCxnSpPr>
          <p:cNvPr id="29" name="Google Shape;83;p16"/>
          <p:cNvCxnSpPr/>
          <p:nvPr/>
        </p:nvCxnSpPr>
        <p:spPr>
          <a:xfrm>
            <a:off x="0" y="5028840"/>
            <a:ext cx="9145800" cy="1800"/>
          </a:xfrm>
          <a:prstGeom prst="straightConnector1">
            <a:avLst/>
          </a:prstGeom>
          <a:ln w="9525">
            <a:solidFill>
              <a:srgbClr val="003366"/>
            </a:solidFill>
            <a:round/>
          </a:ln>
        </p:spPr>
      </p:cxn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cxnSp>
        <p:nvCxnSpPr>
          <p:cNvPr id="30" name="Google Shape;86;p17"/>
          <p:cNvCxnSpPr/>
          <p:nvPr/>
        </p:nvCxnSpPr>
        <p:spPr>
          <a:xfrm>
            <a:off x="0" y="5028840"/>
            <a:ext cx="9145800" cy="1800"/>
          </a:xfrm>
          <a:prstGeom prst="straightConnector1">
            <a:avLst/>
          </a:prstGeom>
          <a:ln w="9525">
            <a:solidFill>
              <a:srgbClr val="003366"/>
            </a:solidFill>
            <a:round/>
          </a:ln>
        </p:spPr>
      </p:cxn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cxnSp>
        <p:nvCxnSpPr>
          <p:cNvPr id="31" name="Google Shape;98;p18"/>
          <p:cNvCxnSpPr/>
          <p:nvPr/>
        </p:nvCxnSpPr>
        <p:spPr>
          <a:xfrm>
            <a:off x="0" y="5028840"/>
            <a:ext cx="9145800" cy="1800"/>
          </a:xfrm>
          <a:prstGeom prst="straightConnector1">
            <a:avLst/>
          </a:prstGeom>
          <a:ln w="9525">
            <a:solidFill>
              <a:srgbClr val="003366"/>
            </a:solidFill>
            <a:round/>
          </a:ln>
        </p:spPr>
      </p:cxnSp>
    </p:spTree>
  </p:cSld>
  <p:clrMap bg1="lt1" bg2="lt2" tx1="dk1"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cxnSp>
        <p:nvCxnSpPr>
          <p:cNvPr id="32" name="Google Shape;120;p20"/>
          <p:cNvCxnSpPr/>
          <p:nvPr/>
        </p:nvCxnSpPr>
        <p:spPr>
          <a:xfrm>
            <a:off x="0" y="5028840"/>
            <a:ext cx="9145800" cy="1800"/>
          </a:xfrm>
          <a:prstGeom prst="straightConnector1">
            <a:avLst/>
          </a:prstGeom>
          <a:ln w="9525">
            <a:solidFill>
              <a:srgbClr val="003366"/>
            </a:solidFill>
            <a:round/>
          </a:ln>
        </p:spPr>
      </p:cxnSp>
      <p:sp>
        <p:nvSpPr>
          <p:cNvPr id="33" name="Google Shape;123;p20"/>
          <p:cNvSpPr/>
          <p:nvPr/>
        </p:nvSpPr>
        <p:spPr>
          <a:xfrm>
            <a:off x="228600" y="3151440"/>
            <a:ext cx="3993480" cy="49068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tabLst>
                <a:tab algn="l" pos="0"/>
              </a:tabLst>
            </a:pPr>
            <a:r>
              <a:rPr b="1" lang="en" sz="1000" spc="-1" strike="noStrike">
                <a:solidFill>
                  <a:schemeClr val="dk1"/>
                </a:solidFill>
                <a:latin typeface="Manrope"/>
                <a:ea typeface="Manrope"/>
              </a:rPr>
              <a:t>CREDITS:</a:t>
            </a:r>
            <a:r>
              <a:rPr b="0" lang="en" sz="1000" spc="-1" strike="noStrike">
                <a:solidFill>
                  <a:schemeClr val="dk1"/>
                </a:solidFill>
                <a:latin typeface="Manrope"/>
                <a:ea typeface="Manrope"/>
              </a:rPr>
              <a:t> This presentation template was created by </a:t>
            </a:r>
            <a:r>
              <a:rPr b="1" lang="en" sz="1000" spc="-1" strike="noStrike" u="sng">
                <a:solidFill>
                  <a:schemeClr val="dk1"/>
                </a:solidFill>
                <a:uFillTx/>
                <a:latin typeface="Manrope"/>
                <a:ea typeface="Manrope"/>
                <a:hlinkClick r:id="rId3"/>
              </a:rPr>
              <a:t>Slidesgo</a:t>
            </a:r>
            <a:r>
              <a:rPr b="0" lang="en" sz="1000" spc="-1" strike="noStrike">
                <a:solidFill>
                  <a:schemeClr val="dk1"/>
                </a:solidFill>
                <a:latin typeface="Manrope"/>
                <a:ea typeface="Manrope"/>
              </a:rPr>
              <a:t>, and includes icons, infographics &amp; images by </a:t>
            </a:r>
            <a:r>
              <a:rPr b="1" lang="en" sz="1000" spc="-1" strike="noStrike" u="sng">
                <a:solidFill>
                  <a:schemeClr val="dk1"/>
                </a:solidFill>
                <a:uFillTx/>
                <a:latin typeface="Manrope"/>
                <a:ea typeface="Manrope"/>
                <a:hlinkClick r:id="rId4"/>
              </a:rPr>
              <a:t>Freepik</a:t>
            </a:r>
            <a:r>
              <a:rPr b="0" lang="en" sz="1000" spc="-1" strike="noStrike">
                <a:solidFill>
                  <a:schemeClr val="dk1"/>
                </a:solidFill>
                <a:latin typeface="Manrope"/>
                <a:ea typeface="Manrope"/>
              </a:rPr>
              <a:t> </a:t>
            </a:r>
            <a:endParaRPr b="0" lang="en-IN" sz="1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5"/>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800" spc="-1" strike="noStrike">
                <a:solidFill>
                  <a:schemeClr val="dk1"/>
                </a:solidFill>
                <a:latin typeface="Arial"/>
              </a:rPr>
              <a:t>Click to edit the title text format</a:t>
            </a:r>
            <a:endParaRPr b="0" lang="en-US" sz="1800" spc="-1" strike="noStrike">
              <a:solidFill>
                <a:schemeClr val="dk1"/>
              </a:solidFill>
              <a:latin typeface="Arial"/>
            </a:endParaRPr>
          </a:p>
        </p:txBody>
      </p:sp>
      <p:sp>
        <p:nvSpPr>
          <p:cNvPr id="3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Click to edit the outline text format</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Arial"/>
              </a:rPr>
              <a:t>Second Outline Level</a:t>
            </a:r>
            <a:endParaRPr b="0" lang="en-US" sz="20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Fifth Outline Level</a:t>
            </a:r>
            <a:endParaRPr b="0" lang="en-US" sz="20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Sixth Outline Level</a:t>
            </a:r>
            <a:endParaRPr b="0" lang="en-US" sz="20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Seventh Outline Level</a:t>
            </a:r>
            <a:endParaRPr b="0" lang="en-US"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7"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
        <p:nvSpPr>
          <p:cNvPr id="3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Click to edit the outline text format</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Arial"/>
              </a:rPr>
              <a:t>Second Outline Level</a:t>
            </a:r>
            <a:endParaRPr b="0" lang="en-US" sz="20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Fifth Outline Level</a:t>
            </a:r>
            <a:endParaRPr b="0" lang="en-US" sz="20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Sixth Outline Level</a:t>
            </a:r>
            <a:endParaRPr b="0" lang="en-US" sz="20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Seventh Outline Level</a:t>
            </a:r>
            <a:endParaRPr b="0" lang="en-US"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grpSp>
        <p:nvGrpSpPr>
          <p:cNvPr id="39" name="Google Shape;125;p21"/>
          <p:cNvGrpSpPr/>
          <p:nvPr/>
        </p:nvGrpSpPr>
        <p:grpSpPr>
          <a:xfrm>
            <a:off x="0" y="4993560"/>
            <a:ext cx="9145440" cy="72360"/>
            <a:chOff x="0" y="4993560"/>
            <a:chExt cx="9145440" cy="72360"/>
          </a:xfrm>
        </p:grpSpPr>
        <p:cxnSp>
          <p:nvCxnSpPr>
            <p:cNvPr id="40" name="Google Shape;126;p21"/>
            <p:cNvCxnSpPr/>
            <p:nvPr/>
          </p:nvCxnSpPr>
          <p:spPr>
            <a:xfrm>
              <a:off x="0" y="4993560"/>
              <a:ext cx="9145800" cy="1800"/>
            </a:xfrm>
            <a:prstGeom prst="straightConnector1">
              <a:avLst/>
            </a:prstGeom>
            <a:ln w="9525">
              <a:solidFill>
                <a:srgbClr val="003366"/>
              </a:solidFill>
              <a:round/>
            </a:ln>
          </p:spPr>
        </p:cxnSp>
        <p:cxnSp>
          <p:nvCxnSpPr>
            <p:cNvPr id="41" name="Google Shape;127;p21"/>
            <p:cNvCxnSpPr/>
            <p:nvPr/>
          </p:nvCxnSpPr>
          <p:spPr>
            <a:xfrm>
              <a:off x="0" y="5064480"/>
              <a:ext cx="9145800" cy="1800"/>
            </a:xfrm>
            <a:prstGeom prst="straightConnector1">
              <a:avLst/>
            </a:prstGeom>
            <a:ln w="9525">
              <a:solidFill>
                <a:srgbClr val="003366"/>
              </a:solidFill>
              <a:round/>
            </a:ln>
          </p:spPr>
        </p:cxnSp>
      </p:grpSp>
    </p:spTree>
  </p:cSld>
  <p:clrMap bg1="lt1" bg2="lt2" tx1="dk1" tx2="dk2" accent1="accent1" accent2="accent2" accent3="accent3" accent4="accent4" accent5="accent5" accent6="accent6" hlink="hlink" folHlink="folHlink"/>
  <p:sldLayoutIdLst>
    <p:sldLayoutId id="2147483681" r:id="rId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cxnSp>
        <p:nvCxnSpPr>
          <p:cNvPr id="42" name="Google Shape;129;p22"/>
          <p:cNvCxnSpPr/>
          <p:nvPr/>
        </p:nvCxnSpPr>
        <p:spPr>
          <a:xfrm>
            <a:off x="0" y="114120"/>
            <a:ext cx="9145800" cy="1800"/>
          </a:xfrm>
          <a:prstGeom prst="straightConnector1">
            <a:avLst/>
          </a:prstGeom>
          <a:ln w="9525">
            <a:solidFill>
              <a:srgbClr val="003366"/>
            </a:solidFill>
            <a:round/>
          </a:ln>
        </p:spPr>
      </p:cxnSp>
    </p:spTree>
  </p:cSld>
  <p:clrMap bg1="lt1" bg2="lt2" tx1="dk1"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cxnSp>
        <p:nvCxnSpPr>
          <p:cNvPr id="43" name="Google Shape;18;p4"/>
          <p:cNvCxnSpPr/>
          <p:nvPr/>
        </p:nvCxnSpPr>
        <p:spPr>
          <a:xfrm>
            <a:off x="0" y="5028840"/>
            <a:ext cx="9145800" cy="1800"/>
          </a:xfrm>
          <a:prstGeom prst="straightConnector1">
            <a:avLst/>
          </a:prstGeom>
          <a:ln w="9525">
            <a:solidFill>
              <a:srgbClr val="003366"/>
            </a:solidFill>
            <a:round/>
          </a:ln>
        </p:spPr>
      </p:cxnSp>
      <p:sp>
        <p:nvSpPr>
          <p:cNvPr id="4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
        <p:nvSpPr>
          <p:cNvPr id="45"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5"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8880" cy="858240"/>
          </a:xfrm>
          <a:prstGeom prst="rect">
            <a:avLst/>
          </a:prstGeom>
          <a:noFill/>
          <a:ln w="0">
            <a:noFill/>
          </a:ln>
          <a:effectLst>
            <a:outerShdw dist="19080" dir="5400000" blurRad="57240" rotWithShape="0">
              <a:srgbClr val="000000">
                <a:alpha val="50000"/>
              </a:srgbClr>
            </a:outerShdw>
          </a:effectLst>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
        <p:nvSpPr>
          <p:cNvPr id="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Click to edit the outline text format</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Arial"/>
              </a:rPr>
              <a:t>Second Outline Level</a:t>
            </a:r>
            <a:endParaRPr b="0" lang="en-US" sz="20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Fifth Outline Level</a:t>
            </a:r>
            <a:endParaRPr b="0" lang="en-US" sz="20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Sixth Outline Level</a:t>
            </a:r>
            <a:endParaRPr b="0" lang="en-US" sz="20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Seventh Outline Level</a:t>
            </a:r>
            <a:endParaRPr b="0" lang="en-US"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cxnSp>
        <p:nvCxnSpPr>
          <p:cNvPr id="48" name="Google Shape;22;p5"/>
          <p:cNvCxnSpPr/>
          <p:nvPr/>
        </p:nvCxnSpPr>
        <p:spPr>
          <a:xfrm>
            <a:off x="0" y="5028840"/>
            <a:ext cx="9145800" cy="1800"/>
          </a:xfrm>
          <a:prstGeom prst="straightConnector1">
            <a:avLst/>
          </a:prstGeom>
          <a:ln w="9525">
            <a:solidFill>
              <a:srgbClr val="003366"/>
            </a:solidFill>
            <a:round/>
          </a:ln>
        </p:spPr>
      </p:cxnSp>
      <p:sp>
        <p:nvSpPr>
          <p:cNvPr id="4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
        <p:nvSpPr>
          <p:cNvPr id="50"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51"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7" r:id="rId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cxnSp>
        <p:nvCxnSpPr>
          <p:cNvPr id="55" name="Google Shape;31;p6"/>
          <p:cNvCxnSpPr/>
          <p:nvPr/>
        </p:nvCxnSpPr>
        <p:spPr>
          <a:xfrm>
            <a:off x="0" y="5028840"/>
            <a:ext cx="9145800" cy="1800"/>
          </a:xfrm>
          <a:prstGeom prst="straightConnector1">
            <a:avLst/>
          </a:prstGeom>
          <a:ln w="9525">
            <a:solidFill>
              <a:srgbClr val="003366"/>
            </a:solidFill>
            <a:round/>
          </a:ln>
        </p:spPr>
      </p:cxnSp>
      <p:sp>
        <p:nvSpPr>
          <p:cNvPr id="5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9" r:id="rId3"/>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cxnSp>
        <p:nvCxnSpPr>
          <p:cNvPr id="58" name="Google Shape;34;p7"/>
          <p:cNvCxnSpPr/>
          <p:nvPr/>
        </p:nvCxnSpPr>
        <p:spPr>
          <a:xfrm>
            <a:off x="0" y="5028840"/>
            <a:ext cx="9145800" cy="1800"/>
          </a:xfrm>
          <a:prstGeom prst="straightConnector1">
            <a:avLst/>
          </a:prstGeom>
          <a:ln w="9525">
            <a:solidFill>
              <a:srgbClr val="003366"/>
            </a:solidFill>
            <a:round/>
          </a:ln>
        </p:spPr>
      </p:cxnSp>
    </p:spTree>
  </p:cSld>
  <p:clrMap bg1="lt1" bg2="lt2" tx1="dk1" tx2="dk2" accent1="accent1" accent2="accent2" accent3="accent3" accent4="accent4" accent5="accent5" accent6="accent6" hlink="hlink" folHlink="folHlink"/>
  <p:sldLayoutIdLst>
    <p:sldLayoutId id="2147483691" r:id="rId3"/>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cxnSp>
        <p:nvCxnSpPr>
          <p:cNvPr id="59" name="Google Shape;39;p8"/>
          <p:cNvCxnSpPr/>
          <p:nvPr/>
        </p:nvCxnSpPr>
        <p:spPr>
          <a:xfrm>
            <a:off x="0" y="5028840"/>
            <a:ext cx="9145800" cy="1800"/>
          </a:xfrm>
          <a:prstGeom prst="straightConnector1">
            <a:avLst/>
          </a:prstGeom>
          <a:ln w="9525">
            <a:solidFill>
              <a:srgbClr val="003366"/>
            </a:solidFill>
            <a:round/>
          </a:ln>
        </p:spPr>
      </p:cxnSp>
    </p:spTree>
  </p:cSld>
  <p:clrMap bg1="lt1" bg2="lt2" tx1="dk1" tx2="dk2" accent1="accent1" accent2="accent2" accent3="accent3" accent4="accent4" accent5="accent5" accent6="accent6" hlink="hlink" folHlink="folHlink"/>
  <p:sldLayoutIdLst>
    <p:sldLayoutId id="2147483693" r:id="rId3"/>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cxnSp>
        <p:nvCxnSpPr>
          <p:cNvPr id="60" name="Google Shape;42;p9"/>
          <p:cNvCxnSpPr/>
          <p:nvPr/>
        </p:nvCxnSpPr>
        <p:spPr>
          <a:xfrm>
            <a:off x="0" y="5028840"/>
            <a:ext cx="9145800" cy="1800"/>
          </a:xfrm>
          <a:prstGeom prst="straightConnector1">
            <a:avLst/>
          </a:prstGeom>
          <a:ln w="9525">
            <a:solidFill>
              <a:srgbClr val="003366"/>
            </a:solidFill>
            <a:round/>
          </a:ln>
        </p:spPr>
      </p:cxnSp>
    </p:spTree>
  </p:cSld>
  <p:clrMap bg1="lt1" bg2="lt2" tx1="dk1" tx2="dk2" accent1="accent1" accent2="accent2" accent3="accent3" accent4="accent4" accent5="accent5" accent6="accent6" hlink="hlink" folHlink="folHlink"/>
  <p:sldLayoutIdLst>
    <p:sldLayoutId id="2147483695" r:id="rId3"/>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7" r:id="rId3"/>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9" r:id="rId3"/>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sp>
        <p:nvSpPr>
          <p:cNvPr id="61" name="Google Shape;135;p25"/>
          <p:cNvSpPr/>
          <p:nvPr/>
        </p:nvSpPr>
        <p:spPr>
          <a:xfrm>
            <a:off x="0" y="-10440"/>
            <a:ext cx="9142200" cy="1179000"/>
          </a:xfrm>
          <a:prstGeom prst="rect">
            <a:avLst/>
          </a:prstGeom>
          <a:solidFill>
            <a:schemeClr val="accent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701" r:id="rId3"/>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sp>
        <p:nvSpPr>
          <p:cNvPr id="62" name="Google Shape;138;p26"/>
          <p:cNvSpPr/>
          <p:nvPr/>
        </p:nvSpPr>
        <p:spPr>
          <a:xfrm>
            <a:off x="0" y="-10440"/>
            <a:ext cx="9142200" cy="1179000"/>
          </a:xfrm>
          <a:prstGeom prst="rect">
            <a:avLst/>
          </a:prstGeom>
          <a:solidFill>
            <a:schemeClr val="accent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703" r:id="rId3"/>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sp>
        <p:nvSpPr>
          <p:cNvPr id="63" name="Shape 0"/>
          <p:cNvSpPr/>
          <p:nvPr/>
        </p:nvSpPr>
        <p:spPr>
          <a:xfrm>
            <a:off x="360" y="360"/>
            <a:ext cx="9142920" cy="5142600"/>
          </a:xfrm>
          <a:prstGeom prst="rect">
            <a:avLst/>
          </a:prstGeom>
          <a:solidFill>
            <a:srgbClr val="ededed"/>
          </a:solidFill>
          <a:ln w="0">
            <a:noFill/>
          </a:ln>
        </p:spPr>
        <p:style>
          <a:lnRef idx="0"/>
          <a:fillRef idx="0"/>
          <a:effectRef idx="0"/>
          <a:fontRef idx="minor"/>
        </p:style>
        <p:txBody>
          <a:bodyPr lIns="90000" rIns="90000" tIns="45000" bIns="45000" anchor="t">
            <a:noAutofit/>
          </a:bodyPr>
          <a:p>
            <a:pPr defTabSz="914400">
              <a:lnSpc>
                <a:spcPct val="100000"/>
              </a:lnSpc>
            </a:pPr>
            <a:endParaRPr b="0" lang="en-IN" sz="1800" spc="-1" strike="noStrike">
              <a:solidFill>
                <a:srgbClr val="000000"/>
              </a:solidFill>
              <a:latin typeface="Arial"/>
            </a:endParaRPr>
          </a:p>
        </p:txBody>
      </p:sp>
      <p:sp>
        <p:nvSpPr>
          <p:cNvPr id="64" name="Shape 1"/>
          <p:cNvSpPr/>
          <p:nvPr/>
        </p:nvSpPr>
        <p:spPr>
          <a:xfrm>
            <a:off x="360" y="360"/>
            <a:ext cx="9142920" cy="5142600"/>
          </a:xfrm>
          <a:prstGeom prst="rect">
            <a:avLst/>
          </a:prstGeom>
          <a:solidFill>
            <a:srgbClr val="ffffff"/>
          </a:solidFill>
          <a:ln w="0">
            <a:noFill/>
          </a:ln>
        </p:spPr>
        <p:style>
          <a:lnRef idx="0"/>
          <a:fillRef idx="0"/>
          <a:effectRef idx="0"/>
          <a:fontRef idx="minor"/>
        </p:style>
        <p:txBody>
          <a:bodyPr lIns="90000" rIns="90000" tIns="45000" bIns="45000" anchor="t">
            <a:noAutofit/>
          </a:bodyPr>
          <a:p>
            <a:pPr defTabSz="914400">
              <a:lnSpc>
                <a:spcPct val="100000"/>
              </a:lnSpc>
            </a:pPr>
            <a:endParaRPr b="0" lang="en-IN" sz="1800" spc="-1" strike="noStrike">
              <a:solidFill>
                <a:srgbClr val="000000"/>
              </a:solidFill>
              <a:latin typeface="Arial"/>
            </a:endParaRPr>
          </a:p>
        </p:txBody>
      </p:sp>
      <p:pic>
        <p:nvPicPr>
          <p:cNvPr id="65" name="Image 0" descr="preencoded.png">
            <a:hlinkClick r:id="rId3"/>
          </p:cNvPr>
          <p:cNvPicPr/>
          <p:nvPr/>
        </p:nvPicPr>
        <p:blipFill>
          <a:blip r:embed="rId4"/>
          <a:stretch/>
        </p:blipFill>
        <p:spPr>
          <a:xfrm>
            <a:off x="8024400" y="4843440"/>
            <a:ext cx="1075680" cy="256320"/>
          </a:xfrm>
          <a:prstGeom prst="rect">
            <a:avLst/>
          </a:prstGeom>
          <a:ln w="0">
            <a:noFill/>
          </a:ln>
        </p:spPr>
      </p:pic>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6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705" r:id="rId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cxnSp>
        <p:nvCxnSpPr>
          <p:cNvPr id="8" name="Google Shape;50;p11"/>
          <p:cNvCxnSpPr/>
          <p:nvPr/>
        </p:nvCxnSpPr>
        <p:spPr>
          <a:xfrm>
            <a:off x="0" y="5028840"/>
            <a:ext cx="9145800" cy="1800"/>
          </a:xfrm>
          <a:prstGeom prst="straightConnector1">
            <a:avLst/>
          </a:prstGeom>
          <a:ln w="9525">
            <a:solidFill>
              <a:srgbClr val="003366"/>
            </a:solidFill>
            <a:round/>
          </a:ln>
        </p:spPr>
      </p:cxn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cxnSp>
        <p:nvCxnSpPr>
          <p:cNvPr id="9" name="Google Shape;55;p13"/>
          <p:cNvCxnSpPr/>
          <p:nvPr/>
        </p:nvCxnSpPr>
        <p:spPr>
          <a:xfrm>
            <a:off x="0" y="5028840"/>
            <a:ext cx="9145800" cy="1800"/>
          </a:xfrm>
          <a:prstGeom prst="straightConnector1">
            <a:avLst/>
          </a:prstGeom>
          <a:ln w="9525">
            <a:solidFill>
              <a:srgbClr val="003366"/>
            </a:solidFill>
            <a:round/>
          </a:ln>
        </p:spPr>
      </p:cxn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cxnSp>
        <p:nvCxnSpPr>
          <p:cNvPr id="10" name="Google Shape;74;p14"/>
          <p:cNvCxnSpPr/>
          <p:nvPr/>
        </p:nvCxnSpPr>
        <p:spPr>
          <a:xfrm>
            <a:off x="0" y="5028840"/>
            <a:ext cx="9145800" cy="1800"/>
          </a:xfrm>
          <a:prstGeom prst="straightConnector1">
            <a:avLst/>
          </a:prstGeom>
          <a:ln w="9525">
            <a:solidFill>
              <a:srgbClr val="003366"/>
            </a:solidFill>
            <a:round/>
          </a:ln>
        </p:spPr>
      </p:cxnSp>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800" spc="-1" strike="noStrike">
                <a:solidFill>
                  <a:schemeClr val="dk1"/>
                </a:solidFill>
                <a:latin typeface="Arial"/>
              </a:rPr>
              <a:t>Click to edit the title text format</a:t>
            </a:r>
            <a:endParaRPr b="0" lang="en-US" sz="1800" spc="-1" strike="noStrike">
              <a:solidFill>
                <a:schemeClr val="dk1"/>
              </a:solidFill>
              <a:latin typeface="Arial"/>
            </a:endParaRPr>
          </a:p>
        </p:txBody>
      </p:sp>
      <p:sp>
        <p:nvSpPr>
          <p:cNvPr id="1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Click to edit the outline text format</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Arial"/>
              </a:rPr>
              <a:t>Second Outline Level</a:t>
            </a:r>
            <a:endParaRPr b="0" lang="en-US" sz="20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Fifth Outline Level</a:t>
            </a:r>
            <a:endParaRPr b="0" lang="en-US" sz="20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Sixth Outline Level</a:t>
            </a:r>
            <a:endParaRPr b="0" lang="en-US" sz="20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Seventh Outline Level</a:t>
            </a:r>
            <a:endParaRPr b="0" lang="en-US"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cxnSp>
        <p:nvCxnSpPr>
          <p:cNvPr id="13" name="Google Shape;78;p15"/>
          <p:cNvCxnSpPr/>
          <p:nvPr/>
        </p:nvCxnSpPr>
        <p:spPr>
          <a:xfrm>
            <a:off x="0" y="5028840"/>
            <a:ext cx="9145800" cy="1800"/>
          </a:xfrm>
          <a:prstGeom prst="straightConnector1">
            <a:avLst/>
          </a:prstGeom>
          <a:ln w="9525">
            <a:solidFill>
              <a:srgbClr val="003366"/>
            </a:solidFill>
            <a:round/>
          </a:ln>
        </p:spPr>
      </p:cxnSp>
      <p:sp>
        <p:nvSpPr>
          <p:cNvPr id="1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
        <p:nvSpPr>
          <p:cNvPr id="15"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16"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50000"/>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17" name="PlaceHolder 4"/>
          <p:cNvSpPr>
            <a:spLocks noGrp="1"/>
          </p:cNvSpPr>
          <p:nvPr>
            <p:ph type="body"/>
          </p:nvPr>
        </p:nvSpPr>
        <p:spPr>
          <a:xfrm>
            <a:off x="4674240" y="2761920"/>
            <a:ext cx="4015440" cy="1422360"/>
          </a:xfrm>
          <a:prstGeom prst="rect">
            <a:avLst/>
          </a:prstGeom>
          <a:noFill/>
          <a:ln w="0">
            <a:noFill/>
          </a:ln>
        </p:spPr>
        <p:txBody>
          <a:bodyPr lIns="0" rIns="0" tIns="0" bIns="0" anchor="t">
            <a:normAutofit fontScale="50000"/>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cxnSp>
        <p:nvCxnSpPr>
          <p:cNvPr id="22" name="Google Shape;78;p15"/>
          <p:cNvCxnSpPr/>
          <p:nvPr/>
        </p:nvCxnSpPr>
        <p:spPr>
          <a:xfrm>
            <a:off x="0" y="5028840"/>
            <a:ext cx="9145800" cy="1800"/>
          </a:xfrm>
          <a:prstGeom prst="straightConnector1">
            <a:avLst/>
          </a:prstGeom>
          <a:ln w="9525">
            <a:solidFill>
              <a:srgbClr val="003366"/>
            </a:solidFill>
            <a:round/>
          </a:ln>
        </p:spPr>
      </p:cxnSp>
      <p:sp>
        <p:nvSpPr>
          <p:cNvPr id="2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68000"/>
          </a:blip>
          <a:stretch>
            <a:fillRect t="-5998" b="-5998"/>
          </a:stretch>
        </a:blipFill>
      </p:bgPr>
    </p:bg>
    <p:spTree>
      <p:nvGrpSpPr>
        <p:cNvPr id="1" name=""/>
        <p:cNvGrpSpPr/>
        <p:nvPr/>
      </p:nvGrpSpPr>
      <p:grpSpPr>
        <a:xfrm>
          <a:off x="0" y="0"/>
          <a:ext cx="0" cy="0"/>
          <a:chOff x="0" y="0"/>
          <a:chExt cx="0" cy="0"/>
        </a:xfrm>
      </p:grpSpPr>
      <p:cxnSp>
        <p:nvCxnSpPr>
          <p:cNvPr id="26" name="Google Shape;78;p15"/>
          <p:cNvCxnSpPr/>
          <p:nvPr/>
        </p:nvCxnSpPr>
        <p:spPr>
          <a:xfrm>
            <a:off x="0" y="5028840"/>
            <a:ext cx="9145800" cy="1800"/>
          </a:xfrm>
          <a:prstGeom prst="straightConnector1">
            <a:avLst/>
          </a:prstGeom>
          <a:ln w="9525">
            <a:solidFill>
              <a:srgbClr val="003366"/>
            </a:solidFill>
            <a:round/>
          </a:ln>
        </p:spPr>
      </p:cxnSp>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800" spc="-1" strike="noStrike">
                <a:solidFill>
                  <a:schemeClr val="dk1"/>
                </a:solidFill>
                <a:latin typeface="Arial"/>
              </a:rPr>
              <a:t>Click to edit the title text format</a:t>
            </a:r>
            <a:endParaRPr b="0" lang="en-US" sz="1800" spc="-1" strike="noStrike">
              <a:solidFill>
                <a:schemeClr val="dk1"/>
              </a:solidFill>
              <a:latin typeface="Arial"/>
            </a:endParaRPr>
          </a:p>
        </p:txBody>
      </p:sp>
      <p:sp>
        <p:nvSpPr>
          <p:cNvPr id="2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Click to edit the outline text format</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Arial"/>
              </a:rPr>
              <a:t>Second Outline Level</a:t>
            </a:r>
            <a:endParaRPr b="0" lang="en-US" sz="20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Fifth Outline Level</a:t>
            </a:r>
            <a:endParaRPr b="0" lang="en-US" sz="20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Sixth Outline Level</a:t>
            </a:r>
            <a:endParaRPr b="0" lang="en-US" sz="20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Seventh Outline Level</a:t>
            </a:r>
            <a:endParaRPr b="0" lang="en-US"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6.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hyperlink" Target="https://qupath.readthedocs.io/" TargetMode="External"/><Relationship Id="rId3" Type="http://schemas.openxmlformats.org/officeDocument/2006/relationships/hyperlink" Target="https://qupath.readthedocs.io/" TargetMode="External"/><Relationship Id="rId4" Type="http://schemas.openxmlformats.org/officeDocument/2006/relationships/hyperlink" Target="https://imagej.net/" TargetMode="External"/><Relationship Id="rId5" Type="http://schemas.openxmlformats.org/officeDocument/2006/relationships/hyperlink" Target="https://bbbc.broadinstitute.org/image_sets" TargetMode="External"/><Relationship Id="rId6" Type="http://schemas.openxmlformats.org/officeDocument/2006/relationships/hyperlink" Target="https://portal.gdc.cancer.gov/" TargetMode="External"/><Relationship Id="rId7" Type="http://schemas.openxmlformats.org/officeDocument/2006/relationships/hyperlink" Target="https://github.com/sangeeth-op/IDEAS-TIH-Project" TargetMode="External"/><Relationship Id="rId8" Type="http://schemas.openxmlformats.org/officeDocument/2006/relationships/hyperlink" Target="https://drive.google.com/drive/u/0/folders/1UU5KG1AbecRdcP2DgCPR3nn6jWQKp4BZ" TargetMode="External"/><Relationship Id="rId9" Type="http://schemas.openxmlformats.org/officeDocument/2006/relationships/slideLayout" Target="../slideLayouts/slideLayout29.xml"/><Relationship Id="rId10" Type="http://schemas.openxmlformats.org/officeDocument/2006/relationships/notesSlide" Target="../notesSlides/notesSlide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hyperlink" Target="https://bbbc.broadinstitute.org/image_sets" TargetMode="Externa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4" name="Google Shape;145;p27" descr=""/>
          <p:cNvPicPr/>
          <p:nvPr/>
        </p:nvPicPr>
        <p:blipFill>
          <a:blip r:embed="rId1"/>
          <a:srcRect l="0" t="8855" r="0" b="8862"/>
          <a:stretch/>
        </p:blipFill>
        <p:spPr>
          <a:xfrm flipH="1">
            <a:off x="1800" y="0"/>
            <a:ext cx="9142200" cy="5141520"/>
          </a:xfrm>
          <a:prstGeom prst="rect">
            <a:avLst/>
          </a:prstGeom>
          <a:ln w="0">
            <a:noFill/>
          </a:ln>
        </p:spPr>
      </p:pic>
      <p:sp>
        <p:nvSpPr>
          <p:cNvPr id="75" name="PlaceHolder 1"/>
          <p:cNvSpPr>
            <a:spLocks noGrp="1"/>
          </p:cNvSpPr>
          <p:nvPr>
            <p:ph type="title"/>
          </p:nvPr>
        </p:nvSpPr>
        <p:spPr>
          <a:xfrm>
            <a:off x="228600" y="228600"/>
            <a:ext cx="5789520" cy="2093760"/>
          </a:xfrm>
          <a:prstGeom prst="rect">
            <a:avLst/>
          </a:prstGeom>
          <a:noFill/>
          <a:ln w="0">
            <a:noFill/>
          </a:ln>
          <a:effectLst>
            <a:outerShdw dist="19080" dir="5400000" blurRad="57240" rotWithShape="0">
              <a:srgbClr val="000000">
                <a:alpha val="50000"/>
              </a:srgbClr>
            </a:outerShdw>
          </a:effectLst>
        </p:spPr>
        <p:txBody>
          <a:bodyPr lIns="91440" rIns="91440" tIns="91440" bIns="91440" anchor="b">
            <a:normAutofit/>
          </a:bodyPr>
          <a:p>
            <a:pPr indent="0" defTabSz="914400">
              <a:lnSpc>
                <a:spcPct val="100000"/>
              </a:lnSpc>
              <a:buNone/>
              <a:tabLst>
                <a:tab algn="l" pos="0"/>
              </a:tabLst>
            </a:pPr>
            <a:r>
              <a:rPr b="0" lang="en" sz="6200" spc="-1" strike="noStrike">
                <a:solidFill>
                  <a:schemeClr val="lt1"/>
                </a:solidFill>
                <a:latin typeface="Epilogue Medium"/>
                <a:ea typeface="Epilogue Medium"/>
              </a:rPr>
              <a:t>Annotation Techniques</a:t>
            </a:r>
            <a:endParaRPr b="0" lang="en-US" sz="6200" spc="-1" strike="noStrike">
              <a:solidFill>
                <a:schemeClr val="dk1"/>
              </a:solidFill>
              <a:latin typeface="Arial"/>
            </a:endParaRPr>
          </a:p>
        </p:txBody>
      </p:sp>
      <p:sp>
        <p:nvSpPr>
          <p:cNvPr id="76" name="PlaceHolder 2"/>
          <p:cNvSpPr>
            <a:spLocks noGrp="1"/>
          </p:cNvSpPr>
          <p:nvPr>
            <p:ph type="subTitle"/>
          </p:nvPr>
        </p:nvSpPr>
        <p:spPr>
          <a:xfrm>
            <a:off x="228600" y="2324160"/>
            <a:ext cx="5789520" cy="426960"/>
          </a:xfrm>
          <a:prstGeom prst="rect">
            <a:avLst/>
          </a:prstGeom>
          <a:noFill/>
          <a:ln w="0">
            <a:noFill/>
          </a:ln>
          <a:effectLst>
            <a:outerShdw dist="19080" dir="5400000" blurRad="57240" rotWithShape="0">
              <a:srgbClr val="000000">
                <a:alpha val="50000"/>
              </a:srgbClr>
            </a:outerShdw>
          </a:effectLst>
        </p:spPr>
        <p:txBody>
          <a:bodyPr lIns="91440" rIns="91440" tIns="91440" bIns="91440" anchor="t">
            <a:normAutofit fontScale="74983"/>
          </a:bodyPr>
          <a:p>
            <a:pPr marL="228600" indent="0" defTabSz="914400">
              <a:lnSpc>
                <a:spcPct val="100000"/>
              </a:lnSpc>
              <a:spcBef>
                <a:spcPts val="1001"/>
              </a:spcBef>
              <a:buNone/>
              <a:tabLst>
                <a:tab algn="l" pos="0"/>
              </a:tabLst>
            </a:pPr>
            <a:r>
              <a:rPr b="0" lang="en" sz="1600" spc="-1" strike="noStrike">
                <a:solidFill>
                  <a:schemeClr val="lt1"/>
                </a:solidFill>
                <a:latin typeface="Manrope"/>
                <a:ea typeface="Manrope"/>
              </a:rPr>
              <a:t>Exploring the methodologies and tools for annotating pathological images.</a:t>
            </a:r>
            <a:endParaRPr b="0" lang="en-IN" sz="1600" spc="-1" strike="noStrike">
              <a:solidFill>
                <a:srgbClr val="000000"/>
              </a:solidFill>
              <a:latin typeface="Arial"/>
            </a:endParaRPr>
          </a:p>
        </p:txBody>
      </p:sp>
      <p:grpSp>
        <p:nvGrpSpPr>
          <p:cNvPr id="77" name="Google Shape;148;p27"/>
          <p:cNvGrpSpPr/>
          <p:nvPr/>
        </p:nvGrpSpPr>
        <p:grpSpPr>
          <a:xfrm>
            <a:off x="8045280" y="4405320"/>
            <a:ext cx="868320" cy="355320"/>
            <a:chOff x="8045280" y="4405320"/>
            <a:chExt cx="868320" cy="355320"/>
          </a:xfrm>
        </p:grpSpPr>
        <p:sp>
          <p:nvSpPr>
            <p:cNvPr id="78" name="Google Shape;149;p27"/>
            <p:cNvSpPr/>
            <p:nvPr/>
          </p:nvSpPr>
          <p:spPr>
            <a:xfrm>
              <a:off x="8045280" y="4405320"/>
              <a:ext cx="868320" cy="355320"/>
            </a:xfrm>
            <a:prstGeom prst="ellipse">
              <a:avLst/>
            </a:prstGeom>
            <a:noFill/>
            <a:ln w="9525">
              <a:solidFill>
                <a:srgbClr val="ffffff"/>
              </a:solidFill>
              <a:round/>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79" name="Google Shape;150;p27"/>
            <p:cNvGrpSpPr/>
            <p:nvPr/>
          </p:nvGrpSpPr>
          <p:grpSpPr>
            <a:xfrm>
              <a:off x="8379000" y="4481280"/>
              <a:ext cx="201600" cy="205920"/>
              <a:chOff x="8379000" y="4481280"/>
              <a:chExt cx="201600" cy="205920"/>
            </a:xfrm>
          </p:grpSpPr>
          <p:sp>
            <p:nvSpPr>
              <p:cNvPr id="80" name="Google Shape;151;p27"/>
              <p:cNvSpPr/>
              <p:nvPr/>
            </p:nvSpPr>
            <p:spPr>
              <a:xfrm rot="10800000">
                <a:off x="8559000" y="4493160"/>
                <a:ext cx="21600" cy="194040"/>
              </a:xfrm>
              <a:prstGeom prst="rect">
                <a:avLst/>
              </a:prstGeom>
              <a:solidFill>
                <a:schemeClr val="lt1"/>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81" name="Google Shape;152;p27"/>
              <p:cNvGrpSpPr/>
              <p:nvPr/>
            </p:nvGrpSpPr>
            <p:grpSpPr>
              <a:xfrm>
                <a:off x="8379000" y="4481280"/>
                <a:ext cx="199800" cy="205920"/>
                <a:chOff x="8379000" y="4481280"/>
                <a:chExt cx="199800" cy="205920"/>
              </a:xfrm>
            </p:grpSpPr>
            <p:sp>
              <p:nvSpPr>
                <p:cNvPr id="82" name="Google Shape;153;p27"/>
                <p:cNvSpPr/>
                <p:nvPr/>
              </p:nvSpPr>
              <p:spPr>
                <a:xfrm rot="16200000">
                  <a:off x="8470800" y="4579200"/>
                  <a:ext cx="21600" cy="194040"/>
                </a:xfrm>
                <a:prstGeom prst="rect">
                  <a:avLst/>
                </a:prstGeom>
                <a:solidFill>
                  <a:schemeClr val="lt1"/>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83" name="Google Shape;154;p27"/>
                <p:cNvSpPr/>
                <p:nvPr/>
              </p:nvSpPr>
              <p:spPr>
                <a:xfrm rot="18900000">
                  <a:off x="8467200" y="4451040"/>
                  <a:ext cx="22320" cy="259200"/>
                </a:xfrm>
                <a:prstGeom prst="rect">
                  <a:avLst/>
                </a:prstGeom>
                <a:solidFill>
                  <a:schemeClr val="lt1"/>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grpSp>
      </p:grpSp>
      <p:cxnSp>
        <p:nvCxnSpPr>
          <p:cNvPr id="84" name="Google Shape;155;p27"/>
          <p:cNvCxnSpPr/>
          <p:nvPr/>
        </p:nvCxnSpPr>
        <p:spPr>
          <a:xfrm>
            <a:off x="0" y="5028840"/>
            <a:ext cx="9145800" cy="1800"/>
          </a:xfrm>
          <a:prstGeom prst="straightConnector1">
            <a:avLst/>
          </a:prstGeom>
          <a:ln w="9525">
            <a:solidFill>
              <a:srgbClr val="ffffff"/>
            </a:solidFill>
            <a:round/>
          </a:ln>
        </p:spPr>
      </p:cxnSp>
      <p:sp>
        <p:nvSpPr>
          <p:cNvPr id="85" name="TextBox 84"/>
          <p:cNvSpPr/>
          <p:nvPr/>
        </p:nvSpPr>
        <p:spPr>
          <a:xfrm>
            <a:off x="78120" y="3600000"/>
            <a:ext cx="7841520" cy="21711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US" sz="1500" spc="-1" strike="noStrike" cap="all">
                <a:solidFill>
                  <a:srgbClr val="ffffff"/>
                </a:solidFill>
                <a:latin typeface="Aptos"/>
              </a:rPr>
              <a:t>Name of the intern         :SANGEETH VARMA S V</a:t>
            </a:r>
            <a:br>
              <a:rPr sz="1500"/>
            </a:br>
            <a:r>
              <a:rPr b="0" lang="en-US" sz="1500" spc="-1" strike="noStrike" cap="all">
                <a:solidFill>
                  <a:srgbClr val="ffffff"/>
                </a:solidFill>
                <a:latin typeface="Aptos"/>
              </a:rPr>
              <a:t>branch/institute             :B Sc. Bioloby (hons.) BANAras HINDU UNIVERSITY</a:t>
            </a:r>
            <a:br>
              <a:rPr sz="1500"/>
            </a:br>
            <a:r>
              <a:rPr b="0" lang="en-US" sz="1500" spc="-1" strike="noStrike" cap="all">
                <a:solidFill>
                  <a:srgbClr val="ffffff"/>
                </a:solidFill>
                <a:latin typeface="Aptos"/>
              </a:rPr>
              <a:t>guide                                          :dR.sujoy kumar biswas  IDEAS-TIH, ISI Kolkata</a:t>
            </a:r>
            <a:br>
              <a:rPr sz="1500"/>
            </a:br>
            <a:r>
              <a:rPr b="0" lang="en-US" sz="1500" spc="-1" strike="noStrike" cap="all">
                <a:solidFill>
                  <a:srgbClr val="ffffff"/>
                </a:solidFill>
                <a:latin typeface="Aptos"/>
              </a:rPr>
              <a:t>internship institute      :ideas-isi Kolkata</a:t>
            </a:r>
            <a:br>
              <a:rPr sz="1500"/>
            </a:br>
            <a:r>
              <a:rPr b="0" lang="en-US" sz="1500" spc="-1" strike="noStrike" cap="all">
                <a:solidFill>
                  <a:srgbClr val="ffffff"/>
                </a:solidFill>
                <a:latin typeface="Aptos"/>
              </a:rPr>
              <a:t>duration                                 :14.01.2025-30.04.2025</a:t>
            </a:r>
            <a:endParaRPr b="0" lang="en-IN"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Picture 128" descr=""/>
          <p:cNvPicPr/>
          <p:nvPr/>
        </p:nvPicPr>
        <p:blipFill>
          <a:blip r:embed="rId1"/>
          <a:stretch/>
        </p:blipFill>
        <p:spPr>
          <a:xfrm>
            <a:off x="6300000" y="1080000"/>
            <a:ext cx="2228760" cy="2228760"/>
          </a:xfrm>
          <a:prstGeom prst="rect">
            <a:avLst/>
          </a:prstGeom>
          <a:ln w="0">
            <a:noFill/>
          </a:ln>
        </p:spPr>
      </p:pic>
      <p:sp>
        <p:nvSpPr>
          <p:cNvPr id="128" name="TextBox 129"/>
          <p:cNvSpPr/>
          <p:nvPr/>
        </p:nvSpPr>
        <p:spPr>
          <a:xfrm>
            <a:off x="40680" y="180000"/>
            <a:ext cx="6258960" cy="46800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IN" sz="4400" spc="-1" strike="noStrike">
                <a:solidFill>
                  <a:srgbClr val="000000"/>
                </a:solidFill>
                <a:latin typeface="Arial"/>
              </a:rPr>
              <a:t>1. Results Using Fiji </a:t>
            </a:r>
            <a:endParaRPr b="0" lang="en-IN" sz="4400" spc="-1" strike="noStrike">
              <a:solidFill>
                <a:srgbClr val="000000"/>
              </a:solidFill>
              <a:latin typeface="Arial"/>
            </a:endParaRPr>
          </a:p>
          <a:p>
            <a:pPr defTabSz="914400">
              <a:lnSpc>
                <a:spcPct val="100000"/>
              </a:lnSpc>
            </a:pPr>
            <a:endParaRPr b="0" lang="en-IN" sz="1000" spc="-1" strike="noStrike">
              <a:solidFill>
                <a:srgbClr val="000000"/>
              </a:solidFill>
              <a:latin typeface="Arial"/>
            </a:endParaRPr>
          </a:p>
          <a:p>
            <a:pPr defTabSz="914400">
              <a:lnSpc>
                <a:spcPct val="100000"/>
              </a:lnSpc>
            </a:pPr>
            <a:endParaRPr b="0" lang="en-IN" sz="1200" spc="-1" strike="noStrike">
              <a:solidFill>
                <a:srgbClr val="000000"/>
              </a:solidFill>
              <a:latin typeface="Arial"/>
            </a:endParaRPr>
          </a:p>
          <a:p>
            <a:pPr defTabSz="914400">
              <a:lnSpc>
                <a:spcPct val="100000"/>
              </a:lnSpc>
            </a:pPr>
            <a:r>
              <a:rPr b="0" lang="en-IN" sz="1200" spc="-1" strike="noStrike">
                <a:solidFill>
                  <a:srgbClr val="000000"/>
                </a:solidFill>
                <a:latin typeface="Arial"/>
              </a:rPr>
              <a:t>Objective: To segment and annotate nuclei in fluorescence microscopy images (e.g., DAPI-stained images from the BBBC dataset)</a:t>
            </a:r>
            <a:endParaRPr b="0" lang="en-IN" sz="1200" spc="-1" strike="noStrike">
              <a:solidFill>
                <a:srgbClr val="000000"/>
              </a:solidFill>
              <a:latin typeface="Arial"/>
            </a:endParaRPr>
          </a:p>
          <a:p>
            <a:pPr defTabSz="914400">
              <a:lnSpc>
                <a:spcPct val="100000"/>
              </a:lnSpc>
            </a:pPr>
            <a:endParaRPr b="0" lang="en-IN" sz="1200" spc="-1" strike="noStrike">
              <a:solidFill>
                <a:srgbClr val="000000"/>
              </a:solidFill>
              <a:latin typeface="Arial"/>
            </a:endParaRPr>
          </a:p>
          <a:p>
            <a:pPr defTabSz="914400">
              <a:lnSpc>
                <a:spcPct val="100000"/>
              </a:lnSpc>
            </a:pPr>
            <a:r>
              <a:rPr b="0" lang="en-IN" sz="1200" spc="-1" strike="noStrike">
                <a:solidFill>
                  <a:srgbClr val="000000"/>
                </a:solidFill>
                <a:latin typeface="Arial"/>
              </a:rPr>
              <a:t>Key Outcomes:</a:t>
            </a:r>
            <a:endParaRPr b="0" lang="en-IN" sz="1200" spc="-1" strike="noStrike">
              <a:solidFill>
                <a:srgbClr val="000000"/>
              </a:solidFill>
              <a:latin typeface="Arial"/>
            </a:endParaRPr>
          </a:p>
          <a:p>
            <a:pPr defTabSz="914400">
              <a:lnSpc>
                <a:spcPct val="100000"/>
              </a:lnSpc>
            </a:pPr>
            <a:r>
              <a:rPr b="0" lang="en-IN" sz="1200" spc="-1" strike="noStrike">
                <a:solidFill>
                  <a:srgbClr val="000000"/>
                </a:solidFill>
                <a:latin typeface="Arial"/>
              </a:rPr>
              <a:t>Accurate segmentation of individual nuclei was achieved.</a:t>
            </a:r>
            <a:endParaRPr b="0" lang="en-IN" sz="1200" spc="-1" strike="noStrike">
              <a:solidFill>
                <a:srgbClr val="000000"/>
              </a:solidFill>
              <a:latin typeface="Arial"/>
            </a:endParaRPr>
          </a:p>
          <a:p>
            <a:pPr defTabSz="914400">
              <a:lnSpc>
                <a:spcPct val="100000"/>
              </a:lnSpc>
            </a:pPr>
            <a:r>
              <a:rPr b="0" lang="en-IN" sz="1200" spc="-1" strike="noStrike">
                <a:solidFill>
                  <a:srgbClr val="000000"/>
                </a:solidFill>
                <a:latin typeface="Arial"/>
              </a:rPr>
              <a:t>A total of 21 nuclei were detected from a single fluorescence image.</a:t>
            </a:r>
            <a:endParaRPr b="0" lang="en-IN" sz="1200" spc="-1" strike="noStrike">
              <a:solidFill>
                <a:srgbClr val="000000"/>
              </a:solidFill>
              <a:latin typeface="Arial"/>
            </a:endParaRPr>
          </a:p>
          <a:p>
            <a:pPr defTabSz="914400">
              <a:lnSpc>
                <a:spcPct val="100000"/>
              </a:lnSpc>
            </a:pPr>
            <a:r>
              <a:rPr b="0" lang="en-IN" sz="1200" spc="-1" strike="noStrike">
                <a:solidFill>
                  <a:srgbClr val="000000"/>
                </a:solidFill>
                <a:latin typeface="Arial"/>
              </a:rPr>
              <a:t>Measurements such as area, perimeter, and circularity were successfully extracted.</a:t>
            </a:r>
            <a:endParaRPr b="0" lang="en-IN" sz="1200" spc="-1" strike="noStrike">
              <a:solidFill>
                <a:srgbClr val="000000"/>
              </a:solidFill>
              <a:latin typeface="Arial"/>
            </a:endParaRPr>
          </a:p>
          <a:p>
            <a:pPr defTabSz="914400">
              <a:lnSpc>
                <a:spcPct val="100000"/>
              </a:lnSpc>
            </a:pPr>
            <a:r>
              <a:rPr b="0" lang="en-IN" sz="1200" spc="-1" strike="noStrike">
                <a:solidFill>
                  <a:srgbClr val="000000"/>
                </a:solidFill>
                <a:latin typeface="Arial"/>
              </a:rPr>
              <a:t>Binary masks and ROI data were generated for further analysis and training of AI models</a:t>
            </a:r>
            <a:r>
              <a:rPr b="0" lang="en-IN" sz="1000" spc="-1" strike="noStrike">
                <a:solidFill>
                  <a:srgbClr val="000000"/>
                </a:solidFill>
                <a:latin typeface="Arial"/>
              </a:rPr>
              <a:t>.</a:t>
            </a:r>
            <a:endParaRPr b="0" lang="en-IN" sz="1000" spc="-1" strike="noStrike">
              <a:solidFill>
                <a:srgbClr val="000000"/>
              </a:solidFill>
              <a:latin typeface="Arial"/>
            </a:endParaRPr>
          </a:p>
          <a:p>
            <a:pPr defTabSz="914400">
              <a:lnSpc>
                <a:spcPct val="100000"/>
              </a:lnSpc>
            </a:pPr>
            <a:endParaRPr b="0" lang="en-IN" sz="1000" spc="-1" strike="noStrike">
              <a:solidFill>
                <a:srgbClr val="000000"/>
              </a:solidFill>
              <a:latin typeface="Arial"/>
            </a:endParaRPr>
          </a:p>
        </p:txBody>
      </p:sp>
      <p:sp>
        <p:nvSpPr>
          <p:cNvPr id="129" name="TextBox 130"/>
          <p:cNvSpPr/>
          <p:nvPr/>
        </p:nvSpPr>
        <p:spPr>
          <a:xfrm>
            <a:off x="6300000" y="3318120"/>
            <a:ext cx="2339640" cy="5155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IN" sz="1000" spc="-1" strike="noStrike">
                <a:solidFill>
                  <a:srgbClr val="000000"/>
                </a:solidFill>
                <a:latin typeface="Arial"/>
              </a:rPr>
              <a:t>Annotated image in Fiji showing segmented nuclei using thresholding and particle analysis.</a:t>
            </a:r>
            <a:endParaRPr b="0" lang="en-IN"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Box 131"/>
          <p:cNvSpPr/>
          <p:nvPr/>
        </p:nvSpPr>
        <p:spPr>
          <a:xfrm>
            <a:off x="233280" y="284040"/>
            <a:ext cx="5760000" cy="48596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IN" sz="4400" spc="-1" strike="noStrike">
                <a:solidFill>
                  <a:srgbClr val="000000"/>
                </a:solidFill>
                <a:latin typeface="Arial"/>
              </a:rPr>
              <a:t>2. Results Using</a:t>
            </a:r>
            <a:endParaRPr b="0" lang="en-IN" sz="4400" spc="-1" strike="noStrike">
              <a:solidFill>
                <a:srgbClr val="000000"/>
              </a:solidFill>
              <a:latin typeface="Arial"/>
            </a:endParaRPr>
          </a:p>
          <a:p>
            <a:pPr defTabSz="914400">
              <a:lnSpc>
                <a:spcPct val="100000"/>
              </a:lnSpc>
            </a:pPr>
            <a:r>
              <a:rPr b="1" lang="en-IN" sz="4400" spc="-1" strike="noStrike">
                <a:solidFill>
                  <a:srgbClr val="000000"/>
                </a:solidFill>
                <a:latin typeface="Arial"/>
                <a:ea typeface="Noto Sans CJK SC"/>
              </a:rPr>
              <a:t>         </a:t>
            </a:r>
            <a:endParaRPr b="0" lang="en-IN" sz="4400" spc="-1" strike="noStrike">
              <a:solidFill>
                <a:srgbClr val="000000"/>
              </a:solidFill>
              <a:latin typeface="Arial"/>
            </a:endParaRPr>
          </a:p>
          <a:p>
            <a:pPr defTabSz="914400">
              <a:lnSpc>
                <a:spcPct val="100000"/>
              </a:lnSpc>
            </a:pPr>
            <a:r>
              <a:rPr b="0" lang="en-IN" sz="1200" spc="-1" strike="noStrike">
                <a:solidFill>
                  <a:srgbClr val="000000"/>
                </a:solidFill>
                <a:latin typeface="Arial"/>
              </a:rPr>
              <a:t>Objective: To annotate cancerous regions and perform cell detection/classification in H&amp;E-stained whole-slide images from the TCGA dataset.</a:t>
            </a:r>
            <a:endParaRPr b="0" lang="en-IN" sz="1200" spc="-1" strike="noStrike">
              <a:solidFill>
                <a:srgbClr val="000000"/>
              </a:solidFill>
              <a:latin typeface="Arial"/>
            </a:endParaRPr>
          </a:p>
          <a:p>
            <a:pPr defTabSz="914400">
              <a:lnSpc>
                <a:spcPct val="100000"/>
              </a:lnSpc>
            </a:pPr>
            <a:endParaRPr b="0" lang="en-IN" sz="1200" spc="-1" strike="noStrike">
              <a:solidFill>
                <a:srgbClr val="000000"/>
              </a:solidFill>
              <a:latin typeface="Arial"/>
            </a:endParaRPr>
          </a:p>
          <a:p>
            <a:pPr defTabSz="914400">
              <a:lnSpc>
                <a:spcPct val="100000"/>
              </a:lnSpc>
            </a:pPr>
            <a:endParaRPr b="0" lang="en-IN" sz="1200" spc="-1" strike="noStrike">
              <a:solidFill>
                <a:srgbClr val="000000"/>
              </a:solidFill>
              <a:latin typeface="Arial"/>
            </a:endParaRPr>
          </a:p>
          <a:p>
            <a:pPr defTabSz="914400">
              <a:lnSpc>
                <a:spcPct val="100000"/>
              </a:lnSpc>
            </a:pPr>
            <a:r>
              <a:rPr b="0" lang="en-IN" sz="1200" spc="-1" strike="noStrike">
                <a:solidFill>
                  <a:srgbClr val="000000"/>
                </a:solidFill>
                <a:latin typeface="Arial"/>
              </a:rPr>
              <a:t>Key Outcomes:</a:t>
            </a:r>
            <a:endParaRPr b="0" lang="en-IN" sz="1200" spc="-1" strike="noStrike">
              <a:solidFill>
                <a:srgbClr val="000000"/>
              </a:solidFill>
              <a:latin typeface="Arial"/>
            </a:endParaRPr>
          </a:p>
          <a:p>
            <a:pPr defTabSz="914400">
              <a:lnSpc>
                <a:spcPct val="100000"/>
              </a:lnSpc>
            </a:pPr>
            <a:r>
              <a:rPr b="0" lang="en-IN" sz="1200" spc="-1" strike="noStrike">
                <a:solidFill>
                  <a:srgbClr val="000000"/>
                </a:solidFill>
                <a:latin typeface="Arial"/>
              </a:rPr>
              <a:t>A total of 130 cells were detected in the annotated region.</a:t>
            </a:r>
            <a:endParaRPr b="0" lang="en-IN" sz="1200" spc="-1" strike="noStrike">
              <a:solidFill>
                <a:srgbClr val="000000"/>
              </a:solidFill>
              <a:latin typeface="Arial"/>
            </a:endParaRPr>
          </a:p>
          <a:p>
            <a:pPr defTabSz="914400">
              <a:lnSpc>
                <a:spcPct val="100000"/>
              </a:lnSpc>
            </a:pPr>
            <a:r>
              <a:rPr b="0" lang="en-IN" sz="1200" spc="-1" strike="noStrike">
                <a:solidFill>
                  <a:srgbClr val="000000"/>
                </a:solidFill>
                <a:latin typeface="Arial"/>
              </a:rPr>
              <a:t>99 cells were classified as cancerous using the trained object classifier.</a:t>
            </a:r>
            <a:endParaRPr b="0" lang="en-IN" sz="1200" spc="-1" strike="noStrike">
              <a:solidFill>
                <a:srgbClr val="000000"/>
              </a:solidFill>
              <a:latin typeface="Arial"/>
            </a:endParaRPr>
          </a:p>
          <a:p>
            <a:pPr defTabSz="914400">
              <a:lnSpc>
                <a:spcPct val="100000"/>
              </a:lnSpc>
            </a:pPr>
            <a:r>
              <a:rPr b="0" lang="en-IN" sz="1200" spc="-1" strike="noStrike">
                <a:solidFill>
                  <a:srgbClr val="000000"/>
                </a:solidFill>
                <a:latin typeface="Arial"/>
              </a:rPr>
              <a:t>Annotation results were exported as GeoJSON, and classification metrics were exported as CSV.</a:t>
            </a:r>
            <a:endParaRPr b="0" lang="en-IN" sz="1200" spc="-1" strike="noStrike">
              <a:solidFill>
                <a:srgbClr val="000000"/>
              </a:solidFill>
              <a:latin typeface="Arial"/>
            </a:endParaRPr>
          </a:p>
          <a:p>
            <a:pPr defTabSz="914400">
              <a:lnSpc>
                <a:spcPct val="100000"/>
              </a:lnSpc>
            </a:pPr>
            <a:r>
              <a:rPr b="0" lang="en-IN" sz="1200" spc="-1" strike="noStrike">
                <a:solidFill>
                  <a:srgbClr val="000000"/>
                </a:solidFill>
                <a:latin typeface="Arial"/>
              </a:rPr>
              <a:t>QuPath enabled detailed quantitative analysis including cell counts, size distribution, and stain intensity.</a:t>
            </a:r>
            <a:endParaRPr b="0" lang="en-IN" sz="1200" spc="-1" strike="noStrike">
              <a:solidFill>
                <a:srgbClr val="000000"/>
              </a:solidFill>
              <a:latin typeface="Arial"/>
            </a:endParaRPr>
          </a:p>
          <a:p>
            <a:pPr defTabSz="914400">
              <a:lnSpc>
                <a:spcPct val="100000"/>
              </a:lnSpc>
            </a:pPr>
            <a:endParaRPr b="0" lang="en-IN" sz="1000" spc="-1" strike="noStrike">
              <a:solidFill>
                <a:srgbClr val="000000"/>
              </a:solidFill>
              <a:latin typeface="Arial"/>
            </a:endParaRPr>
          </a:p>
          <a:p>
            <a:pPr defTabSz="914400">
              <a:lnSpc>
                <a:spcPct val="100000"/>
              </a:lnSpc>
            </a:pPr>
            <a:endParaRPr b="0" lang="en-IN" sz="1000" spc="-1" strike="noStrike">
              <a:solidFill>
                <a:srgbClr val="000000"/>
              </a:solidFill>
              <a:latin typeface="Arial"/>
            </a:endParaRPr>
          </a:p>
        </p:txBody>
      </p:sp>
      <p:pic>
        <p:nvPicPr>
          <p:cNvPr id="131" name="Picture 132" descr=""/>
          <p:cNvPicPr/>
          <p:nvPr/>
        </p:nvPicPr>
        <p:blipFill>
          <a:blip r:embed="rId1"/>
          <a:stretch/>
        </p:blipFill>
        <p:spPr>
          <a:xfrm>
            <a:off x="5940000" y="1338480"/>
            <a:ext cx="2903760" cy="2261520"/>
          </a:xfrm>
          <a:prstGeom prst="rect">
            <a:avLst/>
          </a:prstGeom>
          <a:ln w="0">
            <a:noFill/>
          </a:ln>
        </p:spPr>
      </p:pic>
      <p:sp>
        <p:nvSpPr>
          <p:cNvPr id="132" name="TextBox 133"/>
          <p:cNvSpPr/>
          <p:nvPr/>
        </p:nvSpPr>
        <p:spPr>
          <a:xfrm>
            <a:off x="6120000" y="3600000"/>
            <a:ext cx="2879640" cy="7196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IN" sz="900" spc="-1" strike="noStrike">
                <a:solidFill>
                  <a:srgbClr val="000000"/>
                </a:solidFill>
                <a:latin typeface="Arial"/>
              </a:rPr>
              <a:t>The green coloured annotation represents the Normal cells and the red coloured annotation represents the cancerous cells of Adenomyosis</a:t>
            </a:r>
            <a:endParaRPr b="0" lang="en-IN" sz="900" spc="-1" strike="noStrike">
              <a:solidFill>
                <a:srgbClr val="000000"/>
              </a:solidFill>
              <a:latin typeface="Arial"/>
            </a:endParaRPr>
          </a:p>
        </p:txBody>
      </p:sp>
      <p:sp>
        <p:nvSpPr>
          <p:cNvPr id="133" name=""/>
          <p:cNvSpPr txBox="1"/>
          <p:nvPr/>
        </p:nvSpPr>
        <p:spPr>
          <a:xfrm>
            <a:off x="4851720" y="360000"/>
            <a:ext cx="2168280" cy="715320"/>
          </a:xfrm>
          <a:prstGeom prst="rect">
            <a:avLst/>
          </a:prstGeom>
          <a:noFill/>
          <a:ln w="0">
            <a:noFill/>
          </a:ln>
        </p:spPr>
        <p:txBody>
          <a:bodyPr wrap="none" lIns="90000" rIns="90000" tIns="45000" bIns="45000" anchor="t">
            <a:noAutofit/>
          </a:bodyPr>
          <a:p>
            <a:pPr defTabSz="914400">
              <a:lnSpc>
                <a:spcPct val="100000"/>
              </a:lnSpc>
            </a:pPr>
            <a:r>
              <a:rPr b="1" lang="en-IN" sz="4400" spc="-1" strike="noStrike">
                <a:solidFill>
                  <a:srgbClr val="000000"/>
                </a:solidFill>
                <a:latin typeface="Arial"/>
                <a:ea typeface="Noto Sans CJK SC"/>
              </a:rPr>
              <a:t>Qu</a:t>
            </a:r>
            <a:r>
              <a:rPr b="1" lang="en-IN" sz="4400" spc="-1" strike="noStrike">
                <a:solidFill>
                  <a:srgbClr val="000000"/>
                </a:solidFill>
                <a:latin typeface="Arial"/>
              </a:rPr>
              <a:t>Path</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Rectangle 134"/>
          <p:cNvSpPr/>
          <p:nvPr/>
        </p:nvSpPr>
        <p:spPr>
          <a:xfrm>
            <a:off x="360000" y="216720"/>
            <a:ext cx="4858920" cy="5392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IN" sz="4400" spc="-1" strike="noStrike">
                <a:solidFill>
                  <a:srgbClr val="000000"/>
                </a:solidFill>
                <a:latin typeface="Aptos"/>
              </a:rPr>
              <a:t>Conclusion</a:t>
            </a:r>
            <a:endParaRPr b="0" lang="en-IN" sz="4400" spc="-1" strike="noStrike">
              <a:solidFill>
                <a:srgbClr val="000000"/>
              </a:solidFill>
              <a:latin typeface="Arial"/>
            </a:endParaRPr>
          </a:p>
        </p:txBody>
      </p:sp>
      <p:sp>
        <p:nvSpPr>
          <p:cNvPr id="135" name="Rectangle 135"/>
          <p:cNvSpPr/>
          <p:nvPr/>
        </p:nvSpPr>
        <p:spPr>
          <a:xfrm>
            <a:off x="296640" y="1078560"/>
            <a:ext cx="8522640" cy="2758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endParaRPr b="0" lang="en-IN" sz="1800" spc="-1" strike="noStrike">
              <a:solidFill>
                <a:srgbClr val="000000"/>
              </a:solidFill>
              <a:latin typeface="Arial"/>
            </a:endParaRPr>
          </a:p>
        </p:txBody>
      </p:sp>
      <p:sp>
        <p:nvSpPr>
          <p:cNvPr id="136" name="TextBox 136"/>
          <p:cNvSpPr/>
          <p:nvPr/>
        </p:nvSpPr>
        <p:spPr>
          <a:xfrm>
            <a:off x="417240" y="1116000"/>
            <a:ext cx="8078400" cy="16502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IN" sz="1200" spc="-1" strike="noStrike">
                <a:solidFill>
                  <a:srgbClr val="000000"/>
                </a:solidFill>
                <a:latin typeface="Aptos"/>
              </a:rPr>
              <a:t>The annotation of pathological images is a critical process in the transition from traditional microscopy to digital pathology. In this project, we demonstrated how open-source tools — Fiji and QuPath — can be effectively utilized to create reproducible, high-quality annotations of histological and biomedical images.</a:t>
            </a:r>
            <a:endParaRPr b="0" lang="en-IN" sz="1200" spc="-1" strike="noStrike">
              <a:solidFill>
                <a:srgbClr val="000000"/>
              </a:solidFill>
              <a:latin typeface="Arial"/>
            </a:endParaRPr>
          </a:p>
          <a:p>
            <a:pPr defTabSz="914400">
              <a:lnSpc>
                <a:spcPct val="100000"/>
              </a:lnSpc>
            </a:pPr>
            <a:r>
              <a:rPr b="0" lang="en-IN" sz="1200" spc="-1" strike="noStrike">
                <a:solidFill>
                  <a:srgbClr val="000000"/>
                </a:solidFill>
                <a:latin typeface="Aptos"/>
              </a:rPr>
              <a:t>Fiji proved invaluable for image preprocessing, filtering, and particle analysis, especially in fluorescence and grayscale images. Meanwhile, QuPath offered powerful capabilities for annotating large whole-slide images, detecting cells, and applying machine learning classifiers to differentiate tissue types or cell populations.</a:t>
            </a:r>
            <a:endParaRPr b="0" lang="en-IN" sz="1200" spc="-1" strike="noStrike">
              <a:solidFill>
                <a:srgbClr val="000000"/>
              </a:solidFill>
              <a:latin typeface="Arial"/>
            </a:endParaRPr>
          </a:p>
          <a:p>
            <a:pPr defTabSz="914400">
              <a:lnSpc>
                <a:spcPct val="100000"/>
              </a:lnSpc>
            </a:pPr>
            <a:r>
              <a:rPr b="0" lang="en-IN" sz="1200" spc="-1" strike="noStrike">
                <a:solidFill>
                  <a:srgbClr val="000000"/>
                </a:solidFill>
                <a:latin typeface="Aptos"/>
              </a:rPr>
              <a:t>Together, these tools support a streamlined annotation pipeline that balances automation with manual oversight, enabling both researchers and clinicians to generate data suitable for advanced analysis, visualization, and AI model training.</a:t>
            </a:r>
            <a:endParaRPr b="0" lang="en-IN" sz="1200" spc="-1" strike="noStrike">
              <a:solidFill>
                <a:srgbClr val="000000"/>
              </a:solidFill>
              <a:latin typeface="Arial"/>
            </a:endParaRPr>
          </a:p>
          <a:p>
            <a:pPr defTabSz="914400">
              <a:lnSpc>
                <a:spcPct val="100000"/>
              </a:lnSpc>
            </a:pPr>
            <a:r>
              <a:rPr b="0" lang="en-IN" sz="1200" spc="-1" strike="noStrike">
                <a:solidFill>
                  <a:srgbClr val="000000"/>
                </a:solidFill>
                <a:latin typeface="Aptos"/>
              </a:rPr>
              <a:t>The experience gained in this project lays a strong foundation for future applications in biomedical research, diagnostic support systems, and the development of intelligent digital pathology workflows.</a:t>
            </a:r>
            <a:endParaRPr b="0" lang="en-IN" sz="1200" spc="-1" strike="noStrike">
              <a:solidFill>
                <a:srgbClr val="000000"/>
              </a:solidFill>
              <a:latin typeface="Arial"/>
            </a:endParaRPr>
          </a:p>
          <a:p>
            <a:pPr defTabSz="914400">
              <a:lnSpc>
                <a:spcPct val="100000"/>
              </a:lnSpc>
            </a:pPr>
            <a:endParaRPr b="0" lang="en-IN"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Google Shape;199;p31" descr=""/>
          <p:cNvPicPr/>
          <p:nvPr/>
        </p:nvPicPr>
        <p:blipFill>
          <a:blip r:embed="rId1"/>
          <a:srcRect l="170" t="0" r="180" b="0"/>
          <a:stretch/>
        </p:blipFill>
        <p:spPr>
          <a:xfrm>
            <a:off x="0" y="1440"/>
            <a:ext cx="9142200" cy="5141520"/>
          </a:xfrm>
          <a:prstGeom prst="rect">
            <a:avLst/>
          </a:prstGeom>
          <a:ln w="0">
            <a:noFill/>
          </a:ln>
        </p:spPr>
      </p:pic>
      <p:sp>
        <p:nvSpPr>
          <p:cNvPr id="138" name="PlaceHolder 1"/>
          <p:cNvSpPr>
            <a:spLocks noGrp="1"/>
          </p:cNvSpPr>
          <p:nvPr>
            <p:ph type="title"/>
          </p:nvPr>
        </p:nvSpPr>
        <p:spPr>
          <a:xfrm>
            <a:off x="360000" y="360000"/>
            <a:ext cx="4688280" cy="850680"/>
          </a:xfrm>
          <a:prstGeom prst="rect">
            <a:avLst/>
          </a:prstGeom>
          <a:noFill/>
          <a:ln w="0">
            <a:noFill/>
          </a:ln>
          <a:effectLst>
            <a:outerShdw dist="19080" dir="5400000" blurRad="57240" rotWithShape="0">
              <a:srgbClr val="000000">
                <a:alpha val="50000"/>
              </a:srgbClr>
            </a:outerShdw>
          </a:effectLst>
        </p:spPr>
        <p:txBody>
          <a:bodyPr lIns="91440" rIns="91440" tIns="91440" bIns="91440" anchor="ctr">
            <a:normAutofit/>
          </a:bodyPr>
          <a:p>
            <a:pPr indent="0" defTabSz="914400">
              <a:lnSpc>
                <a:spcPct val="100000"/>
              </a:lnSpc>
              <a:buNone/>
              <a:tabLst>
                <a:tab algn="l" pos="0"/>
              </a:tabLst>
            </a:pPr>
            <a:r>
              <a:rPr b="0" lang="en" sz="4500" spc="-1" strike="noStrike">
                <a:solidFill>
                  <a:schemeClr val="lt1"/>
                </a:solidFill>
                <a:latin typeface="Epilogue Medium"/>
                <a:ea typeface="Epilogue Medium"/>
              </a:rPr>
              <a:t>Future Scope</a:t>
            </a:r>
            <a:endParaRPr b="0" lang="en-US" sz="4500" spc="-1" strike="noStrike">
              <a:solidFill>
                <a:schemeClr val="dk1"/>
              </a:solidFill>
              <a:latin typeface="Arial"/>
            </a:endParaRPr>
          </a:p>
        </p:txBody>
      </p:sp>
      <p:sp>
        <p:nvSpPr>
          <p:cNvPr id="139" name="PlaceHolder 2"/>
          <p:cNvSpPr>
            <a:spLocks noGrp="1"/>
          </p:cNvSpPr>
          <p:nvPr>
            <p:ph type="title"/>
          </p:nvPr>
        </p:nvSpPr>
        <p:spPr>
          <a:xfrm>
            <a:off x="228600" y="228600"/>
            <a:ext cx="360" cy="130680"/>
          </a:xfrm>
          <a:prstGeom prst="rect">
            <a:avLst/>
          </a:prstGeom>
          <a:noFill/>
          <a:ln w="0">
            <a:noFill/>
          </a:ln>
          <a:effectLst>
            <a:outerShdw dist="19080" dir="5400000" blurRad="57240" rotWithShape="0">
              <a:srgbClr val="000000">
                <a:alpha val="50000"/>
              </a:srgbClr>
            </a:outerShdw>
          </a:effectLst>
        </p:spPr>
        <p:txBody>
          <a:bodyPr lIns="91440" rIns="91440" tIns="39960" bIns="39960" anchor="ctr">
            <a:normAutofit fontScale="6137" lnSpcReduction="20000"/>
          </a:bodyPr>
          <a:p>
            <a:pPr indent="0">
              <a:buNone/>
            </a:pPr>
            <a:endParaRPr b="0" lang="en-US" sz="4400" spc="-1" strike="noStrike">
              <a:solidFill>
                <a:schemeClr val="dk1"/>
              </a:solidFill>
              <a:latin typeface="Arial"/>
            </a:endParaRPr>
          </a:p>
        </p:txBody>
      </p:sp>
      <p:cxnSp>
        <p:nvCxnSpPr>
          <p:cNvPr id="140" name="Google Shape;203;p31"/>
          <p:cNvCxnSpPr/>
          <p:nvPr/>
        </p:nvCxnSpPr>
        <p:spPr>
          <a:xfrm>
            <a:off x="0" y="5028840"/>
            <a:ext cx="9145800" cy="1800"/>
          </a:xfrm>
          <a:prstGeom prst="straightConnector1">
            <a:avLst/>
          </a:prstGeom>
          <a:ln w="9525">
            <a:solidFill>
              <a:srgbClr val="ffffff"/>
            </a:solidFill>
            <a:round/>
          </a:ln>
        </p:spPr>
      </p:cxnSp>
      <p:grpSp>
        <p:nvGrpSpPr>
          <p:cNvPr id="141" name="Google Shape;204;p31"/>
          <p:cNvGrpSpPr/>
          <p:nvPr/>
        </p:nvGrpSpPr>
        <p:grpSpPr>
          <a:xfrm>
            <a:off x="8045280" y="4405320"/>
            <a:ext cx="868320" cy="355320"/>
            <a:chOff x="8045280" y="4405320"/>
            <a:chExt cx="868320" cy="355320"/>
          </a:xfrm>
        </p:grpSpPr>
        <p:sp>
          <p:nvSpPr>
            <p:cNvPr id="142" name="Google Shape;205;p31"/>
            <p:cNvSpPr/>
            <p:nvPr/>
          </p:nvSpPr>
          <p:spPr>
            <a:xfrm>
              <a:off x="8045280" y="4405320"/>
              <a:ext cx="868320" cy="355320"/>
            </a:xfrm>
            <a:prstGeom prst="ellipse">
              <a:avLst/>
            </a:prstGeom>
            <a:noFill/>
            <a:ln w="9525">
              <a:solidFill>
                <a:srgbClr val="ffffff"/>
              </a:solidFill>
              <a:round/>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defTabSz="914400">
                <a:lnSpc>
                  <a:spcPct val="100000"/>
                </a:lnSpc>
              </a:pPr>
              <a:endParaRPr b="0" lang="en-US" sz="1800" spc="-1" strike="noStrike">
                <a:solidFill>
                  <a:srgbClr val="000000"/>
                </a:solidFill>
                <a:latin typeface="OpenSymbol"/>
              </a:endParaRPr>
            </a:p>
          </p:txBody>
        </p:sp>
        <p:grpSp>
          <p:nvGrpSpPr>
            <p:cNvPr id="143" name="Google Shape;206;p31"/>
            <p:cNvGrpSpPr/>
            <p:nvPr/>
          </p:nvGrpSpPr>
          <p:grpSpPr>
            <a:xfrm>
              <a:off x="8379000" y="4481280"/>
              <a:ext cx="201600" cy="205920"/>
              <a:chOff x="8379000" y="4481280"/>
              <a:chExt cx="201600" cy="205920"/>
            </a:xfrm>
          </p:grpSpPr>
          <p:sp>
            <p:nvSpPr>
              <p:cNvPr id="144" name="Google Shape;207;p31"/>
              <p:cNvSpPr/>
              <p:nvPr/>
            </p:nvSpPr>
            <p:spPr>
              <a:xfrm rot="10800000">
                <a:off x="8559000" y="4493160"/>
                <a:ext cx="21600" cy="194040"/>
              </a:xfrm>
              <a:prstGeom prst="rect">
                <a:avLst/>
              </a:prstGeom>
              <a:solidFill>
                <a:schemeClr val="lt1"/>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defTabSz="914400">
                  <a:lnSpc>
                    <a:spcPct val="100000"/>
                  </a:lnSpc>
                </a:pPr>
                <a:endParaRPr b="0" lang="en-US" sz="1800" spc="-1" strike="noStrike">
                  <a:solidFill>
                    <a:srgbClr val="000000"/>
                  </a:solidFill>
                  <a:latin typeface="OpenSymbol"/>
                </a:endParaRPr>
              </a:p>
            </p:txBody>
          </p:sp>
          <p:grpSp>
            <p:nvGrpSpPr>
              <p:cNvPr id="145" name="Google Shape;208;p31"/>
              <p:cNvGrpSpPr/>
              <p:nvPr/>
            </p:nvGrpSpPr>
            <p:grpSpPr>
              <a:xfrm>
                <a:off x="8379000" y="4481280"/>
                <a:ext cx="199800" cy="205920"/>
                <a:chOff x="8379000" y="4481280"/>
                <a:chExt cx="199800" cy="205920"/>
              </a:xfrm>
            </p:grpSpPr>
            <p:sp>
              <p:nvSpPr>
                <p:cNvPr id="146" name="Google Shape;209;p31"/>
                <p:cNvSpPr/>
                <p:nvPr/>
              </p:nvSpPr>
              <p:spPr>
                <a:xfrm rot="16200000">
                  <a:off x="8470800" y="4579200"/>
                  <a:ext cx="21600" cy="194040"/>
                </a:xfrm>
                <a:prstGeom prst="rect">
                  <a:avLst/>
                </a:prstGeom>
                <a:solidFill>
                  <a:schemeClr val="lt1"/>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defTabSz="914400">
                    <a:lnSpc>
                      <a:spcPct val="100000"/>
                    </a:lnSpc>
                  </a:pPr>
                  <a:endParaRPr b="0" lang="en-US" sz="1800" spc="-1" strike="noStrike">
                    <a:solidFill>
                      <a:srgbClr val="000000"/>
                    </a:solidFill>
                    <a:latin typeface="OpenSymbol"/>
                  </a:endParaRPr>
                </a:p>
              </p:txBody>
            </p:sp>
            <p:sp>
              <p:nvSpPr>
                <p:cNvPr id="147" name="Google Shape;210;p31"/>
                <p:cNvSpPr/>
                <p:nvPr/>
              </p:nvSpPr>
              <p:spPr>
                <a:xfrm rot="18900000">
                  <a:off x="8467200" y="4451040"/>
                  <a:ext cx="22320" cy="259200"/>
                </a:xfrm>
                <a:prstGeom prst="rect">
                  <a:avLst/>
                </a:prstGeom>
                <a:solidFill>
                  <a:schemeClr val="lt1"/>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defTabSz="914400">
                    <a:lnSpc>
                      <a:spcPct val="100000"/>
                    </a:lnSpc>
                  </a:pPr>
                  <a:endParaRPr b="0" lang="en-US" sz="1800" spc="-1" strike="noStrike">
                    <a:solidFill>
                      <a:srgbClr val="000000"/>
                    </a:solidFill>
                    <a:latin typeface="OpenSymbol"/>
                  </a:endParaRPr>
                </a:p>
              </p:txBody>
            </p:sp>
          </p:grpSp>
        </p:grpSp>
      </p:gr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Rectangle 149"/>
          <p:cNvSpPr/>
          <p:nvPr/>
        </p:nvSpPr>
        <p:spPr>
          <a:xfrm rot="9600">
            <a:off x="196560" y="360"/>
            <a:ext cx="8790480" cy="92678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IN" sz="1100" spc="-1" strike="noStrike">
                <a:solidFill>
                  <a:srgbClr val="000000"/>
                </a:solidFill>
                <a:latin typeface="Aptos"/>
              </a:rPr>
              <a:t>The annotation of pathological images using Fiji and QuPath holds immense potential for advancing research and clinical diagnostics. While this project demonstrated effective workflows for image preprocessing, cell segmentation, and region classification, several opportunities exist to expand and enhance this work:</a:t>
            </a:r>
            <a:endParaRPr b="0" lang="en-IN" sz="1100" spc="-1" strike="noStrike">
              <a:solidFill>
                <a:srgbClr val="000000"/>
              </a:solidFill>
              <a:latin typeface="Arial"/>
            </a:endParaRPr>
          </a:p>
          <a:p>
            <a:pPr defTabSz="914400">
              <a:lnSpc>
                <a:spcPct val="100000"/>
              </a:lnSpc>
            </a:pPr>
            <a:endParaRPr b="0" lang="en-IN" sz="1100" spc="-1" strike="noStrike">
              <a:solidFill>
                <a:srgbClr val="000000"/>
              </a:solidFill>
              <a:latin typeface="Arial"/>
            </a:endParaRPr>
          </a:p>
          <a:p>
            <a:pPr defTabSz="914400">
              <a:lnSpc>
                <a:spcPct val="100000"/>
              </a:lnSpc>
            </a:pPr>
            <a:r>
              <a:rPr b="1" lang="en-IN" sz="1100" spc="-1" strike="noStrike">
                <a:solidFill>
                  <a:srgbClr val="000000"/>
                </a:solidFill>
                <a:latin typeface="Aptos"/>
              </a:rPr>
              <a:t>1. Integration with Deep Learning</a:t>
            </a:r>
            <a:endParaRPr b="0" lang="en-IN" sz="1100" spc="-1" strike="noStrike">
              <a:solidFill>
                <a:srgbClr val="000000"/>
              </a:solidFill>
              <a:latin typeface="Arial"/>
            </a:endParaRPr>
          </a:p>
          <a:p>
            <a:pPr defTabSz="914400">
              <a:lnSpc>
                <a:spcPct val="100000"/>
              </a:lnSpc>
            </a:pPr>
            <a:endParaRPr b="0" lang="en-IN" sz="1100" spc="-1" strike="noStrike">
              <a:solidFill>
                <a:srgbClr val="000000"/>
              </a:solidFill>
              <a:latin typeface="Arial"/>
            </a:endParaRPr>
          </a:p>
          <a:p>
            <a:pPr defTabSz="914400">
              <a:lnSpc>
                <a:spcPct val="100000"/>
              </a:lnSpc>
            </a:pPr>
            <a:r>
              <a:rPr b="1" lang="en-IN" sz="1100" spc="-1" strike="noStrike">
                <a:solidFill>
                  <a:srgbClr val="000000"/>
                </a:solidFill>
                <a:latin typeface="Aptos"/>
              </a:rPr>
              <a:t>Future workflows can incorporate deep learning-based segmentation models (e.g., U-Net, HoverNet) for more accurate and automated detection of complex structures like gland boundaries, tumor margins, or rare cell types.</a:t>
            </a:r>
            <a:endParaRPr b="0" lang="en-IN" sz="1100" spc="-1" strike="noStrike">
              <a:solidFill>
                <a:srgbClr val="000000"/>
              </a:solidFill>
              <a:latin typeface="Arial"/>
            </a:endParaRPr>
          </a:p>
          <a:p>
            <a:pPr defTabSz="914400">
              <a:lnSpc>
                <a:spcPct val="100000"/>
              </a:lnSpc>
            </a:pPr>
            <a:r>
              <a:rPr b="1" lang="en-IN" sz="1100" spc="-1" strike="noStrike">
                <a:solidFill>
                  <a:srgbClr val="000000"/>
                </a:solidFill>
                <a:latin typeface="Aptos"/>
              </a:rPr>
              <a:t>Annotated datasets from Fiji and QuPath can serve as training data for AI models, facilitating end-to-end diagnosis pipelines.</a:t>
            </a:r>
            <a:endParaRPr b="0" lang="en-IN" sz="1100" spc="-1" strike="noStrike">
              <a:solidFill>
                <a:srgbClr val="000000"/>
              </a:solidFill>
              <a:latin typeface="Arial"/>
            </a:endParaRPr>
          </a:p>
          <a:p>
            <a:pPr defTabSz="914400">
              <a:lnSpc>
                <a:spcPct val="100000"/>
              </a:lnSpc>
            </a:pPr>
            <a:endParaRPr b="0" lang="en-IN" sz="1100" spc="-1" strike="noStrike">
              <a:solidFill>
                <a:srgbClr val="000000"/>
              </a:solidFill>
              <a:latin typeface="Arial"/>
            </a:endParaRPr>
          </a:p>
          <a:p>
            <a:pPr defTabSz="914400">
              <a:lnSpc>
                <a:spcPct val="100000"/>
              </a:lnSpc>
            </a:pPr>
            <a:r>
              <a:rPr b="1" lang="en-IN" sz="1100" spc="-1" strike="noStrike">
                <a:solidFill>
                  <a:srgbClr val="000000"/>
                </a:solidFill>
                <a:latin typeface="Aptos"/>
              </a:rPr>
              <a:t>2. Clinical Integration</a:t>
            </a:r>
            <a:endParaRPr b="0" lang="en-IN" sz="1100" spc="-1" strike="noStrike">
              <a:solidFill>
                <a:srgbClr val="000000"/>
              </a:solidFill>
              <a:latin typeface="Arial"/>
            </a:endParaRPr>
          </a:p>
          <a:p>
            <a:pPr defTabSz="914400">
              <a:lnSpc>
                <a:spcPct val="100000"/>
              </a:lnSpc>
            </a:pPr>
            <a:endParaRPr b="0" lang="en-IN" sz="1100" spc="-1" strike="noStrike">
              <a:solidFill>
                <a:srgbClr val="000000"/>
              </a:solidFill>
              <a:latin typeface="Arial"/>
            </a:endParaRPr>
          </a:p>
          <a:p>
            <a:pPr defTabSz="914400">
              <a:lnSpc>
                <a:spcPct val="100000"/>
              </a:lnSpc>
            </a:pPr>
            <a:r>
              <a:rPr b="1" lang="en-IN" sz="1100" spc="-1" strike="noStrike">
                <a:solidFill>
                  <a:srgbClr val="000000"/>
                </a:solidFill>
                <a:latin typeface="Aptos"/>
              </a:rPr>
              <a:t>With continued validation, QuPath and Fiji can be integrated into digital pathology platforms in hospitals and diagnostic labs, supporting pathologists in semi-automated slide review, case triage, and quantitative reporting.</a:t>
            </a:r>
            <a:endParaRPr b="0" lang="en-IN" sz="1100" spc="-1" strike="noStrike">
              <a:solidFill>
                <a:srgbClr val="000000"/>
              </a:solidFill>
              <a:latin typeface="Arial"/>
            </a:endParaRPr>
          </a:p>
          <a:p>
            <a:pPr defTabSz="914400">
              <a:lnSpc>
                <a:spcPct val="100000"/>
              </a:lnSpc>
            </a:pPr>
            <a:endParaRPr b="0" lang="en-IN" sz="1100" spc="-1" strike="noStrike">
              <a:solidFill>
                <a:srgbClr val="000000"/>
              </a:solidFill>
              <a:latin typeface="Arial"/>
            </a:endParaRPr>
          </a:p>
          <a:p>
            <a:pPr defTabSz="914400">
              <a:lnSpc>
                <a:spcPct val="100000"/>
              </a:lnSpc>
            </a:pPr>
            <a:r>
              <a:rPr b="1" lang="en-IN" sz="1100" spc="-1" strike="noStrike">
                <a:solidFill>
                  <a:srgbClr val="000000"/>
                </a:solidFill>
                <a:latin typeface="Aptos"/>
              </a:rPr>
              <a:t>3. Creation of Public Annotated Datasets</a:t>
            </a:r>
            <a:endParaRPr b="0" lang="en-IN" sz="1100" spc="-1" strike="noStrike">
              <a:solidFill>
                <a:srgbClr val="000000"/>
              </a:solidFill>
              <a:latin typeface="Arial"/>
            </a:endParaRPr>
          </a:p>
          <a:p>
            <a:pPr defTabSz="914400">
              <a:lnSpc>
                <a:spcPct val="100000"/>
              </a:lnSpc>
            </a:pPr>
            <a:endParaRPr b="0" lang="en-IN" sz="1100" spc="-1" strike="noStrike">
              <a:solidFill>
                <a:srgbClr val="000000"/>
              </a:solidFill>
              <a:latin typeface="Arial"/>
            </a:endParaRPr>
          </a:p>
          <a:p>
            <a:pPr defTabSz="914400">
              <a:lnSpc>
                <a:spcPct val="100000"/>
              </a:lnSpc>
            </a:pPr>
            <a:r>
              <a:rPr b="1" lang="en-IN" sz="1100" spc="-1" strike="noStrike">
                <a:solidFill>
                  <a:srgbClr val="000000"/>
                </a:solidFill>
                <a:latin typeface="Aptos"/>
              </a:rPr>
              <a:t>Systematic annotation of histological slides using open tools can contribute to the development of large, publicly available datasets, which are currently scarce.</a:t>
            </a:r>
            <a:endParaRPr b="0" lang="en-IN" sz="1100" spc="-1" strike="noStrike">
              <a:solidFill>
                <a:srgbClr val="000000"/>
              </a:solidFill>
              <a:latin typeface="Arial"/>
            </a:endParaRPr>
          </a:p>
          <a:p>
            <a:pPr defTabSz="914400">
              <a:lnSpc>
                <a:spcPct val="100000"/>
              </a:lnSpc>
            </a:pPr>
            <a:endParaRPr b="0" lang="en-IN" sz="1100" spc="-1" strike="noStrike">
              <a:solidFill>
                <a:srgbClr val="000000"/>
              </a:solidFill>
              <a:latin typeface="Arial"/>
            </a:endParaRPr>
          </a:p>
          <a:p>
            <a:pPr defTabSz="914400">
              <a:lnSpc>
                <a:spcPct val="100000"/>
              </a:lnSpc>
            </a:pPr>
            <a:r>
              <a:rPr b="1" lang="en-IN" sz="1100" spc="-1" strike="noStrike">
                <a:solidFill>
                  <a:srgbClr val="000000"/>
                </a:solidFill>
                <a:latin typeface="Aptos"/>
              </a:rPr>
              <a:t>4. Multi-Modal Image Analysis</a:t>
            </a:r>
            <a:endParaRPr b="0" lang="en-IN" sz="1100" spc="-1" strike="noStrike">
              <a:solidFill>
                <a:srgbClr val="000000"/>
              </a:solidFill>
              <a:latin typeface="Arial"/>
            </a:endParaRPr>
          </a:p>
          <a:p>
            <a:pPr defTabSz="914400">
              <a:lnSpc>
                <a:spcPct val="100000"/>
              </a:lnSpc>
            </a:pPr>
            <a:endParaRPr b="0" lang="en-IN" sz="1100" spc="-1" strike="noStrike">
              <a:solidFill>
                <a:srgbClr val="000000"/>
              </a:solidFill>
              <a:latin typeface="Arial"/>
            </a:endParaRPr>
          </a:p>
          <a:p>
            <a:pPr defTabSz="914400">
              <a:lnSpc>
                <a:spcPct val="100000"/>
              </a:lnSpc>
            </a:pPr>
            <a:r>
              <a:rPr b="1" lang="en-IN" sz="1100" spc="-1" strike="noStrike">
                <a:solidFill>
                  <a:srgbClr val="000000"/>
                </a:solidFill>
                <a:latin typeface="Aptos"/>
              </a:rPr>
              <a:t>Combining data from H&amp;E staining, IHC (immunohistochemistry), and fluorescence microscopy opens new avenues for multi-modal analysis, improving diagnostic precision.</a:t>
            </a:r>
            <a:endParaRPr b="0" lang="en-IN" sz="1100" spc="-1" strike="noStrike">
              <a:solidFill>
                <a:srgbClr val="000000"/>
              </a:solidFill>
              <a:latin typeface="Arial"/>
            </a:endParaRPr>
          </a:p>
          <a:p>
            <a:pPr defTabSz="914400">
              <a:lnSpc>
                <a:spcPct val="100000"/>
              </a:lnSpc>
            </a:pPr>
            <a:r>
              <a:rPr b="1" lang="en-IN" sz="1100" spc="-1" strike="noStrike">
                <a:solidFill>
                  <a:srgbClr val="000000"/>
                </a:solidFill>
                <a:latin typeface="Aptos"/>
              </a:rPr>
              <a:t>Fiji and QuPath can be adapted to handle these varied modalities in an integrated pipeline.</a:t>
            </a:r>
            <a:endParaRPr b="0" lang="en-IN" sz="1100" spc="-1" strike="noStrike">
              <a:solidFill>
                <a:srgbClr val="000000"/>
              </a:solidFill>
              <a:latin typeface="Arial"/>
            </a:endParaRPr>
          </a:p>
          <a:p>
            <a:pPr defTabSz="914400">
              <a:lnSpc>
                <a:spcPct val="100000"/>
              </a:lnSpc>
            </a:pPr>
            <a:endParaRPr b="0" lang="en-IN" sz="1000" spc="-1" strike="noStrike">
              <a:solidFill>
                <a:srgbClr val="000000"/>
              </a:solidFill>
              <a:latin typeface="Arial"/>
            </a:endParaRPr>
          </a:p>
          <a:p>
            <a:pPr defTabSz="914400">
              <a:lnSpc>
                <a:spcPct val="100000"/>
              </a:lnSpc>
            </a:pPr>
            <a:endParaRPr b="0" lang="en-IN" sz="1000" spc="-1" strike="noStrike">
              <a:solidFill>
                <a:srgbClr val="000000"/>
              </a:solidFill>
              <a:latin typeface="Arial"/>
            </a:endParaRPr>
          </a:p>
          <a:p>
            <a:pPr defTabSz="914400">
              <a:lnSpc>
                <a:spcPct val="100000"/>
              </a:lnSpc>
            </a:pPr>
            <a:endParaRPr b="0" lang="en-IN" sz="1000" spc="-1" strike="noStrike">
              <a:solidFill>
                <a:srgbClr val="000000"/>
              </a:solidFill>
              <a:latin typeface="Arial"/>
            </a:endParaRPr>
          </a:p>
          <a:p>
            <a:pPr defTabSz="914400">
              <a:lnSpc>
                <a:spcPct val="100000"/>
              </a:lnSpc>
            </a:pPr>
            <a:endParaRPr b="0" lang="en-IN" sz="1000" spc="-1" strike="noStrike">
              <a:solidFill>
                <a:srgbClr val="000000"/>
              </a:solidFill>
              <a:latin typeface="Arial"/>
            </a:endParaRPr>
          </a:p>
          <a:p>
            <a:pPr defTabSz="914400">
              <a:lnSpc>
                <a:spcPct val="100000"/>
              </a:lnSpc>
            </a:pPr>
            <a:endParaRPr b="0" lang="en-IN" sz="1000" spc="-1" strike="noStrike">
              <a:solidFill>
                <a:srgbClr val="000000"/>
              </a:solidFill>
              <a:latin typeface="Arial"/>
            </a:endParaRPr>
          </a:p>
          <a:p>
            <a:pPr defTabSz="914400">
              <a:lnSpc>
                <a:spcPct val="100000"/>
              </a:lnSpc>
            </a:pPr>
            <a:endParaRPr b="0" lang="en-IN" sz="1000" spc="-1" strike="noStrike">
              <a:solidFill>
                <a:srgbClr val="000000"/>
              </a:solidFill>
              <a:latin typeface="Arial"/>
            </a:endParaRPr>
          </a:p>
          <a:p>
            <a:pPr defTabSz="914400">
              <a:lnSpc>
                <a:spcPct val="100000"/>
              </a:lnSpc>
            </a:pPr>
            <a:endParaRPr b="0" lang="en-IN" sz="1000" spc="-1" strike="noStrike">
              <a:solidFill>
                <a:srgbClr val="000000"/>
              </a:solidFill>
              <a:latin typeface="Arial"/>
            </a:endParaRPr>
          </a:p>
          <a:p>
            <a:pPr defTabSz="914400">
              <a:lnSpc>
                <a:spcPct val="100000"/>
              </a:lnSpc>
            </a:pPr>
            <a:endParaRPr b="0" lang="en-IN" sz="1000" spc="-1" strike="noStrike">
              <a:solidFill>
                <a:srgbClr val="000000"/>
              </a:solidFill>
              <a:latin typeface="Arial"/>
            </a:endParaRPr>
          </a:p>
          <a:p>
            <a:pPr defTabSz="914400">
              <a:lnSpc>
                <a:spcPct val="100000"/>
              </a:lnSpc>
            </a:pPr>
            <a:endParaRPr b="0" lang="en-IN"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Box 150"/>
          <p:cNvSpPr/>
          <p:nvPr/>
        </p:nvSpPr>
        <p:spPr>
          <a:xfrm>
            <a:off x="177480" y="81000"/>
            <a:ext cx="2882520" cy="459000"/>
          </a:xfrm>
          <a:prstGeom prst="rect">
            <a:avLst/>
          </a:prstGeom>
          <a:noFill/>
          <a:ln w="0">
            <a:noFill/>
          </a:ln>
        </p:spPr>
        <p:style>
          <a:lnRef idx="0"/>
          <a:fillRef idx="0"/>
          <a:effectRef idx="0"/>
          <a:fontRef idx="minor"/>
        </p:style>
        <p:txBody>
          <a:bodyPr wrap="none" lIns="90000" rIns="90000" tIns="45000" bIns="45000" anchor="t">
            <a:noAutofit/>
          </a:bodyPr>
          <a:p>
            <a:pPr defTabSz="914400">
              <a:lnSpc>
                <a:spcPct val="100000"/>
              </a:lnSpc>
            </a:pPr>
            <a:r>
              <a:rPr b="0" lang="en-IN" sz="4400" spc="-1" strike="noStrike">
                <a:solidFill>
                  <a:srgbClr val="000000"/>
                </a:solidFill>
                <a:latin typeface="Aptos"/>
              </a:rPr>
              <a:t>Acknowledgement</a:t>
            </a:r>
            <a:endParaRPr b="0" lang="en-IN" sz="4400" spc="-1" strike="noStrike">
              <a:solidFill>
                <a:srgbClr val="000000"/>
              </a:solidFill>
              <a:latin typeface="Arial"/>
            </a:endParaRPr>
          </a:p>
        </p:txBody>
      </p:sp>
      <p:sp>
        <p:nvSpPr>
          <p:cNvPr id="150" name="TextBox 151"/>
          <p:cNvSpPr/>
          <p:nvPr/>
        </p:nvSpPr>
        <p:spPr>
          <a:xfrm>
            <a:off x="180000" y="1080000"/>
            <a:ext cx="8099640" cy="25196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IN" sz="1200" spc="-1" strike="noStrike">
                <a:solidFill>
                  <a:srgbClr val="000000"/>
                </a:solidFill>
                <a:latin typeface="Aptos"/>
              </a:rPr>
              <a:t>I would like to express my heartfelt gratitude to my mentor, Dr. Sujoy Kumar Biswas, IDEAS, ISI for his invaluable guidance, encouragement, and insightful feedback throughout the course of this internship. His mentorship has been instrumental in shaping my understanding of digital pathology and biomedical image annotation.</a:t>
            </a:r>
            <a:endParaRPr b="0" lang="en-IN" sz="1200" spc="-1" strike="noStrike">
              <a:solidFill>
                <a:srgbClr val="000000"/>
              </a:solidFill>
              <a:latin typeface="Arial"/>
            </a:endParaRPr>
          </a:p>
          <a:p>
            <a:pPr defTabSz="914400">
              <a:lnSpc>
                <a:spcPct val="100000"/>
              </a:lnSpc>
            </a:pPr>
            <a:r>
              <a:rPr b="0" lang="en-IN" sz="1200" spc="-1" strike="noStrike">
                <a:solidFill>
                  <a:srgbClr val="000000"/>
                </a:solidFill>
                <a:latin typeface="Aptos"/>
              </a:rPr>
              <a:t>I am also sincerely thankful to IDEAS – Technology Innovation Hub (TIH), Indian Statistical Institute (ISI), Kolkata, for providing me with this wonderful opportunity. The supportive and intellectually stimulating environment at IDEAS-TIH greatly enriched my learning experience and enabled the successful completion of this project</a:t>
            </a:r>
            <a:endParaRPr b="0" lang="en-IN" sz="1200" spc="-1" strike="noStrike">
              <a:solidFill>
                <a:srgbClr val="000000"/>
              </a:solidFill>
              <a:latin typeface="Arial"/>
            </a:endParaRPr>
          </a:p>
          <a:p>
            <a:pPr defTabSz="914400">
              <a:lnSpc>
                <a:spcPct val="100000"/>
              </a:lnSpc>
            </a:pPr>
            <a:endParaRPr b="0" lang="en-IN"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alphaModFix amt="68000"/>
          </a:blip>
          <a:stretch>
            <a:fillRect t="-5998" b="-5998"/>
          </a:stretch>
        </a:blipFill>
      </p:bgPr>
    </p:bg>
    <p:spTree>
      <p:nvGrpSpPr>
        <p:cNvPr id="1" name=""/>
        <p:cNvGrpSpPr/>
        <p:nvPr/>
      </p:nvGrpSpPr>
      <p:grpSpPr>
        <a:xfrm>
          <a:off x="0" y="0"/>
          <a:ext cx="0" cy="0"/>
          <a:chOff x="0" y="0"/>
          <a:chExt cx="0" cy="0"/>
        </a:xfrm>
      </p:grpSpPr>
      <p:sp>
        <p:nvSpPr>
          <p:cNvPr id="151" name="Text 0"/>
          <p:cNvSpPr/>
          <p:nvPr/>
        </p:nvSpPr>
        <p:spPr>
          <a:xfrm>
            <a:off x="273960" y="281880"/>
            <a:ext cx="3505320" cy="437400"/>
          </a:xfrm>
          <a:prstGeom prst="rect">
            <a:avLst/>
          </a:prstGeom>
          <a:noFill/>
          <a:ln w="0">
            <a:noFill/>
          </a:ln>
        </p:spPr>
        <p:style>
          <a:lnRef idx="0"/>
          <a:fillRef idx="0"/>
          <a:effectRef idx="0"/>
          <a:fontRef idx="minor"/>
        </p:style>
        <p:txBody>
          <a:bodyPr wrap="none" lIns="0" rIns="0" tIns="0" bIns="0" anchor="t">
            <a:noAutofit/>
          </a:bodyPr>
          <a:p>
            <a:pPr defTabSz="914400">
              <a:lnSpc>
                <a:spcPts val="5499"/>
              </a:lnSpc>
              <a:tabLst>
                <a:tab algn="l" pos="0"/>
              </a:tabLst>
            </a:pPr>
            <a:r>
              <a:rPr b="1" lang="en-US" sz="4400" spc="-1" strike="noStrike">
                <a:solidFill>
                  <a:srgbClr val="000000"/>
                </a:solidFill>
                <a:latin typeface="Montserrat Bold"/>
                <a:ea typeface="Montserrat Bold"/>
              </a:rPr>
              <a:t>Appendices</a:t>
            </a:r>
            <a:endParaRPr b="0" lang="en-IN" sz="4400" spc="-1" strike="noStrike">
              <a:solidFill>
                <a:srgbClr val="000000"/>
              </a:solidFill>
              <a:latin typeface="Arial"/>
            </a:endParaRPr>
          </a:p>
        </p:txBody>
      </p:sp>
      <p:sp>
        <p:nvSpPr>
          <p:cNvPr id="152" name="Text 5"/>
          <p:cNvSpPr/>
          <p:nvPr/>
        </p:nvSpPr>
        <p:spPr>
          <a:xfrm>
            <a:off x="216000" y="1388880"/>
            <a:ext cx="8063280" cy="230400"/>
          </a:xfrm>
          <a:prstGeom prst="rect">
            <a:avLst/>
          </a:prstGeom>
          <a:noFill/>
          <a:ln w="0">
            <a:noFill/>
          </a:ln>
        </p:spPr>
        <p:style>
          <a:lnRef idx="0"/>
          <a:fillRef idx="0"/>
          <a:effectRef idx="0"/>
          <a:fontRef idx="minor"/>
        </p:style>
        <p:txBody>
          <a:bodyPr wrap="none" lIns="0" rIns="0" tIns="0" bIns="0" anchor="t">
            <a:noAutofit/>
          </a:bodyPr>
          <a:p>
            <a:pPr defTabSz="914400">
              <a:lnSpc>
                <a:spcPts val="2900"/>
              </a:lnSpc>
              <a:tabLst>
                <a:tab algn="l" pos="0"/>
              </a:tabLst>
            </a:pPr>
            <a:r>
              <a:rPr b="0" lang="en-US" sz="1200" spc="-1" strike="noStrike">
                <a:solidFill>
                  <a:srgbClr val="3d3838"/>
                </a:solidFill>
                <a:latin typeface="Source Sans Pro"/>
                <a:ea typeface="Source Sans Pro"/>
              </a:rPr>
              <a:t>Key references provide foundational knowledge for image annotation in pathology.</a:t>
            </a:r>
            <a:endParaRPr b="0" lang="en-IN" sz="1200" spc="-1" strike="noStrike">
              <a:solidFill>
                <a:srgbClr val="000000"/>
              </a:solidFill>
              <a:latin typeface="Arial"/>
            </a:endParaRPr>
          </a:p>
        </p:txBody>
      </p:sp>
      <p:sp>
        <p:nvSpPr>
          <p:cNvPr id="153" name="Text 6"/>
          <p:cNvSpPr/>
          <p:nvPr/>
        </p:nvSpPr>
        <p:spPr>
          <a:xfrm>
            <a:off x="216000" y="1620000"/>
            <a:ext cx="8063280" cy="230400"/>
          </a:xfrm>
          <a:prstGeom prst="rect">
            <a:avLst/>
          </a:prstGeom>
          <a:noFill/>
          <a:ln w="0">
            <a:noFill/>
          </a:ln>
        </p:spPr>
        <p:style>
          <a:lnRef idx="0"/>
          <a:fillRef idx="0"/>
          <a:effectRef idx="0"/>
          <a:fontRef idx="minor"/>
        </p:style>
        <p:txBody>
          <a:bodyPr wrap="none" lIns="0" rIns="0" tIns="0" bIns="0" anchor="t">
            <a:noAutofit/>
          </a:bodyPr>
          <a:p>
            <a:pPr defTabSz="914400">
              <a:lnSpc>
                <a:spcPts val="2900"/>
              </a:lnSpc>
              <a:tabLst>
                <a:tab algn="l" pos="0"/>
              </a:tabLst>
            </a:pPr>
            <a:r>
              <a:rPr b="1" lang="en-US" sz="1200" spc="-1" strike="noStrike">
                <a:solidFill>
                  <a:srgbClr val="3d3838"/>
                </a:solidFill>
                <a:latin typeface="Source Sans Pro"/>
                <a:ea typeface="Source Sans Pro"/>
              </a:rPr>
              <a:t>Bankhead et al. (2017)</a:t>
            </a:r>
            <a:r>
              <a:rPr b="0" lang="en-US" sz="1200" spc="-1" strike="noStrike">
                <a:solidFill>
                  <a:srgbClr val="3d3838"/>
                </a:solidFill>
                <a:latin typeface="Source Sans Pro"/>
                <a:ea typeface="Source Sans Pro"/>
              </a:rPr>
              <a:t> discuss advanced analysis methods in Scientific Reports.</a:t>
            </a:r>
            <a:endParaRPr b="0" lang="en-IN" sz="1200" spc="-1" strike="noStrike">
              <a:solidFill>
                <a:srgbClr val="000000"/>
              </a:solidFill>
              <a:latin typeface="Arial"/>
            </a:endParaRPr>
          </a:p>
        </p:txBody>
      </p:sp>
      <p:sp>
        <p:nvSpPr>
          <p:cNvPr id="154" name="Text 7"/>
          <p:cNvSpPr/>
          <p:nvPr/>
        </p:nvSpPr>
        <p:spPr>
          <a:xfrm>
            <a:off x="216000" y="1877760"/>
            <a:ext cx="8063280" cy="230400"/>
          </a:xfrm>
          <a:prstGeom prst="rect">
            <a:avLst/>
          </a:prstGeom>
          <a:noFill/>
          <a:ln w="0">
            <a:noFill/>
          </a:ln>
        </p:spPr>
        <p:style>
          <a:lnRef idx="0"/>
          <a:fillRef idx="0"/>
          <a:effectRef idx="0"/>
          <a:fontRef idx="minor"/>
        </p:style>
        <p:txBody>
          <a:bodyPr wrap="none" lIns="0" rIns="0" tIns="0" bIns="0" anchor="t">
            <a:noAutofit/>
          </a:bodyPr>
          <a:p>
            <a:pPr defTabSz="914400">
              <a:lnSpc>
                <a:spcPts val="2900"/>
              </a:lnSpc>
              <a:tabLst>
                <a:tab algn="l" pos="0"/>
              </a:tabLst>
            </a:pPr>
            <a:r>
              <a:rPr b="1" lang="en-US" sz="1200" spc="-1" strike="noStrike">
                <a:solidFill>
                  <a:srgbClr val="3d3838"/>
                </a:solidFill>
                <a:latin typeface="Source Sans Pro"/>
                <a:ea typeface="Source Sans Pro"/>
              </a:rPr>
              <a:t>Schindelin et al. (2012)</a:t>
            </a:r>
            <a:r>
              <a:rPr b="0" lang="en-US" sz="1200" spc="-1" strike="noStrike">
                <a:solidFill>
                  <a:srgbClr val="3d3838"/>
                </a:solidFill>
                <a:latin typeface="Source Sans Pro"/>
                <a:ea typeface="Source Sans Pro"/>
              </a:rPr>
              <a:t> detail Fiji/ImageJ’s capabilities in Nature Methods.</a:t>
            </a:r>
            <a:endParaRPr b="0" lang="en-IN" sz="1200" spc="-1" strike="noStrike">
              <a:solidFill>
                <a:srgbClr val="000000"/>
              </a:solidFill>
              <a:latin typeface="Arial"/>
            </a:endParaRPr>
          </a:p>
        </p:txBody>
      </p:sp>
      <p:sp>
        <p:nvSpPr>
          <p:cNvPr id="155" name="Text 8"/>
          <p:cNvSpPr/>
          <p:nvPr/>
        </p:nvSpPr>
        <p:spPr>
          <a:xfrm>
            <a:off x="180000" y="2108880"/>
            <a:ext cx="8099280" cy="1490400"/>
          </a:xfrm>
          <a:prstGeom prst="rect">
            <a:avLst/>
          </a:prstGeom>
          <a:noFill/>
          <a:ln w="0">
            <a:noFill/>
          </a:ln>
        </p:spPr>
        <p:style>
          <a:lnRef idx="0"/>
          <a:fillRef idx="0"/>
          <a:effectRef idx="0"/>
          <a:fontRef idx="minor"/>
        </p:style>
        <p:txBody>
          <a:bodyPr wrap="none" lIns="0" rIns="0" tIns="0" bIns="0" anchor="t">
            <a:noAutofit/>
          </a:bodyPr>
          <a:p>
            <a:pPr defTabSz="914400">
              <a:lnSpc>
                <a:spcPts val="2900"/>
              </a:lnSpc>
              <a:tabLst>
                <a:tab algn="l" pos="0"/>
              </a:tabLst>
            </a:pPr>
            <a:r>
              <a:rPr b="0" lang="en-US" sz="1200" spc="-1" strike="noStrike">
                <a:solidFill>
                  <a:srgbClr val="3d3838"/>
                </a:solidFill>
                <a:latin typeface="Source Sans Pro"/>
                <a:ea typeface="Source Sans Pro"/>
              </a:rPr>
              <a:t>Official documentation offers practical guidance: </a:t>
            </a:r>
            <a:r>
              <a:rPr b="0" lang="en-US" sz="1200" spc="-1" strike="noStrike" u="sng">
                <a:solidFill>
                  <a:srgbClr val="0563c1"/>
                </a:solidFill>
                <a:uFillTx/>
                <a:latin typeface="Source Sans Pro"/>
                <a:ea typeface="Source Sans Pro"/>
                <a:hlinkClick r:id="rId2"/>
              </a:rPr>
              <a:t>QuPath</a:t>
            </a:r>
            <a:r>
              <a:rPr b="0" lang="en-US" sz="1200" spc="-1" strike="noStrike" u="sng">
                <a:solidFill>
                  <a:srgbClr val="0563c1"/>
                </a:solidFill>
                <a:uFillTx/>
                <a:latin typeface="Source Sans Pro"/>
                <a:ea typeface="Source Sans Pro"/>
                <a:hlinkClick r:id="rId3"/>
              </a:rPr>
              <a:t> Docs</a:t>
            </a:r>
            <a:r>
              <a:rPr b="0" lang="en-US" sz="1200" spc="-1" strike="noStrike">
                <a:solidFill>
                  <a:srgbClr val="3d3838"/>
                </a:solidFill>
                <a:latin typeface="Source Sans Pro"/>
                <a:ea typeface="Source Sans Pro"/>
              </a:rPr>
              <a:t> and </a:t>
            </a:r>
            <a:r>
              <a:rPr b="0" lang="en-US" sz="1200" spc="-1" strike="noStrike" u="sng">
                <a:solidFill>
                  <a:srgbClr val="0563c1"/>
                </a:solidFill>
                <a:uFillTx/>
                <a:latin typeface="Source Sans Pro"/>
                <a:ea typeface="Source Sans Pro"/>
                <a:hlinkClick r:id="rId4"/>
              </a:rPr>
              <a:t>Fiji/ImageJ Docs</a:t>
            </a:r>
            <a:endParaRPr b="0" lang="en-IN" sz="1200" spc="-1" strike="noStrike">
              <a:solidFill>
                <a:srgbClr val="000000"/>
              </a:solidFill>
              <a:latin typeface="Arial"/>
            </a:endParaRPr>
          </a:p>
          <a:p>
            <a:pPr defTabSz="914400">
              <a:lnSpc>
                <a:spcPts val="2900"/>
              </a:lnSpc>
              <a:tabLst>
                <a:tab algn="l" pos="0"/>
              </a:tabLst>
            </a:pPr>
            <a:r>
              <a:rPr b="0" lang="en-US" sz="1200" spc="-1" strike="noStrike" u="sng">
                <a:solidFill>
                  <a:srgbClr val="2d2e34"/>
                </a:solidFill>
                <a:uFillTx/>
                <a:latin typeface="Source Sans Pro"/>
                <a:ea typeface="Source Sans Pro"/>
              </a:rPr>
              <a:t>Document links</a:t>
            </a:r>
            <a:endParaRPr b="0" lang="en-IN" sz="1200" spc="-1" strike="noStrike">
              <a:solidFill>
                <a:srgbClr val="000000"/>
              </a:solidFill>
              <a:latin typeface="Arial"/>
            </a:endParaRPr>
          </a:p>
          <a:p>
            <a:pPr defTabSz="914400">
              <a:lnSpc>
                <a:spcPts val="2900"/>
              </a:lnSpc>
              <a:tabLst>
                <a:tab algn="l" pos="0"/>
              </a:tabLst>
            </a:pPr>
            <a:r>
              <a:rPr b="0" lang="en-US" sz="1120" spc="-1" strike="noStrike" u="sng">
                <a:solidFill>
                  <a:srgbClr val="0563c1"/>
                </a:solidFill>
                <a:uFillTx/>
                <a:latin typeface="Source Sans Pro"/>
                <a:ea typeface="Source Sans Pro"/>
                <a:hlinkClick r:id="rId5"/>
              </a:rPr>
              <a:t>https://bbbc.broadinstitute.org/image_sets</a:t>
            </a:r>
            <a:r>
              <a:rPr b="0" lang="en-US" sz="1120" spc="-1" strike="noStrike" u="sng">
                <a:solidFill>
                  <a:srgbClr val="2d2e34"/>
                </a:solidFill>
                <a:uFillTx/>
                <a:latin typeface="Source Sans Pro"/>
                <a:ea typeface="Source Sans Pro"/>
              </a:rPr>
              <a:t> and </a:t>
            </a:r>
            <a:r>
              <a:rPr b="0" lang="en-US" sz="1120" spc="-1" strike="noStrike" u="sng">
                <a:solidFill>
                  <a:srgbClr val="0563c1"/>
                </a:solidFill>
                <a:uFillTx/>
                <a:latin typeface="Source Sans Pro"/>
                <a:ea typeface="Source Sans Pro"/>
                <a:hlinkClick r:id="rId6"/>
              </a:rPr>
              <a:t>https://portal.gdc.cancer.gov/</a:t>
            </a:r>
            <a:r>
              <a:rPr b="0" lang="en-US" sz="1120" spc="-1" strike="noStrike" u="sng">
                <a:solidFill>
                  <a:srgbClr val="2d2e34"/>
                </a:solidFill>
                <a:uFillTx/>
                <a:latin typeface="Source Sans Pro"/>
                <a:ea typeface="Source Sans Pro"/>
              </a:rPr>
              <a:t> for data acquisitions</a:t>
            </a:r>
            <a:endParaRPr b="0" lang="en-IN" sz="1120" spc="-1" strike="noStrike">
              <a:solidFill>
                <a:srgbClr val="000000"/>
              </a:solidFill>
              <a:latin typeface="Arial"/>
            </a:endParaRPr>
          </a:p>
          <a:p>
            <a:pPr defTabSz="914400">
              <a:lnSpc>
                <a:spcPts val="2900"/>
              </a:lnSpc>
              <a:tabLst>
                <a:tab algn="l" pos="0"/>
              </a:tabLst>
            </a:pPr>
            <a:r>
              <a:rPr b="0" lang="en-US" sz="1120" spc="-1" strike="noStrike" u="sng">
                <a:solidFill>
                  <a:srgbClr val="0563c1"/>
                </a:solidFill>
                <a:uFillTx/>
                <a:latin typeface="Source Sans Pro"/>
                <a:ea typeface="Source Sans Pro"/>
                <a:hlinkClick r:id="rId7"/>
              </a:rPr>
              <a:t>https://github.com/sangeeth-op/IDEAS-TIH-Project</a:t>
            </a:r>
            <a:r>
              <a:rPr b="0" lang="en-US" sz="1120" spc="-1" strike="noStrike" u="sng">
                <a:solidFill>
                  <a:srgbClr val="2d2e34"/>
                </a:solidFill>
                <a:uFillTx/>
                <a:latin typeface="Source Sans Pro"/>
                <a:ea typeface="Source Sans Pro"/>
              </a:rPr>
              <a:t> -Github  Repository link</a:t>
            </a:r>
            <a:endParaRPr b="0" lang="en-IN" sz="1120" spc="-1" strike="noStrike">
              <a:solidFill>
                <a:srgbClr val="000000"/>
              </a:solidFill>
              <a:latin typeface="Arial"/>
            </a:endParaRPr>
          </a:p>
          <a:p>
            <a:pPr defTabSz="914400">
              <a:lnSpc>
                <a:spcPts val="2900"/>
              </a:lnSpc>
              <a:tabLst>
                <a:tab algn="l" pos="0"/>
              </a:tabLst>
            </a:pPr>
            <a:r>
              <a:rPr b="0" lang="en-US" sz="1120" spc="-1" strike="noStrike" u="sng">
                <a:solidFill>
                  <a:srgbClr val="0563c1"/>
                </a:solidFill>
                <a:uFillTx/>
                <a:latin typeface="Source Sans Pro"/>
                <a:ea typeface="Source Sans Pro"/>
                <a:hlinkClick r:id="rId8"/>
              </a:rPr>
              <a:t>https://drive.google.com/drive/u/0/folders/1UU5KG1AbecRdcP2DgCPR3nn6jWQKp4BZ</a:t>
            </a:r>
            <a:r>
              <a:rPr b="0" lang="en-US" sz="1120" spc="-1" strike="noStrike" u="sng">
                <a:solidFill>
                  <a:srgbClr val="2d2e34"/>
                </a:solidFill>
                <a:uFillTx/>
                <a:latin typeface="Source Sans Pro"/>
                <a:ea typeface="Source Sans Pro"/>
              </a:rPr>
              <a:t> - Google Drive</a:t>
            </a:r>
            <a:endParaRPr b="0" lang="en-IN" sz="1120" spc="-1" strike="noStrike">
              <a:solidFill>
                <a:srgbClr val="000000"/>
              </a:solidFill>
              <a:latin typeface="Arial"/>
            </a:endParaRPr>
          </a:p>
          <a:p>
            <a:pPr defTabSz="914400">
              <a:lnSpc>
                <a:spcPts val="2900"/>
              </a:lnSpc>
              <a:tabLst>
                <a:tab algn="l" pos="0"/>
              </a:tabLst>
            </a:pP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180000" y="360000"/>
            <a:ext cx="3862080" cy="857520"/>
          </a:xfrm>
          <a:prstGeom prst="rect">
            <a:avLst/>
          </a:prstGeom>
          <a:noFill/>
          <a:ln w="0">
            <a:noFill/>
          </a:ln>
          <a:effectLst>
            <a:outerShdw dist="19080" dir="5400000" blurRad="57240" rotWithShape="0">
              <a:srgbClr val="000000">
                <a:alpha val="50000"/>
              </a:srgbClr>
            </a:outerShdw>
          </a:effectLst>
        </p:spPr>
        <p:txBody>
          <a:bodyPr lIns="0" rIns="0" tIns="0" bIns="0" anchor="ctr">
            <a:noAutofit/>
          </a:bodyPr>
          <a:p>
            <a:pPr indent="0" algn="ctr" defTabSz="914400">
              <a:lnSpc>
                <a:spcPct val="100000"/>
              </a:lnSpc>
              <a:buNone/>
              <a:tabLst>
                <a:tab algn="l" pos="0"/>
              </a:tabLst>
            </a:pPr>
            <a:r>
              <a:rPr b="0" lang="en-IN" sz="4400" spc="-1" strike="noStrike">
                <a:solidFill>
                  <a:srgbClr val="000000"/>
                </a:solidFill>
                <a:latin typeface="Aptos"/>
              </a:rPr>
              <a:t>Introduction</a:t>
            </a:r>
            <a:endParaRPr b="0" lang="en-US" sz="4400" spc="-1" strike="noStrike">
              <a:solidFill>
                <a:schemeClr val="dk1"/>
              </a:solidFill>
              <a:latin typeface="Arial"/>
            </a:endParaRPr>
          </a:p>
        </p:txBody>
      </p:sp>
      <p:sp>
        <p:nvSpPr>
          <p:cNvPr id="87" name="PlaceHolder 2"/>
          <p:cNvSpPr>
            <a:spLocks noGrp="1"/>
          </p:cNvSpPr>
          <p:nvPr>
            <p:ph/>
          </p:nvPr>
        </p:nvSpPr>
        <p:spPr>
          <a:xfrm>
            <a:off x="360000" y="1080000"/>
            <a:ext cx="8530560" cy="3899880"/>
          </a:xfrm>
          <a:prstGeom prst="rect">
            <a:avLst/>
          </a:prstGeom>
          <a:noFill/>
          <a:ln w="0">
            <a:noFill/>
          </a:ln>
        </p:spPr>
        <p:txBody>
          <a:bodyPr lIns="0" rIns="0" tIns="0" bIns="0" anchor="t">
            <a:normAutofit fontScale="37222" lnSpcReduction="10000"/>
          </a:bodyPr>
          <a:p>
            <a:pPr marL="432000" indent="0" defTabSz="914400">
              <a:lnSpc>
                <a:spcPct val="100000"/>
              </a:lnSpc>
              <a:spcBef>
                <a:spcPts val="1191"/>
              </a:spcBef>
              <a:spcAft>
                <a:spcPts val="992"/>
              </a:spcAft>
              <a:buNone/>
              <a:tabLst>
                <a:tab algn="l" pos="0"/>
              </a:tabLst>
            </a:pPr>
            <a:endParaRPr b="0" lang="en-US" sz="1600" spc="-1" strike="noStrike">
              <a:solidFill>
                <a:schemeClr val="dk1"/>
              </a:solidFill>
              <a:latin typeface="Arial"/>
            </a:endParaRPr>
          </a:p>
          <a:p>
            <a:pPr marL="432000" indent="-324000" defTabSz="914400">
              <a:lnSpc>
                <a:spcPct val="100000"/>
              </a:lnSpc>
              <a:spcBef>
                <a:spcPts val="1191"/>
              </a:spcBef>
              <a:spcAft>
                <a:spcPts val="992"/>
              </a:spcAft>
              <a:buClr>
                <a:srgbClr val="000000"/>
              </a:buClr>
              <a:buSzPct val="45000"/>
              <a:buFont typeface="Wingdings" charset="2"/>
              <a:buChar char=""/>
              <a:tabLst>
                <a:tab algn="l" pos="0"/>
              </a:tabLst>
            </a:pPr>
            <a:r>
              <a:rPr b="0" lang="en-IN" sz="3000" spc="-1" strike="noStrike">
                <a:solidFill>
                  <a:srgbClr val="000000"/>
                </a:solidFill>
                <a:latin typeface="Aptos"/>
              </a:rPr>
              <a:t>The annotation of pathological images is a foundational task in digital pathology, enabling the precise identification and labeling of cellular and tissue structures in histological slides. These annotations are essential for research, diagnostics, and the training of artificial intelligence (AI) models in medical imaging.</a:t>
            </a:r>
            <a:endParaRPr b="0" lang="en-US" sz="3000" spc="-1" strike="noStrike">
              <a:solidFill>
                <a:schemeClr val="dk1"/>
              </a:solidFill>
              <a:latin typeface="Arial"/>
            </a:endParaRPr>
          </a:p>
          <a:p>
            <a:pPr marL="432000" indent="-324000" defTabSz="914400">
              <a:lnSpc>
                <a:spcPct val="100000"/>
              </a:lnSpc>
              <a:spcBef>
                <a:spcPts val="1191"/>
              </a:spcBef>
              <a:spcAft>
                <a:spcPts val="992"/>
              </a:spcAft>
              <a:buClr>
                <a:srgbClr val="000000"/>
              </a:buClr>
              <a:buSzPct val="45000"/>
              <a:buFont typeface="Wingdings" charset="2"/>
              <a:buChar char=""/>
              <a:tabLst>
                <a:tab algn="l" pos="0"/>
              </a:tabLst>
            </a:pPr>
            <a:r>
              <a:rPr b="0" lang="en-IN" sz="3000" spc="-1" strike="noStrike">
                <a:solidFill>
                  <a:srgbClr val="000000"/>
                </a:solidFill>
                <a:latin typeface="Aptos"/>
              </a:rPr>
              <a:t>To address the growing demand for accurate and efficient image analysis, this project utilizes two leading open-source tools: Fiji (ImageJ) and QuPath.</a:t>
            </a:r>
            <a:endParaRPr b="0" lang="en-US" sz="3000" spc="-1" strike="noStrike">
              <a:solidFill>
                <a:schemeClr val="dk1"/>
              </a:solidFill>
              <a:latin typeface="Arial"/>
            </a:endParaRPr>
          </a:p>
          <a:p>
            <a:pPr marL="432000" indent="-324000" defTabSz="914400">
              <a:lnSpc>
                <a:spcPct val="100000"/>
              </a:lnSpc>
              <a:spcBef>
                <a:spcPts val="1191"/>
              </a:spcBef>
              <a:spcAft>
                <a:spcPts val="992"/>
              </a:spcAft>
              <a:buClr>
                <a:srgbClr val="000000"/>
              </a:buClr>
              <a:buSzPct val="45000"/>
              <a:buFont typeface="Wingdings" charset="2"/>
              <a:buChar char=""/>
              <a:tabLst>
                <a:tab algn="l" pos="0"/>
              </a:tabLst>
            </a:pPr>
            <a:r>
              <a:rPr b="0" lang="en-IN" sz="3000" spc="-1" strike="noStrike">
                <a:solidFill>
                  <a:srgbClr val="000000"/>
                </a:solidFill>
                <a:latin typeface="Aptos"/>
              </a:rPr>
              <a:t>Fiji (Fiji Is Just ImageJ) is a distribution of ImageJ designed for biological-image analysis. It was developed and maintained by a global community of researchers, with key contributors including Dr. Johannes Schindelin and Dr. Curtis Rueden. Fiji offers powerful capabilities for image preprocessing, filtering, segmentation, and batch analysis — particularly well-suited for fluorescence and grayscale microscopy images.</a:t>
            </a:r>
            <a:endParaRPr b="0" lang="en-US" sz="3000" spc="-1" strike="noStrike">
              <a:solidFill>
                <a:schemeClr val="dk1"/>
              </a:solidFill>
              <a:latin typeface="Arial"/>
            </a:endParaRPr>
          </a:p>
          <a:p>
            <a:pPr marL="432000" indent="-324000" defTabSz="914400">
              <a:lnSpc>
                <a:spcPct val="100000"/>
              </a:lnSpc>
              <a:spcBef>
                <a:spcPts val="1191"/>
              </a:spcBef>
              <a:spcAft>
                <a:spcPts val="992"/>
              </a:spcAft>
              <a:buClr>
                <a:srgbClr val="000000"/>
              </a:buClr>
              <a:buSzPct val="45000"/>
              <a:buFont typeface="Wingdings" charset="2"/>
              <a:buChar char=""/>
              <a:tabLst>
                <a:tab algn="l" pos="0"/>
              </a:tabLst>
            </a:pPr>
            <a:r>
              <a:rPr b="0" lang="en-IN" sz="3000" spc="-1" strike="noStrike">
                <a:solidFill>
                  <a:srgbClr val="000000"/>
                </a:solidFill>
                <a:latin typeface="Aptos"/>
              </a:rPr>
              <a:t>QuPath is an advanced digital pathology platform created by Dr. Pete Bankhead. It is designed specifically for the analysis of whole-slide images (WSIs) and provides intuitive annotation tools, cell detection algorithms, and built-in machine learning for tissue classification. QuPath is widely adopted in both academic and clinical research for its scalability and scripting support.</a:t>
            </a:r>
            <a:endParaRPr b="0" lang="en-US" sz="3000" spc="-1" strike="noStrike">
              <a:solidFill>
                <a:schemeClr val="dk1"/>
              </a:solidFill>
              <a:latin typeface="Arial"/>
            </a:endParaRPr>
          </a:p>
          <a:p>
            <a:pPr marL="432000" indent="-324000" defTabSz="914400">
              <a:lnSpc>
                <a:spcPct val="100000"/>
              </a:lnSpc>
              <a:spcBef>
                <a:spcPts val="1191"/>
              </a:spcBef>
              <a:spcAft>
                <a:spcPts val="992"/>
              </a:spcAft>
              <a:buClr>
                <a:srgbClr val="000000"/>
              </a:buClr>
              <a:buSzPct val="45000"/>
              <a:buFont typeface="Wingdings" charset="2"/>
              <a:buChar char=""/>
              <a:tabLst>
                <a:tab algn="l" pos="0"/>
              </a:tabLst>
            </a:pPr>
            <a:r>
              <a:rPr b="0" lang="en-IN" sz="3000" spc="-1" strike="noStrike">
                <a:solidFill>
                  <a:srgbClr val="000000"/>
                </a:solidFill>
                <a:latin typeface="Aptos"/>
              </a:rPr>
              <a:t>By integrating Fiji’s flexible image processing features with QuPath’s specialized pathology workflows, this project establishes a robust annotation pipeline for pathological image analysis. The resulting annotations enhance the interpretability of complex tissue images and serve as high-quality data for machine learning applications in cancer research and diagnostic automation.</a:t>
            </a:r>
            <a:endParaRPr b="0" lang="en-US" sz="3000" spc="-1" strike="noStrike">
              <a:solidFill>
                <a:schemeClr val="dk1"/>
              </a:solidFill>
              <a:latin typeface="Arial"/>
            </a:endParaRPr>
          </a:p>
          <a:p>
            <a:pPr marL="432000" indent="0" defTabSz="914400">
              <a:lnSpc>
                <a:spcPct val="100000"/>
              </a:lnSpc>
              <a:spcBef>
                <a:spcPts val="1191"/>
              </a:spcBef>
              <a:spcAft>
                <a:spcPts val="992"/>
              </a:spcAft>
              <a:buNone/>
              <a:tabLst>
                <a:tab algn="l" pos="0"/>
              </a:tabLst>
            </a:pPr>
            <a:endParaRPr b="0" lang="en-US" sz="1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1260000" y="221760"/>
            <a:ext cx="8228520" cy="857880"/>
          </a:xfrm>
          <a:prstGeom prst="rect">
            <a:avLst/>
          </a:prstGeom>
          <a:noFill/>
          <a:ln w="0">
            <a:noFill/>
          </a:ln>
          <a:effectLst>
            <a:outerShdw dist="19080" dir="5400000" blurRad="57240" rotWithShape="0">
              <a:srgbClr val="000000">
                <a:alpha val="50000"/>
              </a:srgbClr>
            </a:outerShdw>
          </a:effectLst>
        </p:spPr>
        <p:txBody>
          <a:bodyPr lIns="0" rIns="0" tIns="0" bIns="0" anchor="ctr">
            <a:noAutofit/>
          </a:bodyPr>
          <a:p>
            <a:pPr indent="0" algn="ctr" defTabSz="914400">
              <a:lnSpc>
                <a:spcPct val="90000"/>
              </a:lnSpc>
              <a:buNone/>
              <a:tabLst>
                <a:tab algn="l" pos="0"/>
              </a:tabLst>
            </a:pPr>
            <a:r>
              <a:rPr b="0" lang="en-IN" sz="4400" spc="-1" strike="noStrike">
                <a:solidFill>
                  <a:srgbClr val="000000"/>
                </a:solidFill>
                <a:latin typeface="Aptos"/>
              </a:rPr>
              <a:t>Project Objective</a:t>
            </a:r>
            <a:endParaRPr b="0" lang="en-US" sz="4400" spc="-1" strike="noStrike">
              <a:solidFill>
                <a:schemeClr val="dk1"/>
              </a:solidFill>
              <a:latin typeface="Arial"/>
            </a:endParaRPr>
          </a:p>
        </p:txBody>
      </p:sp>
      <p:sp>
        <p:nvSpPr>
          <p:cNvPr id="89" name="PlaceHolder 2"/>
          <p:cNvSpPr>
            <a:spLocks noGrp="1"/>
          </p:cNvSpPr>
          <p:nvPr>
            <p:ph/>
          </p:nvPr>
        </p:nvSpPr>
        <p:spPr>
          <a:xfrm>
            <a:off x="411480" y="1157760"/>
            <a:ext cx="8228520" cy="2982240"/>
          </a:xfrm>
          <a:prstGeom prst="rect">
            <a:avLst/>
          </a:prstGeom>
          <a:noFill/>
          <a:ln w="0">
            <a:noFill/>
          </a:ln>
        </p:spPr>
        <p:txBody>
          <a:bodyPr lIns="0" rIns="0" tIns="0" bIns="0" anchor="t">
            <a:normAutofit/>
          </a:bodyPr>
          <a:p>
            <a:pPr marL="228600" indent="-228600" defTabSz="914400">
              <a:lnSpc>
                <a:spcPct val="115000"/>
              </a:lnSpc>
              <a:spcAft>
                <a:spcPts val="1766"/>
              </a:spcAft>
              <a:buNone/>
              <a:tabLst>
                <a:tab algn="l" pos="0"/>
              </a:tabLst>
            </a:pPr>
            <a:r>
              <a:rPr b="0" lang="en-IN" sz="1200" spc="-1" strike="noStrike">
                <a:solidFill>
                  <a:srgbClr val="000000"/>
                </a:solidFill>
                <a:latin typeface="Aptos"/>
              </a:rPr>
              <a:t>1  To learn and utilize Fiji and QuPath for image preprocessing and annotation.</a:t>
            </a:r>
            <a:endParaRPr b="0" lang="en-US" sz="1200" spc="-1" strike="noStrike">
              <a:solidFill>
                <a:schemeClr val="dk1"/>
              </a:solidFill>
              <a:latin typeface="Arial"/>
            </a:endParaRPr>
          </a:p>
          <a:p>
            <a:pPr marL="228600" indent="-228600" defTabSz="914400">
              <a:lnSpc>
                <a:spcPct val="115000"/>
              </a:lnSpc>
              <a:spcAft>
                <a:spcPts val="1766"/>
              </a:spcAft>
              <a:buNone/>
              <a:tabLst>
                <a:tab algn="l" pos="0"/>
              </a:tabLst>
            </a:pPr>
            <a:r>
              <a:rPr b="0" lang="en-IN" sz="1200" spc="-1" strike="noStrike">
                <a:solidFill>
                  <a:srgbClr val="000000"/>
                </a:solidFill>
                <a:latin typeface="Aptos"/>
              </a:rPr>
              <a:t>2   To prepare histological images for digital analysis using Fiji.</a:t>
            </a:r>
            <a:endParaRPr b="0" lang="en-US" sz="1200" spc="-1" strike="noStrike">
              <a:solidFill>
                <a:schemeClr val="dk1"/>
              </a:solidFill>
              <a:latin typeface="Arial"/>
            </a:endParaRPr>
          </a:p>
          <a:p>
            <a:pPr marL="228600" indent="-228600" defTabSz="914400">
              <a:lnSpc>
                <a:spcPct val="115000"/>
              </a:lnSpc>
              <a:spcAft>
                <a:spcPts val="1766"/>
              </a:spcAft>
              <a:buNone/>
              <a:tabLst>
                <a:tab algn="l" pos="0"/>
              </a:tabLst>
            </a:pPr>
            <a:r>
              <a:rPr b="0" lang="en-IN" sz="1200" spc="-1" strike="noStrike">
                <a:solidFill>
                  <a:srgbClr val="000000"/>
                </a:solidFill>
                <a:latin typeface="Aptos"/>
              </a:rPr>
              <a:t>3   To annotate and classify image regions using QuPath.</a:t>
            </a:r>
            <a:endParaRPr b="0" lang="en-US" sz="1200" spc="-1" strike="noStrike">
              <a:solidFill>
                <a:schemeClr val="dk1"/>
              </a:solidFill>
              <a:latin typeface="Arial"/>
            </a:endParaRPr>
          </a:p>
          <a:p>
            <a:pPr marL="228600" indent="-228600" defTabSz="914400">
              <a:lnSpc>
                <a:spcPct val="115000"/>
              </a:lnSpc>
              <a:spcAft>
                <a:spcPts val="1766"/>
              </a:spcAft>
              <a:buNone/>
              <a:tabLst>
                <a:tab algn="l" pos="0"/>
              </a:tabLst>
            </a:pPr>
            <a:r>
              <a:rPr b="0" lang="en-IN" sz="1200" spc="-1" strike="noStrike">
                <a:solidFill>
                  <a:srgbClr val="000000"/>
                </a:solidFill>
                <a:latin typeface="Aptos"/>
              </a:rPr>
              <a:t>4   To export features such as cell count and region area for further analysis.</a:t>
            </a:r>
            <a:endParaRPr b="0" lang="en-US" sz="1200" spc="-1" strike="noStrike">
              <a:solidFill>
                <a:schemeClr val="dk1"/>
              </a:solidFill>
              <a:latin typeface="Arial"/>
            </a:endParaRPr>
          </a:p>
          <a:p>
            <a:pPr marL="228600" indent="-228600" defTabSz="914400">
              <a:lnSpc>
                <a:spcPct val="115000"/>
              </a:lnSpc>
              <a:spcAft>
                <a:spcPts val="1766"/>
              </a:spcAft>
              <a:buNone/>
              <a:tabLst>
                <a:tab algn="l" pos="0"/>
              </a:tabLst>
            </a:pPr>
            <a:r>
              <a:rPr b="0" lang="en-IN" sz="1200" spc="-1" strike="noStrike">
                <a:solidFill>
                  <a:srgbClr val="000000"/>
                </a:solidFill>
                <a:latin typeface="Aptos"/>
              </a:rPr>
              <a:t>5   To develop a repeatable and efficient workflow for pathology image annotation.</a:t>
            </a:r>
            <a:endParaRPr b="0" lang="en-US" sz="12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Google Shape;199;p31" descr=""/>
          <p:cNvPicPr/>
          <p:nvPr/>
        </p:nvPicPr>
        <p:blipFill>
          <a:blip r:embed="rId1"/>
          <a:srcRect l="170" t="0" r="180" b="0"/>
          <a:stretch/>
        </p:blipFill>
        <p:spPr>
          <a:xfrm>
            <a:off x="0" y="0"/>
            <a:ext cx="9142200" cy="5141520"/>
          </a:xfrm>
          <a:prstGeom prst="rect">
            <a:avLst/>
          </a:prstGeom>
          <a:ln w="0">
            <a:noFill/>
          </a:ln>
        </p:spPr>
      </p:pic>
      <p:sp>
        <p:nvSpPr>
          <p:cNvPr id="91" name="PlaceHolder 1"/>
          <p:cNvSpPr>
            <a:spLocks noGrp="1"/>
          </p:cNvSpPr>
          <p:nvPr>
            <p:ph type="title"/>
          </p:nvPr>
        </p:nvSpPr>
        <p:spPr>
          <a:xfrm>
            <a:off x="457200" y="205200"/>
            <a:ext cx="8228160" cy="857520"/>
          </a:xfrm>
          <a:prstGeom prst="rect">
            <a:avLst/>
          </a:prstGeom>
          <a:noFill/>
          <a:ln w="0">
            <a:noFill/>
          </a:ln>
          <a:effectLst>
            <a:outerShdw dist="19080" dir="5400000" blurRad="57240" rotWithShape="0">
              <a:srgbClr val="000000">
                <a:alpha val="50000"/>
              </a:srgbClr>
            </a:outerShdw>
          </a:effectLst>
        </p:spPr>
        <p:txBody>
          <a:bodyPr lIns="91440" rIns="91440" tIns="91440" bIns="91440" anchor="ctr">
            <a:normAutofit/>
          </a:bodyPr>
          <a:p>
            <a:pPr indent="0" defTabSz="914400">
              <a:lnSpc>
                <a:spcPct val="100000"/>
              </a:lnSpc>
              <a:buNone/>
              <a:tabLst>
                <a:tab algn="l" pos="0"/>
              </a:tabLst>
            </a:pPr>
            <a:r>
              <a:rPr b="0" lang="en" sz="4500" spc="-1" strike="noStrike">
                <a:solidFill>
                  <a:schemeClr val="lt1"/>
                </a:solidFill>
                <a:latin typeface="Epilogue Medium"/>
                <a:ea typeface="Epilogue Medium"/>
              </a:rPr>
              <a:t> </a:t>
            </a:r>
            <a:r>
              <a:rPr b="0" lang="en" sz="4500" spc="-1" strike="noStrike">
                <a:solidFill>
                  <a:schemeClr val="lt1"/>
                </a:solidFill>
                <a:latin typeface="Epilogue Medium"/>
                <a:ea typeface="Epilogue Medium"/>
              </a:rPr>
              <a:t>Methodology</a:t>
            </a:r>
            <a:endParaRPr b="0" lang="en-US" sz="4500" spc="-1" strike="noStrike">
              <a:solidFill>
                <a:schemeClr val="dk1"/>
              </a:solidFill>
              <a:latin typeface="Arial"/>
            </a:endParaRPr>
          </a:p>
        </p:txBody>
      </p:sp>
      <p:cxnSp>
        <p:nvCxnSpPr>
          <p:cNvPr id="92" name="Google Shape;203;p31"/>
          <p:cNvCxnSpPr/>
          <p:nvPr/>
        </p:nvCxnSpPr>
        <p:spPr>
          <a:xfrm>
            <a:off x="0" y="5028840"/>
            <a:ext cx="9145800" cy="1800"/>
          </a:xfrm>
          <a:prstGeom prst="straightConnector1">
            <a:avLst/>
          </a:prstGeom>
          <a:ln w="9525">
            <a:solidFill>
              <a:srgbClr val="ffffff"/>
            </a:solidFill>
            <a:round/>
          </a:ln>
        </p:spPr>
      </p:cxnSp>
      <p:grpSp>
        <p:nvGrpSpPr>
          <p:cNvPr id="93" name="Google Shape;204;p31"/>
          <p:cNvGrpSpPr/>
          <p:nvPr/>
        </p:nvGrpSpPr>
        <p:grpSpPr>
          <a:xfrm>
            <a:off x="8045280" y="4405320"/>
            <a:ext cx="868320" cy="355320"/>
            <a:chOff x="8045280" y="4405320"/>
            <a:chExt cx="868320" cy="355320"/>
          </a:xfrm>
        </p:grpSpPr>
        <p:sp>
          <p:nvSpPr>
            <p:cNvPr id="94" name="Google Shape;205;p31"/>
            <p:cNvSpPr/>
            <p:nvPr/>
          </p:nvSpPr>
          <p:spPr>
            <a:xfrm>
              <a:off x="8045280" y="4405320"/>
              <a:ext cx="868320" cy="355320"/>
            </a:xfrm>
            <a:prstGeom prst="ellipse">
              <a:avLst/>
            </a:prstGeom>
            <a:noFill/>
            <a:ln w="9525">
              <a:solidFill>
                <a:srgbClr val="ffffff"/>
              </a:solidFill>
              <a:round/>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95" name="Google Shape;206;p31"/>
            <p:cNvGrpSpPr/>
            <p:nvPr/>
          </p:nvGrpSpPr>
          <p:grpSpPr>
            <a:xfrm>
              <a:off x="8379000" y="4481280"/>
              <a:ext cx="201600" cy="205920"/>
              <a:chOff x="8379000" y="4481280"/>
              <a:chExt cx="201600" cy="205920"/>
            </a:xfrm>
          </p:grpSpPr>
          <p:sp>
            <p:nvSpPr>
              <p:cNvPr id="96" name="Google Shape;207;p31"/>
              <p:cNvSpPr/>
              <p:nvPr/>
            </p:nvSpPr>
            <p:spPr>
              <a:xfrm rot="10800000">
                <a:off x="8559000" y="4493160"/>
                <a:ext cx="21600" cy="194040"/>
              </a:xfrm>
              <a:prstGeom prst="rect">
                <a:avLst/>
              </a:prstGeom>
              <a:solidFill>
                <a:schemeClr val="lt1"/>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97" name="Google Shape;208;p31"/>
              <p:cNvGrpSpPr/>
              <p:nvPr/>
            </p:nvGrpSpPr>
            <p:grpSpPr>
              <a:xfrm>
                <a:off x="8379000" y="4481280"/>
                <a:ext cx="199800" cy="205920"/>
                <a:chOff x="8379000" y="4481280"/>
                <a:chExt cx="199800" cy="205920"/>
              </a:xfrm>
            </p:grpSpPr>
            <p:sp>
              <p:nvSpPr>
                <p:cNvPr id="98" name="Google Shape;209;p31"/>
                <p:cNvSpPr/>
                <p:nvPr/>
              </p:nvSpPr>
              <p:spPr>
                <a:xfrm rot="16200000">
                  <a:off x="8470800" y="4579200"/>
                  <a:ext cx="21600" cy="194040"/>
                </a:xfrm>
                <a:prstGeom prst="rect">
                  <a:avLst/>
                </a:prstGeom>
                <a:solidFill>
                  <a:schemeClr val="lt1"/>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99" name="Google Shape;210;p31"/>
                <p:cNvSpPr/>
                <p:nvPr/>
              </p:nvSpPr>
              <p:spPr>
                <a:xfrm rot="18900000">
                  <a:off x="8467200" y="4451040"/>
                  <a:ext cx="22320" cy="259200"/>
                </a:xfrm>
                <a:prstGeom prst="rect">
                  <a:avLst/>
                </a:prstGeom>
                <a:solidFill>
                  <a:schemeClr val="lt1"/>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gr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230760" y="180000"/>
            <a:ext cx="8228160" cy="857520"/>
          </a:xfrm>
          <a:prstGeom prst="rect">
            <a:avLst/>
          </a:prstGeom>
          <a:noFill/>
          <a:ln w="0">
            <a:noFill/>
          </a:ln>
        </p:spPr>
        <p:txBody>
          <a:bodyPr lIns="91440" rIns="91440" tIns="91440" bIns="91440" anchor="t">
            <a:normAutofit/>
          </a:bodyPr>
          <a:p>
            <a:pPr indent="0" defTabSz="914400">
              <a:lnSpc>
                <a:spcPct val="100000"/>
              </a:lnSpc>
              <a:buNone/>
              <a:tabLst>
                <a:tab algn="l" pos="0"/>
              </a:tabLst>
            </a:pPr>
            <a:r>
              <a:rPr b="0" lang="en" sz="4400" spc="-1" strike="noStrike">
                <a:solidFill>
                  <a:schemeClr val="dk1"/>
                </a:solidFill>
                <a:latin typeface="Epilogue Medium"/>
                <a:ea typeface="Epilogue Medium"/>
              </a:rPr>
              <a:t>Data</a:t>
            </a:r>
            <a:r>
              <a:rPr b="0" lang="en" sz="4400" spc="-1" strike="noStrike">
                <a:solidFill>
                  <a:schemeClr val="dk1"/>
                </a:solidFill>
                <a:latin typeface="Epilogue Medium"/>
                <a:ea typeface="Epilogue Medium"/>
              </a:rPr>
              <a:t> </a:t>
            </a:r>
            <a:r>
              <a:rPr b="0" lang="en" sz="4400" spc="-1" strike="noStrike">
                <a:solidFill>
                  <a:schemeClr val="dk1"/>
                </a:solidFill>
                <a:latin typeface="Epilogue Medium"/>
                <a:ea typeface="Epilogue Medium"/>
              </a:rPr>
              <a:t>Acquisition</a:t>
            </a:r>
            <a:endParaRPr b="0" lang="en-US" sz="4400" spc="-1" strike="noStrike">
              <a:solidFill>
                <a:schemeClr val="dk1"/>
              </a:solidFill>
              <a:latin typeface="Arial"/>
            </a:endParaRPr>
          </a:p>
        </p:txBody>
      </p:sp>
      <p:sp>
        <p:nvSpPr>
          <p:cNvPr id="101" name="PlaceHolder 2"/>
          <p:cNvSpPr>
            <a:spLocks noGrp="1"/>
          </p:cNvSpPr>
          <p:nvPr>
            <p:ph/>
          </p:nvPr>
        </p:nvSpPr>
        <p:spPr>
          <a:xfrm>
            <a:off x="-180000" y="1423800"/>
            <a:ext cx="5661720" cy="2895120"/>
          </a:xfrm>
          <a:prstGeom prst="rect">
            <a:avLst/>
          </a:prstGeom>
          <a:noFill/>
          <a:ln w="0">
            <a:noFill/>
          </a:ln>
        </p:spPr>
        <p:txBody>
          <a:bodyPr lIns="91440" rIns="91440" tIns="91440" bIns="91440" anchor="t">
            <a:normAutofit fontScale="43333" lnSpcReduction="10000"/>
          </a:bodyPr>
          <a:p>
            <a:pPr marL="432000" indent="0" defTabSz="914400">
              <a:lnSpc>
                <a:spcPct val="100000"/>
              </a:lnSpc>
              <a:spcBef>
                <a:spcPts val="1191"/>
              </a:spcBef>
              <a:spcAft>
                <a:spcPts val="992"/>
              </a:spcAft>
              <a:buNone/>
              <a:tabLst>
                <a:tab algn="l" pos="0"/>
              </a:tabLst>
            </a:pPr>
            <a:r>
              <a:rPr b="0" lang="en-IN" sz="2800" spc="-1" strike="noStrike">
                <a:solidFill>
                  <a:srgbClr val="000000"/>
                </a:solidFill>
                <a:latin typeface="Arial"/>
              </a:rPr>
              <a:t>The quality of image annotation is strongly influenced by the resolution, clarity, and relevance of the acquired images. In this project, pathological and biomedical images were sourced from two reputable public repositories: The Cancer Genome Atlas (TCGA) and the Broad Bioimage Benchmark Collection (BBBC). </a:t>
            </a:r>
            <a:endParaRPr b="0" lang="en-US" sz="2800" spc="-1" strike="noStrike">
              <a:solidFill>
                <a:schemeClr val="dk1"/>
              </a:solidFill>
              <a:latin typeface="Arial"/>
            </a:endParaRPr>
          </a:p>
          <a:p>
            <a:pPr marL="432000" indent="0" defTabSz="914400">
              <a:lnSpc>
                <a:spcPct val="100000"/>
              </a:lnSpc>
              <a:spcBef>
                <a:spcPts val="1191"/>
              </a:spcBef>
              <a:spcAft>
                <a:spcPts val="992"/>
              </a:spcAft>
              <a:buNone/>
              <a:tabLst>
                <a:tab algn="l" pos="0"/>
              </a:tabLst>
            </a:pPr>
            <a:r>
              <a:rPr b="0" lang="en-IN" sz="2800" spc="-1" strike="noStrike">
                <a:solidFill>
                  <a:srgbClr val="000000"/>
                </a:solidFill>
                <a:latin typeface="Arial"/>
              </a:rPr>
              <a:t>1 The Cancer Genome Atlas (TCGA)</a:t>
            </a:r>
            <a:endParaRPr b="0" lang="en-US" sz="2800" spc="-1" strike="noStrike">
              <a:solidFill>
                <a:schemeClr val="dk1"/>
              </a:solidFill>
              <a:latin typeface="Arial"/>
            </a:endParaRPr>
          </a:p>
          <a:p>
            <a:pPr marL="432000" indent="0" defTabSz="914400">
              <a:lnSpc>
                <a:spcPct val="100000"/>
              </a:lnSpc>
              <a:spcBef>
                <a:spcPts val="1191"/>
              </a:spcBef>
              <a:spcAft>
                <a:spcPts val="992"/>
              </a:spcAft>
              <a:buNone/>
              <a:tabLst>
                <a:tab algn="l" pos="0"/>
              </a:tabLst>
            </a:pPr>
            <a:r>
              <a:rPr b="0" lang="en-IN" sz="2800" spc="-1" strike="noStrike">
                <a:solidFill>
                  <a:srgbClr val="000000"/>
                </a:solidFill>
                <a:latin typeface="Arial"/>
              </a:rPr>
              <a:t>TCGA provides high-resolution Hematoxylin and Eosin (H&amp;E) stained whole-slide images (WSIs) of various cancer types. These slides were captured using whole slide scanners and are commonly used in digital pathology for identifying cellular structures, tumor margins, and tissue abnormalities. The images are available in formats such as .svs and .tiff, which are fully compatible with QuPath for annotation workflows and Fiji for preprocessing.</a:t>
            </a:r>
            <a:endParaRPr b="0" lang="en-US" sz="2800" spc="-1" strike="noStrike">
              <a:solidFill>
                <a:schemeClr val="dk1"/>
              </a:solidFill>
              <a:latin typeface="Arial"/>
            </a:endParaRPr>
          </a:p>
          <a:p>
            <a:pPr marL="432000" indent="0" defTabSz="914400">
              <a:lnSpc>
                <a:spcPct val="100000"/>
              </a:lnSpc>
              <a:spcBef>
                <a:spcPts val="1191"/>
              </a:spcBef>
              <a:spcAft>
                <a:spcPts val="992"/>
              </a:spcAft>
              <a:buNone/>
              <a:tabLst>
                <a:tab algn="l" pos="0"/>
              </a:tabLst>
            </a:pPr>
            <a:endParaRPr b="0" lang="en-US" sz="2800" spc="-1" strike="noStrike">
              <a:solidFill>
                <a:schemeClr val="dk1"/>
              </a:solidFill>
              <a:latin typeface="Arial"/>
            </a:endParaRPr>
          </a:p>
        </p:txBody>
      </p:sp>
      <p:pic>
        <p:nvPicPr>
          <p:cNvPr id="102" name="Google Shape;193;p30" descr=""/>
          <p:cNvPicPr/>
          <p:nvPr/>
        </p:nvPicPr>
        <p:blipFill>
          <a:blip r:embed="rId1"/>
          <a:srcRect l="0" t="18841" r="0" b="29503"/>
          <a:stretch/>
        </p:blipFill>
        <p:spPr>
          <a:xfrm>
            <a:off x="6120000" y="36000"/>
            <a:ext cx="2698920" cy="1942920"/>
          </a:xfrm>
          <a:prstGeom prst="rect">
            <a:avLst/>
          </a:prstGeom>
          <a:ln w="0">
            <a:noFill/>
          </a:ln>
        </p:spPr>
      </p:pic>
      <p:cxnSp>
        <p:nvCxnSpPr>
          <p:cNvPr id="103" name="Google Shape;194;p30"/>
          <p:cNvCxnSpPr/>
          <p:nvPr/>
        </p:nvCxnSpPr>
        <p:spPr>
          <a:xfrm>
            <a:off x="5939640" y="114120"/>
            <a:ext cx="1800" cy="5031000"/>
          </a:xfrm>
          <a:prstGeom prst="straightConnector1">
            <a:avLst/>
          </a:prstGeom>
          <a:ln w="9525">
            <a:solidFill>
              <a:srgbClr val="003366"/>
            </a:solidFill>
            <a:round/>
          </a:ln>
        </p:spPr>
      </p:cxnSp>
      <p:pic>
        <p:nvPicPr>
          <p:cNvPr id="104" name="Picture 103" descr=""/>
          <p:cNvPicPr/>
          <p:nvPr/>
        </p:nvPicPr>
        <p:blipFill>
          <a:blip r:embed="rId2"/>
          <a:stretch/>
        </p:blipFill>
        <p:spPr>
          <a:xfrm>
            <a:off x="6120000" y="2340000"/>
            <a:ext cx="2778480" cy="2308320"/>
          </a:xfrm>
          <a:prstGeom prst="rect">
            <a:avLst/>
          </a:prstGeom>
          <a:ln w="0">
            <a:noFill/>
          </a:ln>
        </p:spPr>
      </p:pic>
      <p:sp>
        <p:nvSpPr>
          <p:cNvPr id="105" name="Rectangle 104"/>
          <p:cNvSpPr/>
          <p:nvPr/>
        </p:nvSpPr>
        <p:spPr>
          <a:xfrm rot="6600">
            <a:off x="5939640" y="1982880"/>
            <a:ext cx="3017160" cy="25992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IN" sz="1200" spc="-1" strike="noStrike">
                <a:solidFill>
                  <a:srgbClr val="000000"/>
                </a:solidFill>
                <a:latin typeface="Arial"/>
                <a:ea typeface="Noto Sans CJK SC"/>
              </a:rPr>
              <a:t> </a:t>
            </a:r>
            <a:r>
              <a:rPr b="0" lang="en-IN" sz="1050" spc="-1" strike="noStrike">
                <a:solidFill>
                  <a:srgbClr val="000000"/>
                </a:solidFill>
                <a:latin typeface="Arial"/>
                <a:ea typeface="Noto Sans CJK SC"/>
              </a:rPr>
              <a:t>Source: TCGA H&amp;E stained on Adenomyosis</a:t>
            </a:r>
            <a:r>
              <a:rPr b="0" lang="en-IN" sz="1200" spc="-1" strike="noStrike">
                <a:solidFill>
                  <a:srgbClr val="000000"/>
                </a:solidFill>
                <a:latin typeface="Arial"/>
                <a:ea typeface="Noto Sans CJK SC"/>
              </a:rPr>
              <a:t> </a:t>
            </a:r>
            <a:endParaRPr b="0" lang="en-IN" sz="1200" spc="-1" strike="noStrike">
              <a:solidFill>
                <a:srgbClr val="000000"/>
              </a:solidFill>
              <a:latin typeface="Arial"/>
            </a:endParaRPr>
          </a:p>
        </p:txBody>
      </p:sp>
      <p:sp>
        <p:nvSpPr>
          <p:cNvPr id="106" name="Rectangle 105"/>
          <p:cNvSpPr/>
          <p:nvPr/>
        </p:nvSpPr>
        <p:spPr>
          <a:xfrm>
            <a:off x="5940000" y="4680000"/>
            <a:ext cx="3207960" cy="231120"/>
          </a:xfrm>
          <a:prstGeom prst="rect">
            <a:avLst/>
          </a:prstGeom>
          <a:noFill/>
          <a:ln w="0">
            <a:noFill/>
          </a:ln>
        </p:spPr>
        <p:style>
          <a:lnRef idx="0"/>
          <a:fillRef idx="0"/>
          <a:effectRef idx="0"/>
          <a:fontRef idx="minor"/>
        </p:style>
        <p:txBody>
          <a:bodyPr wrap="none" lIns="90000" rIns="90000" tIns="45000" bIns="45000" anchor="t">
            <a:noAutofit/>
          </a:bodyPr>
          <a:p>
            <a:pPr defTabSz="914400">
              <a:lnSpc>
                <a:spcPct val="100000"/>
              </a:lnSpc>
            </a:pPr>
            <a:r>
              <a:rPr b="0" lang="en-IN" sz="1000" spc="-1" strike="noStrike">
                <a:solidFill>
                  <a:srgbClr val="000000"/>
                </a:solidFill>
                <a:latin typeface="Arial"/>
                <a:ea typeface="Noto Sans CJK SC"/>
              </a:rPr>
              <a:t>Source:TCGA H&amp;E stained on Alveolar cell carcinoma</a:t>
            </a:r>
            <a:endParaRPr b="0" lang="en-IN"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Rectangle 106"/>
          <p:cNvSpPr/>
          <p:nvPr/>
        </p:nvSpPr>
        <p:spPr>
          <a:xfrm rot="21598200">
            <a:off x="359640" y="46080"/>
            <a:ext cx="6863040" cy="40910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IN" sz="1800" spc="-1" strike="noStrike">
                <a:solidFill>
                  <a:srgbClr val="000000"/>
                </a:solidFill>
                <a:latin typeface="Arial"/>
              </a:rPr>
              <a:t>2 Broad Bioimage Benchmark Collection (BBBC)</a:t>
            </a:r>
            <a:endParaRPr b="0" lang="en-IN" sz="1800" spc="-1" strike="noStrike">
              <a:solidFill>
                <a:srgbClr val="000000"/>
              </a:solidFill>
              <a:latin typeface="Arial"/>
            </a:endParaRPr>
          </a:p>
          <a:p>
            <a:pPr defTabSz="914400">
              <a:lnSpc>
                <a:spcPct val="100000"/>
              </a:lnSpc>
            </a:pPr>
            <a:r>
              <a:rPr b="0" lang="en-IN" sz="1800" spc="-1" strike="noStrike">
                <a:solidFill>
                  <a:srgbClr val="000000"/>
                </a:solidFill>
                <a:latin typeface="Arial"/>
              </a:rPr>
              <a:t>     </a:t>
            </a:r>
            <a:endParaRPr b="0" lang="en-IN" sz="1800" spc="-1" strike="noStrike">
              <a:solidFill>
                <a:srgbClr val="000000"/>
              </a:solidFill>
              <a:latin typeface="Arial"/>
            </a:endParaRPr>
          </a:p>
          <a:p>
            <a:pPr defTabSz="914400">
              <a:lnSpc>
                <a:spcPct val="100000"/>
              </a:lnSpc>
            </a:pPr>
            <a:r>
              <a:rPr b="0" lang="en-IN" sz="1500" spc="-1" strike="noStrike">
                <a:solidFill>
                  <a:srgbClr val="000000"/>
                </a:solidFill>
                <a:latin typeface="Arial"/>
              </a:rPr>
              <a:t>The BBBC(</a:t>
            </a:r>
            <a:r>
              <a:rPr b="0" lang="en-IN" sz="1500" spc="-1" strike="noStrike" u="sng">
                <a:solidFill>
                  <a:srgbClr val="000000"/>
                </a:solidFill>
                <a:uFillTx/>
                <a:latin typeface="Arial"/>
                <a:hlinkClick r:id="rId1"/>
              </a:rPr>
              <a:t>https://bbbc.broadinstitute.org/image_sets</a:t>
            </a:r>
            <a:r>
              <a:rPr b="0" lang="en-IN" sz="1500" spc="-1" strike="noStrike">
                <a:solidFill>
                  <a:srgbClr val="000000"/>
                </a:solidFill>
                <a:latin typeface="Arial"/>
              </a:rPr>
              <a:t>) is a curated set of fluorescence microscopy images widely used in bioimage analysis research. It includes annotated datasets for nuclei, cytoplasm, and organelle segmentation under various staining and imaging conditions. These images are especially useful when working with Fiji, as they support testing segmentation algorithms, batch processing, and feature Extraction</a:t>
            </a:r>
            <a:endParaRPr b="0" lang="en-IN" sz="1500" spc="-1" strike="noStrike">
              <a:solidFill>
                <a:srgbClr val="000000"/>
              </a:solidFill>
              <a:latin typeface="Arial"/>
            </a:endParaRPr>
          </a:p>
        </p:txBody>
      </p:sp>
      <p:pic>
        <p:nvPicPr>
          <p:cNvPr id="108" name="Picture 107" descr=""/>
          <p:cNvPicPr/>
          <p:nvPr/>
        </p:nvPicPr>
        <p:blipFill>
          <a:blip r:embed="rId2"/>
          <a:stretch/>
        </p:blipFill>
        <p:spPr>
          <a:xfrm>
            <a:off x="425160" y="2340360"/>
            <a:ext cx="2228040" cy="2158920"/>
          </a:xfrm>
          <a:prstGeom prst="rect">
            <a:avLst/>
          </a:prstGeom>
          <a:ln w="0">
            <a:noFill/>
          </a:ln>
        </p:spPr>
      </p:pic>
      <p:pic>
        <p:nvPicPr>
          <p:cNvPr id="109" name="Picture 108" descr=""/>
          <p:cNvPicPr/>
          <p:nvPr/>
        </p:nvPicPr>
        <p:blipFill>
          <a:blip r:embed="rId3"/>
          <a:stretch/>
        </p:blipFill>
        <p:spPr>
          <a:xfrm>
            <a:off x="2880000" y="2340000"/>
            <a:ext cx="2228040" cy="2158920"/>
          </a:xfrm>
          <a:prstGeom prst="rect">
            <a:avLst/>
          </a:prstGeom>
          <a:ln w="0">
            <a:noFill/>
          </a:ln>
        </p:spPr>
      </p:pic>
      <p:sp>
        <p:nvSpPr>
          <p:cNvPr id="110" name="Rectangle 109"/>
          <p:cNvSpPr/>
          <p:nvPr/>
        </p:nvSpPr>
        <p:spPr>
          <a:xfrm>
            <a:off x="1154160" y="4558320"/>
            <a:ext cx="5324760" cy="300960"/>
          </a:xfrm>
          <a:prstGeom prst="rect">
            <a:avLst/>
          </a:prstGeom>
          <a:noFill/>
          <a:ln w="0">
            <a:noFill/>
          </a:ln>
        </p:spPr>
        <p:style>
          <a:lnRef idx="0"/>
          <a:fillRef idx="0"/>
          <a:effectRef idx="0"/>
          <a:fontRef idx="minor"/>
        </p:style>
        <p:txBody>
          <a:bodyPr wrap="none" lIns="90000" rIns="90000" tIns="45000" bIns="45000" anchor="t">
            <a:noAutofit/>
          </a:bodyPr>
          <a:p>
            <a:pPr defTabSz="914400">
              <a:lnSpc>
                <a:spcPct val="100000"/>
              </a:lnSpc>
            </a:pPr>
            <a:r>
              <a:rPr b="0" lang="en-IN" sz="1500" spc="-1" strike="noStrike">
                <a:solidFill>
                  <a:srgbClr val="000000"/>
                </a:solidFill>
                <a:latin typeface="Arial"/>
              </a:rPr>
              <a:t>Some example images from Kaggle 2018 Data Science Bowl</a:t>
            </a:r>
            <a:endParaRPr b="0" lang="en-IN" sz="1500" spc="-1" strike="noStrike">
              <a:solidFill>
                <a:srgbClr val="000000"/>
              </a:solidFill>
              <a:latin typeface="Arial"/>
            </a:endParaRPr>
          </a:p>
        </p:txBody>
      </p:sp>
      <p:pic>
        <p:nvPicPr>
          <p:cNvPr id="111" name="Picture 110" descr=""/>
          <p:cNvPicPr/>
          <p:nvPr/>
        </p:nvPicPr>
        <p:blipFill>
          <a:blip r:embed="rId4"/>
          <a:stretch/>
        </p:blipFill>
        <p:spPr>
          <a:xfrm rot="21593400">
            <a:off x="5393160" y="2342520"/>
            <a:ext cx="2883240" cy="21535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228600" y="228600"/>
            <a:ext cx="8685000" cy="798480"/>
          </a:xfrm>
          <a:prstGeom prst="rect">
            <a:avLst/>
          </a:prstGeom>
          <a:noFill/>
          <a:ln w="0">
            <a:noFill/>
          </a:ln>
        </p:spPr>
        <p:txBody>
          <a:bodyPr lIns="91440" rIns="91440" tIns="91440" bIns="91440" anchor="t">
            <a:normAutofit fontScale="93422"/>
          </a:bodyPr>
          <a:p>
            <a:pPr indent="0" defTabSz="914400">
              <a:lnSpc>
                <a:spcPct val="100000"/>
              </a:lnSpc>
              <a:buNone/>
              <a:tabLst>
                <a:tab algn="l" pos="0"/>
              </a:tabLst>
            </a:pPr>
            <a:r>
              <a:rPr b="0" lang="en" sz="4400" spc="-1" strike="noStrike">
                <a:solidFill>
                  <a:schemeClr val="dk1"/>
                </a:solidFill>
                <a:latin typeface="Epilogue Medium"/>
                <a:ea typeface="Epilogue Medium"/>
              </a:rPr>
              <a:t>Steps of annotation using Fiji</a:t>
            </a:r>
            <a:endParaRPr b="0" lang="en-US" sz="4400" spc="-1" strike="noStrike">
              <a:solidFill>
                <a:schemeClr val="dk1"/>
              </a:solidFill>
              <a:latin typeface="Arial"/>
            </a:endParaRPr>
          </a:p>
        </p:txBody>
      </p:sp>
      <p:sp>
        <p:nvSpPr>
          <p:cNvPr id="113" name="Rectangle 113"/>
          <p:cNvSpPr/>
          <p:nvPr/>
        </p:nvSpPr>
        <p:spPr>
          <a:xfrm>
            <a:off x="144720" y="1364400"/>
            <a:ext cx="8999280" cy="37792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n-IN" sz="1600" spc="-1" strike="noStrike">
                <a:solidFill>
                  <a:srgbClr val="000000"/>
                </a:solidFill>
                <a:latin typeface="Arial"/>
              </a:rPr>
              <a:t>Step 1: Open the Image in Fiji</a:t>
            </a:r>
            <a:endParaRPr b="0" lang="en-IN" sz="1600" spc="-1" strike="noStrike">
              <a:solidFill>
                <a:srgbClr val="000000"/>
              </a:solidFill>
              <a:latin typeface="Arial"/>
            </a:endParaRPr>
          </a:p>
          <a:p>
            <a:pPr defTabSz="914400">
              <a:lnSpc>
                <a:spcPct val="100000"/>
              </a:lnSpc>
            </a:pPr>
            <a:r>
              <a:rPr b="0" lang="en-IN" sz="1600" spc="-1" strike="noStrike">
                <a:solidFill>
                  <a:srgbClr val="000000"/>
                </a:solidFill>
                <a:latin typeface="Arial"/>
              </a:rPr>
              <a:t>Step 2: Enhance the Contrast for noise reduction</a:t>
            </a:r>
            <a:endParaRPr b="0" lang="en-IN" sz="1600" spc="-1" strike="noStrike">
              <a:solidFill>
                <a:srgbClr val="000000"/>
              </a:solidFill>
              <a:latin typeface="Arial"/>
            </a:endParaRPr>
          </a:p>
          <a:p>
            <a:pPr defTabSz="914400">
              <a:lnSpc>
                <a:spcPct val="100000"/>
              </a:lnSpc>
            </a:pPr>
            <a:r>
              <a:rPr b="0" lang="en-IN" sz="1600" spc="-1" strike="noStrike">
                <a:solidFill>
                  <a:srgbClr val="000000"/>
                </a:solidFill>
                <a:latin typeface="Arial"/>
              </a:rPr>
              <a:t>Step 3:Preprocessing for Segmentation- For that initially we have to convert the image to grey                   scale then do the Noise reduction,Thresholding followed by water shedding is implemented         </a:t>
            </a:r>
            <a:endParaRPr b="0" lang="en-IN" sz="1600" spc="-1" strike="noStrike">
              <a:solidFill>
                <a:srgbClr val="000000"/>
              </a:solidFill>
              <a:latin typeface="Arial"/>
            </a:endParaRPr>
          </a:p>
          <a:p>
            <a:pPr defTabSz="914400">
              <a:lnSpc>
                <a:spcPct val="100000"/>
              </a:lnSpc>
            </a:pPr>
            <a:r>
              <a:rPr b="0" lang="en-IN" sz="1600" spc="-1" strike="noStrike">
                <a:solidFill>
                  <a:srgbClr val="000000"/>
                </a:solidFill>
                <a:latin typeface="Arial"/>
              </a:rPr>
              <a:t>Step 4: Analyze Particles to detect the Nucleus from the image provided </a:t>
            </a:r>
            <a:endParaRPr b="0" lang="en-IN" sz="1600" spc="-1" strike="noStrike">
              <a:solidFill>
                <a:srgbClr val="000000"/>
              </a:solidFill>
              <a:latin typeface="Arial"/>
            </a:endParaRPr>
          </a:p>
          <a:p>
            <a:pPr defTabSz="914400">
              <a:lnSpc>
                <a:spcPct val="100000"/>
              </a:lnSpc>
            </a:pPr>
            <a:r>
              <a:rPr b="0" lang="en-IN" sz="1600" spc="-1" strike="noStrike">
                <a:solidFill>
                  <a:srgbClr val="000000"/>
                </a:solidFill>
                <a:latin typeface="Arial"/>
              </a:rPr>
              <a:t>Step 5: Label and Classify the image</a:t>
            </a:r>
            <a:endParaRPr b="0" lang="en-IN" sz="1600" spc="-1" strike="noStrike">
              <a:solidFill>
                <a:srgbClr val="000000"/>
              </a:solidFill>
              <a:latin typeface="Arial"/>
            </a:endParaRPr>
          </a:p>
          <a:p>
            <a:pPr defTabSz="914400">
              <a:lnSpc>
                <a:spcPct val="100000"/>
              </a:lnSpc>
            </a:pPr>
            <a:r>
              <a:rPr b="0" lang="en-IN" sz="1600" spc="-1" strike="noStrike">
                <a:solidFill>
                  <a:srgbClr val="000000"/>
                </a:solidFill>
                <a:latin typeface="Arial"/>
              </a:rPr>
              <a:t>Step 6: Exporting the results</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135000" y="101520"/>
            <a:ext cx="8685000" cy="798480"/>
          </a:xfrm>
          <a:prstGeom prst="rect">
            <a:avLst/>
          </a:prstGeom>
          <a:noFill/>
          <a:ln w="0">
            <a:noFill/>
          </a:ln>
        </p:spPr>
        <p:txBody>
          <a:bodyPr lIns="91440" rIns="91440" tIns="91440" bIns="91440" anchor="t">
            <a:normAutofit fontScale="93422"/>
          </a:bodyPr>
          <a:p>
            <a:pPr indent="0" defTabSz="914400">
              <a:lnSpc>
                <a:spcPct val="100000"/>
              </a:lnSpc>
              <a:buNone/>
              <a:tabLst>
                <a:tab algn="l" pos="0"/>
              </a:tabLst>
            </a:pPr>
            <a:r>
              <a:rPr b="0" lang="en" sz="4400" spc="-1" strike="noStrike">
                <a:solidFill>
                  <a:schemeClr val="dk1"/>
                </a:solidFill>
                <a:latin typeface="Epilogue Medium"/>
                <a:ea typeface="Epilogue Medium"/>
              </a:rPr>
              <a:t>Steps of annotation using QuPath</a:t>
            </a:r>
            <a:endParaRPr b="0" lang="en-US" sz="4400" spc="-1" strike="noStrike">
              <a:solidFill>
                <a:schemeClr val="dk1"/>
              </a:solidFill>
              <a:latin typeface="Arial"/>
            </a:endParaRPr>
          </a:p>
        </p:txBody>
      </p:sp>
      <p:sp>
        <p:nvSpPr>
          <p:cNvPr id="115" name="PlaceHolder 2"/>
          <p:cNvSpPr>
            <a:spLocks noGrp="1"/>
          </p:cNvSpPr>
          <p:nvPr>
            <p:ph type="subTitle"/>
          </p:nvPr>
        </p:nvSpPr>
        <p:spPr>
          <a:xfrm>
            <a:off x="180000" y="1067400"/>
            <a:ext cx="8685000" cy="3612600"/>
          </a:xfrm>
          <a:prstGeom prst="rect">
            <a:avLst/>
          </a:prstGeom>
          <a:noFill/>
          <a:ln w="0">
            <a:noFill/>
          </a:ln>
        </p:spPr>
        <p:txBody>
          <a:bodyPr lIns="91440" rIns="91440" tIns="91440" bIns="91440" anchor="t">
            <a:normAutofit fontScale="74983" lnSpcReduction="10000"/>
          </a:bodyPr>
          <a:p>
            <a:pPr marL="228600" indent="0" defTabSz="914400">
              <a:lnSpc>
                <a:spcPct val="100000"/>
              </a:lnSpc>
              <a:spcBef>
                <a:spcPts val="1001"/>
              </a:spcBef>
              <a:buNone/>
              <a:tabLst>
                <a:tab algn="l" pos="0"/>
              </a:tabLst>
            </a:pPr>
            <a:r>
              <a:rPr b="0" lang="en" sz="1400" spc="-1" strike="noStrike">
                <a:solidFill>
                  <a:schemeClr val="dk1"/>
                </a:solidFill>
                <a:latin typeface="Manrope"/>
                <a:ea typeface="Manrope"/>
              </a:rPr>
              <a:t>Step 1: Open the image in QuPath</a:t>
            </a:r>
            <a:endParaRPr b="0" lang="en-IN" sz="1400" spc="-1" strike="noStrike">
              <a:solidFill>
                <a:srgbClr val="000000"/>
              </a:solidFill>
              <a:latin typeface="Arial"/>
            </a:endParaRPr>
          </a:p>
          <a:p>
            <a:pPr marL="228600" indent="0" defTabSz="914400">
              <a:lnSpc>
                <a:spcPct val="100000"/>
              </a:lnSpc>
              <a:spcBef>
                <a:spcPts val="1001"/>
              </a:spcBef>
              <a:buNone/>
              <a:tabLst>
                <a:tab algn="l" pos="0"/>
              </a:tabLst>
            </a:pPr>
            <a:endParaRPr b="0" lang="en-IN" sz="1400" spc="-1" strike="noStrike">
              <a:solidFill>
                <a:srgbClr val="000000"/>
              </a:solidFill>
              <a:latin typeface="Arial"/>
            </a:endParaRPr>
          </a:p>
          <a:p>
            <a:pPr marL="228600" indent="0" defTabSz="914400">
              <a:lnSpc>
                <a:spcPct val="100000"/>
              </a:lnSpc>
              <a:spcBef>
                <a:spcPts val="1001"/>
              </a:spcBef>
              <a:buNone/>
              <a:tabLst>
                <a:tab algn="l" pos="0"/>
              </a:tabLst>
            </a:pPr>
            <a:r>
              <a:rPr b="0" lang="en" sz="1400" spc="-1" strike="noStrike">
                <a:solidFill>
                  <a:schemeClr val="dk1"/>
                </a:solidFill>
                <a:latin typeface="Manrope"/>
                <a:ea typeface="Manrope"/>
              </a:rPr>
              <a:t>Step 2: Set the Image type (Here we use H</a:t>
            </a:r>
            <a:r>
              <a:rPr b="0" lang="en-IN" sz="1500" spc="-1" strike="noStrike">
                <a:solidFill>
                  <a:schemeClr val="dk1"/>
                </a:solidFill>
                <a:latin typeface="Arial"/>
                <a:ea typeface="Noto Sans CJK SC"/>
              </a:rPr>
              <a:t>&amp;</a:t>
            </a:r>
            <a:r>
              <a:rPr b="0" lang="en" sz="1400" spc="-1" strike="noStrike">
                <a:solidFill>
                  <a:schemeClr val="dk1"/>
                </a:solidFill>
                <a:latin typeface="Manrope"/>
                <a:ea typeface="Manrope"/>
              </a:rPr>
              <a:t>E stained image type)</a:t>
            </a:r>
            <a:endParaRPr b="0" lang="en-IN" sz="1400" spc="-1" strike="noStrike">
              <a:solidFill>
                <a:srgbClr val="000000"/>
              </a:solidFill>
              <a:latin typeface="Arial"/>
            </a:endParaRPr>
          </a:p>
          <a:p>
            <a:pPr marL="228600" indent="0" defTabSz="914400">
              <a:lnSpc>
                <a:spcPct val="100000"/>
              </a:lnSpc>
              <a:spcBef>
                <a:spcPts val="1001"/>
              </a:spcBef>
              <a:buNone/>
              <a:tabLst>
                <a:tab algn="l" pos="0"/>
              </a:tabLst>
            </a:pPr>
            <a:endParaRPr b="0" lang="en-IN" sz="1400" spc="-1" strike="noStrike">
              <a:solidFill>
                <a:srgbClr val="000000"/>
              </a:solidFill>
              <a:latin typeface="Arial"/>
            </a:endParaRPr>
          </a:p>
          <a:p>
            <a:pPr marL="228600" indent="0" defTabSz="914400">
              <a:lnSpc>
                <a:spcPct val="100000"/>
              </a:lnSpc>
              <a:spcBef>
                <a:spcPts val="1001"/>
              </a:spcBef>
              <a:buNone/>
              <a:tabLst>
                <a:tab algn="l" pos="0"/>
              </a:tabLst>
            </a:pPr>
            <a:r>
              <a:rPr b="0" lang="en" sz="1400" spc="-1" strike="noStrike">
                <a:solidFill>
                  <a:schemeClr val="dk1"/>
                </a:solidFill>
                <a:latin typeface="Manrope"/>
                <a:ea typeface="Manrope"/>
              </a:rPr>
              <a:t>Step 3: Adjust the Image display with the use of Brightness/Contrast slider to improve the visibility</a:t>
            </a:r>
            <a:endParaRPr b="0" lang="en-IN" sz="1400" spc="-1" strike="noStrike">
              <a:solidFill>
                <a:srgbClr val="000000"/>
              </a:solidFill>
              <a:latin typeface="Arial"/>
            </a:endParaRPr>
          </a:p>
          <a:p>
            <a:pPr marL="228600" indent="0" defTabSz="914400">
              <a:lnSpc>
                <a:spcPct val="100000"/>
              </a:lnSpc>
              <a:spcBef>
                <a:spcPts val="1001"/>
              </a:spcBef>
              <a:buNone/>
              <a:tabLst>
                <a:tab algn="l" pos="0"/>
              </a:tabLst>
            </a:pPr>
            <a:endParaRPr b="0" lang="en-IN" sz="1400" spc="-1" strike="noStrike">
              <a:solidFill>
                <a:srgbClr val="000000"/>
              </a:solidFill>
              <a:latin typeface="Arial"/>
            </a:endParaRPr>
          </a:p>
          <a:p>
            <a:pPr marL="228600" indent="0" defTabSz="914400">
              <a:lnSpc>
                <a:spcPct val="100000"/>
              </a:lnSpc>
              <a:spcBef>
                <a:spcPts val="1001"/>
              </a:spcBef>
              <a:buNone/>
              <a:tabLst>
                <a:tab algn="l" pos="0"/>
              </a:tabLst>
            </a:pPr>
            <a:r>
              <a:rPr b="0" lang="en" sz="1400" spc="-1" strike="noStrike">
                <a:solidFill>
                  <a:schemeClr val="dk1"/>
                </a:solidFill>
                <a:latin typeface="Manrope"/>
                <a:ea typeface="Manrope"/>
              </a:rPr>
              <a:t>Step 4: Perform Cell detection method, After detecting the Cells they are not yet labelled as Cancer or Non-Cancerous and we need to teach QuPath what makes a cancer cell based on the characteristics like Cell area,Nuclear circularity etc</a:t>
            </a:r>
            <a:endParaRPr b="0" lang="en-IN" sz="1400" spc="-1" strike="noStrike">
              <a:solidFill>
                <a:srgbClr val="000000"/>
              </a:solidFill>
              <a:latin typeface="Arial"/>
            </a:endParaRPr>
          </a:p>
          <a:p>
            <a:pPr marL="228600" indent="0" defTabSz="914400">
              <a:lnSpc>
                <a:spcPct val="100000"/>
              </a:lnSpc>
              <a:spcBef>
                <a:spcPts val="1001"/>
              </a:spcBef>
              <a:buNone/>
              <a:tabLst>
                <a:tab algn="l" pos="0"/>
              </a:tabLst>
            </a:pPr>
            <a:endParaRPr b="0" lang="en-IN" sz="1400" spc="-1" strike="noStrike">
              <a:solidFill>
                <a:srgbClr val="000000"/>
              </a:solidFill>
              <a:latin typeface="Arial"/>
            </a:endParaRPr>
          </a:p>
          <a:p>
            <a:pPr marL="228600" indent="0" defTabSz="914400">
              <a:lnSpc>
                <a:spcPct val="100000"/>
              </a:lnSpc>
              <a:spcBef>
                <a:spcPts val="1001"/>
              </a:spcBef>
              <a:buNone/>
              <a:tabLst>
                <a:tab algn="l" pos="0"/>
              </a:tabLst>
            </a:pPr>
            <a:r>
              <a:rPr b="0" lang="en" sz="1400" spc="-1" strike="noStrike">
                <a:solidFill>
                  <a:schemeClr val="dk1"/>
                </a:solidFill>
                <a:latin typeface="Manrope"/>
                <a:ea typeface="Manrope"/>
              </a:rPr>
              <a:t>Step 5: Annotate the Region of interest of few cells which is crucial in further classification of Cancerous and Normal Growth</a:t>
            </a:r>
            <a:endParaRPr b="0" lang="en-IN" sz="1400" spc="-1" strike="noStrike">
              <a:solidFill>
                <a:srgbClr val="000000"/>
              </a:solidFill>
              <a:latin typeface="Arial"/>
            </a:endParaRPr>
          </a:p>
          <a:p>
            <a:pPr marL="228600" indent="0" defTabSz="914400">
              <a:lnSpc>
                <a:spcPct val="100000"/>
              </a:lnSpc>
              <a:spcBef>
                <a:spcPts val="1001"/>
              </a:spcBef>
              <a:buNone/>
              <a:tabLst>
                <a:tab algn="l" pos="0"/>
              </a:tabLst>
            </a:pPr>
            <a:endParaRPr b="0" lang="en-IN" sz="1400" spc="-1" strike="noStrike">
              <a:solidFill>
                <a:srgbClr val="000000"/>
              </a:solidFill>
              <a:latin typeface="Arial"/>
            </a:endParaRPr>
          </a:p>
          <a:p>
            <a:pPr marL="228600" indent="0" defTabSz="914400">
              <a:lnSpc>
                <a:spcPct val="100000"/>
              </a:lnSpc>
              <a:spcBef>
                <a:spcPts val="1001"/>
              </a:spcBef>
              <a:buNone/>
              <a:tabLst>
                <a:tab algn="l" pos="0"/>
              </a:tabLst>
            </a:pPr>
            <a:r>
              <a:rPr b="0" lang="en" sz="1400" spc="-1" strike="noStrike">
                <a:solidFill>
                  <a:schemeClr val="dk1"/>
                </a:solidFill>
                <a:latin typeface="Manrope"/>
                <a:ea typeface="Manrope"/>
              </a:rPr>
              <a:t>Step 6: Classify the cells (Cancerous VS Non cancerous growth)</a:t>
            </a:r>
            <a:endParaRPr b="0" lang="en-IN" sz="1400" spc="-1" strike="noStrike">
              <a:solidFill>
                <a:srgbClr val="000000"/>
              </a:solidFill>
              <a:latin typeface="Arial"/>
            </a:endParaRPr>
          </a:p>
          <a:p>
            <a:pPr marL="228600" indent="0" defTabSz="914400">
              <a:lnSpc>
                <a:spcPct val="100000"/>
              </a:lnSpc>
              <a:spcBef>
                <a:spcPts val="1001"/>
              </a:spcBef>
              <a:buNone/>
              <a:tabLst>
                <a:tab algn="l" pos="0"/>
              </a:tabLst>
            </a:pPr>
            <a:endParaRPr b="0" lang="en-IN" sz="1400" spc="-1" strike="noStrike">
              <a:solidFill>
                <a:srgbClr val="000000"/>
              </a:solidFill>
              <a:latin typeface="Arial"/>
            </a:endParaRPr>
          </a:p>
          <a:p>
            <a:pPr marL="228600" indent="0" defTabSz="914400">
              <a:lnSpc>
                <a:spcPct val="100000"/>
              </a:lnSpc>
              <a:spcBef>
                <a:spcPts val="1001"/>
              </a:spcBef>
              <a:buNone/>
              <a:tabLst>
                <a:tab algn="l" pos="0"/>
              </a:tabLst>
            </a:pPr>
            <a:r>
              <a:rPr b="0" lang="en" sz="1400" spc="-1" strike="noStrike">
                <a:solidFill>
                  <a:schemeClr val="dk1"/>
                </a:solidFill>
                <a:latin typeface="Manrope"/>
                <a:ea typeface="Manrope"/>
              </a:rPr>
              <a:t>Step 7: Exporting the results</a:t>
            </a:r>
            <a:endParaRPr b="0" lang="en-IN" sz="1400" spc="-1" strike="noStrike">
              <a:solidFill>
                <a:srgbClr val="000000"/>
              </a:solidFill>
              <a:latin typeface="Arial"/>
            </a:endParaRPr>
          </a:p>
          <a:p>
            <a:pPr marL="228600" indent="0" defTabSz="914400">
              <a:lnSpc>
                <a:spcPct val="100000"/>
              </a:lnSpc>
              <a:spcBef>
                <a:spcPts val="1001"/>
              </a:spcBef>
              <a:buNone/>
              <a:tabLst>
                <a:tab algn="l" pos="0"/>
              </a:tabLst>
            </a:pPr>
            <a:endParaRPr b="0" lang="en-IN" sz="1400" spc="-1" strike="noStrike">
              <a:solidFill>
                <a:srgbClr val="000000"/>
              </a:solidFill>
              <a:latin typeface="Arial"/>
            </a:endParaRPr>
          </a:p>
          <a:p>
            <a:pPr marL="228600" indent="0" defTabSz="914400">
              <a:lnSpc>
                <a:spcPct val="100000"/>
              </a:lnSpc>
              <a:spcBef>
                <a:spcPts val="1001"/>
              </a:spcBef>
              <a:buNone/>
              <a:tabLst>
                <a:tab algn="l" pos="0"/>
              </a:tabLst>
            </a:pP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Google Shape;199;p31" descr=""/>
          <p:cNvPicPr/>
          <p:nvPr/>
        </p:nvPicPr>
        <p:blipFill>
          <a:blip r:embed="rId1"/>
          <a:srcRect l="170" t="0" r="180" b="0"/>
          <a:stretch/>
        </p:blipFill>
        <p:spPr>
          <a:xfrm>
            <a:off x="0" y="0"/>
            <a:ext cx="9142200" cy="5141520"/>
          </a:xfrm>
          <a:prstGeom prst="rect">
            <a:avLst/>
          </a:prstGeom>
          <a:ln w="0">
            <a:noFill/>
          </a:ln>
        </p:spPr>
      </p:pic>
      <p:sp>
        <p:nvSpPr>
          <p:cNvPr id="117" name="PlaceHolder 1"/>
          <p:cNvSpPr>
            <a:spLocks noGrp="1"/>
          </p:cNvSpPr>
          <p:nvPr>
            <p:ph type="title"/>
          </p:nvPr>
        </p:nvSpPr>
        <p:spPr>
          <a:xfrm>
            <a:off x="720000" y="360000"/>
            <a:ext cx="5039280" cy="899280"/>
          </a:xfrm>
          <a:prstGeom prst="rect">
            <a:avLst/>
          </a:prstGeom>
          <a:noFill/>
          <a:ln w="0">
            <a:noFill/>
          </a:ln>
          <a:effectLst>
            <a:outerShdw dist="19080" dir="5400000" blurRad="57240" rotWithShape="0">
              <a:srgbClr val="000000">
                <a:alpha val="50000"/>
              </a:srgbClr>
            </a:outerShdw>
          </a:effectLst>
        </p:spPr>
        <p:txBody>
          <a:bodyPr lIns="91440" rIns="91440" tIns="91440" bIns="91440" anchor="ctr">
            <a:normAutofit fontScale="80920"/>
          </a:bodyPr>
          <a:p>
            <a:pPr indent="0" defTabSz="914400">
              <a:lnSpc>
                <a:spcPct val="100000"/>
              </a:lnSpc>
              <a:buNone/>
              <a:tabLst>
                <a:tab algn="l" pos="0"/>
              </a:tabLst>
            </a:pPr>
            <a:r>
              <a:rPr b="0" lang="en" sz="4500" spc="-1" strike="noStrike">
                <a:solidFill>
                  <a:schemeClr val="lt1"/>
                </a:solidFill>
                <a:latin typeface="Epilogue Medium"/>
                <a:ea typeface="Epilogue Medium"/>
              </a:rPr>
              <a:t>Result and Conclusion</a:t>
            </a:r>
            <a:endParaRPr b="0" lang="en-US" sz="4500" spc="-1" strike="noStrike">
              <a:solidFill>
                <a:schemeClr val="dk1"/>
              </a:solidFill>
              <a:latin typeface="Arial"/>
            </a:endParaRPr>
          </a:p>
        </p:txBody>
      </p:sp>
      <p:sp>
        <p:nvSpPr>
          <p:cNvPr id="118" name="PlaceHolder 2"/>
          <p:cNvSpPr>
            <a:spLocks noGrp="1"/>
          </p:cNvSpPr>
          <p:nvPr>
            <p:ph type="title"/>
          </p:nvPr>
        </p:nvSpPr>
        <p:spPr>
          <a:xfrm>
            <a:off x="228600" y="228600"/>
            <a:ext cx="360" cy="360"/>
          </a:xfrm>
          <a:prstGeom prst="rect">
            <a:avLst/>
          </a:prstGeom>
          <a:noFill/>
          <a:ln w="0">
            <a:noFill/>
          </a:ln>
          <a:effectLst>
            <a:outerShdw dist="19080" dir="5400000" blurRad="57240" rotWithShape="0">
              <a:srgbClr val="000000">
                <a:alpha val="50000"/>
              </a:srgbClr>
            </a:outerShdw>
          </a:effectLst>
        </p:spPr>
        <p:txBody>
          <a:bodyPr lIns="91440" rIns="91440" tIns="-91080" bIns="-91080" anchor="ctr">
            <a:normAutofit fontScale="12274" lnSpcReduction="10000"/>
          </a:bodyPr>
          <a:p>
            <a:pPr indent="0">
              <a:buNone/>
            </a:pPr>
            <a:endParaRPr b="0" lang="en-US" sz="4400" spc="-1" strike="noStrike">
              <a:solidFill>
                <a:schemeClr val="dk1"/>
              </a:solidFill>
              <a:latin typeface="Arial"/>
            </a:endParaRPr>
          </a:p>
        </p:txBody>
      </p:sp>
      <p:cxnSp>
        <p:nvCxnSpPr>
          <p:cNvPr id="119" name="Google Shape;203;p31"/>
          <p:cNvCxnSpPr/>
          <p:nvPr/>
        </p:nvCxnSpPr>
        <p:spPr>
          <a:xfrm>
            <a:off x="0" y="5028840"/>
            <a:ext cx="9145800" cy="1800"/>
          </a:xfrm>
          <a:prstGeom prst="straightConnector1">
            <a:avLst/>
          </a:prstGeom>
          <a:ln w="9525">
            <a:solidFill>
              <a:srgbClr val="ffffff"/>
            </a:solidFill>
            <a:round/>
          </a:ln>
        </p:spPr>
      </p:cxnSp>
      <p:grpSp>
        <p:nvGrpSpPr>
          <p:cNvPr id="120" name="Google Shape;204;p31"/>
          <p:cNvGrpSpPr/>
          <p:nvPr/>
        </p:nvGrpSpPr>
        <p:grpSpPr>
          <a:xfrm>
            <a:off x="8045280" y="4405320"/>
            <a:ext cx="868320" cy="355320"/>
            <a:chOff x="8045280" y="4405320"/>
            <a:chExt cx="868320" cy="355320"/>
          </a:xfrm>
        </p:grpSpPr>
        <p:sp>
          <p:nvSpPr>
            <p:cNvPr id="121" name="Google Shape;205;p31"/>
            <p:cNvSpPr/>
            <p:nvPr/>
          </p:nvSpPr>
          <p:spPr>
            <a:xfrm>
              <a:off x="8045280" y="4405320"/>
              <a:ext cx="868320" cy="355320"/>
            </a:xfrm>
            <a:prstGeom prst="ellipse">
              <a:avLst/>
            </a:prstGeom>
            <a:noFill/>
            <a:ln w="9525">
              <a:solidFill>
                <a:srgbClr val="ffffff"/>
              </a:solidFill>
              <a:round/>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122" name="Google Shape;206;p31"/>
            <p:cNvGrpSpPr/>
            <p:nvPr/>
          </p:nvGrpSpPr>
          <p:grpSpPr>
            <a:xfrm>
              <a:off x="8379000" y="4481280"/>
              <a:ext cx="201600" cy="205920"/>
              <a:chOff x="8379000" y="4481280"/>
              <a:chExt cx="201600" cy="205920"/>
            </a:xfrm>
          </p:grpSpPr>
          <p:sp>
            <p:nvSpPr>
              <p:cNvPr id="123" name="Google Shape;207;p31"/>
              <p:cNvSpPr/>
              <p:nvPr/>
            </p:nvSpPr>
            <p:spPr>
              <a:xfrm rot="10800000">
                <a:off x="8559000" y="4493160"/>
                <a:ext cx="21600" cy="194040"/>
              </a:xfrm>
              <a:prstGeom prst="rect">
                <a:avLst/>
              </a:prstGeom>
              <a:solidFill>
                <a:schemeClr val="lt1"/>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nvGrpSpPr>
              <p:cNvPr id="124" name="Google Shape;208;p31"/>
              <p:cNvGrpSpPr/>
              <p:nvPr/>
            </p:nvGrpSpPr>
            <p:grpSpPr>
              <a:xfrm>
                <a:off x="8379000" y="4481280"/>
                <a:ext cx="199800" cy="205920"/>
                <a:chOff x="8379000" y="4481280"/>
                <a:chExt cx="199800" cy="205920"/>
              </a:xfrm>
            </p:grpSpPr>
            <p:sp>
              <p:nvSpPr>
                <p:cNvPr id="125" name="Google Shape;209;p31"/>
                <p:cNvSpPr/>
                <p:nvPr/>
              </p:nvSpPr>
              <p:spPr>
                <a:xfrm rot="16200000">
                  <a:off x="8470800" y="4579200"/>
                  <a:ext cx="21600" cy="194040"/>
                </a:xfrm>
                <a:prstGeom prst="rect">
                  <a:avLst/>
                </a:prstGeom>
                <a:solidFill>
                  <a:schemeClr val="lt1"/>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26" name="Google Shape;210;p31"/>
                <p:cNvSpPr/>
                <p:nvPr/>
              </p:nvSpPr>
              <p:spPr>
                <a:xfrm rot="18900000">
                  <a:off x="8467200" y="4451040"/>
                  <a:ext cx="22320" cy="259200"/>
                </a:xfrm>
                <a:prstGeom prst="rect">
                  <a:avLst/>
                </a:prstGeom>
                <a:solidFill>
                  <a:schemeClr val="lt1"/>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gr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International Organizations by Slidesgo">
  <a:themeElements>
    <a:clrScheme name="Simple Light">
      <a:dk1>
        <a:srgbClr val="000000"/>
      </a:dk1>
      <a:lt1>
        <a:srgbClr val="ffffff"/>
      </a:lt1>
      <a:dk2>
        <a:srgbClr val="003366"/>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118</TotalTime>
  <Application>LibreOffice/24.2.7.2$Linux_X86_64 LibreOffice_project/420$Build-2</Application>
  <AppVersion>15.0000</AppVersion>
  <Words>1675</Words>
  <Paragraphs>115</Paragraphs>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2025-05-22T15:39:49Z</dcterms:created>
  <dc:creator>Unknown Creator</dc:creator>
  <dc:description/>
  <dc:language>en-US</dc:language>
  <cp:lastModifiedBy/>
  <dcterms:modified xsi:type="dcterms:W3CDTF">2025-05-23T09:40:22Z</dcterms:modified>
  <cp:revision>14</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(16:9)</vt:lpwstr>
  </property>
  <property fmtid="{D5CDD505-2E9C-101B-9397-08002B2CF9AE}" pid="4" name="Slides">
    <vt:i4>16</vt:i4>
  </property>
</Properties>
</file>